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4"/>
  </p:sldMasterIdLst>
  <p:notesMasterIdLst>
    <p:notesMasterId r:id="rId36"/>
  </p:notesMasterIdLst>
  <p:handoutMasterIdLst>
    <p:handoutMasterId r:id="rId37"/>
  </p:handoutMasterIdLst>
  <p:sldIdLst>
    <p:sldId id="272" r:id="rId5"/>
    <p:sldId id="294" r:id="rId6"/>
    <p:sldId id="275" r:id="rId7"/>
    <p:sldId id="286" r:id="rId8"/>
    <p:sldId id="287" r:id="rId9"/>
    <p:sldId id="288" r:id="rId10"/>
    <p:sldId id="289" r:id="rId11"/>
    <p:sldId id="290" r:id="rId12"/>
    <p:sldId id="291" r:id="rId13"/>
    <p:sldId id="292" r:id="rId14"/>
    <p:sldId id="295" r:id="rId15"/>
    <p:sldId id="296" r:id="rId16"/>
    <p:sldId id="297" r:id="rId17"/>
    <p:sldId id="299" r:id="rId18"/>
    <p:sldId id="298" r:id="rId19"/>
    <p:sldId id="302" r:id="rId20"/>
    <p:sldId id="303" r:id="rId21"/>
    <p:sldId id="304" r:id="rId22"/>
    <p:sldId id="305" r:id="rId23"/>
    <p:sldId id="311" r:id="rId24"/>
    <p:sldId id="306" r:id="rId25"/>
    <p:sldId id="313" r:id="rId26"/>
    <p:sldId id="312" r:id="rId27"/>
    <p:sldId id="314" r:id="rId28"/>
    <p:sldId id="315" r:id="rId29"/>
    <p:sldId id="307" r:id="rId30"/>
    <p:sldId id="308" r:id="rId31"/>
    <p:sldId id="301" r:id="rId32"/>
    <p:sldId id="309" r:id="rId33"/>
    <p:sldId id="310" r:id="rId34"/>
    <p:sldId id="293" r:id="rId3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7296"/>
    <a:srgbClr val="0000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F1CE12-B100-0000-0000-000000000002}"/>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4" autoAdjust="0"/>
    <p:restoredTop sz="96296" autoAdjust="0"/>
  </p:normalViewPr>
  <p:slideViewPr>
    <p:cSldViewPr>
      <p:cViewPr varScale="1">
        <p:scale>
          <a:sx n="119" d="100"/>
          <a:sy n="119" d="100"/>
        </p:scale>
        <p:origin x="108" y="84"/>
      </p:cViewPr>
      <p:guideLst>
        <p:guide orient="horz" pos="2160"/>
        <p:guide pos="3840"/>
      </p:guideLst>
    </p:cSldViewPr>
  </p:slideViewPr>
  <p:outlineViewPr>
    <p:cViewPr>
      <p:scale>
        <a:sx n="1" d="1"/>
        <a:sy n="1" d="1"/>
      </p:scale>
      <p:origin x="0" y="-2226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84" d="100"/>
          <a:sy n="84" d="100"/>
        </p:scale>
        <p:origin x="307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2"/>
          <p:cNvSpPr>
            <a:spLocks noGrp="1"/>
          </p:cNvSpPr>
          <p:nvPr>
            <p:ph type="hdr" sz="quarter"/>
          </p:nvPr>
        </p:nvSpPr>
        <p:spPr>
          <a:xfrm>
            <a:off x="0" y="0"/>
            <a:ext cx="3037840" cy="464820"/>
          </a:xfrm>
          <a:prstGeom prst="rect">
            <a:avLst/>
          </a:prstGeom>
        </p:spPr>
        <p:txBody>
          <a:bodyPr lIns="93177" tIns="46589" rIns="93177" bIns="46589"/>
          <a:lstStyle/>
          <a:p>
            <a:endParaRPr lang="en-US"/>
          </a:p>
        </p:txBody>
      </p:sp>
      <p:sp>
        <p:nvSpPr>
          <p:cNvPr id="24" name="Rectangle 24"/>
          <p:cNvSpPr>
            <a:spLocks noGrp="1"/>
          </p:cNvSpPr>
          <p:nvPr>
            <p:ph type="dt" sz="quarter" idx="1"/>
          </p:nvPr>
        </p:nvSpPr>
        <p:spPr>
          <a:xfrm>
            <a:off x="3970938" y="0"/>
            <a:ext cx="3037840" cy="464820"/>
          </a:xfrm>
          <a:prstGeom prst="rect">
            <a:avLst/>
          </a:prstGeom>
        </p:spPr>
        <p:txBody>
          <a:bodyPr lIns="93177" tIns="46589" rIns="93177" bIns="46589"/>
          <a:lstStyle/>
          <a:p>
            <a:fld id="{A849C5AD-4428-4E9C-9C84-11B72C9365FB}" type="datetimeFigureOut">
              <a:rPr lang="en-US" smtClean="0"/>
              <a:pPr/>
              <a:t>11/13/2019</a:t>
            </a:fld>
            <a:endParaRPr lang="en-US"/>
          </a:p>
        </p:txBody>
      </p:sp>
      <p:sp>
        <p:nvSpPr>
          <p:cNvPr id="30" name="Rectangle 30"/>
          <p:cNvSpPr>
            <a:spLocks noGrp="1"/>
          </p:cNvSpPr>
          <p:nvPr>
            <p:ph type="ftr" sz="quarter" idx="2"/>
          </p:nvPr>
        </p:nvSpPr>
        <p:spPr>
          <a:xfrm>
            <a:off x="0" y="8829967"/>
            <a:ext cx="3037840" cy="464820"/>
          </a:xfrm>
          <a:prstGeom prst="rect">
            <a:avLst/>
          </a:prstGeom>
        </p:spPr>
        <p:txBody>
          <a:bodyPr lIns="93177" tIns="46589" rIns="93177" bIns="46589"/>
          <a:lstStyle/>
          <a:p>
            <a:endParaRPr lang="en-US"/>
          </a:p>
        </p:txBody>
      </p:sp>
      <p:sp>
        <p:nvSpPr>
          <p:cNvPr id="18" name="Rectangle 18"/>
          <p:cNvSpPr>
            <a:spLocks noGrp="1"/>
          </p:cNvSpPr>
          <p:nvPr>
            <p:ph type="sldNum" sz="quarter" idx="3"/>
          </p:nvPr>
        </p:nvSpPr>
        <p:spPr>
          <a:xfrm>
            <a:off x="3970938" y="8829967"/>
            <a:ext cx="3037840" cy="464820"/>
          </a:xfrm>
          <a:prstGeom prst="rect">
            <a:avLst/>
          </a:prstGeom>
        </p:spPr>
        <p:txBody>
          <a:bodyPr lIns="93177" tIns="46589" rIns="93177" bIns="46589"/>
          <a:lstStyle/>
          <a:p>
            <a:fld id="{8C596567-A38F-4CEF-B37F-9B9D120D62CE}" type="slidenum">
              <a:rPr lang="en-US" smtClean="0"/>
              <a:pPr/>
              <a:t>‹#›</a:t>
            </a:fld>
            <a:endParaRPr lang="en-US"/>
          </a:p>
        </p:txBody>
      </p:sp>
    </p:spTree>
    <p:extLst>
      <p:ext uri="{BB962C8B-B14F-4D97-AF65-F5344CB8AC3E}">
        <p14:creationId xmlns:p14="http://schemas.microsoft.com/office/powerpoint/2010/main" val="23760836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4"/>
          <p:cNvSpPr>
            <a:spLocks noGrp="1"/>
          </p:cNvSpPr>
          <p:nvPr>
            <p:ph type="hdr" sz="quarter"/>
          </p:nvPr>
        </p:nvSpPr>
        <p:spPr>
          <a:xfrm>
            <a:off x="0" y="0"/>
            <a:ext cx="3037840" cy="464820"/>
          </a:xfrm>
          <a:prstGeom prst="rect">
            <a:avLst/>
          </a:prstGeom>
        </p:spPr>
        <p:txBody>
          <a:bodyPr lIns="93177" tIns="46589" rIns="93177" bIns="46589"/>
          <a:lstStyle/>
          <a:p>
            <a:endParaRPr lang="en-US"/>
          </a:p>
        </p:txBody>
      </p:sp>
      <p:sp>
        <p:nvSpPr>
          <p:cNvPr id="15" name="Rectangle 15"/>
          <p:cNvSpPr>
            <a:spLocks noGrp="1"/>
          </p:cNvSpPr>
          <p:nvPr>
            <p:ph type="dt" idx="1"/>
          </p:nvPr>
        </p:nvSpPr>
        <p:spPr>
          <a:xfrm>
            <a:off x="3970938" y="0"/>
            <a:ext cx="3037840" cy="464820"/>
          </a:xfrm>
          <a:prstGeom prst="rect">
            <a:avLst/>
          </a:prstGeom>
        </p:spPr>
        <p:txBody>
          <a:bodyPr lIns="93177" tIns="46589" rIns="93177" bIns="46589"/>
          <a:lstStyle/>
          <a:p>
            <a:fld id="{D7547E60-4BE7-4E4E-9AAA-5EE35AEC995C}" type="datetimeFigureOut">
              <a:rPr lang="en-US" smtClean="0"/>
              <a:pPr/>
              <a:t>11/13/2019</a:t>
            </a:fld>
            <a:endParaRPr lang="en-US"/>
          </a:p>
        </p:txBody>
      </p:sp>
      <p:sp>
        <p:nvSpPr>
          <p:cNvPr id="23" name="Rectangle 2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lIns="93177" tIns="46589" rIns="93177" bIns="46589" anchor="ctr"/>
          <a:lstStyle/>
          <a:p>
            <a:endParaRPr lang="en-US"/>
          </a:p>
        </p:txBody>
      </p:sp>
      <p:sp>
        <p:nvSpPr>
          <p:cNvPr id="5" name="Rectangle 5"/>
          <p:cNvSpPr>
            <a:spLocks noGrp="1"/>
          </p:cNvSpPr>
          <p:nvPr>
            <p:ph type="body" sz="quarter" idx="3"/>
          </p:nvPr>
        </p:nvSpPr>
        <p:spPr>
          <a:xfrm>
            <a:off x="701040" y="4415790"/>
            <a:ext cx="5608320" cy="4183380"/>
          </a:xfrm>
          <a:prstGeom prst="rect">
            <a:avLst/>
          </a:prstGeom>
        </p:spPr>
        <p:txBody>
          <a:bodyPr lIns="93177" tIns="46589" rIns="93177" bIns="46589"/>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18"/>
          <p:cNvSpPr>
            <a:spLocks noGrp="1"/>
          </p:cNvSpPr>
          <p:nvPr>
            <p:ph type="ftr" sz="quarter" idx="4"/>
          </p:nvPr>
        </p:nvSpPr>
        <p:spPr>
          <a:xfrm>
            <a:off x="0" y="8829967"/>
            <a:ext cx="3037840" cy="464820"/>
          </a:xfrm>
          <a:prstGeom prst="rect">
            <a:avLst/>
          </a:prstGeom>
        </p:spPr>
        <p:txBody>
          <a:bodyPr lIns="93177" tIns="46589" rIns="93177" bIns="46589"/>
          <a:lstStyle/>
          <a:p>
            <a:endParaRPr lang="en-US"/>
          </a:p>
        </p:txBody>
      </p:sp>
      <p:sp>
        <p:nvSpPr>
          <p:cNvPr id="28" name="Rectangle 28"/>
          <p:cNvSpPr>
            <a:spLocks noGrp="1"/>
          </p:cNvSpPr>
          <p:nvPr>
            <p:ph type="sldNum" sz="quarter" idx="5"/>
          </p:nvPr>
        </p:nvSpPr>
        <p:spPr>
          <a:xfrm>
            <a:off x="3970938" y="8829967"/>
            <a:ext cx="3037840" cy="464820"/>
          </a:xfrm>
          <a:prstGeom prst="rect">
            <a:avLst/>
          </a:prstGeom>
        </p:spPr>
        <p:txBody>
          <a:bodyPr lIns="93177" tIns="46589" rIns="93177" bIns="46589"/>
          <a:lstStyle/>
          <a:p>
            <a:fld id="{CA077768-21C8-4125-A345-258E48D2EED0}" type="slidenum">
              <a:rPr lang="en-US" smtClean="0"/>
              <a:pPr/>
              <a:t>‹#›</a:t>
            </a:fld>
            <a:endParaRPr lang="en-US"/>
          </a:p>
        </p:txBody>
      </p:sp>
    </p:spTree>
    <p:extLst>
      <p:ext uri="{BB962C8B-B14F-4D97-AF65-F5344CB8AC3E}">
        <p14:creationId xmlns:p14="http://schemas.microsoft.com/office/powerpoint/2010/main" val="391372188"/>
      </p:ext>
    </p:extLst>
  </p:cSld>
  <p:clrMap bg1="lt1" tx1="dk1" bg2="lt2" tx2="dk2" accent1="accent1" accent2="accent2" accent3="accent3" accent4="accent4" accent5="accent5" accent6="accent6" hlink="hlink" folHlink="folHlink"/>
  <p:hf sldNum="0" hdr="0"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BEBF46-71E0-4A6C-AB79-11CA8F61EA1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1" y="9095"/>
            <a:ext cx="12192000" cy="6839809"/>
          </a:xfrm>
          <a:prstGeom prst="rect">
            <a:avLst/>
          </a:prstGeom>
        </p:spPr>
      </p:pic>
      <p:sp>
        <p:nvSpPr>
          <p:cNvPr id="5" name="Rectangle 12"/>
          <p:cNvSpPr>
            <a:spLocks noGrp="1"/>
          </p:cNvSpPr>
          <p:nvPr>
            <p:ph idx="1" hasCustomPrompt="1"/>
          </p:nvPr>
        </p:nvSpPr>
        <p:spPr>
          <a:xfrm>
            <a:off x="914399" y="695227"/>
            <a:ext cx="10439401" cy="1066800"/>
          </a:xfrm>
          <a:prstGeom prst="rect">
            <a:avLst/>
          </a:prstGeom>
        </p:spPr>
        <p:txBody>
          <a:bodyPr>
            <a:normAutofit/>
          </a:bodyPr>
          <a:lstStyle>
            <a:lvl1pPr marL="0" indent="0" algn="ctr">
              <a:buFontTx/>
              <a:buNone/>
              <a:defRPr sz="4400">
                <a:solidFill>
                  <a:schemeClr val="tx1"/>
                </a:solidFill>
                <a:effectLst>
                  <a:outerShdw blurRad="38100" dist="38100" dir="2700000" algn="tl">
                    <a:srgbClr val="000000">
                      <a:alpha val="43137"/>
                    </a:srgbClr>
                  </a:outerShdw>
                </a:effectLst>
                <a:latin typeface="+mj-lt"/>
              </a:defRPr>
            </a:lvl1pPr>
          </a:lstStyle>
          <a:p>
            <a:pPr lvl="0"/>
            <a:r>
              <a:rPr lang="en-US" dirty="0"/>
              <a:t>Click to add text</a:t>
            </a:r>
          </a:p>
        </p:txBody>
      </p:sp>
      <p:sp>
        <p:nvSpPr>
          <p:cNvPr id="8" name="Rectangle 12"/>
          <p:cNvSpPr>
            <a:spLocks noGrp="1"/>
          </p:cNvSpPr>
          <p:nvPr>
            <p:ph idx="10" hasCustomPrompt="1"/>
          </p:nvPr>
        </p:nvSpPr>
        <p:spPr>
          <a:xfrm>
            <a:off x="461520" y="2106103"/>
            <a:ext cx="5105400" cy="571498"/>
          </a:xfrm>
          <a:prstGeom prst="rect">
            <a:avLst/>
          </a:prstGeom>
        </p:spPr>
        <p:txBody>
          <a:bodyPr>
            <a:normAutofit/>
          </a:bodyPr>
          <a:lstStyle>
            <a:lvl1pPr marL="0" indent="0" algn="l">
              <a:buFontTx/>
              <a:buNone/>
              <a:defRPr sz="3300" b="1" baseline="0">
                <a:solidFill>
                  <a:schemeClr val="bg1"/>
                </a:solidFill>
                <a:effectLst/>
                <a:latin typeface="+mj-lt"/>
                <a:cs typeface="Arial" panose="020B0604020202020204" pitchFamily="34" charset="0"/>
              </a:defRPr>
            </a:lvl1pPr>
          </a:lstStyle>
          <a:p>
            <a:pPr lvl="0"/>
            <a:r>
              <a:rPr lang="en-US" dirty="0"/>
              <a:t>Name</a:t>
            </a:r>
          </a:p>
        </p:txBody>
      </p:sp>
      <p:sp>
        <p:nvSpPr>
          <p:cNvPr id="6" name="Rectangle 12"/>
          <p:cNvSpPr>
            <a:spLocks noGrp="1"/>
          </p:cNvSpPr>
          <p:nvPr>
            <p:ph idx="11" hasCustomPrompt="1"/>
          </p:nvPr>
        </p:nvSpPr>
        <p:spPr>
          <a:xfrm>
            <a:off x="465448" y="2710728"/>
            <a:ext cx="5105400" cy="801638"/>
          </a:xfrm>
          <a:prstGeom prst="rect">
            <a:avLst/>
          </a:prstGeom>
        </p:spPr>
        <p:txBody>
          <a:bodyPr>
            <a:normAutofit/>
          </a:bodyPr>
          <a:lstStyle>
            <a:lvl1pPr marL="0" indent="0" algn="l">
              <a:buFontTx/>
              <a:buNone/>
              <a:defRPr sz="2800" b="1" baseline="0">
                <a:solidFill>
                  <a:schemeClr val="bg1"/>
                </a:solidFill>
                <a:effectLst/>
                <a:latin typeface="+mj-lt"/>
                <a:cs typeface="Arial" panose="020B0604020202020204" pitchFamily="34" charset="0"/>
              </a:defRPr>
            </a:lvl1pPr>
          </a:lstStyle>
          <a:p>
            <a:pPr lvl="0"/>
            <a:r>
              <a:rPr lang="en-US" dirty="0"/>
              <a:t>Title</a:t>
            </a:r>
          </a:p>
          <a:p>
            <a:pPr lvl="0"/>
            <a:r>
              <a:rPr lang="en-US" dirty="0"/>
              <a:t>Date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448235" y="-44823"/>
            <a:ext cx="11134164" cy="838955"/>
          </a:xfrm>
          <a:prstGeom prst="rect">
            <a:avLst/>
          </a:prstGeom>
        </p:spPr>
        <p:txBody>
          <a:bodyPr anchor="b" anchorCtr="0">
            <a:normAutofit/>
          </a:bodyPr>
          <a:lstStyle>
            <a:lvl1pPr>
              <a:defRPr sz="3600" b="1" baseline="0">
                <a:latin typeface="+mj-lt"/>
                <a:cs typeface="Arial" panose="020B0604020202020204" pitchFamily="34" charset="0"/>
              </a:defRPr>
            </a:lvl1pPr>
          </a:lstStyle>
          <a:p>
            <a:pPr algn="l"/>
            <a:r>
              <a:rPr lang="en-US" dirty="0"/>
              <a:t>Click to add title</a:t>
            </a:r>
          </a:p>
        </p:txBody>
      </p:sp>
      <p:sp>
        <p:nvSpPr>
          <p:cNvPr id="5" name="Rectangle 12"/>
          <p:cNvSpPr>
            <a:spLocks noGrp="1"/>
          </p:cNvSpPr>
          <p:nvPr>
            <p:ph idx="1" hasCustomPrompt="1"/>
          </p:nvPr>
        </p:nvSpPr>
        <p:spPr>
          <a:xfrm>
            <a:off x="609599" y="1143000"/>
            <a:ext cx="10972800" cy="4997018"/>
          </a:xfrm>
          <a:prstGeom prst="rect">
            <a:avLst/>
          </a:prstGeom>
        </p:spPr>
        <p:txBody>
          <a:bodyPr>
            <a:noAutofit/>
          </a:bodyPr>
          <a:lstStyle>
            <a:lvl1pPr>
              <a:spcAft>
                <a:spcPts val="600"/>
              </a:spcAft>
              <a:defRPr sz="2200" baseline="0">
                <a:latin typeface="+mj-lt"/>
              </a:defRPr>
            </a:lvl1pPr>
            <a:lvl2pPr>
              <a:spcAft>
                <a:spcPts val="600"/>
              </a:spcAft>
              <a:defRPr sz="2000">
                <a:latin typeface="+mj-lt"/>
              </a:defRPr>
            </a:lvl2pPr>
            <a:lvl3pPr>
              <a:spcAft>
                <a:spcPts val="600"/>
              </a:spcAft>
              <a:defRPr sz="1800">
                <a:latin typeface="+mj-lt"/>
              </a:defRPr>
            </a:lvl3pPr>
            <a:lvl4pPr>
              <a:spcAft>
                <a:spcPts val="600"/>
              </a:spcAft>
              <a:defRPr sz="1600">
                <a:latin typeface="+mj-lt"/>
              </a:defRPr>
            </a:lvl4pPr>
            <a:lvl5pPr>
              <a:spcAft>
                <a:spcPts val="600"/>
              </a:spcAft>
              <a:defRPr sz="1600">
                <a:latin typeface="+mj-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2-Column Text">
    <p:spTree>
      <p:nvGrpSpPr>
        <p:cNvPr id="1" name=""/>
        <p:cNvGrpSpPr/>
        <p:nvPr/>
      </p:nvGrpSpPr>
      <p:grpSpPr>
        <a:xfrm>
          <a:off x="0" y="0"/>
          <a:ext cx="0" cy="0"/>
          <a:chOff x="0" y="0"/>
          <a:chExt cx="0" cy="0"/>
        </a:xfrm>
      </p:grpSpPr>
      <p:sp>
        <p:nvSpPr>
          <p:cNvPr id="4" name="Rectangle 4"/>
          <p:cNvSpPr>
            <a:spLocks noGrp="1"/>
          </p:cNvSpPr>
          <p:nvPr>
            <p:ph type="body" sz="half" idx="1" hasCustomPrompt="1"/>
          </p:nvPr>
        </p:nvSpPr>
        <p:spPr>
          <a:xfrm>
            <a:off x="609600" y="1143001"/>
            <a:ext cx="5384800" cy="4983163"/>
          </a:xfrm>
        </p:spPr>
        <p:txBody>
          <a:bodyPr/>
          <a:lstStyle>
            <a:lvl1pPr>
              <a:defRPr sz="2200" baseline="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1"/>
          <p:cNvSpPr>
            <a:spLocks noGrp="1"/>
          </p:cNvSpPr>
          <p:nvPr>
            <p:ph type="body" sz="half" idx="2" hasCustomPrompt="1"/>
          </p:nvPr>
        </p:nvSpPr>
        <p:spPr>
          <a:xfrm>
            <a:off x="6197600" y="1143001"/>
            <a:ext cx="5384800" cy="4983163"/>
          </a:xfrm>
        </p:spPr>
        <p:txBody>
          <a:bodyPr/>
          <a:lstStyle>
            <a:lvl1pPr>
              <a:defRPr sz="2200" baseline="0">
                <a:latin typeface="+mj-lt"/>
              </a:defRPr>
            </a:lvl1pPr>
            <a:lvl2pPr>
              <a:buClr>
                <a:srgbClr val="277296"/>
              </a:buClr>
              <a:defRPr sz="2000">
                <a:latin typeface="+mj-lt"/>
              </a:defRPr>
            </a:lvl2pPr>
            <a:lvl3pPr>
              <a:defRPr sz="1800">
                <a:latin typeface="+mj-lt"/>
              </a:defRPr>
            </a:lvl3pPr>
            <a:lvl4pPr>
              <a:defRPr sz="1600">
                <a:latin typeface="+mj-lt"/>
              </a:defRPr>
            </a:lvl4pPr>
            <a:lvl5pPr>
              <a:defRPr sz="1600">
                <a:latin typeface="+mj-lt"/>
              </a:defRPr>
            </a:lvl5pPr>
          </a:lstStyle>
          <a:p>
            <a:pPr lvl="0"/>
            <a:r>
              <a:rPr lang="en-US" dirty="0"/>
              <a:t>Click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hasCustomPrompt="1"/>
          </p:nvPr>
        </p:nvSpPr>
        <p:spPr>
          <a:xfrm>
            <a:off x="447692" y="-44823"/>
            <a:ext cx="11134708" cy="838200"/>
          </a:xfrm>
          <a:prstGeom prst="rect">
            <a:avLst/>
          </a:prstGeom>
        </p:spPr>
        <p:txBody>
          <a:bodyPr anchor="b" anchorCtr="0">
            <a:normAutofit/>
          </a:bodyPr>
          <a:lstStyle>
            <a:lvl1pPr>
              <a:defRPr sz="3600" baseline="0">
                <a:latin typeface="+mj-lt"/>
              </a:defRPr>
            </a:lvl1pPr>
          </a:lstStyle>
          <a:p>
            <a:pPr algn="l"/>
            <a:r>
              <a:rPr lang="en-US" dirty="0"/>
              <a:t>Click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and Tex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448236" y="1832"/>
            <a:ext cx="11134164" cy="838955"/>
          </a:xfrm>
          <a:prstGeom prst="rect">
            <a:avLst/>
          </a:prstGeom>
        </p:spPr>
        <p:txBody>
          <a:bodyPr anchor="b" anchorCtr="0">
            <a:normAutofit/>
          </a:bodyPr>
          <a:lstStyle>
            <a:lvl1pPr>
              <a:defRPr sz="3600" b="1" baseline="0">
                <a:latin typeface="+mj-lt"/>
                <a:cs typeface="Arial" panose="020B0604020202020204" pitchFamily="34" charset="0"/>
              </a:defRPr>
            </a:lvl1pPr>
          </a:lstStyle>
          <a:p>
            <a:pPr algn="l"/>
            <a:r>
              <a:rPr lang="en-US" dirty="0"/>
              <a:t>Click to add title</a:t>
            </a:r>
          </a:p>
        </p:txBody>
      </p:sp>
    </p:spTree>
    <p:extLst>
      <p:ext uri="{BB962C8B-B14F-4D97-AF65-F5344CB8AC3E}">
        <p14:creationId xmlns:p14="http://schemas.microsoft.com/office/powerpoint/2010/main" val="12812251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2"/>
          <p:cNvSpPr>
            <a:spLocks noGrp="1"/>
          </p:cNvSpPr>
          <p:nvPr>
            <p:ph type="body" idx="1"/>
          </p:nvPr>
        </p:nvSpPr>
        <p:spPr>
          <a:xfrm>
            <a:off x="609600" y="1219201"/>
            <a:ext cx="10972800" cy="4906963"/>
          </a:xfrm>
          <a:prstGeom prst="rect">
            <a:avLst/>
          </a:prstGeom>
        </p:spPr>
        <p:txBody>
          <a:bodyPr>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86"/>
          <p:cNvSpPr>
            <a:spLocks noChangeArrowheads="1"/>
          </p:cNvSpPr>
          <p:nvPr userDrawn="1"/>
        </p:nvSpPr>
        <p:spPr bwMode="auto">
          <a:xfrm>
            <a:off x="446617" y="6400801"/>
            <a:ext cx="209338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82808885-8EA5-41B8-A7C5-2F082B61DA1D}" type="datetime4">
              <a:rPr lang="en-US" sz="1000" b="0" i="0" smtClean="0">
                <a:latin typeface="Arial" panose="020B0604020202020204" pitchFamily="34" charset="0"/>
                <a:cs typeface="Arial" panose="020B0604020202020204" pitchFamily="34" charset="0"/>
              </a:rPr>
              <a:t>November 13, 2019</a:t>
            </a:fld>
            <a:endParaRPr lang="en-US" sz="1000" b="0" i="0" dirty="0">
              <a:latin typeface="Arial" panose="020B0604020202020204" pitchFamily="34" charset="0"/>
              <a:cs typeface="Arial" panose="020B0604020202020204" pitchFamily="34" charset="0"/>
            </a:endParaRPr>
          </a:p>
          <a:p>
            <a:pPr eaLnBrk="0" hangingPunct="0"/>
            <a:r>
              <a:rPr lang="en-US" sz="1000" b="0" i="0" dirty="0">
                <a:latin typeface="Arial" panose="020B0604020202020204" pitchFamily="34" charset="0"/>
                <a:cs typeface="Arial" panose="020B0604020202020204" pitchFamily="34" charset="0"/>
              </a:rPr>
              <a:t>Page </a:t>
            </a:r>
            <a:fld id="{400B11B2-91F3-403E-AFC3-F99514224C9B}" type="slidenum">
              <a:rPr lang="en-US" sz="1000" b="0" i="0">
                <a:latin typeface="Arial" panose="020B0604020202020204" pitchFamily="34" charset="0"/>
                <a:cs typeface="Arial" panose="020B0604020202020204" pitchFamily="34" charset="0"/>
              </a:rPr>
              <a:pPr eaLnBrk="0" hangingPunct="0"/>
              <a:t>‹#›</a:t>
            </a:fld>
            <a:endParaRPr lang="en-US" sz="1000" b="0" i="0" dirty="0">
              <a:latin typeface="Arial" panose="020B0604020202020204" pitchFamily="34" charset="0"/>
              <a:cs typeface="Arial" panose="020B0604020202020204" pitchFamily="34" charset="0"/>
            </a:endParaRPr>
          </a:p>
        </p:txBody>
      </p:sp>
      <p:sp>
        <p:nvSpPr>
          <p:cNvPr id="17" name="Rectangle 87"/>
          <p:cNvSpPr>
            <a:spLocks noChangeArrowheads="1"/>
          </p:cNvSpPr>
          <p:nvPr userDrawn="1"/>
        </p:nvSpPr>
        <p:spPr bwMode="auto">
          <a:xfrm>
            <a:off x="372533" y="6359525"/>
            <a:ext cx="284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100" b="0" dirty="0"/>
          </a:p>
        </p:txBody>
      </p:sp>
      <p:sp>
        <p:nvSpPr>
          <p:cNvPr id="20" name="Rectangle 8"/>
          <p:cNvSpPr>
            <a:spLocks noGrp="1" noChangeArrowheads="1"/>
          </p:cNvSpPr>
          <p:nvPr>
            <p:ph type="title"/>
          </p:nvPr>
        </p:nvSpPr>
        <p:spPr bwMode="auto">
          <a:xfrm>
            <a:off x="430307" y="76200"/>
            <a:ext cx="11207126" cy="7715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add title</a:t>
            </a:r>
          </a:p>
        </p:txBody>
      </p:sp>
      <p:sp>
        <p:nvSpPr>
          <p:cNvPr id="13" name="Text Box 89"/>
          <p:cNvSpPr txBox="1">
            <a:spLocks noChangeArrowheads="1"/>
          </p:cNvSpPr>
          <p:nvPr userDrawn="1"/>
        </p:nvSpPr>
        <p:spPr bwMode="auto">
          <a:xfrm>
            <a:off x="5003913" y="6474768"/>
            <a:ext cx="2184177"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i="1">
                <a:solidFill>
                  <a:schemeClr val="tx1"/>
                </a:solidFill>
                <a:latin typeface="Arial" pitchFamily="34" charset="0"/>
              </a:defRPr>
            </a:lvl1pPr>
            <a:lvl2pPr marL="742950" indent="-285750" eaLnBrk="0" hangingPunct="0">
              <a:defRPr b="1" i="1">
                <a:solidFill>
                  <a:schemeClr val="tx1"/>
                </a:solidFill>
                <a:latin typeface="Arial" pitchFamily="34" charset="0"/>
              </a:defRPr>
            </a:lvl2pPr>
            <a:lvl3pPr marL="1143000" indent="-228600" eaLnBrk="0" hangingPunct="0">
              <a:defRPr b="1" i="1">
                <a:solidFill>
                  <a:schemeClr val="tx1"/>
                </a:solidFill>
                <a:latin typeface="Arial" pitchFamily="34" charset="0"/>
              </a:defRPr>
            </a:lvl3pPr>
            <a:lvl4pPr marL="1600200" indent="-228600" eaLnBrk="0" hangingPunct="0">
              <a:defRPr b="1" i="1">
                <a:solidFill>
                  <a:schemeClr val="tx1"/>
                </a:solidFill>
                <a:latin typeface="Arial" pitchFamily="34" charset="0"/>
              </a:defRPr>
            </a:lvl4pPr>
            <a:lvl5pPr marL="2057400" indent="-228600" eaLnBrk="0" hangingPunct="0">
              <a:defRPr b="1" i="1">
                <a:solidFill>
                  <a:schemeClr val="tx1"/>
                </a:solidFill>
                <a:latin typeface="Arial" pitchFamily="34" charset="0"/>
              </a:defRPr>
            </a:lvl5pPr>
            <a:lvl6pPr marL="2514600" indent="-228600" eaLnBrk="0" fontAlgn="base" hangingPunct="0">
              <a:spcBef>
                <a:spcPct val="0"/>
              </a:spcBef>
              <a:spcAft>
                <a:spcPct val="0"/>
              </a:spcAft>
              <a:defRPr b="1" i="1">
                <a:solidFill>
                  <a:schemeClr val="tx1"/>
                </a:solidFill>
                <a:latin typeface="Arial" pitchFamily="34" charset="0"/>
              </a:defRPr>
            </a:lvl6pPr>
            <a:lvl7pPr marL="2971800" indent="-228600" eaLnBrk="0" fontAlgn="base" hangingPunct="0">
              <a:spcBef>
                <a:spcPct val="0"/>
              </a:spcBef>
              <a:spcAft>
                <a:spcPct val="0"/>
              </a:spcAft>
              <a:defRPr b="1" i="1">
                <a:solidFill>
                  <a:schemeClr val="tx1"/>
                </a:solidFill>
                <a:latin typeface="Arial" pitchFamily="34" charset="0"/>
              </a:defRPr>
            </a:lvl7pPr>
            <a:lvl8pPr marL="3429000" indent="-228600" eaLnBrk="0" fontAlgn="base" hangingPunct="0">
              <a:spcBef>
                <a:spcPct val="0"/>
              </a:spcBef>
              <a:spcAft>
                <a:spcPct val="0"/>
              </a:spcAft>
              <a:defRPr b="1" i="1">
                <a:solidFill>
                  <a:schemeClr val="tx1"/>
                </a:solidFill>
                <a:latin typeface="Arial" pitchFamily="34" charset="0"/>
              </a:defRPr>
            </a:lvl8pPr>
            <a:lvl9pPr marL="3886200" indent="-228600" eaLnBrk="0" fontAlgn="base" hangingPunct="0">
              <a:spcBef>
                <a:spcPct val="0"/>
              </a:spcBef>
              <a:spcAft>
                <a:spcPct val="0"/>
              </a:spcAft>
              <a:defRPr b="1" i="1">
                <a:solidFill>
                  <a:schemeClr val="tx1"/>
                </a:solidFill>
                <a:latin typeface="Arial" pitchFamily="34" charset="0"/>
              </a:defRPr>
            </a:lvl9pPr>
          </a:lstStyle>
          <a:p>
            <a:pPr algn="ctr">
              <a:lnSpc>
                <a:spcPct val="90000"/>
              </a:lnSpc>
              <a:defRPr/>
            </a:pPr>
            <a:r>
              <a:rPr lang="en-US" sz="1200" b="0" i="0" dirty="0">
                <a:latin typeface="+mj-lt"/>
              </a:rPr>
              <a:t>Company</a:t>
            </a:r>
            <a:r>
              <a:rPr lang="en-US" sz="1200" b="0" i="0" baseline="0" dirty="0">
                <a:latin typeface="+mj-lt"/>
              </a:rPr>
              <a:t> Confidential</a:t>
            </a:r>
            <a:endParaRPr lang="en-US" sz="1200" b="0" i="0" dirty="0">
              <a:latin typeface="+mj-lt"/>
            </a:endParaRPr>
          </a:p>
        </p:txBody>
      </p:sp>
      <p:sp>
        <p:nvSpPr>
          <p:cNvPr id="18" name="Line 82"/>
          <p:cNvSpPr>
            <a:spLocks noChangeShapeType="1"/>
          </p:cNvSpPr>
          <p:nvPr userDrawn="1"/>
        </p:nvSpPr>
        <p:spPr bwMode="auto">
          <a:xfrm flipV="1">
            <a:off x="190500" y="771525"/>
            <a:ext cx="11446933" cy="0"/>
          </a:xfrm>
          <a:prstGeom prst="line">
            <a:avLst/>
          </a:prstGeom>
          <a:noFill/>
          <a:ln w="127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en-US" sz="1800" dirty="0"/>
          </a:p>
        </p:txBody>
      </p:sp>
      <p:sp>
        <p:nvSpPr>
          <p:cNvPr id="23" name="Line 84"/>
          <p:cNvSpPr>
            <a:spLocks noChangeShapeType="1"/>
          </p:cNvSpPr>
          <p:nvPr userDrawn="1"/>
        </p:nvSpPr>
        <p:spPr bwMode="auto">
          <a:xfrm>
            <a:off x="406400" y="381000"/>
            <a:ext cx="0" cy="628650"/>
          </a:xfrm>
          <a:prstGeom prst="line">
            <a:avLst/>
          </a:prstGeom>
          <a:noFill/>
          <a:ln w="127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en-US" sz="1800" dirty="0"/>
          </a:p>
        </p:txBody>
      </p:sp>
      <p:sp>
        <p:nvSpPr>
          <p:cNvPr id="24" name="Line 85"/>
          <p:cNvSpPr>
            <a:spLocks noChangeShapeType="1"/>
          </p:cNvSpPr>
          <p:nvPr userDrawn="1"/>
        </p:nvSpPr>
        <p:spPr bwMode="auto">
          <a:xfrm>
            <a:off x="533400" y="6324600"/>
            <a:ext cx="11125200" cy="0"/>
          </a:xfrm>
          <a:prstGeom prst="line">
            <a:avLst/>
          </a:prstGeom>
          <a:noFill/>
          <a:ln w="127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en-US" sz="1800" dirty="0"/>
          </a:p>
        </p:txBody>
      </p:sp>
      <p:pic>
        <p:nvPicPr>
          <p:cNvPr id="11" name="Picture 2"/>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64377" y="6276475"/>
            <a:ext cx="1746623" cy="5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Lst>
  <p:hf sldNum="0" hdr="0" ftr="0" dt="0"/>
  <p:txStyles>
    <p:titleStyle>
      <a:defPPr>
        <a:defRPr sz="4400">
          <a:solidFill>
            <a:schemeClr val="tx1"/>
          </a:solidFill>
          <a:latin typeface="+mj-lt"/>
          <a:ea typeface="+mj-ea"/>
          <a:cs typeface="+mj-cs"/>
        </a:defRPr>
      </a:defPPr>
      <a:lvl1pPr algn="l" eaLnBrk="1" hangingPunct="1">
        <a:buNone/>
        <a:defRPr sz="3600" b="1" baseline="0">
          <a:solidFill>
            <a:schemeClr val="tx1">
              <a:alpha val="100000"/>
            </a:schemeClr>
          </a:solidFill>
          <a:effectLst>
            <a:outerShdw blurRad="38100" dist="38100" dir="2700000" algn="tl">
              <a:srgbClr val="000000">
                <a:alpha val="43137"/>
              </a:srgbClr>
            </a:outerShdw>
          </a:effectLst>
          <a:latin typeface="+mj-lt"/>
          <a:cs typeface="Arial" panose="020B0604020202020204" pitchFamily="34" charset="0"/>
        </a:defRPr>
      </a:lvl1pPr>
    </p:titleStyle>
    <p:bodyStyle>
      <a:defPPr>
        <a:defRPr>
          <a:solidFill>
            <a:schemeClr val="tx1"/>
          </a:solidFill>
          <a:latin typeface="+mn-lt"/>
          <a:ea typeface="+mn-ea"/>
          <a:cs typeface="+mn-cs"/>
        </a:defRPr>
      </a:defPPr>
      <a:lvl1pPr marL="342900" indent="-342900" eaLnBrk="1" hangingPunct="1">
        <a:spcAft>
          <a:spcPts val="600"/>
        </a:spcAft>
        <a:buClr>
          <a:schemeClr val="tx1"/>
        </a:buClr>
        <a:buSzPct val="80000"/>
        <a:buFont typeface="Wingdings" panose="05000000000000000000" pitchFamily="2" charset="2"/>
        <a:buChar char="q"/>
        <a:defRPr sz="2200" b="1" baseline="0">
          <a:solidFill>
            <a:srgbClr val="277296"/>
          </a:solidFill>
          <a:latin typeface="+mj-lt"/>
          <a:cs typeface="Arial" panose="020B0604020202020204" pitchFamily="34" charset="0"/>
        </a:defRPr>
      </a:lvl1pPr>
      <a:lvl2pPr marL="742950" indent="-285750" eaLnBrk="1" hangingPunct="1">
        <a:spcAft>
          <a:spcPts val="600"/>
        </a:spcAft>
        <a:buClr>
          <a:srgbClr val="277296"/>
        </a:buClr>
        <a:buSzPct val="80000"/>
        <a:buFont typeface="Arial" panose="020B0604020202020204" pitchFamily="34" charset="0"/>
        <a:buChar char="●"/>
        <a:defRPr sz="2000">
          <a:latin typeface="+mj-lt"/>
          <a:cs typeface="Arial" panose="020B0604020202020204" pitchFamily="34" charset="0"/>
        </a:defRPr>
      </a:lvl2pPr>
      <a:lvl3pPr marL="1143000" indent="-228600" eaLnBrk="1" hangingPunct="1">
        <a:spcAft>
          <a:spcPts val="600"/>
        </a:spcAft>
        <a:buClr>
          <a:schemeClr val="tx1"/>
        </a:buClr>
        <a:buSzPct val="80000"/>
        <a:buFont typeface="Wingdings" panose="05000000000000000000" pitchFamily="2" charset="2"/>
        <a:buChar char="Ø"/>
        <a:defRPr sz="1800" baseline="0">
          <a:solidFill>
            <a:srgbClr val="277296"/>
          </a:solidFill>
          <a:latin typeface="+mj-lt"/>
          <a:cs typeface="Arial" panose="020B0604020202020204" pitchFamily="34" charset="0"/>
        </a:defRPr>
      </a:lvl3pPr>
      <a:lvl4pPr marL="1600200" indent="-228600" eaLnBrk="1" hangingPunct="1">
        <a:spcAft>
          <a:spcPts val="600"/>
        </a:spcAft>
        <a:buClr>
          <a:srgbClr val="277296"/>
        </a:buClr>
        <a:buSzPct val="80000"/>
        <a:buFont typeface="Arial" panose="020B0604020202020204" pitchFamily="34" charset="0"/>
        <a:buChar char="-"/>
        <a:defRPr sz="1600">
          <a:latin typeface="+mj-lt"/>
          <a:cs typeface="Arial" panose="020B0604020202020204" pitchFamily="34" charset="0"/>
        </a:defRPr>
      </a:lvl4pPr>
      <a:lvl5pPr marL="2057400" indent="-228600" eaLnBrk="1" hangingPunct="1">
        <a:spcAft>
          <a:spcPts val="600"/>
        </a:spcAft>
        <a:buClr>
          <a:srgbClr val="277296"/>
        </a:buClr>
        <a:buSzPct val="80000"/>
        <a:buChar char="»"/>
        <a:defRPr sz="1400">
          <a:latin typeface="+mj-lt"/>
          <a:cs typeface="Arial" panose="020B0604020202020204" pitchFamily="34" charset="0"/>
        </a:defRPr>
      </a:lvl5pPr>
      <a:lvl6pPr marL="2514600" indent="-228600" eaLnBrk="1" hangingPunct="1">
        <a:buChar char="•"/>
        <a:defRPr sz="2000"/>
      </a:lvl6pPr>
      <a:lvl7pPr marL="2971800" indent="-228600" eaLnBrk="1" hangingPunct="1">
        <a:buChar char="•"/>
        <a:defRPr sz="2000"/>
      </a:lvl7pPr>
      <a:lvl8pPr marL="3429000" indent="-228600" eaLnBrk="1" hangingPunct="1">
        <a:buChar char="•"/>
        <a:defRPr sz="2000"/>
      </a:lvl8pPr>
      <a:lvl9pPr marL="3886200" indent="-228600" eaLnBrk="1" hangingPunct="1">
        <a:buChar char="•"/>
        <a:defRPr sz="2000"/>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mailto:allan.asis@cohu.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sz="6400" dirty="0"/>
              <a:t>Automatic Program Loading in Unison</a:t>
            </a:r>
          </a:p>
          <a:p>
            <a:r>
              <a:rPr lang="en-US" sz="3800" dirty="0"/>
              <a:t>An Amkor Requirement for Automation (v 2.11.20191105)</a:t>
            </a:r>
          </a:p>
        </p:txBody>
      </p:sp>
    </p:spTree>
    <p:extLst>
      <p:ext uri="{BB962C8B-B14F-4D97-AF65-F5344CB8AC3E}">
        <p14:creationId xmlns:p14="http://schemas.microsoft.com/office/powerpoint/2010/main" val="276408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Status: To-Do list</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p:txBody>
          <a:bodyPr/>
          <a:lstStyle/>
          <a:p>
            <a:r>
              <a:rPr lang="en-US" sz="1600" dirty="0"/>
              <a:t>Custom </a:t>
            </a:r>
            <a:r>
              <a:rPr lang="en-US" sz="1600" dirty="0" err="1"/>
              <a:t>Datalog</a:t>
            </a:r>
            <a:r>
              <a:rPr lang="en-US" sz="1600" dirty="0"/>
              <a:t> Applications is currently under development to implement custom summary, an Amkor requirement.</a:t>
            </a:r>
          </a:p>
          <a:p>
            <a:r>
              <a:rPr lang="en-US" sz="1600" dirty="0"/>
              <a:t>Enable APL on </a:t>
            </a:r>
            <a:r>
              <a:rPr lang="en-US" sz="1600" dirty="0" err="1"/>
              <a:t>DMDx</a:t>
            </a:r>
            <a:r>
              <a:rPr lang="en-US" sz="1600" dirty="0"/>
              <a:t>/ST on Wafer Test; Amkor currently observing performance on </a:t>
            </a:r>
            <a:r>
              <a:rPr lang="en-US" sz="1600" dirty="0" err="1"/>
              <a:t>DMDx</a:t>
            </a:r>
            <a:r>
              <a:rPr lang="en-US" sz="1600" dirty="0"/>
              <a:t>/FT setup before deciding on enabling in Wafer Test.  </a:t>
            </a:r>
          </a:p>
          <a:p>
            <a:pPr marL="0" indent="0">
              <a:buNone/>
            </a:pPr>
            <a:endParaRPr lang="en-US" sz="1800" dirty="0"/>
          </a:p>
          <a:p>
            <a:endParaRPr lang="en-US" sz="1600" dirty="0"/>
          </a:p>
          <a:p>
            <a:endParaRPr lang="en-US" sz="1600" dirty="0"/>
          </a:p>
        </p:txBody>
      </p:sp>
    </p:spTree>
    <p:extLst>
      <p:ext uri="{BB962C8B-B14F-4D97-AF65-F5344CB8AC3E}">
        <p14:creationId xmlns:p14="http://schemas.microsoft.com/office/powerpoint/2010/main" val="230820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A2F42A-A572-4062-A8A5-A192F2F6C729}"/>
              </a:ext>
            </a:extLst>
          </p:cNvPr>
          <p:cNvSpPr>
            <a:spLocks noGrp="1"/>
          </p:cNvSpPr>
          <p:nvPr>
            <p:ph type="title"/>
          </p:nvPr>
        </p:nvSpPr>
        <p:spPr>
          <a:xfrm>
            <a:off x="381000" y="457200"/>
            <a:ext cx="11515164" cy="6172200"/>
          </a:xfrm>
        </p:spPr>
        <p:txBody>
          <a:bodyPr anchor="ctr">
            <a:normAutofit/>
          </a:bodyPr>
          <a:lstStyle/>
          <a:p>
            <a:pPr algn="ctr"/>
            <a:r>
              <a:rPr lang="en-US" sz="8000" dirty="0"/>
              <a:t>Technical Details</a:t>
            </a:r>
            <a:endParaRPr lang="en-SG" sz="8000" dirty="0"/>
          </a:p>
        </p:txBody>
      </p:sp>
    </p:spTree>
    <p:extLst>
      <p:ext uri="{BB962C8B-B14F-4D97-AF65-F5344CB8AC3E}">
        <p14:creationId xmlns:p14="http://schemas.microsoft.com/office/powerpoint/2010/main" val="3333905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Installation</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p:txBody>
          <a:bodyPr/>
          <a:lstStyle/>
          <a:p>
            <a:r>
              <a:rPr lang="en-US" sz="1600" dirty="0"/>
              <a:t>Where to download/copy APL</a:t>
            </a:r>
          </a:p>
          <a:p>
            <a:pPr lvl="1"/>
            <a:r>
              <a:rPr lang="en-US" sz="1400" dirty="0"/>
              <a:t>Kindly contact </a:t>
            </a:r>
            <a:r>
              <a:rPr lang="en-US" sz="1400" dirty="0">
                <a:hlinkClick r:id="rId2"/>
              </a:rPr>
              <a:t>allan.asis@cohu.com</a:t>
            </a:r>
            <a:r>
              <a:rPr lang="en-US" sz="1400" dirty="0"/>
              <a:t> for a link to download a copy of APL</a:t>
            </a:r>
          </a:p>
          <a:p>
            <a:r>
              <a:rPr lang="en-US" sz="1600" dirty="0"/>
              <a:t>How to install</a:t>
            </a:r>
          </a:p>
          <a:p>
            <a:pPr lvl="1"/>
            <a:r>
              <a:rPr lang="en-US" sz="1400" dirty="0"/>
              <a:t>To unpack the file use the command &gt;tar –</a:t>
            </a:r>
            <a:r>
              <a:rPr lang="en-US" sz="1400" dirty="0" err="1"/>
              <a:t>xzvf</a:t>
            </a:r>
            <a:r>
              <a:rPr lang="en-US" sz="1400" dirty="0"/>
              <a:t> APL.tar.gz </a:t>
            </a:r>
          </a:p>
          <a:p>
            <a:pPr lvl="1"/>
            <a:r>
              <a:rPr lang="en-US" sz="1400" dirty="0"/>
              <a:t>Optionally, you can call ‘make </a:t>
            </a:r>
            <a:r>
              <a:rPr lang="en-US" sz="1400" dirty="0" err="1"/>
              <a:t>apl_exec</a:t>
            </a:r>
            <a:r>
              <a:rPr lang="en-US" sz="1400" dirty="0"/>
              <a:t>’ command inside APL folder after you unpack it so it gets compiled  </a:t>
            </a:r>
          </a:p>
          <a:p>
            <a:pPr lvl="2"/>
            <a:r>
              <a:rPr lang="en-US" sz="1200" dirty="0"/>
              <a:t>Note that ‘make’ will not work as there will be compiler error. Make sure it’s ‘make </a:t>
            </a:r>
            <a:r>
              <a:rPr lang="en-US" sz="1200" dirty="0" err="1"/>
              <a:t>apl_exec</a:t>
            </a:r>
            <a:r>
              <a:rPr lang="en-US" sz="1200" dirty="0"/>
              <a:t>’ as specified</a:t>
            </a:r>
          </a:p>
          <a:p>
            <a:pPr marL="0" indent="0">
              <a:buNone/>
            </a:pPr>
            <a:endParaRPr lang="en-US" sz="1800" dirty="0"/>
          </a:p>
          <a:p>
            <a:endParaRPr lang="en-US" sz="1600" dirty="0"/>
          </a:p>
          <a:p>
            <a:endParaRPr lang="en-US" sz="1600" dirty="0"/>
          </a:p>
        </p:txBody>
      </p:sp>
    </p:spTree>
    <p:extLst>
      <p:ext uri="{BB962C8B-B14F-4D97-AF65-F5344CB8AC3E}">
        <p14:creationId xmlns:p14="http://schemas.microsoft.com/office/powerpoint/2010/main" val="3746748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Configuration</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p:txBody>
          <a:bodyPr/>
          <a:lstStyle/>
          <a:p>
            <a:r>
              <a:rPr lang="en-US" sz="1600" dirty="0"/>
              <a:t>APL software is packed with features and thus require a lot of knobs and switches to control them</a:t>
            </a:r>
          </a:p>
          <a:p>
            <a:pPr lvl="1"/>
            <a:r>
              <a:rPr lang="en-US" sz="1400" dirty="0"/>
              <a:t>These features can either be enabled or disabled. </a:t>
            </a:r>
          </a:p>
          <a:p>
            <a:pPr lvl="1"/>
            <a:r>
              <a:rPr lang="en-US" sz="1400" dirty="0"/>
              <a:t>Some features can also be configured to behave the way you want it</a:t>
            </a:r>
          </a:p>
          <a:p>
            <a:pPr lvl="1"/>
            <a:r>
              <a:rPr lang="en-US" sz="1400" dirty="0"/>
              <a:t>Some features require parameters to work</a:t>
            </a:r>
          </a:p>
          <a:p>
            <a:r>
              <a:rPr lang="en-US" sz="1600" dirty="0"/>
              <a:t>APL reads a configuration file containing parameters that specifies how features work or behave.</a:t>
            </a:r>
          </a:p>
          <a:p>
            <a:r>
              <a:rPr lang="en-US" sz="1600" dirty="0"/>
              <a:t>What is this configuration file?</a:t>
            </a:r>
          </a:p>
          <a:p>
            <a:pPr lvl="1"/>
            <a:r>
              <a:rPr lang="en-US" sz="1400" dirty="0"/>
              <a:t>A text file written in XML format, just like CURI config</a:t>
            </a:r>
          </a:p>
          <a:p>
            <a:pPr lvl="1"/>
            <a:r>
              <a:rPr lang="en-US" sz="1400" dirty="0"/>
              <a:t>Filename can be anything and be located anywhere in the tester PC</a:t>
            </a:r>
          </a:p>
          <a:p>
            <a:r>
              <a:rPr lang="en-US" sz="1600" dirty="0"/>
              <a:t>What features can be controlled in configuration file?</a:t>
            </a:r>
          </a:p>
          <a:p>
            <a:pPr lvl="1"/>
            <a:r>
              <a:rPr lang="en-US" sz="1400" dirty="0"/>
              <a:t>Operator Interface tester will use </a:t>
            </a:r>
          </a:p>
          <a:p>
            <a:pPr lvl="1"/>
            <a:r>
              <a:rPr lang="en-US" sz="1400" dirty="0"/>
              <a:t>filename and directory of the file coming from server that contains test program to load  </a:t>
            </a:r>
          </a:p>
          <a:p>
            <a:pPr lvl="1"/>
            <a:r>
              <a:rPr lang="en-US" sz="1400" dirty="0"/>
              <a:t>Binning solution </a:t>
            </a:r>
          </a:p>
          <a:p>
            <a:pPr lvl="1"/>
            <a:r>
              <a:rPr lang="en-US" sz="1400" dirty="0"/>
              <a:t>socket connection</a:t>
            </a:r>
          </a:p>
          <a:p>
            <a:pPr lvl="1"/>
            <a:r>
              <a:rPr lang="en-US" sz="1400" dirty="0"/>
              <a:t>STDF writing</a:t>
            </a:r>
          </a:p>
          <a:p>
            <a:pPr lvl="1"/>
            <a:r>
              <a:rPr lang="en-US" sz="1400" dirty="0"/>
              <a:t>Miscellaneous behaviors e.g. load program time-out</a:t>
            </a:r>
          </a:p>
          <a:p>
            <a:pPr lvl="1"/>
            <a:r>
              <a:rPr lang="en-US" sz="1400" dirty="0"/>
              <a:t>And more…</a:t>
            </a:r>
          </a:p>
          <a:p>
            <a:pPr marL="457200" lvl="1" indent="0">
              <a:buNone/>
            </a:pPr>
            <a:endParaRPr lang="en-US" sz="1400" dirty="0"/>
          </a:p>
          <a:p>
            <a:pPr lvl="1"/>
            <a:endParaRPr lang="en-US" sz="1400" dirty="0"/>
          </a:p>
          <a:p>
            <a:pPr lvl="1"/>
            <a:endParaRPr lang="en-US" sz="1400" dirty="0"/>
          </a:p>
          <a:p>
            <a:pPr lvl="1"/>
            <a:endParaRPr lang="en-US" sz="1400" dirty="0"/>
          </a:p>
          <a:p>
            <a:pPr lvl="1"/>
            <a:endParaRPr lang="en-US" sz="1400" dirty="0"/>
          </a:p>
          <a:p>
            <a:endParaRPr lang="en-US" sz="1600" dirty="0"/>
          </a:p>
          <a:p>
            <a:pPr marL="0" indent="0">
              <a:buNone/>
            </a:pPr>
            <a:endParaRPr lang="en-US" sz="1800" dirty="0"/>
          </a:p>
          <a:p>
            <a:endParaRPr lang="en-US" sz="1600" dirty="0"/>
          </a:p>
          <a:p>
            <a:endParaRPr lang="en-US" sz="1600" dirty="0"/>
          </a:p>
        </p:txBody>
      </p:sp>
    </p:spTree>
    <p:extLst>
      <p:ext uri="{BB962C8B-B14F-4D97-AF65-F5344CB8AC3E}">
        <p14:creationId xmlns:p14="http://schemas.microsoft.com/office/powerpoint/2010/main" val="2685122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Configuration File</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p:txBody>
          <a:bodyPr/>
          <a:lstStyle/>
          <a:p>
            <a:r>
              <a:rPr lang="en-US" sz="1600" dirty="0"/>
              <a:t>An example of what’s inside a configuration file look like. Tags are case sensitive.</a:t>
            </a:r>
          </a:p>
          <a:p>
            <a:pPr marL="457200" lvl="1" indent="0">
              <a:buNone/>
            </a:pPr>
            <a:r>
              <a:rPr lang="en-US" sz="1000" b="1" i="1" dirty="0"/>
              <a:t>&lt;?xml version="1.0" encoding="UTF-8"?&gt;</a:t>
            </a:r>
          </a:p>
          <a:p>
            <a:pPr marL="457200" lvl="1" indent="0">
              <a:buNone/>
            </a:pPr>
            <a:r>
              <a:rPr lang="en-US" sz="1000" b="1" i="1" dirty="0"/>
              <a:t>&lt;APL_CONF&gt;</a:t>
            </a:r>
          </a:p>
          <a:p>
            <a:pPr marL="457200" lvl="1" indent="0">
              <a:buNone/>
            </a:pPr>
            <a:r>
              <a:rPr lang="en-US" sz="1000" b="1" i="1" dirty="0"/>
              <a:t>	&lt;CurrentSiteConfiguration&gt;Singapore&lt;/CurrentSiteConfiguration&gt;</a:t>
            </a:r>
          </a:p>
          <a:p>
            <a:pPr marL="457200" lvl="1" indent="0">
              <a:buNone/>
            </a:pPr>
            <a:r>
              <a:rPr lang="en-US" sz="1000" b="1" i="1" dirty="0"/>
              <a:t>	&lt;SiteConfiguration name = "Singapore"&gt;</a:t>
            </a:r>
          </a:p>
          <a:p>
            <a:pPr marL="457200" lvl="1" indent="0">
              <a:buNone/>
            </a:pPr>
            <a:r>
              <a:rPr lang="en-US" sz="1000" b="1" i="1" dirty="0"/>
              <a:t>		&lt;Launch/&gt;</a:t>
            </a:r>
          </a:p>
          <a:p>
            <a:pPr marL="457200" lvl="1" indent="0">
              <a:buNone/>
            </a:pPr>
            <a:r>
              <a:rPr lang="en-US" sz="1000" b="1" i="1" dirty="0"/>
              <a:t>		&lt;Summary state = “false</a:t>
            </a:r>
          </a:p>
          <a:p>
            <a:pPr marL="457200" lvl="1" indent="0">
              <a:buNone/>
            </a:pPr>
            <a:r>
              <a:rPr lang="en-US" sz="1000" b="1" i="1" dirty="0"/>
              <a:t>		&lt;</a:t>
            </a:r>
            <a:r>
              <a:rPr lang="en-US" sz="1000" b="1" i="1" dirty="0" err="1"/>
              <a:t>LotInfo</a:t>
            </a:r>
            <a:r>
              <a:rPr lang="en-US" sz="1000" b="1" i="1" dirty="0"/>
              <a:t>&gt;</a:t>
            </a:r>
          </a:p>
          <a:p>
            <a:pPr marL="457200" lvl="1" indent="0">
              <a:buNone/>
            </a:pPr>
            <a:r>
              <a:rPr lang="en-US" sz="1000" b="1" i="1" dirty="0"/>
              <a:t>			&lt;File&gt;b.txt&lt;/File&gt; &lt;!-- default: lotinfo.txt --&gt;</a:t>
            </a:r>
          </a:p>
          <a:p>
            <a:pPr marL="457200" lvl="1" indent="0">
              <a:buNone/>
            </a:pPr>
            <a:r>
              <a:rPr lang="en-US" sz="1000" b="1" i="1" dirty="0"/>
              <a:t>			&lt;Path&gt;/home/</a:t>
            </a:r>
            <a:r>
              <a:rPr lang="en-US" sz="1000" b="1" i="1" dirty="0" err="1"/>
              <a:t>localuser</a:t>
            </a:r>
            <a:r>
              <a:rPr lang="en-US" sz="1000" b="1" i="1" dirty="0"/>
              <a:t>/Desktop/APL&lt;/Path&gt; &lt;!-- default: /tmp --&gt;</a:t>
            </a:r>
          </a:p>
          <a:p>
            <a:pPr marL="457200" lvl="1" indent="0">
              <a:buNone/>
            </a:pPr>
            <a:r>
              <a:rPr lang="en-US" sz="1000" b="1" i="1" dirty="0"/>
              <a:t>		&lt;/</a:t>
            </a:r>
            <a:r>
              <a:rPr lang="en-US" sz="1000" b="1" i="1" dirty="0" err="1"/>
              <a:t>LotInfo</a:t>
            </a:r>
            <a:r>
              <a:rPr lang="en-US" sz="1000" b="1" i="1" dirty="0"/>
              <a:t>&gt;</a:t>
            </a:r>
          </a:p>
          <a:p>
            <a:pPr marL="457200" lvl="1" indent="0">
              <a:buNone/>
            </a:pPr>
            <a:r>
              <a:rPr lang="en-US" sz="1000" b="1" i="1" dirty="0"/>
              <a:t>		&lt;Binning state = "true"&gt;</a:t>
            </a:r>
          </a:p>
          <a:p>
            <a:pPr marL="457200" lvl="1" indent="0">
              <a:buNone/>
            </a:pPr>
            <a:r>
              <a:rPr lang="en-US" sz="1000" b="1" i="1" dirty="0"/>
              <a:t>			&lt;</a:t>
            </a:r>
            <a:r>
              <a:rPr lang="en-US" sz="1000" b="1" i="1" dirty="0" err="1"/>
              <a:t>SocketType</a:t>
            </a:r>
            <a:r>
              <a:rPr lang="en-US" sz="1000" b="1" i="1" dirty="0"/>
              <a:t>&gt;</a:t>
            </a:r>
            <a:r>
              <a:rPr lang="en-US" sz="1000" b="1" i="1" dirty="0" err="1"/>
              <a:t>udp</a:t>
            </a:r>
            <a:r>
              <a:rPr lang="en-US" sz="1000" b="1" i="1" dirty="0"/>
              <a:t>&lt;/</a:t>
            </a:r>
            <a:r>
              <a:rPr lang="en-US" sz="1000" b="1" i="1" dirty="0" err="1"/>
              <a:t>SocketType</a:t>
            </a:r>
            <a:r>
              <a:rPr lang="en-US" sz="1000" b="1" i="1" dirty="0"/>
              <a:t>&gt;</a:t>
            </a:r>
          </a:p>
          <a:p>
            <a:pPr marL="457200" lvl="1" indent="0">
              <a:buNone/>
            </a:pPr>
            <a:r>
              <a:rPr lang="en-US" sz="1000" b="1" i="1" dirty="0"/>
              <a:t>			&lt;IP&gt;127.0.0.1&lt;/IP&gt;</a:t>
            </a:r>
          </a:p>
          <a:p>
            <a:pPr marL="457200" lvl="1" indent="0">
              <a:buNone/>
            </a:pPr>
            <a:r>
              <a:rPr lang="en-US" sz="1000" b="1" i="1" dirty="0"/>
              <a:t>			&lt;Port&gt;4000&lt;/Port&gt;</a:t>
            </a:r>
          </a:p>
          <a:p>
            <a:pPr marL="457200" lvl="1" indent="0">
              <a:buNone/>
            </a:pPr>
            <a:r>
              <a:rPr lang="en-US" sz="1000" b="1" i="1" dirty="0"/>
              <a:t>		&lt;/Binning&gt;</a:t>
            </a:r>
          </a:p>
          <a:p>
            <a:pPr marL="457200" lvl="1" indent="0">
              <a:buNone/>
            </a:pPr>
            <a:r>
              <a:rPr lang="en-US" sz="1000" b="1" i="1" dirty="0"/>
              <a:t>		&lt;Logging state = “false“/&gt;</a:t>
            </a:r>
          </a:p>
          <a:p>
            <a:pPr marL="457200" lvl="1" indent="0">
              <a:buNone/>
            </a:pPr>
            <a:r>
              <a:rPr lang="en-US" sz="1000" b="1" i="1" dirty="0"/>
              <a:t>		&lt;STDF state = "true" /&gt;</a:t>
            </a:r>
          </a:p>
          <a:p>
            <a:pPr marL="457200" lvl="1" indent="0">
              <a:buNone/>
            </a:pPr>
            <a:r>
              <a:rPr lang="en-US" sz="1000" b="1" i="1" dirty="0"/>
              <a:t>		&lt;FAMODULE state = "true" /&gt;</a:t>
            </a:r>
          </a:p>
          <a:p>
            <a:pPr marL="457200" lvl="1" indent="0">
              <a:buNone/>
            </a:pPr>
            <a:r>
              <a:rPr lang="en-US" sz="1000" b="1" i="1" dirty="0"/>
              <a:t>	&lt;/SiteConfiguration&gt;</a:t>
            </a:r>
          </a:p>
          <a:p>
            <a:pPr marL="457200" lvl="1" indent="0">
              <a:buNone/>
            </a:pPr>
            <a:r>
              <a:rPr lang="en-US" sz="1000" b="1" i="1" dirty="0"/>
              <a:t>&lt;/APL_CONF&gt;</a:t>
            </a:r>
          </a:p>
          <a:p>
            <a:pPr lvl="1"/>
            <a:endParaRPr lang="en-US" sz="1400" dirty="0"/>
          </a:p>
          <a:p>
            <a:pPr lvl="1"/>
            <a:endParaRPr lang="en-US" sz="1400" dirty="0"/>
          </a:p>
          <a:p>
            <a:pPr lvl="1"/>
            <a:endParaRPr lang="en-US" sz="1400" dirty="0"/>
          </a:p>
          <a:p>
            <a:pPr lvl="1"/>
            <a:endParaRPr lang="en-US" sz="1400" dirty="0"/>
          </a:p>
          <a:p>
            <a:endParaRPr lang="en-US" sz="1600" dirty="0"/>
          </a:p>
          <a:p>
            <a:pPr marL="0" indent="0">
              <a:buNone/>
            </a:pPr>
            <a:endParaRPr lang="en-US" sz="1800" dirty="0"/>
          </a:p>
          <a:p>
            <a:endParaRPr lang="en-US" sz="1600" dirty="0"/>
          </a:p>
          <a:p>
            <a:endParaRPr lang="en-US" sz="1600" dirty="0"/>
          </a:p>
        </p:txBody>
      </p:sp>
    </p:spTree>
    <p:extLst>
      <p:ext uri="{BB962C8B-B14F-4D97-AF65-F5344CB8AC3E}">
        <p14:creationId xmlns:p14="http://schemas.microsoft.com/office/powerpoint/2010/main" val="408871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Configuration File: Root Elements</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a:xfrm>
            <a:off x="609599" y="1143000"/>
            <a:ext cx="10972800" cy="4997018"/>
          </a:xfrm>
        </p:spPr>
        <p:txBody>
          <a:bodyPr/>
          <a:lstStyle/>
          <a:p>
            <a:r>
              <a:rPr lang="en-US" sz="1600" dirty="0"/>
              <a:t>The first line is a prolog that defines the XML version and character encoding</a:t>
            </a:r>
          </a:p>
          <a:p>
            <a:pPr lvl="1"/>
            <a:r>
              <a:rPr lang="en-US" sz="1400" b="1" i="1" dirty="0"/>
              <a:t>&lt;?xml version="1.0" encoding="UTF-8"?&gt;</a:t>
            </a:r>
            <a:endParaRPr lang="en-US" sz="1400" dirty="0"/>
          </a:p>
          <a:p>
            <a:r>
              <a:rPr lang="en-US" sz="1600" dirty="0"/>
              <a:t>The next line &lt;APL_CONF&gt; is the &lt;root&gt; element. </a:t>
            </a:r>
          </a:p>
          <a:p>
            <a:pPr lvl="1"/>
            <a:r>
              <a:rPr lang="en-US" sz="1400" dirty="0"/>
              <a:t>All parameters must be branched within this tag</a:t>
            </a:r>
          </a:p>
          <a:p>
            <a:pPr lvl="1"/>
            <a:r>
              <a:rPr lang="en-US" sz="1400" dirty="0"/>
              <a:t>This tag allows APL parsers to identify this file as a valid configuration file</a:t>
            </a:r>
          </a:p>
          <a:p>
            <a:pPr lvl="1"/>
            <a:r>
              <a:rPr lang="en-US" sz="1400" dirty="0"/>
              <a:t>It contains two branches</a:t>
            </a:r>
          </a:p>
          <a:p>
            <a:pPr lvl="2"/>
            <a:r>
              <a:rPr lang="en-US" sz="1400" dirty="0"/>
              <a:t>&lt;CurrentSiteConfiguration&gt;</a:t>
            </a:r>
          </a:p>
          <a:p>
            <a:pPr lvl="2"/>
            <a:r>
              <a:rPr lang="en-US" sz="1400" dirty="0"/>
              <a:t>&lt;SiteConfiguration&gt;</a:t>
            </a:r>
          </a:p>
          <a:p>
            <a:pPr marL="457200" lvl="1" indent="0">
              <a:buNone/>
            </a:pPr>
            <a:endParaRPr lang="en-US" sz="1400" dirty="0"/>
          </a:p>
          <a:p>
            <a:pPr lvl="1"/>
            <a:endParaRPr lang="en-US" sz="1400" dirty="0"/>
          </a:p>
          <a:p>
            <a:endParaRPr lang="en-US" sz="1400" b="1" i="1" dirty="0"/>
          </a:p>
          <a:p>
            <a:pPr marL="457200" lvl="1" indent="0">
              <a:buNone/>
            </a:pPr>
            <a:endParaRPr lang="en-US" sz="1200" dirty="0"/>
          </a:p>
          <a:p>
            <a:pPr marL="0" indent="0">
              <a:buNone/>
            </a:pPr>
            <a:endParaRPr lang="en-US" sz="1800" dirty="0"/>
          </a:p>
          <a:p>
            <a:endParaRPr lang="en-US" sz="1600" dirty="0"/>
          </a:p>
          <a:p>
            <a:endParaRPr lang="en-US" sz="1600" dirty="0"/>
          </a:p>
        </p:txBody>
      </p:sp>
    </p:spTree>
    <p:extLst>
      <p:ext uri="{BB962C8B-B14F-4D97-AF65-F5344CB8AC3E}">
        <p14:creationId xmlns:p14="http://schemas.microsoft.com/office/powerpoint/2010/main" val="2451517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Configuration File: Active Configuration </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a:xfrm>
            <a:off x="609599" y="1143000"/>
            <a:ext cx="10972800" cy="4997018"/>
          </a:xfrm>
        </p:spPr>
        <p:txBody>
          <a:bodyPr/>
          <a:lstStyle/>
          <a:p>
            <a:r>
              <a:rPr lang="en-US" sz="1600" dirty="0"/>
              <a:t>&lt;SiteConfiguration&gt;</a:t>
            </a:r>
          </a:p>
          <a:p>
            <a:pPr lvl="1"/>
            <a:r>
              <a:rPr lang="en-US" sz="1400" dirty="0"/>
              <a:t>This tag contains the configuration parameters</a:t>
            </a:r>
          </a:p>
          <a:p>
            <a:pPr lvl="1"/>
            <a:r>
              <a:rPr lang="en-US" sz="1400" dirty="0"/>
              <a:t>The file can contain multiple &lt;SiteConfiguration&gt; each uniquely identified with their “name” attribute</a:t>
            </a:r>
          </a:p>
          <a:p>
            <a:r>
              <a:rPr lang="en-US" sz="1600" dirty="0"/>
              <a:t>&lt;CurrentSiteConfiguration&gt;</a:t>
            </a:r>
          </a:p>
          <a:p>
            <a:pPr lvl="1"/>
            <a:r>
              <a:rPr lang="en-US" sz="1400" dirty="0"/>
              <a:t>Although the file can contain multiple &lt;SiteConfiguration&gt;, there can only be one active. This tag points to the active configuration</a:t>
            </a:r>
          </a:p>
          <a:p>
            <a:r>
              <a:rPr lang="en-US" sz="1600" dirty="0"/>
              <a:t>An example with multiple configuration file and one of them as active</a:t>
            </a:r>
          </a:p>
          <a:p>
            <a:pPr marL="457200" lvl="1" indent="0">
              <a:buNone/>
            </a:pPr>
            <a:r>
              <a:rPr lang="en-US" sz="1200" b="1" i="1" dirty="0"/>
              <a:t>&lt;APL_CONF&gt;</a:t>
            </a:r>
          </a:p>
          <a:p>
            <a:pPr marL="457200" lvl="1" indent="0">
              <a:buNone/>
            </a:pPr>
            <a:r>
              <a:rPr lang="en-US" sz="1200" b="1" i="1" dirty="0"/>
              <a:t>	&lt;CurrentSiteConfiguration&gt;Singapore&lt;/CurrentSiteConfiguration&gt;</a:t>
            </a:r>
          </a:p>
          <a:p>
            <a:pPr marL="457200" lvl="1" indent="0">
              <a:buNone/>
            </a:pPr>
            <a:r>
              <a:rPr lang="en-US" sz="1200" b="1" i="1" dirty="0"/>
              <a:t>	&lt;SiteConfiguration name = "Singapore“/&gt;</a:t>
            </a:r>
          </a:p>
          <a:p>
            <a:pPr marL="457200" lvl="1" indent="0">
              <a:buNone/>
            </a:pPr>
            <a:r>
              <a:rPr lang="en-US" sz="1200" b="1" i="1" dirty="0"/>
              <a:t>	&lt;SiteConfiguration name = “Amkor“/&gt;</a:t>
            </a:r>
          </a:p>
          <a:p>
            <a:pPr marL="457200" lvl="1" indent="0">
              <a:buNone/>
            </a:pPr>
            <a:r>
              <a:rPr lang="en-US" sz="1200" b="1" i="1" dirty="0"/>
              <a:t>	&lt;SiteConfiguration name = “Debug“/&gt;</a:t>
            </a:r>
          </a:p>
          <a:p>
            <a:pPr marL="457200" lvl="1" indent="0">
              <a:buNone/>
            </a:pPr>
            <a:r>
              <a:rPr lang="en-US" sz="1200" b="1" i="1" dirty="0"/>
              <a:t>&lt;/APL_CONF&gt;</a:t>
            </a:r>
          </a:p>
          <a:p>
            <a:pPr marL="457200" lvl="1" indent="0">
              <a:buNone/>
            </a:pPr>
            <a:endParaRPr lang="en-US" sz="1400" b="1" i="1" dirty="0"/>
          </a:p>
          <a:p>
            <a:pPr lvl="1"/>
            <a:endParaRPr lang="en-US" sz="1400" dirty="0"/>
          </a:p>
          <a:p>
            <a:pPr lvl="1"/>
            <a:endParaRPr lang="en-US" sz="1400" dirty="0"/>
          </a:p>
          <a:p>
            <a:pPr lvl="2"/>
            <a:endParaRPr lang="en-US" sz="1200" dirty="0"/>
          </a:p>
          <a:p>
            <a:pPr lvl="2"/>
            <a:endParaRPr lang="en-US" sz="1200" dirty="0"/>
          </a:p>
          <a:p>
            <a:pPr lvl="1"/>
            <a:endParaRPr lang="en-US" sz="1400" dirty="0"/>
          </a:p>
          <a:p>
            <a:endParaRPr lang="en-US" sz="1400" b="1" i="1" dirty="0"/>
          </a:p>
          <a:p>
            <a:pPr marL="457200" lvl="1" indent="0">
              <a:buNone/>
            </a:pPr>
            <a:endParaRPr lang="en-US" sz="1200" dirty="0"/>
          </a:p>
          <a:p>
            <a:pPr marL="0" indent="0">
              <a:buNone/>
            </a:pPr>
            <a:endParaRPr lang="en-US" sz="1800" dirty="0"/>
          </a:p>
          <a:p>
            <a:endParaRPr lang="en-US" sz="1600" dirty="0"/>
          </a:p>
          <a:p>
            <a:endParaRPr lang="en-US" sz="1600" dirty="0"/>
          </a:p>
        </p:txBody>
      </p:sp>
    </p:spTree>
    <p:extLst>
      <p:ext uri="{BB962C8B-B14F-4D97-AF65-F5344CB8AC3E}">
        <p14:creationId xmlns:p14="http://schemas.microsoft.com/office/powerpoint/2010/main" val="3588019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Configuration File: Site Configuration Parameters</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a:xfrm>
            <a:off x="609599" y="1143000"/>
            <a:ext cx="10972800" cy="4997018"/>
          </a:xfrm>
        </p:spPr>
        <p:txBody>
          <a:bodyPr/>
          <a:lstStyle/>
          <a:p>
            <a:r>
              <a:rPr lang="en-US" sz="1600" dirty="0"/>
              <a:t>&lt;SiteConfiguration&gt; can contain the following tags</a:t>
            </a:r>
          </a:p>
          <a:p>
            <a:pPr lvl="1"/>
            <a:r>
              <a:rPr lang="en-US" sz="1400" dirty="0"/>
              <a:t>&lt;Launch&gt;</a:t>
            </a:r>
          </a:p>
          <a:p>
            <a:pPr lvl="2"/>
            <a:r>
              <a:rPr lang="en-US" sz="1200" dirty="0"/>
              <a:t>Control how Unison is launched as well as how program is loaded.  </a:t>
            </a:r>
          </a:p>
          <a:p>
            <a:pPr lvl="2"/>
            <a:r>
              <a:rPr lang="en-US" sz="1200" dirty="0"/>
              <a:t>Tester, Factory and hardware information are also set </a:t>
            </a:r>
          </a:p>
          <a:p>
            <a:pPr lvl="1"/>
            <a:r>
              <a:rPr lang="en-US" sz="1400" dirty="0"/>
              <a:t>&lt;</a:t>
            </a:r>
            <a:r>
              <a:rPr lang="en-US" sz="1400" dirty="0" err="1"/>
              <a:t>LotInfo</a:t>
            </a:r>
            <a:r>
              <a:rPr lang="en-US" sz="1400" dirty="0"/>
              <a:t>&gt;</a:t>
            </a:r>
          </a:p>
          <a:p>
            <a:pPr lvl="2"/>
            <a:r>
              <a:rPr lang="en-US" sz="1200" dirty="0"/>
              <a:t>Specify the “lotinfot.txt” file from remote server that contains test program to be loaded and optional STDF parameters</a:t>
            </a:r>
          </a:p>
          <a:p>
            <a:pPr lvl="2"/>
            <a:r>
              <a:rPr lang="en-US" sz="1200" dirty="0"/>
              <a:t>Configure how APL will parse “lotinfo.txt” file</a:t>
            </a:r>
          </a:p>
          <a:p>
            <a:pPr lvl="1"/>
            <a:r>
              <a:rPr lang="en-US" sz="1400" dirty="0"/>
              <a:t>&lt;Binning&gt;</a:t>
            </a:r>
          </a:p>
          <a:p>
            <a:pPr lvl="2"/>
            <a:r>
              <a:rPr lang="en-US" sz="1200" dirty="0"/>
              <a:t>Configure how APL will send binning information to remote server, a feature that supports Amkor’s binning solution</a:t>
            </a:r>
          </a:p>
          <a:p>
            <a:pPr lvl="1"/>
            <a:r>
              <a:rPr lang="en-US" sz="1400" dirty="0"/>
              <a:t>&lt;Logging&gt;</a:t>
            </a:r>
          </a:p>
          <a:p>
            <a:pPr lvl="2"/>
            <a:r>
              <a:rPr lang="en-US" sz="1200" dirty="0"/>
              <a:t>Configure APL’s logging mechanism</a:t>
            </a:r>
          </a:p>
          <a:p>
            <a:pPr lvl="1"/>
            <a:r>
              <a:rPr lang="en-US" sz="1400" dirty="0"/>
              <a:t>&lt;STDF&gt;</a:t>
            </a:r>
          </a:p>
          <a:p>
            <a:pPr lvl="2"/>
            <a:r>
              <a:rPr lang="en-US" sz="1200" dirty="0"/>
              <a:t>Option to send  data from “lotinfot.txt” file to STDF file</a:t>
            </a:r>
          </a:p>
          <a:p>
            <a:pPr lvl="2"/>
            <a:r>
              <a:rPr lang="en-US" sz="1200" dirty="0"/>
              <a:t>Option to let APL rename STDF file to meet Qualcomm specification</a:t>
            </a:r>
          </a:p>
          <a:p>
            <a:pPr lvl="1"/>
            <a:r>
              <a:rPr lang="en-US" sz="1400" dirty="0"/>
              <a:t>&lt;FAMODULE&gt;</a:t>
            </a:r>
          </a:p>
          <a:p>
            <a:pPr lvl="2"/>
            <a:r>
              <a:rPr lang="en-US" sz="1200" dirty="0"/>
              <a:t>Option to send “lotinfo.txt” file to </a:t>
            </a:r>
            <a:r>
              <a:rPr lang="en-US" sz="1200" dirty="0" err="1"/>
              <a:t>FAModule</a:t>
            </a:r>
            <a:r>
              <a:rPr lang="en-US" sz="1200" dirty="0"/>
              <a:t> (if it is running) and parse it</a:t>
            </a:r>
          </a:p>
          <a:p>
            <a:pPr lvl="2"/>
            <a:endParaRPr lang="en-US" sz="1200" dirty="0"/>
          </a:p>
          <a:p>
            <a:pPr lvl="1"/>
            <a:endParaRPr lang="en-US" sz="1400" dirty="0"/>
          </a:p>
          <a:p>
            <a:endParaRPr lang="en-US" sz="1400" b="1" i="1" dirty="0"/>
          </a:p>
          <a:p>
            <a:pPr marL="457200" lvl="1" indent="0">
              <a:buNone/>
            </a:pPr>
            <a:endParaRPr lang="en-US" sz="1200" dirty="0"/>
          </a:p>
          <a:p>
            <a:pPr marL="0" indent="0">
              <a:buNone/>
            </a:pPr>
            <a:endParaRPr lang="en-US" sz="1800" dirty="0"/>
          </a:p>
          <a:p>
            <a:endParaRPr lang="en-US" sz="1600" dirty="0"/>
          </a:p>
          <a:p>
            <a:endParaRPr lang="en-US" sz="1600" dirty="0"/>
          </a:p>
        </p:txBody>
      </p:sp>
    </p:spTree>
    <p:extLst>
      <p:ext uri="{BB962C8B-B14F-4D97-AF65-F5344CB8AC3E}">
        <p14:creationId xmlns:p14="http://schemas.microsoft.com/office/powerpoint/2010/main" val="2363122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Configuration File: Launch Parameters</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a:xfrm>
            <a:off x="609599" y="1143000"/>
            <a:ext cx="10972800" cy="4997018"/>
          </a:xfrm>
        </p:spPr>
        <p:txBody>
          <a:bodyPr/>
          <a:lstStyle/>
          <a:p>
            <a:r>
              <a:rPr lang="en-US" sz="1600" dirty="0"/>
              <a:t>&lt; Launch &gt; can contain the following tags  (Note that Param name is case sensitive but the values are not)</a:t>
            </a:r>
          </a:p>
          <a:p>
            <a:pPr lvl="1"/>
            <a:r>
              <a:rPr lang="en-US" sz="1400" dirty="0"/>
              <a:t>&lt;Param name = "Type"&gt;prod&lt;/Param&gt;</a:t>
            </a:r>
          </a:p>
          <a:p>
            <a:pPr lvl="2"/>
            <a:r>
              <a:rPr lang="en-US" sz="1200" dirty="0"/>
              <a:t>Specifies the type of interface to be launched.</a:t>
            </a:r>
          </a:p>
          <a:p>
            <a:pPr lvl="2"/>
            <a:r>
              <a:rPr lang="en-US" sz="1200" dirty="0"/>
              <a:t>Set to “prod” to launch OICU or “</a:t>
            </a:r>
            <a:r>
              <a:rPr lang="en-US" sz="1200" dirty="0" err="1"/>
              <a:t>engr</a:t>
            </a:r>
            <a:r>
              <a:rPr lang="en-US" sz="1200" dirty="0"/>
              <a:t>” to launch </a:t>
            </a:r>
            <a:r>
              <a:rPr lang="en-US" sz="1200" dirty="0" err="1"/>
              <a:t>OpTool</a:t>
            </a:r>
            <a:endParaRPr lang="en-US" sz="1200" dirty="0"/>
          </a:p>
          <a:p>
            <a:pPr lvl="2"/>
            <a:r>
              <a:rPr lang="en-US" sz="1200" dirty="0"/>
              <a:t>Default is “prod”</a:t>
            </a:r>
          </a:p>
          <a:p>
            <a:pPr lvl="1"/>
            <a:r>
              <a:rPr lang="en-US" sz="1400" dirty="0"/>
              <a:t>&lt;Param name = "Kill Tester Before Launch"&gt;false&lt;/Param&gt;</a:t>
            </a:r>
          </a:p>
          <a:p>
            <a:pPr lvl="2"/>
            <a:r>
              <a:rPr lang="en-US" sz="1200" dirty="0"/>
              <a:t>If true, APL will attempt to kill Unison if there’s currently one running and launch Unison again to load program</a:t>
            </a:r>
          </a:p>
          <a:p>
            <a:pPr lvl="2"/>
            <a:r>
              <a:rPr lang="en-US" sz="1200" dirty="0"/>
              <a:t>Default is false</a:t>
            </a:r>
          </a:p>
          <a:p>
            <a:pPr lvl="1"/>
            <a:r>
              <a:rPr lang="en-US" sz="1400" dirty="0"/>
              <a:t>&lt;Param name = "Wait Time To Launch"&gt;120&lt;/Param&gt; </a:t>
            </a:r>
          </a:p>
          <a:p>
            <a:pPr lvl="2"/>
            <a:r>
              <a:rPr lang="en-US" sz="1200" dirty="0"/>
              <a:t>After APL launches Unison, it will wait at specified time (in seconds) set in this parameter before it decides to try again.</a:t>
            </a:r>
          </a:p>
          <a:p>
            <a:pPr lvl="2"/>
            <a:r>
              <a:rPr lang="en-US" sz="1200" dirty="0"/>
              <a:t>Default is 120 seconds</a:t>
            </a:r>
          </a:p>
          <a:p>
            <a:pPr lvl="1"/>
            <a:r>
              <a:rPr lang="en-US" sz="1400" dirty="0"/>
              <a:t>&lt;Param name = "Max Attempt To Launch"&gt;3&lt;/Param&gt;</a:t>
            </a:r>
          </a:p>
          <a:p>
            <a:pPr lvl="2"/>
            <a:r>
              <a:rPr lang="en-US" sz="1200" dirty="0"/>
              <a:t>The number of times APL will attempt to launch Unison before it reports an error</a:t>
            </a:r>
          </a:p>
          <a:p>
            <a:pPr lvl="2"/>
            <a:r>
              <a:rPr lang="en-US" sz="1200" dirty="0"/>
              <a:t>Default is 3 </a:t>
            </a:r>
          </a:p>
          <a:p>
            <a:pPr lvl="1"/>
            <a:r>
              <a:rPr lang="en-US" sz="1400" dirty="0"/>
              <a:t>&lt;Param name = "Wait Time To End Lot"&gt;20&lt;/Param&gt; </a:t>
            </a:r>
          </a:p>
          <a:p>
            <a:pPr lvl="2"/>
            <a:r>
              <a:rPr lang="en-US" sz="1200" dirty="0"/>
              <a:t>Before APL loads program, it will check first if an existing program is loaded and currently testing a lot. It will attempt to end the lot before unloading the existing program. This is the wait time APL will wait before Unison ends the lot. If this expires, APL will proceed in unloading current program </a:t>
            </a:r>
          </a:p>
          <a:p>
            <a:pPr lvl="2"/>
            <a:r>
              <a:rPr lang="en-US" sz="1200" dirty="0"/>
              <a:t>Default is 30 seconds</a:t>
            </a:r>
            <a:endParaRPr lang="en-US" sz="1400" dirty="0"/>
          </a:p>
        </p:txBody>
      </p:sp>
    </p:spTree>
    <p:extLst>
      <p:ext uri="{BB962C8B-B14F-4D97-AF65-F5344CB8AC3E}">
        <p14:creationId xmlns:p14="http://schemas.microsoft.com/office/powerpoint/2010/main" val="3998604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Configuration File: Launch Parameters</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a:xfrm>
            <a:off x="609599" y="1143000"/>
            <a:ext cx="10972800" cy="4997018"/>
          </a:xfrm>
        </p:spPr>
        <p:txBody>
          <a:bodyPr/>
          <a:lstStyle/>
          <a:p>
            <a:r>
              <a:rPr lang="en-US" sz="1600" dirty="0"/>
              <a:t>More &lt; Launch &gt; tags…</a:t>
            </a:r>
          </a:p>
          <a:p>
            <a:pPr lvl="1"/>
            <a:r>
              <a:rPr lang="en-US" sz="1400" dirty="0"/>
              <a:t>&lt;Param name = "Wait Time To Unload Program"&gt;20&lt;/Param&gt;</a:t>
            </a:r>
          </a:p>
          <a:p>
            <a:pPr lvl="2"/>
            <a:r>
              <a:rPr lang="en-US" sz="1200" dirty="0"/>
              <a:t>APL will unload existing program before loading the new one. After it attempts to unload the current program, it will wait for Unison to confirm that the program has unloaded. APL will not wait forever. Instead it will wait until the time specified set in this parameter </a:t>
            </a:r>
          </a:p>
          <a:p>
            <a:pPr lvl="2"/>
            <a:r>
              <a:rPr lang="en-US" sz="1200" dirty="0"/>
              <a:t>Default is 30 seconds</a:t>
            </a:r>
          </a:p>
          <a:p>
            <a:pPr lvl="1"/>
            <a:r>
              <a:rPr lang="en-US" sz="1400" dirty="0"/>
              <a:t>&lt;Param name = "Wait Time To </a:t>
            </a:r>
            <a:r>
              <a:rPr lang="en-US" sz="1400" dirty="0" err="1"/>
              <a:t>FAModule</a:t>
            </a:r>
            <a:r>
              <a:rPr lang="en-US" sz="1400" dirty="0"/>
              <a:t>"&gt;20&lt;/Param&gt; </a:t>
            </a:r>
          </a:p>
          <a:p>
            <a:pPr lvl="2"/>
            <a:r>
              <a:rPr lang="en-US" sz="1200" dirty="0"/>
              <a:t>If &lt;FAMODULE&gt; parameter is enabled, APL will wait for FA Module to finish processing the “lotinfo.txt” file. </a:t>
            </a:r>
          </a:p>
          <a:p>
            <a:pPr lvl="1"/>
            <a:r>
              <a:rPr lang="en-US" sz="1400" dirty="0"/>
              <a:t>&lt;Param name = "Wait Time To Kill Tester"&gt;30&lt;/Param&gt;</a:t>
            </a:r>
          </a:p>
          <a:p>
            <a:pPr lvl="2"/>
            <a:r>
              <a:rPr lang="en-US" sz="1200" dirty="0"/>
              <a:t>If APL has to kill Unison before it launches a new one, it will wait until the time specified in this parameter expires.</a:t>
            </a:r>
          </a:p>
          <a:p>
            <a:pPr lvl="2"/>
            <a:r>
              <a:rPr lang="en-US" sz="1200" dirty="0"/>
              <a:t>Default is 30 seconds</a:t>
            </a:r>
          </a:p>
          <a:p>
            <a:pPr lvl="1"/>
            <a:r>
              <a:rPr lang="en-US" sz="1400" dirty="0"/>
              <a:t>&lt;Param name = "Force Load"&gt;true&lt;/Param&gt;</a:t>
            </a:r>
            <a:endParaRPr lang="en-US" sz="1200" dirty="0"/>
          </a:p>
          <a:p>
            <a:pPr lvl="2"/>
            <a:r>
              <a:rPr lang="en-US" sz="1200" dirty="0"/>
              <a:t>By default, APL will not load new program if the same program is already loaded. If this parameter is set to “true”, APL will always unload existing program even if it’s the same program</a:t>
            </a:r>
          </a:p>
          <a:p>
            <a:pPr lvl="2"/>
            <a:r>
              <a:rPr lang="en-US" sz="1200" dirty="0"/>
              <a:t>Default is false</a:t>
            </a:r>
          </a:p>
          <a:p>
            <a:pPr lvl="1"/>
            <a:r>
              <a:rPr lang="en-SG" sz="1400" dirty="0"/>
              <a:t>&lt;Param name = "</a:t>
            </a:r>
            <a:r>
              <a:rPr lang="en-SG" sz="1400" dirty="0" err="1"/>
              <a:t>NewLot</a:t>
            </a:r>
            <a:r>
              <a:rPr lang="en-SG" sz="1400" dirty="0"/>
              <a:t> Config Path"&gt;/home/test/PROD/</a:t>
            </a:r>
            <a:r>
              <a:rPr lang="en-SG" sz="1400" dirty="0" err="1"/>
              <a:t>qctpax</a:t>
            </a:r>
            <a:r>
              <a:rPr lang="en-SG" sz="1400" dirty="0"/>
              <a:t>/Desktop/APL&lt;/Param&gt;</a:t>
            </a:r>
          </a:p>
          <a:p>
            <a:pPr lvl="2"/>
            <a:r>
              <a:rPr lang="en-SG" sz="1200" dirty="0"/>
              <a:t>OICU’s New Lot UI Dialog Box can be customized through this file. Specify the path where this file is located</a:t>
            </a:r>
          </a:p>
          <a:p>
            <a:pPr lvl="1"/>
            <a:r>
              <a:rPr lang="en-SG" sz="1400" dirty="0"/>
              <a:t>&lt;Param name = "</a:t>
            </a:r>
            <a:r>
              <a:rPr lang="en-SG" sz="1400" dirty="0" err="1"/>
              <a:t>NewLot</a:t>
            </a:r>
            <a:r>
              <a:rPr lang="en-SG" sz="1400" dirty="0"/>
              <a:t> Config File"&gt;</a:t>
            </a:r>
            <a:r>
              <a:rPr lang="en-SG" sz="1400" dirty="0" err="1"/>
              <a:t>NewLotUnison</a:t>
            </a:r>
            <a:r>
              <a:rPr lang="en-SG" sz="1400" dirty="0"/>
              <a:t>&lt;/Param&gt;</a:t>
            </a:r>
          </a:p>
          <a:p>
            <a:pPr lvl="2"/>
            <a:r>
              <a:rPr lang="en-SG" sz="1200" dirty="0"/>
              <a:t>OICU’s New Lot UI Dialog Box can be customized through this file. Specify the name of this file</a:t>
            </a:r>
          </a:p>
          <a:p>
            <a:pPr lvl="1"/>
            <a:endParaRPr lang="en-SG" sz="1400" dirty="0"/>
          </a:p>
          <a:p>
            <a:pPr lvl="2"/>
            <a:endParaRPr lang="en-US" sz="1200" dirty="0"/>
          </a:p>
        </p:txBody>
      </p:sp>
    </p:spTree>
    <p:extLst>
      <p:ext uri="{BB962C8B-B14F-4D97-AF65-F5344CB8AC3E}">
        <p14:creationId xmlns:p14="http://schemas.microsoft.com/office/powerpoint/2010/main" val="112787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A2F42A-A572-4062-A8A5-A192F2F6C729}"/>
              </a:ext>
            </a:extLst>
          </p:cNvPr>
          <p:cNvSpPr>
            <a:spLocks noGrp="1"/>
          </p:cNvSpPr>
          <p:nvPr>
            <p:ph type="title"/>
          </p:nvPr>
        </p:nvSpPr>
        <p:spPr>
          <a:xfrm>
            <a:off x="381000" y="457200"/>
            <a:ext cx="11515164" cy="6172200"/>
          </a:xfrm>
        </p:spPr>
        <p:txBody>
          <a:bodyPr anchor="ctr">
            <a:normAutofit/>
          </a:bodyPr>
          <a:lstStyle/>
          <a:p>
            <a:pPr algn="ctr"/>
            <a:r>
              <a:rPr lang="en-US" sz="8000" dirty="0"/>
              <a:t>Overview</a:t>
            </a:r>
            <a:endParaRPr lang="en-SG" sz="8000" dirty="0"/>
          </a:p>
        </p:txBody>
      </p:sp>
    </p:spTree>
    <p:extLst>
      <p:ext uri="{BB962C8B-B14F-4D97-AF65-F5344CB8AC3E}">
        <p14:creationId xmlns:p14="http://schemas.microsoft.com/office/powerpoint/2010/main" val="2519562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Configuration File: Launch Parameters</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a:xfrm>
            <a:off x="609599" y="1143000"/>
            <a:ext cx="10972800" cy="4997018"/>
          </a:xfrm>
        </p:spPr>
        <p:txBody>
          <a:bodyPr/>
          <a:lstStyle/>
          <a:p>
            <a:r>
              <a:rPr lang="en-US" sz="1600" dirty="0"/>
              <a:t>More &lt; Launch &gt; tags…</a:t>
            </a:r>
          </a:p>
          <a:p>
            <a:pPr lvl="1"/>
            <a:r>
              <a:rPr lang="en-US" sz="1400" dirty="0"/>
              <a:t>&lt;Param name = "Test Site"&gt;AMKKR3-S&lt;/Param&gt;</a:t>
            </a:r>
          </a:p>
          <a:p>
            <a:pPr lvl="2"/>
            <a:r>
              <a:rPr lang="en-US" sz="1200" dirty="0"/>
              <a:t>This field specifies the test site for which APL is running. This is used as one of the parameters in Qualcomm’s STDF filename format</a:t>
            </a:r>
          </a:p>
          <a:p>
            <a:pPr lvl="1"/>
            <a:r>
              <a:rPr lang="en-SG" sz="1400" dirty="0"/>
              <a:t>&lt;Param name = "Supplier"&gt;AMKOR&lt;/Param&gt;</a:t>
            </a:r>
          </a:p>
          <a:p>
            <a:pPr lvl="2"/>
            <a:r>
              <a:rPr lang="en-US" sz="1200" dirty="0"/>
              <a:t>This field specifies the factory for which APL is running. This is used as one of the parameters in Qualcomm’s STDF filename format</a:t>
            </a:r>
          </a:p>
          <a:p>
            <a:pPr marL="457200" lvl="1" indent="0">
              <a:buNone/>
            </a:pPr>
            <a:endParaRPr lang="en-SG" sz="1400" dirty="0"/>
          </a:p>
          <a:p>
            <a:pPr lvl="2"/>
            <a:endParaRPr lang="en-US" sz="1200" dirty="0"/>
          </a:p>
        </p:txBody>
      </p:sp>
    </p:spTree>
    <p:extLst>
      <p:ext uri="{BB962C8B-B14F-4D97-AF65-F5344CB8AC3E}">
        <p14:creationId xmlns:p14="http://schemas.microsoft.com/office/powerpoint/2010/main" val="1141678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Configuration File: </a:t>
            </a:r>
            <a:r>
              <a:rPr lang="en-US" dirty="0" err="1"/>
              <a:t>LotInfo</a:t>
            </a:r>
            <a:r>
              <a:rPr lang="en-US" dirty="0"/>
              <a:t> Parameters</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a:xfrm>
            <a:off x="609599" y="914400"/>
            <a:ext cx="10972800" cy="5225618"/>
          </a:xfrm>
        </p:spPr>
        <p:txBody>
          <a:bodyPr/>
          <a:lstStyle/>
          <a:p>
            <a:r>
              <a:rPr lang="en-US" sz="1600" dirty="0"/>
              <a:t>&lt; </a:t>
            </a:r>
            <a:r>
              <a:rPr lang="en-US" sz="1600" dirty="0" err="1"/>
              <a:t>LotInfo</a:t>
            </a:r>
            <a:r>
              <a:rPr lang="en-US" sz="1600" dirty="0"/>
              <a:t> &gt; can contain the following tags  (Note that Param name is case sensitive but the values are not)</a:t>
            </a:r>
          </a:p>
          <a:p>
            <a:pPr lvl="1"/>
            <a:r>
              <a:rPr lang="en-US" sz="1400" dirty="0"/>
              <a:t>&lt;File&gt;lotinfo.txt&lt;/File&gt; </a:t>
            </a:r>
          </a:p>
          <a:p>
            <a:pPr lvl="2"/>
            <a:r>
              <a:rPr lang="en-US" sz="1200" dirty="0"/>
              <a:t>Specifies the expected filename of the “lotinfo.txt” that will be received from server</a:t>
            </a:r>
          </a:p>
          <a:p>
            <a:pPr lvl="2"/>
            <a:r>
              <a:rPr lang="en-US" sz="1200" dirty="0"/>
              <a:t>Default is lotinfo.txt</a:t>
            </a:r>
          </a:p>
          <a:p>
            <a:pPr lvl="1"/>
            <a:r>
              <a:rPr lang="en-US" sz="1400" dirty="0"/>
              <a:t>&lt;Path&gt;/home/</a:t>
            </a:r>
            <a:r>
              <a:rPr lang="en-US" sz="1400" dirty="0" err="1"/>
              <a:t>localuser</a:t>
            </a:r>
            <a:r>
              <a:rPr lang="en-US" sz="1400" dirty="0"/>
              <a:t>/Desktop/APL&lt;/Path&gt;</a:t>
            </a:r>
          </a:p>
          <a:p>
            <a:pPr lvl="2"/>
            <a:r>
              <a:rPr lang="en-US" sz="1200" dirty="0"/>
              <a:t>Specifies the path APL will wait for incoming “lotinfo.txt” file</a:t>
            </a:r>
          </a:p>
          <a:p>
            <a:pPr lvl="2"/>
            <a:r>
              <a:rPr lang="en-US" sz="1200" dirty="0"/>
              <a:t>Default is “/tmp”</a:t>
            </a:r>
          </a:p>
          <a:p>
            <a:pPr lvl="1"/>
            <a:r>
              <a:rPr lang="en-US" sz="1400" dirty="0"/>
              <a:t>&lt;Delete&gt;false&lt;/Delete&gt;</a:t>
            </a:r>
          </a:p>
          <a:p>
            <a:pPr lvl="2"/>
            <a:r>
              <a:rPr lang="en-US" sz="1200" dirty="0"/>
              <a:t>By default, APL will not delete the “lotinfo.txt” file after parsing it. If Amkor wishes to delete if after parsing, you can set this to TRUE</a:t>
            </a:r>
          </a:p>
          <a:p>
            <a:pPr lvl="1"/>
            <a:r>
              <a:rPr lang="en-US" sz="1400" dirty="0"/>
              <a:t>&lt;STDF&gt;true&lt;/STDF&gt;</a:t>
            </a:r>
          </a:p>
          <a:p>
            <a:pPr lvl="2"/>
            <a:r>
              <a:rPr lang="en-US" sz="1200" dirty="0"/>
              <a:t>If this is TRUE, APL will set any STDF data from “lotinfo.txt” file into Unison so it can be set in the STDF file. </a:t>
            </a:r>
          </a:p>
          <a:p>
            <a:pPr lvl="2"/>
            <a:r>
              <a:rPr lang="en-US" sz="1200" dirty="0"/>
              <a:t>Default is FALSE</a:t>
            </a:r>
          </a:p>
          <a:p>
            <a:pPr lvl="1"/>
            <a:r>
              <a:rPr lang="en-US" sz="1400" dirty="0"/>
              <a:t>&lt;Step state = "false"&gt;</a:t>
            </a:r>
          </a:p>
          <a:p>
            <a:pPr lvl="2"/>
            <a:r>
              <a:rPr lang="en-US" sz="1200" dirty="0"/>
              <a:t>This feature is used specifically for ST/</a:t>
            </a:r>
            <a:r>
              <a:rPr lang="en-US" sz="1200" dirty="0" err="1"/>
              <a:t>DMDx</a:t>
            </a:r>
            <a:r>
              <a:rPr lang="en-US" sz="1200" dirty="0"/>
              <a:t> setup. In ST/</a:t>
            </a:r>
            <a:r>
              <a:rPr lang="en-US" sz="1200" dirty="0" err="1"/>
              <a:t>DMDx</a:t>
            </a:r>
            <a:r>
              <a:rPr lang="en-US" sz="1200" dirty="0"/>
              <a:t> setup, “lotinfo.txt” file may contain a field called “STEP”.</a:t>
            </a:r>
          </a:p>
          <a:p>
            <a:pPr lvl="2"/>
            <a:r>
              <a:rPr lang="en-US" sz="1200" dirty="0"/>
              <a:t>Default is FALSE</a:t>
            </a:r>
          </a:p>
          <a:p>
            <a:pPr lvl="2"/>
            <a:r>
              <a:rPr lang="en-US" sz="1200" dirty="0"/>
              <a:t>If this is set to TRUE, APL will add MIR.FLOW_ID, MIR.RTST_COD and MIR.CMOD_COD to “lotinfo.txt” based on STEP value from “lotinfo.txt” file.; if any of these fields already exists in “lotinfo.txt” file, APL will modify their values instead.</a:t>
            </a:r>
          </a:p>
          <a:p>
            <a:pPr lvl="1"/>
            <a:r>
              <a:rPr lang="en-US" sz="1400" dirty="0"/>
              <a:t>&lt;/Field&gt;</a:t>
            </a:r>
          </a:p>
          <a:p>
            <a:pPr lvl="2"/>
            <a:r>
              <a:rPr lang="en-US" sz="1200" dirty="0"/>
              <a:t>This tag allows you to configure how APL will map STDF fields into “lotinfo.txt” file. </a:t>
            </a:r>
          </a:p>
        </p:txBody>
      </p:sp>
    </p:spTree>
    <p:extLst>
      <p:ext uri="{BB962C8B-B14F-4D97-AF65-F5344CB8AC3E}">
        <p14:creationId xmlns:p14="http://schemas.microsoft.com/office/powerpoint/2010/main" val="2505912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Configuration File: </a:t>
            </a:r>
            <a:r>
              <a:rPr lang="en-US" dirty="0" err="1"/>
              <a:t>LotInfo</a:t>
            </a:r>
            <a:r>
              <a:rPr lang="en-US" dirty="0"/>
              <a:t> &lt;Step&gt;</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a:xfrm>
            <a:off x="609599" y="914400"/>
            <a:ext cx="10972800" cy="5225618"/>
          </a:xfrm>
        </p:spPr>
        <p:txBody>
          <a:bodyPr/>
          <a:lstStyle/>
          <a:p>
            <a:r>
              <a:rPr lang="en-US" sz="1600" dirty="0"/>
              <a:t>On ST/</a:t>
            </a:r>
            <a:r>
              <a:rPr lang="en-US" sz="1600" dirty="0" err="1"/>
              <a:t>DMDx</a:t>
            </a:r>
            <a:r>
              <a:rPr lang="en-US" sz="1600" dirty="0"/>
              <a:t> setup, “lotinfo.txt” may contain a field called “STEP”. It’s value will refer to matching values for MIR.RTST_COD, MIR.FLOW_ID, and MIR.CMOD_COD</a:t>
            </a:r>
          </a:p>
          <a:p>
            <a:r>
              <a:rPr lang="en-US" sz="1600" dirty="0"/>
              <a:t>Mapping is set through config.xml and below is an example</a:t>
            </a:r>
          </a:p>
          <a:p>
            <a:pPr marL="457200" lvl="1" indent="0">
              <a:buNone/>
            </a:pPr>
            <a:r>
              <a:rPr lang="en-US" sz="1000" dirty="0"/>
              <a:t>	</a:t>
            </a:r>
            <a:r>
              <a:rPr lang="en-US" sz="1200" b="1" i="1" dirty="0"/>
              <a:t>&lt;Step state = “true"&gt;</a:t>
            </a:r>
          </a:p>
          <a:p>
            <a:pPr marL="457200" lvl="1" indent="0">
              <a:buNone/>
            </a:pPr>
            <a:r>
              <a:rPr lang="en-US" sz="1200" b="1" i="1" dirty="0"/>
              <a:t>		&lt;Param </a:t>
            </a:r>
            <a:r>
              <a:rPr lang="en-US" sz="1200" b="1" i="1" dirty="0" err="1"/>
              <a:t>flow_id</a:t>
            </a:r>
            <a:r>
              <a:rPr lang="en-US" sz="1200" b="1" i="1" dirty="0"/>
              <a:t> = "FT1" </a:t>
            </a:r>
            <a:r>
              <a:rPr lang="en-US" sz="1200" b="1" i="1" dirty="0" err="1"/>
              <a:t>rtst_cod</a:t>
            </a:r>
            <a:r>
              <a:rPr lang="en-US" sz="1200" b="1" i="1" dirty="0"/>
              <a:t> = "0“ </a:t>
            </a:r>
            <a:r>
              <a:rPr lang="en-US" sz="1200" b="1" i="1" dirty="0" err="1"/>
              <a:t>cmod_cod</a:t>
            </a:r>
            <a:r>
              <a:rPr lang="en-US" sz="1200" b="1" i="1" dirty="0"/>
              <a:t> = “F”&gt;fT1&lt;/Param&gt;</a:t>
            </a:r>
          </a:p>
          <a:p>
            <a:pPr marL="457200" lvl="1" indent="0">
              <a:buNone/>
            </a:pPr>
            <a:r>
              <a:rPr lang="en-US" sz="1200" b="1" i="1" dirty="0"/>
              <a:t>		&lt;Param </a:t>
            </a:r>
            <a:r>
              <a:rPr lang="en-US" sz="1200" b="1" i="1" dirty="0" err="1"/>
              <a:t>flow_id</a:t>
            </a:r>
            <a:r>
              <a:rPr lang="en-US" sz="1200" b="1" i="1" dirty="0"/>
              <a:t> = "FT1" </a:t>
            </a:r>
            <a:r>
              <a:rPr lang="en-US" sz="1200" b="1" i="1" dirty="0" err="1"/>
              <a:t>rtst_cod</a:t>
            </a:r>
            <a:r>
              <a:rPr lang="en-US" sz="1200" b="1" i="1" dirty="0"/>
              <a:t> = "1“cmod_cod = “F”&gt;RT1&lt;/Param&gt;</a:t>
            </a:r>
          </a:p>
          <a:p>
            <a:pPr marL="457200" lvl="1" indent="0">
              <a:buNone/>
            </a:pPr>
            <a:r>
              <a:rPr lang="en-US" sz="1200" b="1" i="1" dirty="0"/>
              <a:t>	&lt;/Step&gt;</a:t>
            </a:r>
          </a:p>
          <a:p>
            <a:r>
              <a:rPr lang="en-US" sz="1600" dirty="0"/>
              <a:t>In the above example, if STEP: FT1 in “lotinfo.txt” file, MIR.FLOW_ID will be set to “FT1”, MIR.RTST_COD to “1” and MIR.CMOD_COD </a:t>
            </a:r>
            <a:r>
              <a:rPr lang="en-US" sz="1600" dirty="0" err="1"/>
              <a:t>tp</a:t>
            </a:r>
            <a:r>
              <a:rPr lang="en-US" sz="1600" dirty="0"/>
              <a:t> “F”</a:t>
            </a:r>
          </a:p>
          <a:p>
            <a:r>
              <a:rPr lang="en-US" sz="1600" dirty="0"/>
              <a:t>In future, Amkor may want to add more combinations for STEP so you can add it here </a:t>
            </a:r>
          </a:p>
          <a:p>
            <a:pPr marL="0" indent="0">
              <a:buNone/>
            </a:pPr>
            <a:endParaRPr lang="en-US" sz="1200" dirty="0"/>
          </a:p>
        </p:txBody>
      </p:sp>
    </p:spTree>
    <p:extLst>
      <p:ext uri="{BB962C8B-B14F-4D97-AF65-F5344CB8AC3E}">
        <p14:creationId xmlns:p14="http://schemas.microsoft.com/office/powerpoint/2010/main" val="491100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Configuration File: </a:t>
            </a:r>
            <a:r>
              <a:rPr lang="en-US" dirty="0" err="1"/>
              <a:t>LotInfo</a:t>
            </a:r>
            <a:r>
              <a:rPr lang="en-US" dirty="0"/>
              <a:t> &lt;Field&gt;</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a:xfrm>
            <a:off x="609599" y="914400"/>
            <a:ext cx="10972800" cy="5225618"/>
          </a:xfrm>
        </p:spPr>
        <p:txBody>
          <a:bodyPr/>
          <a:lstStyle/>
          <a:p>
            <a:r>
              <a:rPr lang="en-SG" sz="1600" dirty="0"/>
              <a:t>The field/value pair labels contained in “lotinfo.txt” file can be customized</a:t>
            </a:r>
          </a:p>
          <a:p>
            <a:r>
              <a:rPr lang="en-SG" sz="1600" dirty="0"/>
              <a:t>An example is MIR.LOT_ID field. if customer/</a:t>
            </a:r>
            <a:r>
              <a:rPr lang="en-SG" sz="1600" dirty="0" err="1"/>
              <a:t>amkor</a:t>
            </a:r>
            <a:r>
              <a:rPr lang="en-SG" sz="1600" dirty="0"/>
              <a:t> wants APL to set MIR.LOT_ID, it can specify any field as MIR.LOT_ID in lotinfo.txt file. Let’s say Amkor wants to call MIR.LOT_ID as “</a:t>
            </a:r>
            <a:r>
              <a:rPr lang="en-SG" sz="1600" dirty="0" err="1"/>
              <a:t>MyLotId</a:t>
            </a:r>
            <a:r>
              <a:rPr lang="en-SG" sz="1600" dirty="0"/>
              <a:t>” so it will set this in “lotinfo.txt” file as</a:t>
            </a:r>
          </a:p>
          <a:p>
            <a:pPr lvl="1"/>
            <a:r>
              <a:rPr lang="en-SG" sz="1400" dirty="0" err="1"/>
              <a:t>MyLotId</a:t>
            </a:r>
            <a:r>
              <a:rPr lang="en-SG" sz="1400" dirty="0"/>
              <a:t>: LOTABCXYZ</a:t>
            </a:r>
          </a:p>
          <a:p>
            <a:pPr lvl="2"/>
            <a:r>
              <a:rPr lang="en-SG" sz="1200" dirty="0"/>
              <a:t>Where “LOTABCXYZ” is LOT ID</a:t>
            </a:r>
          </a:p>
          <a:p>
            <a:pPr lvl="1"/>
            <a:r>
              <a:rPr lang="en-SG" sz="1400" dirty="0"/>
              <a:t>In order for APL to recognize field “</a:t>
            </a:r>
            <a:r>
              <a:rPr lang="en-SG" sz="1400" dirty="0" err="1"/>
              <a:t>MyLotId</a:t>
            </a:r>
            <a:r>
              <a:rPr lang="en-SG" sz="1400" dirty="0"/>
              <a:t>” as MIR.LOT_ID, it has to be configured in &lt;Field&gt; tag</a:t>
            </a:r>
          </a:p>
          <a:p>
            <a:pPr lvl="1"/>
            <a:r>
              <a:rPr lang="en-SG" sz="1400" dirty="0"/>
              <a:t>Below is an example</a:t>
            </a:r>
          </a:p>
          <a:p>
            <a:pPr marL="457200" lvl="1" indent="0">
              <a:buNone/>
            </a:pPr>
            <a:r>
              <a:rPr lang="en-SG" sz="1200" b="1" i="1" dirty="0"/>
              <a:t>		&lt;</a:t>
            </a:r>
            <a:r>
              <a:rPr lang="en-SG" sz="1200" b="1" i="1" dirty="0" err="1"/>
              <a:t>LotInfo</a:t>
            </a:r>
            <a:r>
              <a:rPr lang="en-SG" sz="1200" b="1" i="1" dirty="0"/>
              <a:t>&gt;</a:t>
            </a:r>
          </a:p>
          <a:p>
            <a:pPr marL="457200" lvl="1" indent="0">
              <a:buNone/>
            </a:pPr>
            <a:r>
              <a:rPr lang="en-SG" sz="1200" b="1" i="1" dirty="0"/>
              <a:t>			&lt;Field&gt;</a:t>
            </a:r>
          </a:p>
          <a:p>
            <a:pPr marL="457200" lvl="1" indent="0">
              <a:buNone/>
            </a:pPr>
            <a:r>
              <a:rPr lang="en-SG" sz="1200" b="1" i="1" dirty="0"/>
              <a:t>				&lt;Param name = "LOT_ID"&gt;</a:t>
            </a:r>
            <a:r>
              <a:rPr lang="en-SG" sz="1200" b="1" i="1" dirty="0" err="1"/>
              <a:t>MyLotId</a:t>
            </a:r>
            <a:r>
              <a:rPr lang="en-SG" sz="1200" b="1" i="1" dirty="0"/>
              <a:t>&lt;/Param&gt;</a:t>
            </a:r>
          </a:p>
          <a:p>
            <a:pPr marL="457200" lvl="1" indent="0">
              <a:buNone/>
            </a:pPr>
            <a:r>
              <a:rPr lang="en-SG" sz="1200" b="1" i="1" dirty="0"/>
              <a:t>				&lt;Param name = "PART_TYP"&gt;</a:t>
            </a:r>
            <a:r>
              <a:rPr lang="en-SG" sz="1200" b="1" i="1" dirty="0" err="1"/>
              <a:t>MyPartType</a:t>
            </a:r>
            <a:r>
              <a:rPr lang="en-SG" sz="1200" b="1" i="1" dirty="0"/>
              <a:t>&lt;/Param&gt;</a:t>
            </a:r>
          </a:p>
          <a:p>
            <a:pPr marL="457200" lvl="1" indent="0">
              <a:buNone/>
            </a:pPr>
            <a:r>
              <a:rPr lang="en-SG" sz="1200" b="1" i="1" dirty="0"/>
              <a:t>			&lt;/Field&gt;</a:t>
            </a:r>
          </a:p>
          <a:p>
            <a:pPr marL="457200" lvl="1" indent="0">
              <a:buNone/>
            </a:pPr>
            <a:r>
              <a:rPr lang="en-SG" sz="1200" b="1" i="1" dirty="0"/>
              <a:t>		&lt;/</a:t>
            </a:r>
            <a:r>
              <a:rPr lang="en-SG" sz="1200" b="1" i="1" dirty="0" err="1"/>
              <a:t>LotInfo</a:t>
            </a:r>
            <a:r>
              <a:rPr lang="en-SG" sz="1200" b="1" i="1" dirty="0"/>
              <a:t>&gt;</a:t>
            </a:r>
          </a:p>
          <a:p>
            <a:r>
              <a:rPr lang="en-SG" sz="1600" dirty="0"/>
              <a:t>Some fields that are not STDF can also be customized. “JOBFILE” field which refers to the program name/path for which APL is supposed to load in Unison can be customized as shown below</a:t>
            </a:r>
          </a:p>
          <a:p>
            <a:pPr marL="457200" lvl="1" indent="0">
              <a:buNone/>
            </a:pPr>
            <a:r>
              <a:rPr lang="en-SG" sz="1200" b="1" i="1" dirty="0"/>
              <a:t>			&lt;Param name = “JOBFILE"&gt;</a:t>
            </a:r>
            <a:r>
              <a:rPr lang="en-SG" sz="1200" b="1" i="1" dirty="0" err="1"/>
              <a:t>MyProgramPath</a:t>
            </a:r>
            <a:r>
              <a:rPr lang="en-SG" sz="1200" b="1" i="1" dirty="0"/>
              <a:t>&lt;/Param&gt;</a:t>
            </a:r>
          </a:p>
          <a:p>
            <a:pPr marL="0" indent="0">
              <a:buNone/>
            </a:pPr>
            <a:endParaRPr lang="en-US" sz="1200" dirty="0"/>
          </a:p>
        </p:txBody>
      </p:sp>
    </p:spTree>
    <p:extLst>
      <p:ext uri="{BB962C8B-B14F-4D97-AF65-F5344CB8AC3E}">
        <p14:creationId xmlns:p14="http://schemas.microsoft.com/office/powerpoint/2010/main" val="3124230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Configuration File: </a:t>
            </a:r>
            <a:r>
              <a:rPr lang="en-US" dirty="0" err="1"/>
              <a:t>LotInfo</a:t>
            </a:r>
            <a:r>
              <a:rPr lang="en-US" dirty="0"/>
              <a:t> &lt;Field&gt;</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a:xfrm>
            <a:off x="609599" y="914400"/>
            <a:ext cx="10972800" cy="5225618"/>
          </a:xfrm>
        </p:spPr>
        <p:txBody>
          <a:bodyPr/>
          <a:lstStyle/>
          <a:p>
            <a:r>
              <a:rPr lang="en-SG" sz="1600" dirty="0"/>
              <a:t>The field/value pair labels contained in “lotinfo.txt” file can be customized</a:t>
            </a:r>
          </a:p>
          <a:p>
            <a:r>
              <a:rPr lang="en-SG" sz="1600" dirty="0"/>
              <a:t>An example is MIR.LOT_ID field. if customer/</a:t>
            </a:r>
            <a:r>
              <a:rPr lang="en-SG" sz="1600" dirty="0" err="1"/>
              <a:t>amkor</a:t>
            </a:r>
            <a:r>
              <a:rPr lang="en-SG" sz="1600" dirty="0"/>
              <a:t> wants APL to set MIR.LOT_ID, it can specify any field as MIR.LOT_ID in lotinfo.txt file. Let’s say Amkor wants to call MIR.LOT_ID as “</a:t>
            </a:r>
            <a:r>
              <a:rPr lang="en-SG" sz="1600" dirty="0" err="1"/>
              <a:t>MyLotId</a:t>
            </a:r>
            <a:r>
              <a:rPr lang="en-SG" sz="1600" dirty="0"/>
              <a:t>” so it will set this in “lotinfo.txt” file as</a:t>
            </a:r>
          </a:p>
          <a:p>
            <a:pPr lvl="1"/>
            <a:r>
              <a:rPr lang="en-SG" sz="1400" dirty="0" err="1"/>
              <a:t>MyLotId</a:t>
            </a:r>
            <a:r>
              <a:rPr lang="en-SG" sz="1400" dirty="0"/>
              <a:t>: LOTABCXYZ</a:t>
            </a:r>
          </a:p>
          <a:p>
            <a:pPr lvl="2"/>
            <a:r>
              <a:rPr lang="en-SG" sz="1200" dirty="0"/>
              <a:t>Where “LOTABCXYZ” is LOT ID</a:t>
            </a:r>
          </a:p>
          <a:p>
            <a:pPr lvl="1"/>
            <a:r>
              <a:rPr lang="en-SG" sz="1400" dirty="0"/>
              <a:t>In order for APL to recognize field “</a:t>
            </a:r>
            <a:r>
              <a:rPr lang="en-SG" sz="1400" dirty="0" err="1"/>
              <a:t>MyLotId</a:t>
            </a:r>
            <a:r>
              <a:rPr lang="en-SG" sz="1400" dirty="0"/>
              <a:t>” as MIR.LOT_ID, it has to be configured in &lt;Field&gt; tag</a:t>
            </a:r>
          </a:p>
          <a:p>
            <a:pPr lvl="1"/>
            <a:r>
              <a:rPr lang="en-SG" sz="1400" dirty="0"/>
              <a:t>Below is an example</a:t>
            </a:r>
          </a:p>
          <a:p>
            <a:pPr marL="457200" lvl="1" indent="0">
              <a:buNone/>
            </a:pPr>
            <a:r>
              <a:rPr lang="en-SG" sz="1200" b="1" i="1" dirty="0"/>
              <a:t>		&lt;</a:t>
            </a:r>
            <a:r>
              <a:rPr lang="en-SG" sz="1200" b="1" i="1" dirty="0" err="1"/>
              <a:t>LotInfo</a:t>
            </a:r>
            <a:r>
              <a:rPr lang="en-SG" sz="1200" b="1" i="1" dirty="0"/>
              <a:t>&gt;</a:t>
            </a:r>
          </a:p>
          <a:p>
            <a:pPr marL="457200" lvl="1" indent="0">
              <a:buNone/>
            </a:pPr>
            <a:r>
              <a:rPr lang="en-SG" sz="1200" b="1" i="1" dirty="0"/>
              <a:t>			&lt;Field&gt;</a:t>
            </a:r>
          </a:p>
          <a:p>
            <a:pPr marL="457200" lvl="1" indent="0">
              <a:buNone/>
            </a:pPr>
            <a:r>
              <a:rPr lang="en-SG" sz="1200" b="1" i="1" dirty="0"/>
              <a:t>				&lt;Param name = "LOT_ID"&gt;</a:t>
            </a:r>
            <a:r>
              <a:rPr lang="en-SG" sz="1200" b="1" i="1" dirty="0" err="1"/>
              <a:t>MyLotId</a:t>
            </a:r>
            <a:r>
              <a:rPr lang="en-SG" sz="1200" b="1" i="1" dirty="0"/>
              <a:t>&lt;/Param&gt;</a:t>
            </a:r>
          </a:p>
          <a:p>
            <a:pPr marL="457200" lvl="1" indent="0">
              <a:buNone/>
            </a:pPr>
            <a:r>
              <a:rPr lang="en-SG" sz="1200" b="1" i="1" dirty="0"/>
              <a:t>				&lt;Param name = "PART_TYP"&gt;</a:t>
            </a:r>
            <a:r>
              <a:rPr lang="en-SG" sz="1200" b="1" i="1" dirty="0" err="1"/>
              <a:t>MyPartType</a:t>
            </a:r>
            <a:r>
              <a:rPr lang="en-SG" sz="1200" b="1" i="1" dirty="0"/>
              <a:t>&lt;/Param&gt;</a:t>
            </a:r>
          </a:p>
          <a:p>
            <a:pPr marL="457200" lvl="1" indent="0">
              <a:buNone/>
            </a:pPr>
            <a:r>
              <a:rPr lang="en-SG" sz="1200" b="1" i="1" dirty="0"/>
              <a:t>			&lt;/Field&gt;</a:t>
            </a:r>
          </a:p>
          <a:p>
            <a:pPr marL="457200" lvl="1" indent="0">
              <a:buNone/>
            </a:pPr>
            <a:r>
              <a:rPr lang="en-SG" sz="1200" b="1" i="1" dirty="0"/>
              <a:t>		&lt;/</a:t>
            </a:r>
            <a:r>
              <a:rPr lang="en-SG" sz="1200" b="1" i="1" dirty="0" err="1"/>
              <a:t>LotInfo</a:t>
            </a:r>
            <a:r>
              <a:rPr lang="en-SG" sz="1200" b="1" i="1" dirty="0"/>
              <a:t>&gt;</a:t>
            </a:r>
          </a:p>
          <a:p>
            <a:r>
              <a:rPr lang="en-SG" sz="1600" dirty="0"/>
              <a:t>Some fields that are not STDF can also be customized. “JOBFILE” field which refers to the program name/path for which APL is supposed to load in Unison can be customized as shown below</a:t>
            </a:r>
          </a:p>
          <a:p>
            <a:pPr marL="457200" lvl="1" indent="0">
              <a:buNone/>
            </a:pPr>
            <a:r>
              <a:rPr lang="en-SG" sz="1200" b="1" i="1" dirty="0"/>
              <a:t>			&lt;Param name = “JOBFILE"&gt;</a:t>
            </a:r>
            <a:r>
              <a:rPr lang="en-SG" sz="1200" b="1" i="1" dirty="0" err="1"/>
              <a:t>MyProgramPath</a:t>
            </a:r>
            <a:r>
              <a:rPr lang="en-SG" sz="1200" b="1" i="1" dirty="0"/>
              <a:t>&lt;/Param&gt;</a:t>
            </a:r>
          </a:p>
          <a:p>
            <a:pPr marL="0" indent="0">
              <a:buNone/>
            </a:pPr>
            <a:endParaRPr lang="en-US" sz="1200" dirty="0"/>
          </a:p>
        </p:txBody>
      </p:sp>
    </p:spTree>
    <p:extLst>
      <p:ext uri="{BB962C8B-B14F-4D97-AF65-F5344CB8AC3E}">
        <p14:creationId xmlns:p14="http://schemas.microsoft.com/office/powerpoint/2010/main" val="679883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Configuration File: </a:t>
            </a:r>
            <a:r>
              <a:rPr lang="en-US" dirty="0" err="1"/>
              <a:t>LotInfo</a:t>
            </a:r>
            <a:r>
              <a:rPr lang="en-US" dirty="0"/>
              <a:t> &lt;Field&gt; Continued…</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a:xfrm>
            <a:off x="609599" y="914400"/>
            <a:ext cx="10972800" cy="5225618"/>
          </a:xfrm>
        </p:spPr>
        <p:txBody>
          <a:bodyPr/>
          <a:lstStyle/>
          <a:p>
            <a:r>
              <a:rPr lang="en-SG" sz="1600" b="1" i="1" dirty="0"/>
              <a:t>The following are defaults mappings for &lt;Field&gt;</a:t>
            </a:r>
            <a:endParaRPr lang="en-SG" sz="1200" b="1" i="1" dirty="0"/>
          </a:p>
          <a:p>
            <a:pPr marL="0" indent="0">
              <a:buNone/>
            </a:pPr>
            <a:endParaRPr lang="en-US" sz="1200" dirty="0"/>
          </a:p>
        </p:txBody>
      </p:sp>
      <p:graphicFrame>
        <p:nvGraphicFramePr>
          <p:cNvPr id="4" name="Table 3">
            <a:extLst>
              <a:ext uri="{FF2B5EF4-FFF2-40B4-BE49-F238E27FC236}">
                <a16:creationId xmlns:a16="http://schemas.microsoft.com/office/drawing/2014/main" id="{E569DDE4-CD99-4295-965C-402DF6DA2368}"/>
              </a:ext>
            </a:extLst>
          </p:cNvPr>
          <p:cNvGraphicFramePr>
            <a:graphicFrameLocks noGrp="1"/>
          </p:cNvGraphicFramePr>
          <p:nvPr>
            <p:extLst>
              <p:ext uri="{D42A27DB-BD31-4B8C-83A1-F6EECF244321}">
                <p14:modId xmlns:p14="http://schemas.microsoft.com/office/powerpoint/2010/main" val="3422933795"/>
              </p:ext>
            </p:extLst>
          </p:nvPr>
        </p:nvGraphicFramePr>
        <p:xfrm>
          <a:off x="762000" y="1752600"/>
          <a:ext cx="2070100" cy="3810000"/>
        </p:xfrm>
        <a:graphic>
          <a:graphicData uri="http://schemas.openxmlformats.org/drawingml/2006/table">
            <a:tbl>
              <a:tblPr/>
              <a:tblGrid>
                <a:gridCol w="774700">
                  <a:extLst>
                    <a:ext uri="{9D8B030D-6E8A-4147-A177-3AD203B41FA5}">
                      <a16:colId xmlns:a16="http://schemas.microsoft.com/office/drawing/2014/main" val="4061045657"/>
                    </a:ext>
                  </a:extLst>
                </a:gridCol>
                <a:gridCol w="1295400">
                  <a:extLst>
                    <a:ext uri="{9D8B030D-6E8A-4147-A177-3AD203B41FA5}">
                      <a16:colId xmlns:a16="http://schemas.microsoft.com/office/drawing/2014/main" val="2611326654"/>
                    </a:ext>
                  </a:extLst>
                </a:gridCol>
              </a:tblGrid>
              <a:tr h="190500">
                <a:tc>
                  <a:txBody>
                    <a:bodyPr/>
                    <a:lstStyle/>
                    <a:p>
                      <a:pPr algn="ctr" fontAlgn="t"/>
                      <a:r>
                        <a:rPr lang="en-SG" sz="1100" b="1" i="0" u="none" strike="noStrike">
                          <a:solidFill>
                            <a:srgbClr val="FFFFFF"/>
                          </a:solidFill>
                          <a:effectLst/>
                          <a:latin typeface="Calibri" panose="020F0502020204030204" pitchFamily="34" charset="0"/>
                        </a:rPr>
                        <a:t>MIR Field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t"/>
                      <a:r>
                        <a:rPr lang="en-SG" sz="1100" b="1" i="0" u="none" strike="noStrike">
                          <a:solidFill>
                            <a:srgbClr val="FFFFFF"/>
                          </a:solidFill>
                          <a:effectLst/>
                          <a:latin typeface="Calibri" panose="020F0502020204030204" pitchFamily="34" charset="0"/>
                        </a:rPr>
                        <a:t>Default Lotinfo Field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264530746"/>
                  </a:ext>
                </a:extLst>
              </a:tr>
              <a:tr h="190500">
                <a:tc>
                  <a:txBody>
                    <a:bodyPr/>
                    <a:lstStyle/>
                    <a:p>
                      <a:pPr algn="ctr" fontAlgn="t"/>
                      <a:r>
                        <a:rPr lang="en-SG" sz="1100" b="0" i="0" u="none" strike="noStrike">
                          <a:solidFill>
                            <a:srgbClr val="000000"/>
                          </a:solidFill>
                          <a:effectLst/>
                          <a:latin typeface="Calibri" panose="020F0502020204030204" pitchFamily="34" charset="0"/>
                        </a:rPr>
                        <a:t>SETUP_T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SETUP_T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2228032"/>
                  </a:ext>
                </a:extLst>
              </a:tr>
              <a:tr h="190500">
                <a:tc>
                  <a:txBody>
                    <a:bodyPr/>
                    <a:lstStyle/>
                    <a:p>
                      <a:pPr algn="ctr" fontAlgn="t"/>
                      <a:r>
                        <a:rPr lang="en-SG" sz="1100" b="0" i="0" u="none" strike="noStrike">
                          <a:solidFill>
                            <a:srgbClr val="000000"/>
                          </a:solidFill>
                          <a:effectLst/>
                          <a:latin typeface="Calibri" panose="020F0502020204030204" pitchFamily="34" charset="0"/>
                        </a:rPr>
                        <a:t>START_T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START_T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6301281"/>
                  </a:ext>
                </a:extLst>
              </a:tr>
              <a:tr h="190500">
                <a:tc>
                  <a:txBody>
                    <a:bodyPr/>
                    <a:lstStyle/>
                    <a:p>
                      <a:pPr algn="ctr" fontAlgn="t"/>
                      <a:r>
                        <a:rPr lang="en-SG" sz="1100" b="0" i="0" u="none" strike="noStrike">
                          <a:solidFill>
                            <a:srgbClr val="000000"/>
                          </a:solidFill>
                          <a:effectLst/>
                          <a:latin typeface="Calibri" panose="020F0502020204030204" pitchFamily="34" charset="0"/>
                        </a:rPr>
                        <a:t>STAT_NUM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STAT_NUM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6578095"/>
                  </a:ext>
                </a:extLst>
              </a:tr>
              <a:tr h="190500">
                <a:tc>
                  <a:txBody>
                    <a:bodyPr/>
                    <a:lstStyle/>
                    <a:p>
                      <a:pPr algn="ctr" fontAlgn="t"/>
                      <a:r>
                        <a:rPr lang="en-SG" sz="1100" b="0" i="0" u="none" strike="noStrike">
                          <a:solidFill>
                            <a:srgbClr val="000000"/>
                          </a:solidFill>
                          <a:effectLst/>
                          <a:latin typeface="Calibri" panose="020F0502020204030204" pitchFamily="34" charset="0"/>
                        </a:rPr>
                        <a:t>MODE_COD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TESTMODE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7263118"/>
                  </a:ext>
                </a:extLst>
              </a:tr>
              <a:tr h="190500">
                <a:tc>
                  <a:txBody>
                    <a:bodyPr/>
                    <a:lstStyle/>
                    <a:p>
                      <a:pPr algn="ctr" fontAlgn="t"/>
                      <a:r>
                        <a:rPr lang="en-SG" sz="1100" b="0" i="0" u="none" strike="noStrike">
                          <a:solidFill>
                            <a:srgbClr val="000000"/>
                          </a:solidFill>
                          <a:effectLst/>
                          <a:latin typeface="Calibri" panose="020F0502020204030204" pitchFamily="34" charset="0"/>
                        </a:rPr>
                        <a:t>RTST_COD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LOTSTATE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4613532"/>
                  </a:ext>
                </a:extLst>
              </a:tr>
              <a:tr h="190500">
                <a:tc>
                  <a:txBody>
                    <a:bodyPr/>
                    <a:lstStyle/>
                    <a:p>
                      <a:pPr algn="ctr" fontAlgn="t"/>
                      <a:r>
                        <a:rPr lang="en-SG" sz="1100" b="0" i="0" u="none" strike="noStrike">
                          <a:solidFill>
                            <a:srgbClr val="000000"/>
                          </a:solidFill>
                          <a:effectLst/>
                          <a:latin typeface="Calibri" panose="020F0502020204030204" pitchFamily="34" charset="0"/>
                        </a:rPr>
                        <a:t>PROT_COD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PROTECTIONCODE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3903658"/>
                  </a:ext>
                </a:extLst>
              </a:tr>
              <a:tr h="190500">
                <a:tc>
                  <a:txBody>
                    <a:bodyPr/>
                    <a:lstStyle/>
                    <a:p>
                      <a:pPr algn="ctr" fontAlgn="t"/>
                      <a:r>
                        <a:rPr lang="en-SG" sz="1100" b="0" i="0" u="none" strike="noStrike">
                          <a:solidFill>
                            <a:srgbClr val="000000"/>
                          </a:solidFill>
                          <a:effectLst/>
                          <a:latin typeface="Calibri" panose="020F0502020204030204" pitchFamily="34" charset="0"/>
                        </a:rPr>
                        <a:t>BURN_TIM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BURN_TIM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2437565"/>
                  </a:ext>
                </a:extLst>
              </a:tr>
              <a:tr h="190500">
                <a:tc>
                  <a:txBody>
                    <a:bodyPr/>
                    <a:lstStyle/>
                    <a:p>
                      <a:pPr algn="ctr" fontAlgn="t"/>
                      <a:r>
                        <a:rPr lang="en-SG" sz="1100" b="0" i="0" u="none" strike="noStrike">
                          <a:solidFill>
                            <a:srgbClr val="000000"/>
                          </a:solidFill>
                          <a:effectLst/>
                          <a:latin typeface="Calibri" panose="020F0502020204030204" pitchFamily="34" charset="0"/>
                        </a:rPr>
                        <a:t>CMOD_COD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COMMANDMODE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9852185"/>
                  </a:ext>
                </a:extLst>
              </a:tr>
              <a:tr h="190500">
                <a:tc>
                  <a:txBody>
                    <a:bodyPr/>
                    <a:lstStyle/>
                    <a:p>
                      <a:pPr algn="ctr" fontAlgn="t"/>
                      <a:r>
                        <a:rPr lang="en-SG" sz="1100" b="0" i="0" u="none" strike="noStrike">
                          <a:solidFill>
                            <a:srgbClr val="000000"/>
                          </a:solidFill>
                          <a:effectLst/>
                          <a:latin typeface="Calibri" panose="020F0502020204030204" pitchFamily="34" charset="0"/>
                        </a:rPr>
                        <a:t>LOT_ID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LOTID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5262414"/>
                  </a:ext>
                </a:extLst>
              </a:tr>
              <a:tr h="190500">
                <a:tc>
                  <a:txBody>
                    <a:bodyPr/>
                    <a:lstStyle/>
                    <a:p>
                      <a:pPr algn="ctr" fontAlgn="t"/>
                      <a:r>
                        <a:rPr lang="en-SG" sz="1100" b="0" i="0" u="none" strike="noStrike">
                          <a:solidFill>
                            <a:srgbClr val="000000"/>
                          </a:solidFill>
                          <a:effectLst/>
                          <a:latin typeface="Calibri" panose="020F0502020204030204" pitchFamily="34" charset="0"/>
                        </a:rPr>
                        <a:t>PART_TYP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DEVICE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3682961"/>
                  </a:ext>
                </a:extLst>
              </a:tr>
              <a:tr h="190500">
                <a:tc>
                  <a:txBody>
                    <a:bodyPr/>
                    <a:lstStyle/>
                    <a:p>
                      <a:pPr algn="ctr" fontAlgn="t"/>
                      <a:r>
                        <a:rPr lang="en-SG" sz="1100" b="0" i="0" u="none" strike="noStrike">
                          <a:solidFill>
                            <a:srgbClr val="000000"/>
                          </a:solidFill>
                          <a:effectLst/>
                          <a:latin typeface="Calibri" panose="020F0502020204030204" pitchFamily="34" charset="0"/>
                        </a:rPr>
                        <a:t>NODE_NAM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NODE_NAM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2881837"/>
                  </a:ext>
                </a:extLst>
              </a:tr>
              <a:tr h="190500">
                <a:tc>
                  <a:txBody>
                    <a:bodyPr/>
                    <a:lstStyle/>
                    <a:p>
                      <a:pPr algn="ctr" fontAlgn="t"/>
                      <a:r>
                        <a:rPr lang="en-SG" sz="1100" b="0" i="0" u="none" strike="noStrike">
                          <a:solidFill>
                            <a:srgbClr val="000000"/>
                          </a:solidFill>
                          <a:effectLst/>
                          <a:latin typeface="Calibri" panose="020F0502020204030204" pitchFamily="34" charset="0"/>
                        </a:rPr>
                        <a:t>TSTR_TYP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TESTERTYPE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947309"/>
                  </a:ext>
                </a:extLst>
              </a:tr>
              <a:tr h="190500">
                <a:tc>
                  <a:txBody>
                    <a:bodyPr/>
                    <a:lstStyle/>
                    <a:p>
                      <a:pPr algn="ctr" fontAlgn="t"/>
                      <a:r>
                        <a:rPr lang="en-SG" sz="1100" b="0" i="0" u="none" strike="noStrike">
                          <a:solidFill>
                            <a:srgbClr val="000000"/>
                          </a:solidFill>
                          <a:effectLst/>
                          <a:latin typeface="Calibri" panose="020F0502020204030204" pitchFamily="34" charset="0"/>
                        </a:rPr>
                        <a:t>JOB_NAM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JOB_NAM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016403"/>
                  </a:ext>
                </a:extLst>
              </a:tr>
              <a:tr h="190500">
                <a:tc>
                  <a:txBody>
                    <a:bodyPr/>
                    <a:lstStyle/>
                    <a:p>
                      <a:pPr algn="ctr" fontAlgn="t"/>
                      <a:r>
                        <a:rPr lang="en-SG" sz="1100" b="0" i="0" u="none" strike="noStrike">
                          <a:solidFill>
                            <a:srgbClr val="000000"/>
                          </a:solidFill>
                          <a:effectLst/>
                          <a:latin typeface="Calibri" panose="020F0502020204030204" pitchFamily="34" charset="0"/>
                        </a:rPr>
                        <a:t>JOB_REV</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FILENAMEREV</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783829"/>
                  </a:ext>
                </a:extLst>
              </a:tr>
              <a:tr h="190500">
                <a:tc>
                  <a:txBody>
                    <a:bodyPr/>
                    <a:lstStyle/>
                    <a:p>
                      <a:pPr algn="ctr" fontAlgn="t"/>
                      <a:r>
                        <a:rPr lang="en-SG" sz="1100" b="0" i="0" u="none" strike="noStrike">
                          <a:solidFill>
                            <a:srgbClr val="000000"/>
                          </a:solidFill>
                          <a:effectLst/>
                          <a:latin typeface="Calibri" panose="020F0502020204030204" pitchFamily="34" charset="0"/>
                        </a:rPr>
                        <a:t>SBLOT_ID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SUBLOTID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8246033"/>
                  </a:ext>
                </a:extLst>
              </a:tr>
              <a:tr h="190500">
                <a:tc>
                  <a:txBody>
                    <a:bodyPr/>
                    <a:lstStyle/>
                    <a:p>
                      <a:pPr algn="ctr" fontAlgn="t"/>
                      <a:r>
                        <a:rPr lang="en-SG" sz="1100" b="0" i="0" u="none" strike="noStrike">
                          <a:solidFill>
                            <a:srgbClr val="000000"/>
                          </a:solidFill>
                          <a:effectLst/>
                          <a:latin typeface="Calibri" panose="020F0502020204030204" pitchFamily="34" charset="0"/>
                        </a:rPr>
                        <a:t>OPER_NAM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OPERATOR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3667553"/>
                  </a:ext>
                </a:extLst>
              </a:tr>
              <a:tr h="190500">
                <a:tc>
                  <a:txBody>
                    <a:bodyPr/>
                    <a:lstStyle/>
                    <a:p>
                      <a:pPr algn="ctr" fontAlgn="t"/>
                      <a:r>
                        <a:rPr lang="en-SG" sz="1100" b="0" i="0" u="none" strike="noStrike">
                          <a:solidFill>
                            <a:srgbClr val="000000"/>
                          </a:solidFill>
                          <a:effectLst/>
                          <a:latin typeface="Calibri" panose="020F0502020204030204" pitchFamily="34" charset="0"/>
                        </a:rPr>
                        <a:t>EXEC_TYP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SYSTEMNAME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8311722"/>
                  </a:ext>
                </a:extLst>
              </a:tr>
              <a:tr h="190500">
                <a:tc>
                  <a:txBody>
                    <a:bodyPr/>
                    <a:lstStyle/>
                    <a:p>
                      <a:pPr algn="ctr" fontAlgn="t"/>
                      <a:r>
                        <a:rPr lang="en-SG" sz="1100" b="0" i="0" u="none" strike="noStrike">
                          <a:solidFill>
                            <a:srgbClr val="000000"/>
                          </a:solidFill>
                          <a:effectLst/>
                          <a:latin typeface="Calibri" panose="020F0502020204030204" pitchFamily="34" charset="0"/>
                        </a:rPr>
                        <a:t>EXEC_VER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TARGETNAME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952995"/>
                  </a:ext>
                </a:extLst>
              </a:tr>
              <a:tr h="190500">
                <a:tc>
                  <a:txBody>
                    <a:bodyPr/>
                    <a:lstStyle/>
                    <a:p>
                      <a:pPr algn="ctr" fontAlgn="t"/>
                      <a:r>
                        <a:rPr lang="en-SG" sz="1100" b="0" i="0" u="none" strike="noStrike">
                          <a:solidFill>
                            <a:srgbClr val="000000"/>
                          </a:solidFill>
                          <a:effectLst/>
                          <a:latin typeface="Calibri" panose="020F0502020204030204" pitchFamily="34" charset="0"/>
                        </a:rPr>
                        <a:t>TEST_COD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dirty="0">
                          <a:solidFill>
                            <a:srgbClr val="000000"/>
                          </a:solidFill>
                          <a:effectLst/>
                          <a:latin typeface="Calibri" panose="020F0502020204030204" pitchFamily="34" charset="0"/>
                        </a:rPr>
                        <a:t> TESTPHASE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0114209"/>
                  </a:ext>
                </a:extLst>
              </a:tr>
            </a:tbl>
          </a:graphicData>
        </a:graphic>
      </p:graphicFrame>
      <p:graphicFrame>
        <p:nvGraphicFramePr>
          <p:cNvPr id="5" name="Table 4">
            <a:extLst>
              <a:ext uri="{FF2B5EF4-FFF2-40B4-BE49-F238E27FC236}">
                <a16:creationId xmlns:a16="http://schemas.microsoft.com/office/drawing/2014/main" id="{1D0240A6-F801-4A8A-822F-5D90F0B054E5}"/>
              </a:ext>
            </a:extLst>
          </p:cNvPr>
          <p:cNvGraphicFramePr>
            <a:graphicFrameLocks noGrp="1"/>
          </p:cNvGraphicFramePr>
          <p:nvPr>
            <p:extLst>
              <p:ext uri="{D42A27DB-BD31-4B8C-83A1-F6EECF244321}">
                <p14:modId xmlns:p14="http://schemas.microsoft.com/office/powerpoint/2010/main" val="1982282403"/>
              </p:ext>
            </p:extLst>
          </p:nvPr>
        </p:nvGraphicFramePr>
        <p:xfrm>
          <a:off x="3020596" y="1752600"/>
          <a:ext cx="2032000" cy="3810000"/>
        </p:xfrm>
        <a:graphic>
          <a:graphicData uri="http://schemas.openxmlformats.org/drawingml/2006/table">
            <a:tbl>
              <a:tblPr/>
              <a:tblGrid>
                <a:gridCol w="736600">
                  <a:extLst>
                    <a:ext uri="{9D8B030D-6E8A-4147-A177-3AD203B41FA5}">
                      <a16:colId xmlns:a16="http://schemas.microsoft.com/office/drawing/2014/main" val="1736342661"/>
                    </a:ext>
                  </a:extLst>
                </a:gridCol>
                <a:gridCol w="1295400">
                  <a:extLst>
                    <a:ext uri="{9D8B030D-6E8A-4147-A177-3AD203B41FA5}">
                      <a16:colId xmlns:a16="http://schemas.microsoft.com/office/drawing/2014/main" val="1126981738"/>
                    </a:ext>
                  </a:extLst>
                </a:gridCol>
              </a:tblGrid>
              <a:tr h="190500">
                <a:tc>
                  <a:txBody>
                    <a:bodyPr/>
                    <a:lstStyle/>
                    <a:p>
                      <a:pPr algn="ctr" fontAlgn="t"/>
                      <a:r>
                        <a:rPr lang="en-SG" sz="1100" b="1" i="0" u="none" strike="noStrike">
                          <a:solidFill>
                            <a:srgbClr val="FFFFFF"/>
                          </a:solidFill>
                          <a:effectLst/>
                          <a:latin typeface="Calibri" panose="020F0502020204030204" pitchFamily="34" charset="0"/>
                        </a:rPr>
                        <a:t>MIR Field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t"/>
                      <a:r>
                        <a:rPr lang="en-SG" sz="1100" b="1" i="0" u="none" strike="noStrike">
                          <a:solidFill>
                            <a:srgbClr val="FFFFFF"/>
                          </a:solidFill>
                          <a:effectLst/>
                          <a:latin typeface="Calibri" panose="020F0502020204030204" pitchFamily="34" charset="0"/>
                        </a:rPr>
                        <a:t>Default Lotinfo Field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314098260"/>
                  </a:ext>
                </a:extLst>
              </a:tr>
              <a:tr h="190500">
                <a:tc>
                  <a:txBody>
                    <a:bodyPr/>
                    <a:lstStyle/>
                    <a:p>
                      <a:pPr algn="ctr" fontAlgn="t"/>
                      <a:r>
                        <a:rPr lang="en-SG" sz="1100" b="0" i="0" u="none" strike="noStrike">
                          <a:solidFill>
                            <a:srgbClr val="000000"/>
                          </a:solidFill>
                          <a:effectLst/>
                          <a:latin typeface="Calibri" panose="020F0502020204030204" pitchFamily="34" charset="0"/>
                        </a:rPr>
                        <a:t>AUX_FILE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AUXDATAFILE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7062946"/>
                  </a:ext>
                </a:extLst>
              </a:tr>
              <a:tr h="190500">
                <a:tc>
                  <a:txBody>
                    <a:bodyPr/>
                    <a:lstStyle/>
                    <a:p>
                      <a:pPr algn="ctr" fontAlgn="t"/>
                      <a:r>
                        <a:rPr lang="en-SG" sz="1100" b="0" i="0" u="none" strike="noStrike">
                          <a:solidFill>
                            <a:srgbClr val="000000"/>
                          </a:solidFill>
                          <a:effectLst/>
                          <a:latin typeface="Calibri" panose="020F0502020204030204" pitchFamily="34" charset="0"/>
                        </a:rPr>
                        <a:t>PKG_TYP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PACKAGE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502840"/>
                  </a:ext>
                </a:extLst>
              </a:tr>
              <a:tr h="190500">
                <a:tc>
                  <a:txBody>
                    <a:bodyPr/>
                    <a:lstStyle/>
                    <a:p>
                      <a:pPr algn="ctr" fontAlgn="t"/>
                      <a:r>
                        <a:rPr lang="en-SG" sz="1100" b="0" i="0" u="none" strike="noStrike">
                          <a:solidFill>
                            <a:srgbClr val="000000"/>
                          </a:solidFill>
                          <a:effectLst/>
                          <a:latin typeface="Calibri" panose="020F0502020204030204" pitchFamily="34" charset="0"/>
                        </a:rPr>
                        <a:t>FAMLY_ID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PRODUCTID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3358694"/>
                  </a:ext>
                </a:extLst>
              </a:tr>
              <a:tr h="190500">
                <a:tc>
                  <a:txBody>
                    <a:bodyPr/>
                    <a:lstStyle/>
                    <a:p>
                      <a:pPr algn="ctr" fontAlgn="t"/>
                      <a:r>
                        <a:rPr lang="en-SG" sz="1100" b="0" i="0" u="none" strike="noStrike">
                          <a:solidFill>
                            <a:srgbClr val="000000"/>
                          </a:solidFill>
                          <a:effectLst/>
                          <a:latin typeface="Calibri" panose="020F0502020204030204" pitchFamily="34" charset="0"/>
                        </a:rPr>
                        <a:t>DATE_COD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DATECODE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6200816"/>
                  </a:ext>
                </a:extLst>
              </a:tr>
              <a:tr h="190500">
                <a:tc>
                  <a:txBody>
                    <a:bodyPr/>
                    <a:lstStyle/>
                    <a:p>
                      <a:pPr algn="ctr" fontAlgn="t"/>
                      <a:r>
                        <a:rPr lang="en-SG" sz="1100" b="0" i="0" u="none" strike="noStrike">
                          <a:solidFill>
                            <a:srgbClr val="000000"/>
                          </a:solidFill>
                          <a:effectLst/>
                          <a:latin typeface="Calibri" panose="020F0502020204030204" pitchFamily="34" charset="0"/>
                        </a:rPr>
                        <a:t>FACIL_ID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TESTFACILITY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646617"/>
                  </a:ext>
                </a:extLst>
              </a:tr>
              <a:tr h="190500">
                <a:tc>
                  <a:txBody>
                    <a:bodyPr/>
                    <a:lstStyle/>
                    <a:p>
                      <a:pPr algn="ctr" fontAlgn="t"/>
                      <a:r>
                        <a:rPr lang="en-SG" sz="1100" b="0" i="0" u="none" strike="noStrike">
                          <a:solidFill>
                            <a:srgbClr val="000000"/>
                          </a:solidFill>
                          <a:effectLst/>
                          <a:latin typeface="Calibri" panose="020F0502020204030204" pitchFamily="34" charset="0"/>
                        </a:rPr>
                        <a:t>FLOOR_ID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TESTFLOOR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416726"/>
                  </a:ext>
                </a:extLst>
              </a:tr>
              <a:tr h="190500">
                <a:tc>
                  <a:txBody>
                    <a:bodyPr/>
                    <a:lstStyle/>
                    <a:p>
                      <a:pPr algn="ctr" fontAlgn="t"/>
                      <a:r>
                        <a:rPr lang="en-SG" sz="1100" b="0" i="0" u="none" strike="noStrike">
                          <a:solidFill>
                            <a:srgbClr val="000000"/>
                          </a:solidFill>
                          <a:effectLst/>
                          <a:latin typeface="Calibri" panose="020F0502020204030204" pitchFamily="34" charset="0"/>
                        </a:rPr>
                        <a:t>PROC_ID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FABRICATIONID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3184463"/>
                  </a:ext>
                </a:extLst>
              </a:tr>
              <a:tr h="190500">
                <a:tc>
                  <a:txBody>
                    <a:bodyPr/>
                    <a:lstStyle/>
                    <a:p>
                      <a:pPr algn="ctr" fontAlgn="t"/>
                      <a:r>
                        <a:rPr lang="en-SG" sz="1100" b="0" i="0" u="none" strike="noStrike">
                          <a:solidFill>
                            <a:srgbClr val="000000"/>
                          </a:solidFill>
                          <a:effectLst/>
                          <a:latin typeface="Calibri" panose="020F0502020204030204" pitchFamily="34" charset="0"/>
                        </a:rPr>
                        <a:t>OPER_FRQ</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OPERFREQ</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1226717"/>
                  </a:ext>
                </a:extLst>
              </a:tr>
              <a:tr h="190500">
                <a:tc>
                  <a:txBody>
                    <a:bodyPr/>
                    <a:lstStyle/>
                    <a:p>
                      <a:pPr algn="ctr" fontAlgn="t"/>
                      <a:r>
                        <a:rPr lang="en-SG" sz="1100" b="0" i="0" u="none" strike="noStrike">
                          <a:solidFill>
                            <a:srgbClr val="000000"/>
                          </a:solidFill>
                          <a:effectLst/>
                          <a:latin typeface="Calibri" panose="020F0502020204030204" pitchFamily="34" charset="0"/>
                        </a:rPr>
                        <a:t>SPEC_NAM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TESTSPECNAME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094360"/>
                  </a:ext>
                </a:extLst>
              </a:tr>
              <a:tr h="190500">
                <a:tc>
                  <a:txBody>
                    <a:bodyPr/>
                    <a:lstStyle/>
                    <a:p>
                      <a:pPr algn="ctr" fontAlgn="t"/>
                      <a:r>
                        <a:rPr lang="en-SG" sz="1100" b="0" i="0" u="none" strike="noStrike">
                          <a:solidFill>
                            <a:srgbClr val="000000"/>
                          </a:solidFill>
                          <a:effectLst/>
                          <a:latin typeface="Calibri" panose="020F0502020204030204" pitchFamily="34" charset="0"/>
                        </a:rPr>
                        <a:t>SPEC_VER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TESTSPECREV</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3330783"/>
                  </a:ext>
                </a:extLst>
              </a:tr>
              <a:tr h="190500">
                <a:tc>
                  <a:txBody>
                    <a:bodyPr/>
                    <a:lstStyle/>
                    <a:p>
                      <a:pPr algn="ctr" fontAlgn="t"/>
                      <a:r>
                        <a:rPr lang="en-SG" sz="1100" b="0" i="0" u="none" strike="noStrike">
                          <a:solidFill>
                            <a:srgbClr val="000000"/>
                          </a:solidFill>
                          <a:effectLst/>
                          <a:latin typeface="Calibri" panose="020F0502020204030204" pitchFamily="34" charset="0"/>
                        </a:rPr>
                        <a:t>FLOW_ID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ACTIVEFLOWNAME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8393636"/>
                  </a:ext>
                </a:extLst>
              </a:tr>
              <a:tr h="190500">
                <a:tc>
                  <a:txBody>
                    <a:bodyPr/>
                    <a:lstStyle/>
                    <a:p>
                      <a:pPr algn="ctr" fontAlgn="t"/>
                      <a:r>
                        <a:rPr lang="en-SG" sz="1100" b="0" i="0" u="none" strike="noStrike">
                          <a:solidFill>
                            <a:srgbClr val="000000"/>
                          </a:solidFill>
                          <a:effectLst/>
                          <a:latin typeface="Calibri" panose="020F0502020204030204" pitchFamily="34" charset="0"/>
                        </a:rPr>
                        <a:t>SETUP_ID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TESTSETUP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3225634"/>
                  </a:ext>
                </a:extLst>
              </a:tr>
              <a:tr h="190500">
                <a:tc>
                  <a:txBody>
                    <a:bodyPr/>
                    <a:lstStyle/>
                    <a:p>
                      <a:pPr algn="ctr" fontAlgn="t"/>
                      <a:r>
                        <a:rPr lang="en-SG" sz="1100" b="0" i="0" u="none" strike="noStrike">
                          <a:solidFill>
                            <a:srgbClr val="000000"/>
                          </a:solidFill>
                          <a:effectLst/>
                          <a:latin typeface="Calibri" panose="020F0502020204030204" pitchFamily="34" charset="0"/>
                        </a:rPr>
                        <a:t>DSGN_REV</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DESIGNREV</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7404690"/>
                  </a:ext>
                </a:extLst>
              </a:tr>
              <a:tr h="190500">
                <a:tc>
                  <a:txBody>
                    <a:bodyPr/>
                    <a:lstStyle/>
                    <a:p>
                      <a:pPr algn="ctr" fontAlgn="t"/>
                      <a:r>
                        <a:rPr lang="en-SG" sz="1100" b="0" i="0" u="none" strike="noStrike">
                          <a:solidFill>
                            <a:srgbClr val="000000"/>
                          </a:solidFill>
                          <a:effectLst/>
                          <a:latin typeface="Calibri" panose="020F0502020204030204" pitchFamily="34" charset="0"/>
                        </a:rPr>
                        <a:t>ENG_ID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ENGRLOTID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7414970"/>
                  </a:ext>
                </a:extLst>
              </a:tr>
              <a:tr h="190500">
                <a:tc>
                  <a:txBody>
                    <a:bodyPr/>
                    <a:lstStyle/>
                    <a:p>
                      <a:pPr algn="ctr" fontAlgn="t"/>
                      <a:r>
                        <a:rPr lang="en-SG" sz="1100" b="0" i="0" u="none" strike="noStrike">
                          <a:solidFill>
                            <a:srgbClr val="000000"/>
                          </a:solidFill>
                          <a:effectLst/>
                          <a:latin typeface="Calibri" panose="020F0502020204030204" pitchFamily="34" charset="0"/>
                        </a:rPr>
                        <a:t>ROM_COD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ROMCODE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7112629"/>
                  </a:ext>
                </a:extLst>
              </a:tr>
              <a:tr h="190500">
                <a:tc>
                  <a:txBody>
                    <a:bodyPr/>
                    <a:lstStyle/>
                    <a:p>
                      <a:pPr algn="ctr" fontAlgn="t"/>
                      <a:r>
                        <a:rPr lang="en-SG" sz="1100" b="0" i="0" u="none" strike="noStrike">
                          <a:solidFill>
                            <a:srgbClr val="000000"/>
                          </a:solidFill>
                          <a:effectLst/>
                          <a:latin typeface="Calibri" panose="020F0502020204030204" pitchFamily="34" charset="0"/>
                        </a:rPr>
                        <a:t>SERL_NUM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TESTERSERNUM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2848410"/>
                  </a:ext>
                </a:extLst>
              </a:tr>
              <a:tr h="190500">
                <a:tc>
                  <a:txBody>
                    <a:bodyPr/>
                    <a:lstStyle/>
                    <a:p>
                      <a:pPr algn="ctr" fontAlgn="t"/>
                      <a:r>
                        <a:rPr lang="en-SG" sz="1100" b="0" i="0" u="none" strike="noStrike">
                          <a:solidFill>
                            <a:srgbClr val="000000"/>
                          </a:solidFill>
                          <a:effectLst/>
                          <a:latin typeface="Calibri" panose="020F0502020204030204" pitchFamily="34" charset="0"/>
                        </a:rPr>
                        <a:t>SUPR_NAM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SUPERVISOR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9315407"/>
                  </a:ext>
                </a:extLst>
              </a:tr>
              <a:tr h="190500">
                <a:tc>
                  <a:txBody>
                    <a:bodyPr/>
                    <a:lstStyle/>
                    <a:p>
                      <a:pPr algn="ctr" fontAlgn="t"/>
                      <a:r>
                        <a:rPr lang="en-SG" sz="1100" b="0" i="0" u="none" strike="noStrike">
                          <a:solidFill>
                            <a:srgbClr val="000000"/>
                          </a:solidFill>
                          <a:effectLst/>
                          <a:latin typeface="Calibri" panose="020F0502020204030204" pitchFamily="34" charset="0"/>
                        </a:rPr>
                        <a:t>TST_TEMP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TEMPERATURE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4710021"/>
                  </a:ext>
                </a:extLst>
              </a:tr>
              <a:tr h="190500">
                <a:tc>
                  <a:txBody>
                    <a:bodyPr/>
                    <a:lstStyle/>
                    <a:p>
                      <a:pPr algn="ctr" fontAlgn="t"/>
                      <a:r>
                        <a:rPr lang="en-SG" sz="1100" b="0" i="0" u="none" strike="noStrike">
                          <a:solidFill>
                            <a:srgbClr val="000000"/>
                          </a:solidFill>
                          <a:effectLst/>
                          <a:latin typeface="Calibri" panose="020F0502020204030204" pitchFamily="34" charset="0"/>
                        </a:rPr>
                        <a:t>USER_TXT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dirty="0">
                          <a:solidFill>
                            <a:srgbClr val="000000"/>
                          </a:solidFill>
                          <a:effectLst/>
                          <a:latin typeface="Calibri" panose="020F0502020204030204" pitchFamily="34" charset="0"/>
                        </a:rPr>
                        <a:t> USERTEXT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4412767"/>
                  </a:ext>
                </a:extLst>
              </a:tr>
            </a:tbl>
          </a:graphicData>
        </a:graphic>
      </p:graphicFrame>
      <p:graphicFrame>
        <p:nvGraphicFramePr>
          <p:cNvPr id="6" name="Table 5">
            <a:extLst>
              <a:ext uri="{FF2B5EF4-FFF2-40B4-BE49-F238E27FC236}">
                <a16:creationId xmlns:a16="http://schemas.microsoft.com/office/drawing/2014/main" id="{46EB8D31-7BEA-492E-8596-3197C0938EA3}"/>
              </a:ext>
            </a:extLst>
          </p:cNvPr>
          <p:cNvGraphicFramePr>
            <a:graphicFrameLocks noGrp="1"/>
          </p:cNvGraphicFramePr>
          <p:nvPr>
            <p:extLst>
              <p:ext uri="{D42A27DB-BD31-4B8C-83A1-F6EECF244321}">
                <p14:modId xmlns:p14="http://schemas.microsoft.com/office/powerpoint/2010/main" val="2362351741"/>
              </p:ext>
            </p:extLst>
          </p:nvPr>
        </p:nvGraphicFramePr>
        <p:xfrm>
          <a:off x="5241092" y="1752600"/>
          <a:ext cx="2628900" cy="3238500"/>
        </p:xfrm>
        <a:graphic>
          <a:graphicData uri="http://schemas.openxmlformats.org/drawingml/2006/table">
            <a:tbl>
              <a:tblPr/>
              <a:tblGrid>
                <a:gridCol w="1154306">
                  <a:extLst>
                    <a:ext uri="{9D8B030D-6E8A-4147-A177-3AD203B41FA5}">
                      <a16:colId xmlns:a16="http://schemas.microsoft.com/office/drawing/2014/main" val="1786825253"/>
                    </a:ext>
                  </a:extLst>
                </a:gridCol>
                <a:gridCol w="1474594">
                  <a:extLst>
                    <a:ext uri="{9D8B030D-6E8A-4147-A177-3AD203B41FA5}">
                      <a16:colId xmlns:a16="http://schemas.microsoft.com/office/drawing/2014/main" val="1472275143"/>
                    </a:ext>
                  </a:extLst>
                </a:gridCol>
              </a:tblGrid>
              <a:tr h="190500">
                <a:tc>
                  <a:txBody>
                    <a:bodyPr/>
                    <a:lstStyle/>
                    <a:p>
                      <a:pPr algn="ctr" fontAlgn="t"/>
                      <a:r>
                        <a:rPr lang="en-SG" sz="1100" b="1" i="0" u="none" strike="noStrike">
                          <a:solidFill>
                            <a:srgbClr val="FFFFFF"/>
                          </a:solidFill>
                          <a:effectLst/>
                          <a:latin typeface="Calibri" panose="020F0502020204030204" pitchFamily="34" charset="0"/>
                        </a:rPr>
                        <a:t>SDR Field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t"/>
                      <a:r>
                        <a:rPr lang="en-SG" sz="1100" b="1" i="0" u="none" strike="noStrike">
                          <a:solidFill>
                            <a:srgbClr val="FFFFFF"/>
                          </a:solidFill>
                          <a:effectLst/>
                          <a:latin typeface="Calibri" panose="020F0502020204030204" pitchFamily="34" charset="0"/>
                        </a:rPr>
                        <a:t>Default Lotinfo Field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658722993"/>
                  </a:ext>
                </a:extLst>
              </a:tr>
              <a:tr h="190500">
                <a:tc>
                  <a:txBody>
                    <a:bodyPr/>
                    <a:lstStyle/>
                    <a:p>
                      <a:pPr algn="ctr" fontAlgn="t"/>
                      <a:r>
                        <a:rPr lang="en-SG" sz="1100" b="0" i="0" u="none" strike="noStrike">
                          <a:solidFill>
                            <a:srgbClr val="000000"/>
                          </a:solidFill>
                          <a:effectLst/>
                          <a:latin typeface="Calibri" panose="020F0502020204030204" pitchFamily="34" charset="0"/>
                        </a:rPr>
                        <a:t>HAND_TYP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PROBERHANDLERTYPE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7390463"/>
                  </a:ext>
                </a:extLst>
              </a:tr>
              <a:tr h="190500">
                <a:tc>
                  <a:txBody>
                    <a:bodyPr/>
                    <a:lstStyle/>
                    <a:p>
                      <a:pPr algn="ctr" fontAlgn="t"/>
                      <a:r>
                        <a:rPr lang="en-SG" sz="1100" b="0" i="0" u="none" strike="noStrike">
                          <a:solidFill>
                            <a:srgbClr val="000000"/>
                          </a:solidFill>
                          <a:effectLst/>
                          <a:latin typeface="Calibri" panose="020F0502020204030204" pitchFamily="34" charset="0"/>
                        </a:rPr>
                        <a:t>CARD_ID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CARDID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735593"/>
                  </a:ext>
                </a:extLst>
              </a:tr>
              <a:tr h="190500">
                <a:tc>
                  <a:txBody>
                    <a:bodyPr/>
                    <a:lstStyle/>
                    <a:p>
                      <a:pPr algn="ctr" fontAlgn="t"/>
                      <a:r>
                        <a:rPr lang="en-SG" sz="1100" b="0" i="0" u="none" strike="noStrike">
                          <a:solidFill>
                            <a:srgbClr val="000000"/>
                          </a:solidFill>
                          <a:effectLst/>
                          <a:latin typeface="Calibri" panose="020F0502020204030204" pitchFamily="34" charset="0"/>
                        </a:rPr>
                        <a:t>CARD_TYP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CARDTYPE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0313100"/>
                  </a:ext>
                </a:extLst>
              </a:tr>
              <a:tr h="190500">
                <a:tc>
                  <a:txBody>
                    <a:bodyPr/>
                    <a:lstStyle/>
                    <a:p>
                      <a:pPr algn="ctr" fontAlgn="t"/>
                      <a:r>
                        <a:rPr lang="en-SG" sz="1100" b="0" i="0" u="none" strike="noStrike">
                          <a:solidFill>
                            <a:srgbClr val="000000"/>
                          </a:solidFill>
                          <a:effectLst/>
                          <a:latin typeface="Calibri" panose="020F0502020204030204" pitchFamily="34" charset="0"/>
                        </a:rPr>
                        <a:t>LOAD_ID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BOARDID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3393987"/>
                  </a:ext>
                </a:extLst>
              </a:tr>
              <a:tr h="190500">
                <a:tc>
                  <a:txBody>
                    <a:bodyPr/>
                    <a:lstStyle/>
                    <a:p>
                      <a:pPr algn="ctr" fontAlgn="t"/>
                      <a:r>
                        <a:rPr lang="en-SG" sz="1100" b="0" i="0" u="none" strike="noStrike">
                          <a:solidFill>
                            <a:srgbClr val="000000"/>
                          </a:solidFill>
                          <a:effectLst/>
                          <a:latin typeface="Calibri" panose="020F0502020204030204" pitchFamily="34" charset="0"/>
                        </a:rPr>
                        <a:t>HAND_ID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PROBERHANDLERID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4741849"/>
                  </a:ext>
                </a:extLst>
              </a:tr>
              <a:tr h="190500">
                <a:tc>
                  <a:txBody>
                    <a:bodyPr/>
                    <a:lstStyle/>
                    <a:p>
                      <a:pPr algn="ctr" fontAlgn="t"/>
                      <a:r>
                        <a:rPr lang="en-SG" sz="1100" b="0" i="0" u="none" strike="noStrike">
                          <a:solidFill>
                            <a:srgbClr val="000000"/>
                          </a:solidFill>
                          <a:effectLst/>
                          <a:latin typeface="Calibri" panose="020F0502020204030204" pitchFamily="34" charset="0"/>
                        </a:rPr>
                        <a:t>DIB_TYP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DIBTYPE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6569785"/>
                  </a:ext>
                </a:extLst>
              </a:tr>
              <a:tr h="190500">
                <a:tc>
                  <a:txBody>
                    <a:bodyPr/>
                    <a:lstStyle/>
                    <a:p>
                      <a:pPr algn="ctr" fontAlgn="t"/>
                      <a:r>
                        <a:rPr lang="en-SG" sz="1100" b="0" i="0" u="none" strike="noStrike">
                          <a:solidFill>
                            <a:srgbClr val="000000"/>
                          </a:solidFill>
                          <a:effectLst/>
                          <a:latin typeface="Calibri" panose="020F0502020204030204" pitchFamily="34" charset="0"/>
                        </a:rPr>
                        <a:t>CABL_ID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CABLEID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0656397"/>
                  </a:ext>
                </a:extLst>
              </a:tr>
              <a:tr h="190500">
                <a:tc>
                  <a:txBody>
                    <a:bodyPr/>
                    <a:lstStyle/>
                    <a:p>
                      <a:pPr algn="ctr" fontAlgn="t"/>
                      <a:r>
                        <a:rPr lang="en-SG" sz="1100" b="0" i="0" u="none" strike="noStrike">
                          <a:solidFill>
                            <a:srgbClr val="000000"/>
                          </a:solidFill>
                          <a:effectLst/>
                          <a:latin typeface="Calibri" panose="020F0502020204030204" pitchFamily="34" charset="0"/>
                        </a:rPr>
                        <a:t>CONT_TYP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CONTACTORTYPE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2398376"/>
                  </a:ext>
                </a:extLst>
              </a:tr>
              <a:tr h="190500">
                <a:tc>
                  <a:txBody>
                    <a:bodyPr/>
                    <a:lstStyle/>
                    <a:p>
                      <a:pPr algn="ctr" fontAlgn="t"/>
                      <a:r>
                        <a:rPr lang="en-SG" sz="1100" b="0" i="0" u="none" strike="noStrike">
                          <a:solidFill>
                            <a:srgbClr val="000000"/>
                          </a:solidFill>
                          <a:effectLst/>
                          <a:latin typeface="Calibri" panose="020F0502020204030204" pitchFamily="34" charset="0"/>
                        </a:rPr>
                        <a:t>LOAD_TYP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BOARDTYPE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8492053"/>
                  </a:ext>
                </a:extLst>
              </a:tr>
              <a:tr h="190500">
                <a:tc>
                  <a:txBody>
                    <a:bodyPr/>
                    <a:lstStyle/>
                    <a:p>
                      <a:pPr algn="ctr" fontAlgn="t"/>
                      <a:r>
                        <a:rPr lang="en-SG" sz="1100" b="0" i="0" u="none" strike="noStrike">
                          <a:solidFill>
                            <a:srgbClr val="000000"/>
                          </a:solidFill>
                          <a:effectLst/>
                          <a:latin typeface="Calibri" panose="020F0502020204030204" pitchFamily="34" charset="0"/>
                        </a:rPr>
                        <a:t>CONT_ID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CONTACTORID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9282012"/>
                  </a:ext>
                </a:extLst>
              </a:tr>
              <a:tr h="190500">
                <a:tc>
                  <a:txBody>
                    <a:bodyPr/>
                    <a:lstStyle/>
                    <a:p>
                      <a:pPr algn="ctr" fontAlgn="t"/>
                      <a:r>
                        <a:rPr lang="en-SG" sz="1100" b="0" i="0" u="none" strike="noStrike">
                          <a:solidFill>
                            <a:srgbClr val="000000"/>
                          </a:solidFill>
                          <a:effectLst/>
                          <a:latin typeface="Calibri" panose="020F0502020204030204" pitchFamily="34" charset="0"/>
                        </a:rPr>
                        <a:t>LASR_TYP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LASERTYPE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4877434"/>
                  </a:ext>
                </a:extLst>
              </a:tr>
              <a:tr h="190500">
                <a:tc>
                  <a:txBody>
                    <a:bodyPr/>
                    <a:lstStyle/>
                    <a:p>
                      <a:pPr algn="ctr" fontAlgn="t"/>
                      <a:r>
                        <a:rPr lang="en-SG" sz="1100" b="0" i="0" u="none" strike="noStrike">
                          <a:solidFill>
                            <a:srgbClr val="000000"/>
                          </a:solidFill>
                          <a:effectLst/>
                          <a:latin typeface="Calibri" panose="020F0502020204030204" pitchFamily="34" charset="0"/>
                        </a:rPr>
                        <a:t>LASR_ID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LASERID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5588874"/>
                  </a:ext>
                </a:extLst>
              </a:tr>
              <a:tr h="190500">
                <a:tc>
                  <a:txBody>
                    <a:bodyPr/>
                    <a:lstStyle/>
                    <a:p>
                      <a:pPr algn="ctr" fontAlgn="t"/>
                      <a:r>
                        <a:rPr lang="en-SG" sz="1100" b="0" i="0" u="none" strike="noStrike">
                          <a:solidFill>
                            <a:srgbClr val="000000"/>
                          </a:solidFill>
                          <a:effectLst/>
                          <a:latin typeface="Calibri" panose="020F0502020204030204" pitchFamily="34" charset="0"/>
                        </a:rPr>
                        <a:t>EXTR_TYP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EXTRAEQUIPMENTTYPE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5574151"/>
                  </a:ext>
                </a:extLst>
              </a:tr>
              <a:tr h="190500">
                <a:tc>
                  <a:txBody>
                    <a:bodyPr/>
                    <a:lstStyle/>
                    <a:p>
                      <a:pPr algn="ctr" fontAlgn="t"/>
                      <a:r>
                        <a:rPr lang="en-SG" sz="1100" b="0" i="0" u="none" strike="noStrike">
                          <a:solidFill>
                            <a:srgbClr val="000000"/>
                          </a:solidFill>
                          <a:effectLst/>
                          <a:latin typeface="Calibri" panose="020F0502020204030204" pitchFamily="34" charset="0"/>
                        </a:rPr>
                        <a:t>EXTR_ID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EXTRAEQUIPMENTID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826698"/>
                  </a:ext>
                </a:extLst>
              </a:tr>
              <a:tr h="190500">
                <a:tc>
                  <a:txBody>
                    <a:bodyPr/>
                    <a:lstStyle/>
                    <a:p>
                      <a:pPr algn="ctr" fontAlgn="t"/>
                      <a:r>
                        <a:rPr lang="en-SG" sz="1100" b="0" i="0" u="none" strike="noStrike">
                          <a:solidFill>
                            <a:srgbClr val="000000"/>
                          </a:solidFill>
                          <a:effectLst/>
                          <a:latin typeface="Calibri" panose="020F0502020204030204" pitchFamily="34" charset="0"/>
                        </a:rPr>
                        <a:t>DIB_ID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DIBID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5651805"/>
                  </a:ext>
                </a:extLst>
              </a:tr>
              <a:tr h="190500">
                <a:tc>
                  <a:txBody>
                    <a:bodyPr/>
                    <a:lstStyle/>
                    <a:p>
                      <a:pPr algn="ctr" fontAlgn="t"/>
                      <a:r>
                        <a:rPr lang="en-SG" sz="1100" b="0" i="0" u="none" strike="noStrike">
                          <a:solidFill>
                            <a:srgbClr val="000000"/>
                          </a:solidFill>
                          <a:effectLst/>
                          <a:latin typeface="Calibri" panose="020F0502020204030204" pitchFamily="34" charset="0"/>
                        </a:rPr>
                        <a:t>CABL_TYP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dirty="0">
                          <a:solidFill>
                            <a:srgbClr val="000000"/>
                          </a:solidFill>
                          <a:effectLst/>
                          <a:latin typeface="Calibri" panose="020F0502020204030204" pitchFamily="34" charset="0"/>
                        </a:rPr>
                        <a:t> CABLETYPE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5397535"/>
                  </a:ext>
                </a:extLst>
              </a:tr>
            </a:tbl>
          </a:graphicData>
        </a:graphic>
      </p:graphicFrame>
      <p:graphicFrame>
        <p:nvGraphicFramePr>
          <p:cNvPr id="7" name="Table 6">
            <a:extLst>
              <a:ext uri="{FF2B5EF4-FFF2-40B4-BE49-F238E27FC236}">
                <a16:creationId xmlns:a16="http://schemas.microsoft.com/office/drawing/2014/main" id="{F04B5B20-6381-4424-B026-6C1BDF0D79D9}"/>
              </a:ext>
            </a:extLst>
          </p:cNvPr>
          <p:cNvGraphicFramePr>
            <a:graphicFrameLocks noGrp="1"/>
          </p:cNvGraphicFramePr>
          <p:nvPr>
            <p:extLst>
              <p:ext uri="{D42A27DB-BD31-4B8C-83A1-F6EECF244321}">
                <p14:modId xmlns:p14="http://schemas.microsoft.com/office/powerpoint/2010/main" val="3541088520"/>
              </p:ext>
            </p:extLst>
          </p:nvPr>
        </p:nvGraphicFramePr>
        <p:xfrm>
          <a:off x="8058488" y="1752600"/>
          <a:ext cx="2628900" cy="952500"/>
        </p:xfrm>
        <a:graphic>
          <a:graphicData uri="http://schemas.openxmlformats.org/drawingml/2006/table">
            <a:tbl>
              <a:tblPr/>
              <a:tblGrid>
                <a:gridCol w="1154306">
                  <a:extLst>
                    <a:ext uri="{9D8B030D-6E8A-4147-A177-3AD203B41FA5}">
                      <a16:colId xmlns:a16="http://schemas.microsoft.com/office/drawing/2014/main" val="3246699423"/>
                    </a:ext>
                  </a:extLst>
                </a:gridCol>
                <a:gridCol w="1474594">
                  <a:extLst>
                    <a:ext uri="{9D8B030D-6E8A-4147-A177-3AD203B41FA5}">
                      <a16:colId xmlns:a16="http://schemas.microsoft.com/office/drawing/2014/main" val="3368212084"/>
                    </a:ext>
                  </a:extLst>
                </a:gridCol>
              </a:tblGrid>
              <a:tr h="190500">
                <a:tc>
                  <a:txBody>
                    <a:bodyPr/>
                    <a:lstStyle/>
                    <a:p>
                      <a:pPr algn="ctr" fontAlgn="t"/>
                      <a:r>
                        <a:rPr lang="en-SG" sz="1100" b="1" i="0" u="none" strike="noStrike">
                          <a:solidFill>
                            <a:srgbClr val="FFFFFF"/>
                          </a:solidFill>
                          <a:effectLst/>
                          <a:latin typeface="Calibri" panose="020F0502020204030204" pitchFamily="34" charset="0"/>
                        </a:rPr>
                        <a:t>Generic Field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t"/>
                      <a:r>
                        <a:rPr lang="en-SG" sz="1100" b="1" i="0" u="none" strike="noStrike">
                          <a:solidFill>
                            <a:srgbClr val="FFFFFF"/>
                          </a:solidFill>
                          <a:effectLst/>
                          <a:latin typeface="Calibri" panose="020F0502020204030204" pitchFamily="34" charset="0"/>
                        </a:rPr>
                        <a:t>Default Lotinfo Field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903294507"/>
                  </a:ext>
                </a:extLst>
              </a:tr>
              <a:tr h="190500">
                <a:tc>
                  <a:txBody>
                    <a:bodyPr/>
                    <a:lstStyle/>
                    <a:p>
                      <a:pPr algn="ctr" fontAlgn="t"/>
                      <a:r>
                        <a:rPr lang="en-SG" sz="1100" b="0" i="0" u="none" strike="noStrike">
                          <a:solidFill>
                            <a:srgbClr val="000000"/>
                          </a:solidFill>
                          <a:effectLst/>
                          <a:latin typeface="Calibri" panose="020F0502020204030204" pitchFamily="34" charset="0"/>
                        </a:rPr>
                        <a:t>JOBFILE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JOBFILE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8899670"/>
                  </a:ext>
                </a:extLst>
              </a:tr>
              <a:tr h="190500">
                <a:tc>
                  <a:txBody>
                    <a:bodyPr/>
                    <a:lstStyle/>
                    <a:p>
                      <a:pPr algn="ctr" fontAlgn="t"/>
                      <a:r>
                        <a:rPr lang="en-SG" sz="1100" b="0" i="0" u="none" strike="noStrike">
                          <a:solidFill>
                            <a:srgbClr val="000000"/>
                          </a:solidFill>
                          <a:effectLst/>
                          <a:latin typeface="Calibri" panose="020F0502020204030204" pitchFamily="34" charset="0"/>
                        </a:rPr>
                        <a:t>CUSTOMER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CUSTOMER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3852388"/>
                  </a:ext>
                </a:extLst>
              </a:tr>
              <a:tr h="190500">
                <a:tc>
                  <a:txBody>
                    <a:bodyPr/>
                    <a:lstStyle/>
                    <a:p>
                      <a:pPr algn="ctr" fontAlgn="t"/>
                      <a:r>
                        <a:rPr lang="en-SG" sz="1100" b="0" i="0" u="none" strike="noStrike">
                          <a:solidFill>
                            <a:srgbClr val="000000"/>
                          </a:solidFill>
                          <a:effectLst/>
                          <a:latin typeface="Calibri" panose="020F0502020204030204" pitchFamily="34" charset="0"/>
                        </a:rPr>
                        <a:t>DEVICENICKNAME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a:solidFill>
                            <a:srgbClr val="000000"/>
                          </a:solidFill>
                          <a:effectLst/>
                          <a:latin typeface="Calibri" panose="020F0502020204030204" pitchFamily="34" charset="0"/>
                        </a:rPr>
                        <a:t> DEVICENICKNAME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47233"/>
                  </a:ext>
                </a:extLst>
              </a:tr>
              <a:tr h="190500">
                <a:tc>
                  <a:txBody>
                    <a:bodyPr/>
                    <a:lstStyle/>
                    <a:p>
                      <a:pPr algn="ctr" fontAlgn="t"/>
                      <a:r>
                        <a:rPr lang="en-SG" sz="1100" b="0" i="0" u="none" strike="noStrike">
                          <a:solidFill>
                            <a:srgbClr val="000000"/>
                          </a:solidFill>
                          <a:effectLst/>
                          <a:latin typeface="Calibri" panose="020F0502020204030204" pitchFamily="34" charset="0"/>
                        </a:rPr>
                        <a:t>STEP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SG" sz="1100" b="0" i="0" u="none" strike="noStrike" dirty="0">
                          <a:solidFill>
                            <a:srgbClr val="000000"/>
                          </a:solidFill>
                          <a:effectLst/>
                          <a:latin typeface="Calibri" panose="020F0502020204030204" pitchFamily="34" charset="0"/>
                        </a:rPr>
                        <a:t> STEP</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9205197"/>
                  </a:ext>
                </a:extLst>
              </a:tr>
            </a:tbl>
          </a:graphicData>
        </a:graphic>
      </p:graphicFrame>
    </p:spTree>
    <p:extLst>
      <p:ext uri="{BB962C8B-B14F-4D97-AF65-F5344CB8AC3E}">
        <p14:creationId xmlns:p14="http://schemas.microsoft.com/office/powerpoint/2010/main" val="4010325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Configuration File: Binning Parameters</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a:xfrm>
            <a:off x="609599" y="1143000"/>
            <a:ext cx="10972800" cy="4997018"/>
          </a:xfrm>
        </p:spPr>
        <p:txBody>
          <a:bodyPr/>
          <a:lstStyle/>
          <a:p>
            <a:r>
              <a:rPr lang="en-US" sz="1600" dirty="0"/>
              <a:t>&lt;Binning&gt; controls the feature that performs the binning solution (v1.4) for Amkor</a:t>
            </a:r>
          </a:p>
          <a:p>
            <a:r>
              <a:rPr lang="en-US" sz="1600" dirty="0"/>
              <a:t>If enabled, it will send per-site binning data every end-of-test to specified remote server IP. </a:t>
            </a:r>
          </a:p>
          <a:p>
            <a:r>
              <a:rPr lang="en-US" sz="1600" dirty="0"/>
              <a:t>This feature is enabled by default</a:t>
            </a:r>
          </a:p>
          <a:p>
            <a:r>
              <a:rPr lang="en-US" sz="1600" dirty="0"/>
              <a:t>&lt; Binning &gt; can contain the following tags  (Note that Param name is case sensitive but the values are not)</a:t>
            </a:r>
          </a:p>
          <a:p>
            <a:pPr lvl="1"/>
            <a:r>
              <a:rPr lang="en-US" sz="1400" dirty="0"/>
              <a:t>&lt;</a:t>
            </a:r>
            <a:r>
              <a:rPr lang="en-US" sz="1400" dirty="0" err="1"/>
              <a:t>BinType</a:t>
            </a:r>
            <a:r>
              <a:rPr lang="en-US" sz="1400" dirty="0"/>
              <a:t>&gt;soft&lt;/</a:t>
            </a:r>
            <a:r>
              <a:rPr lang="en-US" sz="1400" dirty="0" err="1"/>
              <a:t>BinType</a:t>
            </a:r>
            <a:r>
              <a:rPr lang="en-US" sz="1400" dirty="0"/>
              <a:t>&gt;</a:t>
            </a:r>
          </a:p>
          <a:p>
            <a:pPr lvl="2"/>
            <a:r>
              <a:rPr lang="en-US" sz="1200" dirty="0"/>
              <a:t>Specifies if bin information to be send is hard or soft bin. </a:t>
            </a:r>
          </a:p>
          <a:p>
            <a:pPr lvl="2"/>
            <a:r>
              <a:rPr lang="en-US" sz="1200" dirty="0"/>
              <a:t>Set ‘hard’ for hard bin, ‘soft’ for soft bin. Default is soft bin	</a:t>
            </a:r>
          </a:p>
          <a:p>
            <a:pPr lvl="1"/>
            <a:r>
              <a:rPr lang="en-US" sz="1400" dirty="0"/>
              <a:t>&lt;</a:t>
            </a:r>
            <a:r>
              <a:rPr lang="en-US" sz="1400" dirty="0" err="1"/>
              <a:t>TestType</a:t>
            </a:r>
            <a:r>
              <a:rPr lang="en-US" sz="1400" dirty="0"/>
              <a:t>&gt;wafer&lt;/</a:t>
            </a:r>
            <a:r>
              <a:rPr lang="en-US" sz="1400" dirty="0" err="1"/>
              <a:t>TestType</a:t>
            </a:r>
            <a:r>
              <a:rPr lang="en-US" sz="1400" dirty="0"/>
              <a:t>&gt; </a:t>
            </a:r>
          </a:p>
          <a:p>
            <a:pPr lvl="2"/>
            <a:r>
              <a:rPr lang="en-US" sz="1200" dirty="0"/>
              <a:t>Specifies the test type.</a:t>
            </a:r>
          </a:p>
          <a:p>
            <a:pPr lvl="2"/>
            <a:r>
              <a:rPr lang="en-US" sz="1200" dirty="0"/>
              <a:t>Set wafer for EWS and final for FT. default is wafer	</a:t>
            </a:r>
          </a:p>
          <a:p>
            <a:pPr lvl="1"/>
            <a:r>
              <a:rPr lang="en-US" sz="1400" dirty="0"/>
              <a:t>&lt;</a:t>
            </a:r>
            <a:r>
              <a:rPr lang="en-US" sz="1400" dirty="0" err="1"/>
              <a:t>SocketType</a:t>
            </a:r>
            <a:r>
              <a:rPr lang="en-US" sz="1400" dirty="0"/>
              <a:t>&gt;</a:t>
            </a:r>
            <a:r>
              <a:rPr lang="en-US" sz="1400" dirty="0" err="1"/>
              <a:t>udp</a:t>
            </a:r>
            <a:r>
              <a:rPr lang="en-US" sz="1400" dirty="0"/>
              <a:t>&lt;/</a:t>
            </a:r>
            <a:r>
              <a:rPr lang="en-US" sz="1400" dirty="0" err="1"/>
              <a:t>SocketType</a:t>
            </a:r>
            <a:r>
              <a:rPr lang="en-US" sz="1400" dirty="0"/>
              <a:t>&gt;</a:t>
            </a:r>
          </a:p>
          <a:p>
            <a:pPr lvl="2"/>
            <a:r>
              <a:rPr lang="en-US" sz="1200" dirty="0"/>
              <a:t>Specifies the socket connection type</a:t>
            </a:r>
          </a:p>
          <a:p>
            <a:pPr lvl="2"/>
            <a:r>
              <a:rPr lang="en-US" sz="1200" dirty="0"/>
              <a:t>Set </a:t>
            </a:r>
            <a:r>
              <a:rPr lang="en-US" sz="1200" dirty="0" err="1"/>
              <a:t>tcp</a:t>
            </a:r>
            <a:r>
              <a:rPr lang="en-US" sz="1200" dirty="0"/>
              <a:t> for TCP-IP and </a:t>
            </a:r>
            <a:r>
              <a:rPr lang="en-US" sz="1200" dirty="0" err="1"/>
              <a:t>udp</a:t>
            </a:r>
            <a:r>
              <a:rPr lang="en-US" sz="1200" dirty="0"/>
              <a:t> for UDP. Default is </a:t>
            </a:r>
            <a:r>
              <a:rPr lang="en-US" sz="1200" dirty="0" err="1"/>
              <a:t>tcp</a:t>
            </a:r>
            <a:endParaRPr lang="en-US" sz="1200" dirty="0"/>
          </a:p>
          <a:p>
            <a:pPr lvl="1"/>
            <a:r>
              <a:rPr lang="en-US" sz="1400" dirty="0"/>
              <a:t>&lt;IP&gt;127.0.0.1&lt;/IP&gt;</a:t>
            </a:r>
          </a:p>
          <a:p>
            <a:pPr lvl="2"/>
            <a:r>
              <a:rPr lang="en-US" sz="1200" dirty="0"/>
              <a:t>Specifies the IP address of the server to send binning to</a:t>
            </a:r>
          </a:p>
          <a:p>
            <a:pPr lvl="1"/>
            <a:r>
              <a:rPr lang="en-US" sz="1400" dirty="0"/>
              <a:t>&lt;Port&gt;4000&lt;/Port&gt;</a:t>
            </a:r>
          </a:p>
          <a:p>
            <a:pPr lvl="2"/>
            <a:r>
              <a:rPr lang="en-US" sz="1200" dirty="0"/>
              <a:t>Specifies the port in the server to send binning to</a:t>
            </a:r>
          </a:p>
        </p:txBody>
      </p:sp>
    </p:spTree>
    <p:extLst>
      <p:ext uri="{BB962C8B-B14F-4D97-AF65-F5344CB8AC3E}">
        <p14:creationId xmlns:p14="http://schemas.microsoft.com/office/powerpoint/2010/main" val="3848280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Configuration File: Other Parameters</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a:xfrm>
            <a:off x="609599" y="1143000"/>
            <a:ext cx="10972800" cy="4997018"/>
          </a:xfrm>
        </p:spPr>
        <p:txBody>
          <a:bodyPr/>
          <a:lstStyle/>
          <a:p>
            <a:r>
              <a:rPr lang="en-US" sz="1600" dirty="0"/>
              <a:t>&lt;STDF&gt; allows APL to take STDF fields from “lotinfo.txt” and sends it to Unison to be set in STDF file</a:t>
            </a:r>
          </a:p>
          <a:p>
            <a:pPr lvl="1"/>
            <a:r>
              <a:rPr lang="en-US" sz="1400" dirty="0"/>
              <a:t>Set to true to enable it. Enabled by default.</a:t>
            </a:r>
          </a:p>
          <a:p>
            <a:r>
              <a:rPr lang="en-US" sz="1600" dirty="0"/>
              <a:t>&lt;FAMODULE&gt; allows APL to pass the “lotinfo.txt” to </a:t>
            </a:r>
            <a:r>
              <a:rPr lang="en-US" sz="1600" dirty="0" err="1"/>
              <a:t>FAModule</a:t>
            </a:r>
            <a:r>
              <a:rPr lang="en-US" sz="1600" dirty="0"/>
              <a:t> to process it.</a:t>
            </a:r>
          </a:p>
          <a:p>
            <a:pPr lvl="1"/>
            <a:r>
              <a:rPr lang="en-US" sz="1400" dirty="0"/>
              <a:t>Set to true to enable it. Enabled by default.</a:t>
            </a:r>
          </a:p>
          <a:p>
            <a:r>
              <a:rPr lang="en-US" sz="1600" dirty="0"/>
              <a:t>&lt;Logging&gt; is the logging mechanism of APL. If enabled, all the events that it performs and encounter is logged into a file</a:t>
            </a:r>
          </a:p>
          <a:p>
            <a:pPr lvl="1"/>
            <a:r>
              <a:rPr lang="en-US" sz="1400" dirty="0"/>
              <a:t>The &lt;Path&gt; specifies the folder the log file is stored</a:t>
            </a:r>
          </a:p>
          <a:p>
            <a:pPr lvl="1"/>
            <a:r>
              <a:rPr lang="en-US" sz="1400" dirty="0"/>
              <a:t>Set to true to enable it. Enabled by default</a:t>
            </a:r>
          </a:p>
          <a:p>
            <a:endParaRPr lang="en-US" sz="1200" dirty="0"/>
          </a:p>
        </p:txBody>
      </p:sp>
    </p:spTree>
    <p:extLst>
      <p:ext uri="{BB962C8B-B14F-4D97-AF65-F5344CB8AC3E}">
        <p14:creationId xmlns:p14="http://schemas.microsoft.com/office/powerpoint/2010/main" val="2774682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Launching </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p:txBody>
          <a:bodyPr/>
          <a:lstStyle/>
          <a:p>
            <a:r>
              <a:rPr lang="en-US" sz="1600" dirty="0"/>
              <a:t>To launch APL, just do the command:</a:t>
            </a:r>
          </a:p>
          <a:p>
            <a:pPr lvl="1"/>
            <a:r>
              <a:rPr lang="en-US" sz="1200" dirty="0"/>
              <a:t>&gt;</a:t>
            </a:r>
            <a:r>
              <a:rPr lang="en-US" sz="1200" dirty="0" err="1"/>
              <a:t>apl_exec</a:t>
            </a:r>
            <a:r>
              <a:rPr lang="en-US" sz="1200" dirty="0"/>
              <a:t> –tester &lt;tester name&gt; -config &lt;config file/path&gt;</a:t>
            </a:r>
          </a:p>
          <a:p>
            <a:pPr lvl="1"/>
            <a:r>
              <a:rPr lang="en-US" sz="1200" dirty="0"/>
              <a:t>Note that the config file/path refers to the configuration file you want APL to use. It can be any filename or in any folder in the tester</a:t>
            </a:r>
          </a:p>
          <a:p>
            <a:pPr marL="457200" lvl="1" indent="0">
              <a:buNone/>
            </a:pPr>
            <a:endParaRPr lang="en-US" sz="1200" dirty="0"/>
          </a:p>
          <a:p>
            <a:pPr marL="0" indent="0">
              <a:buNone/>
            </a:pPr>
            <a:endParaRPr lang="en-US" sz="1800" dirty="0"/>
          </a:p>
          <a:p>
            <a:endParaRPr lang="en-US" sz="1600" dirty="0"/>
          </a:p>
          <a:p>
            <a:endParaRPr lang="en-US" sz="1600" dirty="0"/>
          </a:p>
        </p:txBody>
      </p:sp>
    </p:spTree>
    <p:extLst>
      <p:ext uri="{BB962C8B-B14F-4D97-AF65-F5344CB8AC3E}">
        <p14:creationId xmlns:p14="http://schemas.microsoft.com/office/powerpoint/2010/main" val="3390303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STDF fields: MIR</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p:txBody>
          <a:bodyPr/>
          <a:lstStyle/>
          <a:p>
            <a:r>
              <a:rPr lang="en-US" sz="1600" dirty="0"/>
              <a:t>APL is able to write MIR fields into STDF; Some fields cannot be set due to restrictions from Unison.</a:t>
            </a:r>
            <a:endParaRPr lang="en-US" sz="1200" dirty="0"/>
          </a:p>
          <a:p>
            <a:pPr marL="0" indent="0">
              <a:buNone/>
            </a:pPr>
            <a:endParaRPr lang="en-US" sz="1800" dirty="0"/>
          </a:p>
          <a:p>
            <a:endParaRPr lang="en-US" sz="1600" dirty="0"/>
          </a:p>
          <a:p>
            <a:endParaRPr lang="en-US" sz="1600" dirty="0"/>
          </a:p>
        </p:txBody>
      </p:sp>
      <p:graphicFrame>
        <p:nvGraphicFramePr>
          <p:cNvPr id="5" name="Table 4">
            <a:extLst>
              <a:ext uri="{FF2B5EF4-FFF2-40B4-BE49-F238E27FC236}">
                <a16:creationId xmlns:a16="http://schemas.microsoft.com/office/drawing/2014/main" id="{36A588FD-E6C0-49C9-BBC3-DD4EC85EE41A}"/>
              </a:ext>
            </a:extLst>
          </p:cNvPr>
          <p:cNvGraphicFramePr>
            <a:graphicFrameLocks noGrp="1"/>
          </p:cNvGraphicFramePr>
          <p:nvPr>
            <p:extLst>
              <p:ext uri="{D42A27DB-BD31-4B8C-83A1-F6EECF244321}">
                <p14:modId xmlns:p14="http://schemas.microsoft.com/office/powerpoint/2010/main" val="3404166565"/>
              </p:ext>
            </p:extLst>
          </p:nvPr>
        </p:nvGraphicFramePr>
        <p:xfrm>
          <a:off x="914400" y="2096959"/>
          <a:ext cx="9829799" cy="4065084"/>
        </p:xfrm>
        <a:graphic>
          <a:graphicData uri="http://schemas.openxmlformats.org/drawingml/2006/table">
            <a:tbl>
              <a:tblPr/>
              <a:tblGrid>
                <a:gridCol w="1088031">
                  <a:extLst>
                    <a:ext uri="{9D8B030D-6E8A-4147-A177-3AD203B41FA5}">
                      <a16:colId xmlns:a16="http://schemas.microsoft.com/office/drawing/2014/main" val="764195189"/>
                    </a:ext>
                  </a:extLst>
                </a:gridCol>
                <a:gridCol w="3368311">
                  <a:extLst>
                    <a:ext uri="{9D8B030D-6E8A-4147-A177-3AD203B41FA5}">
                      <a16:colId xmlns:a16="http://schemas.microsoft.com/office/drawing/2014/main" val="4015992226"/>
                    </a:ext>
                  </a:extLst>
                </a:gridCol>
                <a:gridCol w="487738">
                  <a:extLst>
                    <a:ext uri="{9D8B030D-6E8A-4147-A177-3AD203B41FA5}">
                      <a16:colId xmlns:a16="http://schemas.microsoft.com/office/drawing/2014/main" val="1289004023"/>
                    </a:ext>
                  </a:extLst>
                </a:gridCol>
                <a:gridCol w="1517408">
                  <a:extLst>
                    <a:ext uri="{9D8B030D-6E8A-4147-A177-3AD203B41FA5}">
                      <a16:colId xmlns:a16="http://schemas.microsoft.com/office/drawing/2014/main" val="1121577670"/>
                    </a:ext>
                  </a:extLst>
                </a:gridCol>
                <a:gridCol w="3368311">
                  <a:extLst>
                    <a:ext uri="{9D8B030D-6E8A-4147-A177-3AD203B41FA5}">
                      <a16:colId xmlns:a16="http://schemas.microsoft.com/office/drawing/2014/main" val="783573577"/>
                    </a:ext>
                  </a:extLst>
                </a:gridCol>
              </a:tblGrid>
              <a:tr h="0">
                <a:tc>
                  <a:txBody>
                    <a:bodyPr/>
                    <a:lstStyle/>
                    <a:p>
                      <a:pPr algn="ctr" fontAlgn="ctr"/>
                      <a:r>
                        <a:rPr lang="en-SG" sz="1100" b="1" i="0" u="none" strike="noStrike">
                          <a:solidFill>
                            <a:srgbClr val="FFFFFF"/>
                          </a:solidFill>
                          <a:effectLst/>
                          <a:latin typeface="Calibri" panose="020F0502020204030204" pitchFamily="34" charset="0"/>
                        </a:rPr>
                        <a:t>MIR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t"/>
                      <a:r>
                        <a:rPr lang="en-SG" sz="1100" b="1" i="0" u="none" strike="noStrike">
                          <a:solidFill>
                            <a:srgbClr val="FFFFFF"/>
                          </a:solidFill>
                          <a:effectLst/>
                          <a:latin typeface="Calibri" panose="020F0502020204030204" pitchFamily="34" charset="0"/>
                        </a:rPr>
                        <a:t>Status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t"/>
                      <a:endParaRPr lang="en-SG" sz="1100" b="0"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1" i="0" u="none" strike="noStrike">
                          <a:solidFill>
                            <a:srgbClr val="FFFFFF"/>
                          </a:solidFill>
                          <a:effectLst/>
                          <a:latin typeface="Calibri" panose="020F0502020204030204" pitchFamily="34" charset="0"/>
                        </a:rPr>
                        <a:t>MIR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t"/>
                      <a:r>
                        <a:rPr lang="en-SG" sz="1100" b="1" i="0" u="none" strike="noStrike">
                          <a:solidFill>
                            <a:srgbClr val="FFFFFF"/>
                          </a:solidFill>
                          <a:effectLst/>
                          <a:latin typeface="Calibri" panose="020F0502020204030204" pitchFamily="34" charset="0"/>
                        </a:rPr>
                        <a:t>Status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083339723"/>
                  </a:ext>
                </a:extLst>
              </a:tr>
              <a:tr h="306669">
                <a:tc>
                  <a:txBody>
                    <a:bodyPr/>
                    <a:lstStyle/>
                    <a:p>
                      <a:pPr algn="ctr" fontAlgn="ctr"/>
                      <a:r>
                        <a:rPr lang="en-SG" sz="1100" b="0" i="0" u="none" strike="noStrike">
                          <a:solidFill>
                            <a:srgbClr val="000000"/>
                          </a:solidFill>
                          <a:effectLst/>
                          <a:latin typeface="Calibri" panose="020F0502020204030204" pitchFamily="34" charset="0"/>
                        </a:rPr>
                        <a:t>LOTID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endParaRPr lang="en-SG" sz="1100" b="0"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SBLOTID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808937062"/>
                  </a:ext>
                </a:extLst>
              </a:tr>
              <a:tr h="335657">
                <a:tc>
                  <a:txBody>
                    <a:bodyPr/>
                    <a:lstStyle/>
                    <a:p>
                      <a:pPr algn="ctr" fontAlgn="ctr"/>
                      <a:r>
                        <a:rPr lang="en-SG" sz="1100" b="0" i="0" u="none" strike="noStrike">
                          <a:solidFill>
                            <a:srgbClr val="000000"/>
                          </a:solidFill>
                          <a:effectLst/>
                          <a:latin typeface="Calibri" panose="020F0502020204030204" pitchFamily="34" charset="0"/>
                        </a:rPr>
                        <a:t>CMODCOD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endParaRPr lang="en-SG" sz="1100" b="0"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JOBNAM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t"/>
                      <a:r>
                        <a:rPr lang="en-SG" sz="1100" b="0" i="0" u="none" strike="noStrike">
                          <a:solidFill>
                            <a:srgbClr val="000000"/>
                          </a:solidFill>
                          <a:effectLst/>
                          <a:latin typeface="Calibri" panose="020F0502020204030204" pitchFamily="34" charset="0"/>
                        </a:rPr>
                        <a:t>read only, unison fills it with test program object name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144644384"/>
                  </a:ext>
                </a:extLst>
              </a:tr>
              <a:tr h="167829">
                <a:tc>
                  <a:txBody>
                    <a:bodyPr/>
                    <a:lstStyle/>
                    <a:p>
                      <a:pPr algn="ctr" fontAlgn="ctr"/>
                      <a:r>
                        <a:rPr lang="en-SG" sz="1100" b="0" i="0" u="none" strike="noStrike">
                          <a:solidFill>
                            <a:srgbClr val="000000"/>
                          </a:solidFill>
                          <a:effectLst/>
                          <a:latin typeface="Calibri" panose="020F0502020204030204" pitchFamily="34" charset="0"/>
                        </a:rPr>
                        <a:t>FLOWID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endParaRPr lang="en-SG" sz="1100" b="0"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SETUPID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82617473"/>
                  </a:ext>
                </a:extLst>
              </a:tr>
              <a:tr h="167829">
                <a:tc>
                  <a:txBody>
                    <a:bodyPr/>
                    <a:lstStyle/>
                    <a:p>
                      <a:pPr algn="ctr" fontAlgn="ctr"/>
                      <a:r>
                        <a:rPr lang="en-SG" sz="1100" b="0" i="0" u="none" strike="noStrike">
                          <a:solidFill>
                            <a:srgbClr val="000000"/>
                          </a:solidFill>
                          <a:effectLst/>
                          <a:latin typeface="Calibri" panose="020F0502020204030204" pitchFamily="34" charset="0"/>
                        </a:rPr>
                        <a:t>DSGNREV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endParaRPr lang="en-SG" sz="1100" b="0"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JOBREV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dirty="0">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453772078"/>
                  </a:ext>
                </a:extLst>
              </a:tr>
              <a:tr h="167829">
                <a:tc>
                  <a:txBody>
                    <a:bodyPr/>
                    <a:lstStyle/>
                    <a:p>
                      <a:pPr algn="ctr" fontAlgn="ctr"/>
                      <a:r>
                        <a:rPr lang="en-SG" sz="1100" b="0" i="0" u="none" strike="noStrike">
                          <a:solidFill>
                            <a:srgbClr val="000000"/>
                          </a:solidFill>
                          <a:effectLst/>
                          <a:latin typeface="Calibri" panose="020F0502020204030204" pitchFamily="34" charset="0"/>
                        </a:rPr>
                        <a:t>DATECOD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endParaRPr lang="en-SG" sz="1100" b="0"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EXECTYP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640046765"/>
                  </a:ext>
                </a:extLst>
              </a:tr>
              <a:tr h="167829">
                <a:tc>
                  <a:txBody>
                    <a:bodyPr/>
                    <a:lstStyle/>
                    <a:p>
                      <a:pPr algn="ctr" fontAlgn="ctr"/>
                      <a:r>
                        <a:rPr lang="en-SG" sz="1100" b="0" i="0" u="none" strike="noStrike">
                          <a:solidFill>
                            <a:srgbClr val="000000"/>
                          </a:solidFill>
                          <a:effectLst/>
                          <a:latin typeface="Calibri" panose="020F0502020204030204" pitchFamily="34" charset="0"/>
                        </a:rPr>
                        <a:t>OPERFRQ</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endParaRPr lang="en-SG" sz="1100" b="0"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EXECVER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119712546"/>
                  </a:ext>
                </a:extLst>
              </a:tr>
              <a:tr h="167829">
                <a:tc>
                  <a:txBody>
                    <a:bodyPr/>
                    <a:lstStyle/>
                    <a:p>
                      <a:pPr algn="ctr" fontAlgn="ctr"/>
                      <a:r>
                        <a:rPr lang="en-SG" sz="1100" b="0" i="0" u="none" strike="noStrike">
                          <a:solidFill>
                            <a:srgbClr val="000000"/>
                          </a:solidFill>
                          <a:effectLst/>
                          <a:latin typeface="Calibri" panose="020F0502020204030204" pitchFamily="34" charset="0"/>
                        </a:rPr>
                        <a:t>OPERNAM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endParaRPr lang="en-SG" sz="1100" b="0"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dirty="0">
                          <a:solidFill>
                            <a:srgbClr val="000000"/>
                          </a:solidFill>
                          <a:effectLst/>
                          <a:latin typeface="Calibri" panose="020F0502020204030204" pitchFamily="34" charset="0"/>
                        </a:rPr>
                        <a:t>AUXFILE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dirty="0">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783268378"/>
                  </a:ext>
                </a:extLst>
              </a:tr>
              <a:tr h="460003">
                <a:tc>
                  <a:txBody>
                    <a:bodyPr/>
                    <a:lstStyle/>
                    <a:p>
                      <a:pPr algn="ctr" fontAlgn="ctr"/>
                      <a:r>
                        <a:rPr lang="en-SG" sz="1100" b="0" i="0" u="none" strike="noStrike">
                          <a:solidFill>
                            <a:srgbClr val="000000"/>
                          </a:solidFill>
                          <a:effectLst/>
                          <a:latin typeface="Calibri" panose="020F0502020204030204" pitchFamily="34" charset="0"/>
                        </a:rPr>
                        <a:t>NODENAM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t"/>
                      <a:r>
                        <a:rPr lang="en-SG" sz="1100" b="0" i="0" u="none" strike="noStrike">
                          <a:solidFill>
                            <a:srgbClr val="000000"/>
                          </a:solidFill>
                          <a:effectLst/>
                          <a:latin typeface="Calibri" panose="020F0502020204030204" pitchFamily="34" charset="0"/>
                        </a:rPr>
                        <a:t>can be set, but when lot starts, unison overwrites it with tester name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t"/>
                      <a:endParaRPr lang="en-SG" sz="1100" b="0" i="0" u="none" strike="noStrike" dirty="0">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dirty="0">
                          <a:solidFill>
                            <a:srgbClr val="000000"/>
                          </a:solidFill>
                          <a:effectLst/>
                          <a:latin typeface="Calibri" panose="020F0502020204030204" pitchFamily="34" charset="0"/>
                        </a:rPr>
                        <a:t>RTSTCOD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t"/>
                      <a:r>
                        <a:rPr lang="en-SG" sz="1100" b="0" i="0" u="none" strike="noStrike" dirty="0">
                          <a:solidFill>
                            <a:srgbClr val="000000"/>
                          </a:solidFill>
                          <a:effectLst/>
                          <a:latin typeface="Calibri" panose="020F0502020204030204" pitchFamily="34" charset="0"/>
                        </a:rPr>
                        <a:t>read only, unison fills it with specific single character values - N (new test), R (retest), U (unknown test)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31250547"/>
                  </a:ext>
                </a:extLst>
              </a:tr>
              <a:tr h="167829">
                <a:tc>
                  <a:txBody>
                    <a:bodyPr/>
                    <a:lstStyle/>
                    <a:p>
                      <a:pPr algn="ctr" fontAlgn="ctr"/>
                      <a:r>
                        <a:rPr lang="en-SG" sz="1100" b="0" i="0" u="none" strike="noStrike">
                          <a:solidFill>
                            <a:srgbClr val="000000"/>
                          </a:solidFill>
                          <a:effectLst/>
                          <a:latin typeface="Calibri" panose="020F0502020204030204" pitchFamily="34" charset="0"/>
                        </a:rPr>
                        <a:t>PARTTYP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endParaRPr lang="en-SG" sz="1100" b="0" i="0" u="none" strike="noStrike" dirty="0">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dirty="0">
                          <a:solidFill>
                            <a:srgbClr val="000000"/>
                          </a:solidFill>
                          <a:effectLst/>
                          <a:latin typeface="Calibri" panose="020F0502020204030204" pitchFamily="34" charset="0"/>
                        </a:rPr>
                        <a:t>TESTCOD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dirty="0">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33711297"/>
                  </a:ext>
                </a:extLst>
              </a:tr>
              <a:tr h="167829">
                <a:tc>
                  <a:txBody>
                    <a:bodyPr/>
                    <a:lstStyle/>
                    <a:p>
                      <a:pPr algn="ctr" fontAlgn="ctr"/>
                      <a:r>
                        <a:rPr lang="en-SG" sz="1100" b="0" i="0" u="none" strike="noStrike">
                          <a:solidFill>
                            <a:srgbClr val="000000"/>
                          </a:solidFill>
                          <a:effectLst/>
                          <a:latin typeface="Calibri" panose="020F0502020204030204" pitchFamily="34" charset="0"/>
                        </a:rPr>
                        <a:t>ENGID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endParaRPr lang="en-SG" sz="1100" b="0" i="0" u="none" strike="noStrike" dirty="0">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dirty="0">
                          <a:solidFill>
                            <a:srgbClr val="000000"/>
                          </a:solidFill>
                          <a:effectLst/>
                          <a:latin typeface="Calibri" panose="020F0502020204030204" pitchFamily="34" charset="0"/>
                        </a:rPr>
                        <a:t>USERTXT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dirty="0">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868373001"/>
                  </a:ext>
                </a:extLst>
              </a:tr>
              <a:tr h="167829">
                <a:tc>
                  <a:txBody>
                    <a:bodyPr/>
                    <a:lstStyle/>
                    <a:p>
                      <a:pPr algn="ctr" fontAlgn="ctr"/>
                      <a:r>
                        <a:rPr lang="en-SG" sz="1100" b="0" i="0" u="none" strike="noStrike">
                          <a:solidFill>
                            <a:srgbClr val="000000"/>
                          </a:solidFill>
                          <a:effectLst/>
                          <a:latin typeface="Calibri" panose="020F0502020204030204" pitchFamily="34" charset="0"/>
                        </a:rPr>
                        <a:t>TSTTEMP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endParaRPr lang="en-SG" sz="1100" b="0"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ROMCOD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dirty="0">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380916659"/>
                  </a:ext>
                </a:extLst>
              </a:tr>
              <a:tr h="167829">
                <a:tc>
                  <a:txBody>
                    <a:bodyPr/>
                    <a:lstStyle/>
                    <a:p>
                      <a:pPr algn="ctr" fontAlgn="ctr"/>
                      <a:r>
                        <a:rPr lang="en-SG" sz="1100" b="0" i="0" u="none" strike="noStrike">
                          <a:solidFill>
                            <a:srgbClr val="000000"/>
                          </a:solidFill>
                          <a:effectLst/>
                          <a:latin typeface="Calibri" panose="020F0502020204030204" pitchFamily="34" charset="0"/>
                        </a:rPr>
                        <a:t>FACILID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endParaRPr lang="en-SG" sz="1100" b="0"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SERLNUM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dirty="0">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118906873"/>
                  </a:ext>
                </a:extLst>
              </a:tr>
              <a:tr h="167829">
                <a:tc>
                  <a:txBody>
                    <a:bodyPr/>
                    <a:lstStyle/>
                    <a:p>
                      <a:pPr algn="ctr" fontAlgn="ctr"/>
                      <a:r>
                        <a:rPr lang="en-SG" sz="1100" b="0" i="0" u="none" strike="noStrike">
                          <a:solidFill>
                            <a:srgbClr val="000000"/>
                          </a:solidFill>
                          <a:effectLst/>
                          <a:latin typeface="Calibri" panose="020F0502020204030204" pitchFamily="34" charset="0"/>
                        </a:rPr>
                        <a:t>FLOORID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endParaRPr lang="en-SG" sz="1100" b="0"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SPECNAM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198996566"/>
                  </a:ext>
                </a:extLst>
              </a:tr>
              <a:tr h="306669">
                <a:tc>
                  <a:txBody>
                    <a:bodyPr/>
                    <a:lstStyle/>
                    <a:p>
                      <a:pPr algn="ctr" fontAlgn="ctr"/>
                      <a:r>
                        <a:rPr lang="en-SG" sz="1100" b="0" i="0" u="none" strike="noStrike">
                          <a:solidFill>
                            <a:srgbClr val="000000"/>
                          </a:solidFill>
                          <a:effectLst/>
                          <a:latin typeface="Calibri" panose="020F0502020204030204" pitchFamily="34" charset="0"/>
                        </a:rPr>
                        <a:t>STATNUM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t"/>
                      <a:r>
                        <a:rPr lang="en-SG" sz="1100" b="0" i="0" u="none" strike="noStrike">
                          <a:solidFill>
                            <a:srgbClr val="000000"/>
                          </a:solidFill>
                          <a:effectLst/>
                          <a:latin typeface="Calibri" panose="020F0502020204030204" pitchFamily="34" charset="0"/>
                        </a:rPr>
                        <a:t>read only, unison fills it with test head number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t"/>
                      <a:endParaRPr lang="en-SG" sz="1100" b="0"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TSTRTYP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dirty="0">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85923944"/>
                  </a:ext>
                </a:extLst>
              </a:tr>
              <a:tr h="167829">
                <a:tc>
                  <a:txBody>
                    <a:bodyPr/>
                    <a:lstStyle/>
                    <a:p>
                      <a:pPr algn="ctr" fontAlgn="ctr"/>
                      <a:r>
                        <a:rPr lang="en-SG" sz="1100" b="0" i="0" u="none" strike="noStrike">
                          <a:solidFill>
                            <a:srgbClr val="000000"/>
                          </a:solidFill>
                          <a:effectLst/>
                          <a:latin typeface="Calibri" panose="020F0502020204030204" pitchFamily="34" charset="0"/>
                        </a:rPr>
                        <a:t>PROCID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endParaRPr lang="en-SG" sz="1100" b="0"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SUPRNAM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387111433"/>
                  </a:ext>
                </a:extLst>
              </a:tr>
              <a:tr h="306669">
                <a:tc>
                  <a:txBody>
                    <a:bodyPr/>
                    <a:lstStyle/>
                    <a:p>
                      <a:pPr algn="ctr" fontAlgn="ctr"/>
                      <a:r>
                        <a:rPr lang="en-SG" sz="1100" b="0" i="0" u="none" strike="noStrike">
                          <a:solidFill>
                            <a:srgbClr val="000000"/>
                          </a:solidFill>
                          <a:effectLst/>
                          <a:latin typeface="Calibri" panose="020F0502020204030204" pitchFamily="34" charset="0"/>
                        </a:rPr>
                        <a:t>MODECOD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endParaRPr lang="en-SG" sz="1100" b="0"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SPECVER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728655205"/>
                  </a:ext>
                </a:extLst>
              </a:tr>
              <a:tr h="167829">
                <a:tc>
                  <a:txBody>
                    <a:bodyPr/>
                    <a:lstStyle/>
                    <a:p>
                      <a:pPr algn="ctr" fontAlgn="ctr"/>
                      <a:r>
                        <a:rPr lang="en-SG" sz="1100" b="0" i="0" u="none" strike="noStrike">
                          <a:solidFill>
                            <a:srgbClr val="000000"/>
                          </a:solidFill>
                          <a:effectLst/>
                          <a:latin typeface="Calibri" panose="020F0502020204030204" pitchFamily="34" charset="0"/>
                        </a:rPr>
                        <a:t>FAMLYID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endParaRPr lang="en-SG" sz="1100" b="0"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PROTCOD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540626451"/>
                  </a:ext>
                </a:extLst>
              </a:tr>
              <a:tr h="167829">
                <a:tc>
                  <a:txBody>
                    <a:bodyPr/>
                    <a:lstStyle/>
                    <a:p>
                      <a:pPr algn="ctr" fontAlgn="ctr"/>
                      <a:r>
                        <a:rPr lang="en-SG" sz="1100" b="0" i="0" u="none" strike="noStrike">
                          <a:solidFill>
                            <a:srgbClr val="000000"/>
                          </a:solidFill>
                          <a:effectLst/>
                          <a:latin typeface="Calibri" panose="020F0502020204030204" pitchFamily="34" charset="0"/>
                        </a:rPr>
                        <a:t>PKGTYP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endParaRPr lang="en-SG" sz="1100" b="0" i="0" u="none" strike="noStrike">
                        <a:solidFill>
                          <a:srgbClr val="000000"/>
                        </a:solidFill>
                        <a:effectLst/>
                        <a:latin typeface="Calibri" panose="020F0502020204030204" pitchFamily="34" charset="0"/>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SG" sz="1100" b="0" i="0" u="none" strike="noStrike">
                          <a:solidFill>
                            <a:srgbClr val="000000"/>
                          </a:solidFill>
                          <a:effectLst/>
                          <a:latin typeface="Calibri" panose="020F0502020204030204" pitchFamily="34" charset="0"/>
                        </a:rPr>
                        <a:t>BURNTIM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t"/>
                      <a:r>
                        <a:rPr lang="en-SG" sz="1100" b="0" i="0" u="none" strike="noStrike" dirty="0">
                          <a:solidFill>
                            <a:srgbClr val="000000"/>
                          </a:solidFill>
                          <a:effectLst/>
                          <a:latin typeface="Calibri" panose="020F0502020204030204" pitchFamily="34" charset="0"/>
                        </a:rPr>
                        <a:t>cannot be set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016553549"/>
                  </a:ext>
                </a:extLst>
              </a:tr>
            </a:tbl>
          </a:graphicData>
        </a:graphic>
      </p:graphicFrame>
    </p:spTree>
    <p:extLst>
      <p:ext uri="{BB962C8B-B14F-4D97-AF65-F5344CB8AC3E}">
        <p14:creationId xmlns:p14="http://schemas.microsoft.com/office/powerpoint/2010/main" val="3399500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fontScale="90000"/>
          </a:bodyPr>
          <a:lstStyle/>
          <a:p>
            <a:r>
              <a:rPr lang="en-US" dirty="0"/>
              <a:t>What Factory Automation Does Amkor Require From Testers?</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p:txBody>
          <a:bodyPr/>
          <a:lstStyle/>
          <a:p>
            <a:r>
              <a:rPr lang="en-US" sz="1800" dirty="0"/>
              <a:t>Loading Test Programs</a:t>
            </a:r>
          </a:p>
          <a:p>
            <a:pPr lvl="1"/>
            <a:r>
              <a:rPr lang="en-US" sz="1600" dirty="0"/>
              <a:t>Operators don’t load test programs manually through tester interface</a:t>
            </a:r>
          </a:p>
          <a:p>
            <a:pPr lvl="1"/>
            <a:r>
              <a:rPr lang="en-US" sz="1600" dirty="0"/>
              <a:t>A remote server sends a text file, typically named “lotinfo.txt” that contains Test program name and location, Lot ID, Step field (refers to test type, e.g. Retest, QA test, ), Temperature.</a:t>
            </a:r>
          </a:p>
          <a:p>
            <a:pPr lvl="1"/>
            <a:r>
              <a:rPr lang="en-US" sz="1600" dirty="0"/>
              <a:t>Tester to load the test program specified in the “lotinfo.txt” file as soon as it receives it.</a:t>
            </a:r>
          </a:p>
          <a:p>
            <a:r>
              <a:rPr lang="en-US" sz="1800" dirty="0"/>
              <a:t>Set STDF header field values</a:t>
            </a:r>
          </a:p>
          <a:p>
            <a:pPr lvl="1"/>
            <a:r>
              <a:rPr lang="en-US" sz="1600" dirty="0"/>
              <a:t>“lotinfo.txt” files may also contain data that Amkor wants to set to STDF fields, specifically MIR and SDR records.</a:t>
            </a:r>
          </a:p>
          <a:p>
            <a:pPr lvl="1"/>
            <a:r>
              <a:rPr lang="en-US" sz="1600" dirty="0"/>
              <a:t>Tester is expected to send these data to Unison to set them in STDF file</a:t>
            </a:r>
          </a:p>
          <a:p>
            <a:r>
              <a:rPr lang="en-US" sz="1800" dirty="0"/>
              <a:t>Real-time monitoring (Bin Solution)</a:t>
            </a:r>
          </a:p>
          <a:p>
            <a:pPr lvl="1"/>
            <a:r>
              <a:rPr lang="en-US" sz="1600" dirty="0"/>
              <a:t>For ever test cycle, tester must send per-site binning as string in packets of bytes to remote server</a:t>
            </a:r>
          </a:p>
          <a:p>
            <a:pPr lvl="1"/>
            <a:r>
              <a:rPr lang="en-US" sz="1600" dirty="0"/>
              <a:t>Tester must be capable of connecting to Amkor’s network and send this packets of bytes </a:t>
            </a:r>
          </a:p>
        </p:txBody>
      </p:sp>
    </p:spTree>
    <p:extLst>
      <p:ext uri="{BB962C8B-B14F-4D97-AF65-F5344CB8AC3E}">
        <p14:creationId xmlns:p14="http://schemas.microsoft.com/office/powerpoint/2010/main" val="22623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STDF fields: SDR</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p:txBody>
          <a:bodyPr/>
          <a:lstStyle/>
          <a:p>
            <a:r>
              <a:rPr lang="en-US" sz="1600" dirty="0"/>
              <a:t>APL is able to write SDR fields into STDF; Some fields cannot be set due to restrictions from Unison.</a:t>
            </a:r>
            <a:endParaRPr lang="en-US" sz="1200" dirty="0"/>
          </a:p>
          <a:p>
            <a:pPr marL="0" indent="0">
              <a:buNone/>
            </a:pPr>
            <a:endParaRPr lang="en-US" sz="1800" dirty="0"/>
          </a:p>
          <a:p>
            <a:endParaRPr lang="en-US" sz="1600" dirty="0"/>
          </a:p>
          <a:p>
            <a:endParaRPr lang="en-US" sz="1600" dirty="0"/>
          </a:p>
        </p:txBody>
      </p:sp>
      <p:graphicFrame>
        <p:nvGraphicFramePr>
          <p:cNvPr id="4" name="Table 3">
            <a:extLst>
              <a:ext uri="{FF2B5EF4-FFF2-40B4-BE49-F238E27FC236}">
                <a16:creationId xmlns:a16="http://schemas.microsoft.com/office/drawing/2014/main" id="{9969E099-7AA2-457B-B580-9482B0DF8012}"/>
              </a:ext>
            </a:extLst>
          </p:cNvPr>
          <p:cNvGraphicFramePr>
            <a:graphicFrameLocks noGrp="1"/>
          </p:cNvGraphicFramePr>
          <p:nvPr>
            <p:extLst>
              <p:ext uri="{D42A27DB-BD31-4B8C-83A1-F6EECF244321}">
                <p14:modId xmlns:p14="http://schemas.microsoft.com/office/powerpoint/2010/main" val="114859026"/>
              </p:ext>
            </p:extLst>
          </p:nvPr>
        </p:nvGraphicFramePr>
        <p:xfrm>
          <a:off x="1219200" y="1828800"/>
          <a:ext cx="7416800" cy="3824744"/>
        </p:xfrm>
        <a:graphic>
          <a:graphicData uri="http://schemas.openxmlformats.org/drawingml/2006/table">
            <a:tbl>
              <a:tblPr/>
              <a:tblGrid>
                <a:gridCol w="1631693">
                  <a:extLst>
                    <a:ext uri="{9D8B030D-6E8A-4147-A177-3AD203B41FA5}">
                      <a16:colId xmlns:a16="http://schemas.microsoft.com/office/drawing/2014/main" val="3030422829"/>
                    </a:ext>
                  </a:extLst>
                </a:gridCol>
                <a:gridCol w="5785107">
                  <a:extLst>
                    <a:ext uri="{9D8B030D-6E8A-4147-A177-3AD203B41FA5}">
                      <a16:colId xmlns:a16="http://schemas.microsoft.com/office/drawing/2014/main" val="1484439083"/>
                    </a:ext>
                  </a:extLst>
                </a:gridCol>
              </a:tblGrid>
              <a:tr h="164824">
                <a:tc>
                  <a:txBody>
                    <a:bodyPr/>
                    <a:lstStyle/>
                    <a:p>
                      <a:pPr algn="ctr" fontAlgn="t"/>
                      <a:r>
                        <a:rPr lang="en-SG" sz="1100" b="1" i="0" u="none" strike="noStrike">
                          <a:solidFill>
                            <a:srgbClr val="FFFFFF"/>
                          </a:solidFill>
                          <a:effectLst/>
                          <a:latin typeface="Calibri" panose="020F0502020204030204" pitchFamily="34" charset="0"/>
                        </a:rPr>
                        <a:t>SDR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t"/>
                      <a:r>
                        <a:rPr lang="en-SG" sz="1100" b="1" i="0" u="none" strike="noStrike">
                          <a:solidFill>
                            <a:srgbClr val="FFFFFF"/>
                          </a:solidFill>
                          <a:effectLst/>
                          <a:latin typeface="Calibri" panose="020F0502020204030204" pitchFamily="34" charset="0"/>
                        </a:rPr>
                        <a:t>Status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329073525"/>
                  </a:ext>
                </a:extLst>
              </a:tr>
              <a:tr h="329648">
                <a:tc>
                  <a:txBody>
                    <a:bodyPr/>
                    <a:lstStyle/>
                    <a:p>
                      <a:pPr algn="ctr" fontAlgn="t"/>
                      <a:r>
                        <a:rPr lang="en-SG" sz="1100" b="0" i="0" u="none" strike="noStrike">
                          <a:solidFill>
                            <a:srgbClr val="000000"/>
                          </a:solidFill>
                          <a:effectLst/>
                          <a:latin typeface="Calibri" panose="020F0502020204030204" pitchFamily="34" charset="0"/>
                        </a:rPr>
                        <a:t>HANDTYP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t"/>
                      <a:r>
                        <a:rPr lang="en-SG" sz="1100" b="0" i="0" u="none" strike="noStrike">
                          <a:solidFill>
                            <a:srgbClr val="000000"/>
                          </a:solidFill>
                          <a:effectLst/>
                          <a:latin typeface="Calibri" panose="020F0502020204030204" pitchFamily="34" charset="0"/>
                        </a:rPr>
                        <a:t>can be set, but unison will overwrite it with CURI driver name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1347099734"/>
                  </a:ext>
                </a:extLst>
              </a:tr>
              <a:tr h="329648">
                <a:tc>
                  <a:txBody>
                    <a:bodyPr/>
                    <a:lstStyle/>
                    <a:p>
                      <a:pPr algn="ctr" fontAlgn="t"/>
                      <a:r>
                        <a:rPr lang="en-SG" sz="1100" b="0" i="0" u="none" strike="noStrike">
                          <a:solidFill>
                            <a:srgbClr val="000000"/>
                          </a:solidFill>
                          <a:effectLst/>
                          <a:latin typeface="Calibri" panose="020F0502020204030204" pitchFamily="34" charset="0"/>
                        </a:rPr>
                        <a:t>CARDID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642423775"/>
                  </a:ext>
                </a:extLst>
              </a:tr>
              <a:tr h="164824">
                <a:tc>
                  <a:txBody>
                    <a:bodyPr/>
                    <a:lstStyle/>
                    <a:p>
                      <a:pPr algn="ctr" fontAlgn="t"/>
                      <a:r>
                        <a:rPr lang="en-SG" sz="1100" b="0" i="0" u="none" strike="noStrike">
                          <a:solidFill>
                            <a:srgbClr val="000000"/>
                          </a:solidFill>
                          <a:effectLst/>
                          <a:latin typeface="Calibri" panose="020F0502020204030204" pitchFamily="34" charset="0"/>
                        </a:rPr>
                        <a:t>LOADID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036768485"/>
                  </a:ext>
                </a:extLst>
              </a:tr>
              <a:tr h="164824">
                <a:tc>
                  <a:txBody>
                    <a:bodyPr/>
                    <a:lstStyle/>
                    <a:p>
                      <a:pPr algn="ctr" fontAlgn="t"/>
                      <a:r>
                        <a:rPr lang="en-SG" sz="1100" b="0" i="0" u="none" strike="noStrike">
                          <a:solidFill>
                            <a:srgbClr val="000000"/>
                          </a:solidFill>
                          <a:effectLst/>
                          <a:latin typeface="Calibri" panose="020F0502020204030204" pitchFamily="34" charset="0"/>
                        </a:rPr>
                        <a:t>HANDID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t"/>
                      <a:r>
                        <a:rPr lang="en-SG" sz="1100" b="0" i="0" u="none" strike="noStrike">
                          <a:solidFill>
                            <a:srgbClr val="000000"/>
                          </a:solidFill>
                          <a:effectLst/>
                          <a:latin typeface="Calibri" panose="020F0502020204030204" pitchFamily="34" charset="0"/>
                        </a:rPr>
                        <a:t>can be set, but unison will overwrite it with CURI object name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3533419331"/>
                  </a:ext>
                </a:extLst>
              </a:tr>
              <a:tr h="164824">
                <a:tc>
                  <a:txBody>
                    <a:bodyPr/>
                    <a:lstStyle/>
                    <a:p>
                      <a:pPr algn="ctr" fontAlgn="t"/>
                      <a:r>
                        <a:rPr lang="en-SG" sz="1100" b="0" i="0" u="none" strike="noStrike">
                          <a:solidFill>
                            <a:srgbClr val="000000"/>
                          </a:solidFill>
                          <a:effectLst/>
                          <a:latin typeface="Calibri" panose="020F0502020204030204" pitchFamily="34" charset="0"/>
                        </a:rPr>
                        <a:t>DIBTYP</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684869340"/>
                  </a:ext>
                </a:extLst>
              </a:tr>
              <a:tr h="164824">
                <a:tc>
                  <a:txBody>
                    <a:bodyPr/>
                    <a:lstStyle/>
                    <a:p>
                      <a:pPr algn="ctr" fontAlgn="t"/>
                      <a:r>
                        <a:rPr lang="en-SG" sz="1100" b="0" i="0" u="none" strike="noStrike">
                          <a:solidFill>
                            <a:srgbClr val="000000"/>
                          </a:solidFill>
                          <a:effectLst/>
                          <a:latin typeface="Calibri" panose="020F0502020204030204" pitchFamily="34" charset="0"/>
                        </a:rPr>
                        <a:t>CABLEID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477882843"/>
                  </a:ext>
                </a:extLst>
              </a:tr>
              <a:tr h="164824">
                <a:tc>
                  <a:txBody>
                    <a:bodyPr/>
                    <a:lstStyle/>
                    <a:p>
                      <a:pPr algn="ctr" fontAlgn="t"/>
                      <a:r>
                        <a:rPr lang="en-SG" sz="1100" b="0" i="0" u="none" strike="noStrike">
                          <a:solidFill>
                            <a:srgbClr val="000000"/>
                          </a:solidFill>
                          <a:effectLst/>
                          <a:latin typeface="Calibri" panose="020F0502020204030204" pitchFamily="34" charset="0"/>
                        </a:rPr>
                        <a:t>CONTTYP</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625571968"/>
                  </a:ext>
                </a:extLst>
              </a:tr>
              <a:tr h="494472">
                <a:tc>
                  <a:txBody>
                    <a:bodyPr/>
                    <a:lstStyle/>
                    <a:p>
                      <a:pPr algn="ctr" fontAlgn="t"/>
                      <a:r>
                        <a:rPr lang="en-SG" sz="1100" b="0" i="0" u="none" strike="noStrike">
                          <a:solidFill>
                            <a:srgbClr val="000000"/>
                          </a:solidFill>
                          <a:effectLst/>
                          <a:latin typeface="Calibri" panose="020F0502020204030204" pitchFamily="34" charset="0"/>
                        </a:rPr>
                        <a:t>LOADTYP</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006724460"/>
                  </a:ext>
                </a:extLst>
              </a:tr>
              <a:tr h="164824">
                <a:tc>
                  <a:txBody>
                    <a:bodyPr/>
                    <a:lstStyle/>
                    <a:p>
                      <a:pPr algn="ctr" fontAlgn="t"/>
                      <a:r>
                        <a:rPr lang="en-SG" sz="1100" b="0" i="0" u="none" strike="noStrike">
                          <a:solidFill>
                            <a:srgbClr val="000000"/>
                          </a:solidFill>
                          <a:effectLst/>
                          <a:latin typeface="Calibri" panose="020F0502020204030204" pitchFamily="34" charset="0"/>
                        </a:rPr>
                        <a:t>CONTID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604288545"/>
                  </a:ext>
                </a:extLst>
              </a:tr>
              <a:tr h="164824">
                <a:tc>
                  <a:txBody>
                    <a:bodyPr/>
                    <a:lstStyle/>
                    <a:p>
                      <a:pPr algn="ctr" fontAlgn="t"/>
                      <a:r>
                        <a:rPr lang="en-SG" sz="1100" b="0" i="0" u="none" strike="noStrike">
                          <a:solidFill>
                            <a:srgbClr val="000000"/>
                          </a:solidFill>
                          <a:effectLst/>
                          <a:latin typeface="Calibri" panose="020F0502020204030204" pitchFamily="34" charset="0"/>
                        </a:rPr>
                        <a:t>LASRTYP</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764255445"/>
                  </a:ext>
                </a:extLst>
              </a:tr>
              <a:tr h="164824">
                <a:tc>
                  <a:txBody>
                    <a:bodyPr/>
                    <a:lstStyle/>
                    <a:p>
                      <a:pPr algn="ctr" fontAlgn="t"/>
                      <a:r>
                        <a:rPr lang="en-SG" sz="1100" b="0" i="0" u="none" strike="noStrike">
                          <a:solidFill>
                            <a:srgbClr val="000000"/>
                          </a:solidFill>
                          <a:effectLst/>
                          <a:latin typeface="Calibri" panose="020F0502020204030204" pitchFamily="34" charset="0"/>
                        </a:rPr>
                        <a:t>LASRID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823944207"/>
                  </a:ext>
                </a:extLst>
              </a:tr>
              <a:tr h="164824">
                <a:tc>
                  <a:txBody>
                    <a:bodyPr/>
                    <a:lstStyle/>
                    <a:p>
                      <a:pPr algn="ctr" fontAlgn="t"/>
                      <a:r>
                        <a:rPr lang="en-SG" sz="1100" b="0" i="0" u="none" strike="noStrike">
                          <a:solidFill>
                            <a:srgbClr val="000000"/>
                          </a:solidFill>
                          <a:effectLst/>
                          <a:latin typeface="Calibri" panose="020F0502020204030204" pitchFamily="34" charset="0"/>
                        </a:rPr>
                        <a:t>EXTRTYP</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272613321"/>
                  </a:ext>
                </a:extLst>
              </a:tr>
              <a:tr h="164824">
                <a:tc>
                  <a:txBody>
                    <a:bodyPr/>
                    <a:lstStyle/>
                    <a:p>
                      <a:pPr algn="ctr" fontAlgn="t"/>
                      <a:r>
                        <a:rPr lang="en-SG" sz="1100" b="0" i="0" u="none" strike="noStrike">
                          <a:solidFill>
                            <a:srgbClr val="000000"/>
                          </a:solidFill>
                          <a:effectLst/>
                          <a:latin typeface="Calibri" panose="020F0502020204030204" pitchFamily="34" charset="0"/>
                        </a:rPr>
                        <a:t>EXTRID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872331367"/>
                  </a:ext>
                </a:extLst>
              </a:tr>
              <a:tr h="329648">
                <a:tc>
                  <a:txBody>
                    <a:bodyPr/>
                    <a:lstStyle/>
                    <a:p>
                      <a:pPr algn="ctr" fontAlgn="t"/>
                      <a:r>
                        <a:rPr lang="en-SG" sz="1100" b="0" i="0" u="none" strike="noStrike">
                          <a:solidFill>
                            <a:srgbClr val="000000"/>
                          </a:solidFill>
                          <a:effectLst/>
                          <a:latin typeface="Calibri" panose="020F0502020204030204" pitchFamily="34" charset="0"/>
                        </a:rPr>
                        <a:t>DIBID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316776437"/>
                  </a:ext>
                </a:extLst>
              </a:tr>
              <a:tr h="164824">
                <a:tc>
                  <a:txBody>
                    <a:bodyPr/>
                    <a:lstStyle/>
                    <a:p>
                      <a:pPr algn="ctr" fontAlgn="t"/>
                      <a:r>
                        <a:rPr lang="en-SG" sz="1100" b="0" i="0" u="none" strike="noStrike">
                          <a:solidFill>
                            <a:srgbClr val="000000"/>
                          </a:solidFill>
                          <a:effectLst/>
                          <a:latin typeface="Calibri" panose="020F0502020204030204" pitchFamily="34" charset="0"/>
                        </a:rPr>
                        <a:t>CARDTYP</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t"/>
                      <a:r>
                        <a:rPr lang="en-SG" sz="1100" b="0" i="0" u="none" strike="noStrike">
                          <a:solidFill>
                            <a:srgbClr val="000000"/>
                          </a:solidFill>
                          <a:effectLst/>
                          <a:latin typeface="Calibri" panose="020F0502020204030204" pitchFamily="34" charset="0"/>
                        </a:rPr>
                        <a:t>Can write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813586236"/>
                  </a:ext>
                </a:extLst>
              </a:tr>
              <a:tr h="329648">
                <a:tc>
                  <a:txBody>
                    <a:bodyPr/>
                    <a:lstStyle/>
                    <a:p>
                      <a:pPr algn="ctr" fontAlgn="t"/>
                      <a:r>
                        <a:rPr lang="en-SG" sz="1100" b="0" i="0" u="none" strike="noStrike">
                          <a:solidFill>
                            <a:srgbClr val="000000"/>
                          </a:solidFill>
                          <a:effectLst/>
                          <a:latin typeface="Calibri" panose="020F0502020204030204" pitchFamily="34" charset="0"/>
                        </a:rPr>
                        <a:t>CABLETYP</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fontAlgn="t"/>
                      <a:r>
                        <a:rPr lang="en-SG" sz="1100" b="0" i="0" u="none" strike="noStrike" dirty="0">
                          <a:solidFill>
                            <a:srgbClr val="000000"/>
                          </a:solidFill>
                          <a:effectLst/>
                          <a:latin typeface="Calibri" panose="020F0502020204030204" pitchFamily="34" charset="0"/>
                        </a:rPr>
                        <a:t>can be set, but unison will overwrite it with empty string; strange </a:t>
                      </a:r>
                      <a:r>
                        <a:rPr lang="en-SG" sz="1100" b="0" i="0" u="none" strike="noStrike" dirty="0" err="1">
                          <a:solidFill>
                            <a:srgbClr val="000000"/>
                          </a:solidFill>
                          <a:effectLst/>
                          <a:latin typeface="Calibri" panose="020F0502020204030204" pitchFamily="34" charset="0"/>
                        </a:rPr>
                        <a:t>behavior</a:t>
                      </a:r>
                      <a:r>
                        <a:rPr lang="en-SG" sz="1100" b="0" i="0" u="none" strike="noStrike" dirty="0">
                          <a:solidFill>
                            <a:srgbClr val="000000"/>
                          </a:solidFill>
                          <a:effectLst/>
                          <a:latin typeface="Calibri" panose="020F0502020204030204" pitchFamily="34" charset="0"/>
                        </a:rPr>
                        <a:t>, need to raise SPR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66403621"/>
                  </a:ext>
                </a:extLst>
              </a:tr>
            </a:tbl>
          </a:graphicData>
        </a:graphic>
      </p:graphicFrame>
    </p:spTree>
    <p:extLst>
      <p:ext uri="{BB962C8B-B14F-4D97-AF65-F5344CB8AC3E}">
        <p14:creationId xmlns:p14="http://schemas.microsoft.com/office/powerpoint/2010/main" val="1218227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A2F42A-A572-4062-A8A5-A192F2F6C729}"/>
              </a:ext>
            </a:extLst>
          </p:cNvPr>
          <p:cNvSpPr>
            <a:spLocks noGrp="1"/>
          </p:cNvSpPr>
          <p:nvPr>
            <p:ph type="title"/>
          </p:nvPr>
        </p:nvSpPr>
        <p:spPr>
          <a:xfrm>
            <a:off x="762000" y="1905000"/>
            <a:ext cx="11134164" cy="838955"/>
          </a:xfrm>
        </p:spPr>
        <p:txBody>
          <a:bodyPr/>
          <a:lstStyle/>
          <a:p>
            <a:pPr algn="ctr"/>
            <a:r>
              <a:rPr lang="en-US" dirty="0"/>
              <a:t>Thank You</a:t>
            </a:r>
            <a:endParaRPr lang="en-SG" dirty="0"/>
          </a:p>
        </p:txBody>
      </p:sp>
    </p:spTree>
    <p:extLst>
      <p:ext uri="{BB962C8B-B14F-4D97-AF65-F5344CB8AC3E}">
        <p14:creationId xmlns:p14="http://schemas.microsoft.com/office/powerpoint/2010/main" val="277572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fontScale="90000"/>
          </a:bodyPr>
          <a:lstStyle/>
          <a:p>
            <a:r>
              <a:rPr lang="en-US" dirty="0"/>
              <a:t>What COHU Needs to Provide to Meet Amkor Requirement?</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p:txBody>
          <a:bodyPr/>
          <a:lstStyle/>
          <a:p>
            <a:r>
              <a:rPr lang="en-US" sz="1800" dirty="0"/>
              <a:t>Tester must be able to monitor incoming “lotinfo.txt” files from a server in real-time</a:t>
            </a:r>
          </a:p>
          <a:p>
            <a:r>
              <a:rPr lang="en-US" sz="1800" dirty="0"/>
              <a:t>Tester must be able to parse the contents of “lotinfo.txt” file</a:t>
            </a:r>
          </a:p>
          <a:p>
            <a:r>
              <a:rPr lang="en-US" sz="1800" dirty="0"/>
              <a:t>Tester must be able to automatically load test program specified In “lotinfo.txt” file in Unison interface </a:t>
            </a:r>
          </a:p>
          <a:p>
            <a:r>
              <a:rPr lang="en-US" sz="1800" dirty="0"/>
              <a:t>Tester must be able to set STDF fields taken from “lotinfo.txt” into Unison</a:t>
            </a:r>
          </a:p>
          <a:p>
            <a:r>
              <a:rPr lang="en-US" sz="1800" dirty="0"/>
              <a:t>Tester must have the capability to connect to remote server (e.g. through socket) and be able to send packet of bytes </a:t>
            </a:r>
          </a:p>
        </p:txBody>
      </p:sp>
    </p:spTree>
    <p:extLst>
      <p:ext uri="{BB962C8B-B14F-4D97-AF65-F5344CB8AC3E}">
        <p14:creationId xmlns:p14="http://schemas.microsoft.com/office/powerpoint/2010/main" val="117998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Problem</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p:txBody>
          <a:bodyPr/>
          <a:lstStyle/>
          <a:p>
            <a:r>
              <a:rPr lang="en-US" sz="1800" dirty="0"/>
              <a:t>Unison does not have the ability to monitor incoming files from remote server</a:t>
            </a:r>
          </a:p>
          <a:p>
            <a:r>
              <a:rPr lang="en-US" sz="1800" dirty="0"/>
              <a:t>Unison does not have the ability to parse text files</a:t>
            </a:r>
          </a:p>
          <a:p>
            <a:r>
              <a:rPr lang="en-US" sz="1800" dirty="0"/>
              <a:t>Unison interface (OICU and </a:t>
            </a:r>
            <a:r>
              <a:rPr lang="en-US" sz="1800" dirty="0" err="1"/>
              <a:t>Optool</a:t>
            </a:r>
            <a:r>
              <a:rPr lang="en-US" sz="1800" dirty="0"/>
              <a:t>) can only load programs manually by default</a:t>
            </a:r>
          </a:p>
          <a:p>
            <a:r>
              <a:rPr lang="en-US" sz="1800" dirty="0"/>
              <a:t>Unison can set STDF fields but it has to be done within test program</a:t>
            </a:r>
          </a:p>
          <a:p>
            <a:pPr lvl="1"/>
            <a:r>
              <a:rPr lang="en-US" sz="1600" dirty="0"/>
              <a:t>An interface is needed to send the data from “lotinfo.txt” file to test program</a:t>
            </a:r>
          </a:p>
          <a:p>
            <a:r>
              <a:rPr lang="en-US" sz="1800" dirty="0"/>
              <a:t>Unison does not have the ability to connect to network and send packets of data to a remote server</a:t>
            </a:r>
          </a:p>
          <a:p>
            <a:pPr marL="0" indent="0">
              <a:buNone/>
            </a:pPr>
            <a:endParaRPr lang="en-US" sz="1800" dirty="0"/>
          </a:p>
        </p:txBody>
      </p:sp>
    </p:spTree>
    <p:extLst>
      <p:ext uri="{BB962C8B-B14F-4D97-AF65-F5344CB8AC3E}">
        <p14:creationId xmlns:p14="http://schemas.microsoft.com/office/powerpoint/2010/main" val="378620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Solution: Automatic Program Loader (APL)</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p:txBody>
          <a:bodyPr/>
          <a:lstStyle/>
          <a:p>
            <a:r>
              <a:rPr lang="en-US" sz="1800" dirty="0"/>
              <a:t>To develop a software that can do the following</a:t>
            </a:r>
          </a:p>
          <a:p>
            <a:pPr lvl="1"/>
            <a:r>
              <a:rPr lang="en-US" sz="1600" dirty="0"/>
              <a:t>Monitor incoming files from server at a specified location in the tester</a:t>
            </a:r>
          </a:p>
          <a:p>
            <a:pPr lvl="1"/>
            <a:r>
              <a:rPr lang="en-US" sz="1600" dirty="0"/>
              <a:t>Parse “lotinfo.txt” file</a:t>
            </a:r>
          </a:p>
          <a:p>
            <a:pPr lvl="1"/>
            <a:r>
              <a:rPr lang="en-US" sz="1600" dirty="0"/>
              <a:t>Launch Unison Interface (OICU or </a:t>
            </a:r>
            <a:r>
              <a:rPr lang="en-US" sz="1600" dirty="0" err="1"/>
              <a:t>Optool</a:t>
            </a:r>
            <a:r>
              <a:rPr lang="en-US" sz="1600" dirty="0"/>
              <a:t>)</a:t>
            </a:r>
          </a:p>
          <a:p>
            <a:pPr lvl="1"/>
            <a:r>
              <a:rPr lang="en-US" sz="1600" dirty="0"/>
              <a:t>Load test program specified in “lotinfo.txt” file upon receiving it</a:t>
            </a:r>
          </a:p>
          <a:p>
            <a:pPr lvl="1"/>
            <a:r>
              <a:rPr lang="en-US" sz="1600" dirty="0"/>
              <a:t>Send data from “lotinfo.txt” file to Unison as STDF field values</a:t>
            </a:r>
          </a:p>
          <a:p>
            <a:pPr lvl="1"/>
            <a:r>
              <a:rPr lang="en-US" sz="1600" dirty="0"/>
              <a:t>Be able to connect via socket to a remote server and send bytes of data containing bin results in real-time</a:t>
            </a:r>
          </a:p>
          <a:p>
            <a:r>
              <a:rPr lang="en-US" sz="1800" dirty="0"/>
              <a:t>This software must be stand alone and can run in the background within the tester</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752400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Implementation: Software Design</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a:xfrm>
            <a:off x="609599" y="914400"/>
            <a:ext cx="10972800" cy="5225618"/>
          </a:xfrm>
        </p:spPr>
        <p:txBody>
          <a:bodyPr/>
          <a:lstStyle/>
          <a:p>
            <a:r>
              <a:rPr lang="en-US" sz="1600" dirty="0"/>
              <a:t>There are 4 components in the APL software</a:t>
            </a:r>
          </a:p>
          <a:p>
            <a:pPr lvl="1"/>
            <a:r>
              <a:rPr lang="en-US" sz="1200" dirty="0"/>
              <a:t>APL exec</a:t>
            </a:r>
          </a:p>
          <a:p>
            <a:pPr lvl="1"/>
            <a:r>
              <a:rPr lang="en-US" sz="1200" dirty="0"/>
              <a:t>APL Commander (GUI Engine)</a:t>
            </a:r>
          </a:p>
          <a:p>
            <a:pPr lvl="1"/>
            <a:r>
              <a:rPr lang="en-US" sz="1200" dirty="0" err="1"/>
              <a:t>FAModule</a:t>
            </a:r>
            <a:endParaRPr lang="en-US" sz="1200" dirty="0"/>
          </a:p>
          <a:p>
            <a:pPr lvl="1"/>
            <a:r>
              <a:rPr lang="en-US" sz="1200" dirty="0"/>
              <a:t>Custom </a:t>
            </a:r>
            <a:r>
              <a:rPr lang="en-US" sz="1200" dirty="0" err="1"/>
              <a:t>Datalog</a:t>
            </a:r>
            <a:r>
              <a:rPr lang="en-US" sz="1200" dirty="0"/>
              <a:t> Application </a:t>
            </a:r>
          </a:p>
          <a:p>
            <a:r>
              <a:rPr lang="en-US" sz="1600" dirty="0"/>
              <a:t>APL exec</a:t>
            </a:r>
          </a:p>
          <a:p>
            <a:pPr lvl="1"/>
            <a:r>
              <a:rPr lang="en-US" sz="1200" dirty="0"/>
              <a:t>The main component of APL</a:t>
            </a:r>
          </a:p>
          <a:p>
            <a:pPr lvl="1"/>
            <a:r>
              <a:rPr lang="en-US" sz="1200" dirty="0"/>
              <a:t>Monitor incoming “Lotinfo.txt” file and parse it </a:t>
            </a:r>
          </a:p>
          <a:p>
            <a:pPr lvl="1"/>
            <a:r>
              <a:rPr lang="en-US" sz="1200" dirty="0"/>
              <a:t>Launch Unison interface and load test program automatically</a:t>
            </a:r>
          </a:p>
          <a:p>
            <a:pPr lvl="1"/>
            <a:r>
              <a:rPr lang="en-US" sz="1200" dirty="0"/>
              <a:t>Send STDF fields to Unison</a:t>
            </a:r>
          </a:p>
          <a:p>
            <a:pPr lvl="1"/>
            <a:r>
              <a:rPr lang="en-US" sz="1200" dirty="0"/>
              <a:t>Connect to network and send bin information for every test cycle</a:t>
            </a:r>
          </a:p>
          <a:p>
            <a:r>
              <a:rPr lang="en-US" sz="1600" dirty="0" err="1"/>
              <a:t>FAModule</a:t>
            </a:r>
            <a:r>
              <a:rPr lang="en-US" sz="1600" dirty="0"/>
              <a:t> (optional)</a:t>
            </a:r>
          </a:p>
          <a:p>
            <a:pPr lvl="1"/>
            <a:r>
              <a:rPr lang="en-US" sz="1200" dirty="0"/>
              <a:t>Certain STDF fields must be taken from handler or prober.</a:t>
            </a:r>
          </a:p>
          <a:p>
            <a:r>
              <a:rPr lang="en-US" sz="1600" dirty="0"/>
              <a:t>Custom </a:t>
            </a:r>
            <a:r>
              <a:rPr lang="en-US" sz="1600" dirty="0" err="1"/>
              <a:t>Datalog</a:t>
            </a:r>
            <a:r>
              <a:rPr lang="en-US" sz="1600" dirty="0"/>
              <a:t> Application (optional)</a:t>
            </a:r>
          </a:p>
          <a:p>
            <a:pPr lvl="1"/>
            <a:r>
              <a:rPr lang="en-US" sz="1200" dirty="0"/>
              <a:t>Certain STDF fields are not possible to set outside of Unison (e.g. GDR, PTR) therefore APL exec and </a:t>
            </a:r>
            <a:r>
              <a:rPr lang="en-US" sz="1200" dirty="0" err="1"/>
              <a:t>FAModule</a:t>
            </a:r>
            <a:r>
              <a:rPr lang="en-US" sz="1200" dirty="0"/>
              <a:t> will not be able to do it</a:t>
            </a:r>
          </a:p>
          <a:p>
            <a:pPr lvl="1"/>
            <a:r>
              <a:rPr lang="en-US" sz="1200" dirty="0"/>
              <a:t>Amkor requires Unison to generate custom summary file and to this can be implemented in this application. This feature is currently under development</a:t>
            </a:r>
          </a:p>
          <a:p>
            <a:r>
              <a:rPr lang="en-US" sz="1600" dirty="0"/>
              <a:t>APL Commander </a:t>
            </a:r>
          </a:p>
          <a:p>
            <a:pPr lvl="1"/>
            <a:r>
              <a:rPr lang="en-US" sz="1200" dirty="0"/>
              <a:t>Runs along side APL exec as a separate thread handling GUI like warning messages, Operator Prompts.</a:t>
            </a:r>
          </a:p>
          <a:p>
            <a:pPr lvl="1"/>
            <a:r>
              <a:rPr lang="en-US" sz="1200" dirty="0"/>
              <a:t>Can be used to send command to APL. This feature is not available yet but will be in future version release if a requirement arises</a:t>
            </a:r>
          </a:p>
          <a:p>
            <a:endParaRPr lang="en-US" sz="14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81023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Implementation: Technologies Used</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p:txBody>
          <a:bodyPr/>
          <a:lstStyle/>
          <a:p>
            <a:r>
              <a:rPr lang="en-US" sz="1600" dirty="0"/>
              <a:t>EVXA</a:t>
            </a:r>
          </a:p>
          <a:p>
            <a:pPr lvl="1"/>
            <a:r>
              <a:rPr lang="en-US" sz="1400" dirty="0"/>
              <a:t>A Unison C++ library used as a bridge in order for APL exec to talk and exchange data/states with Unison</a:t>
            </a:r>
          </a:p>
          <a:p>
            <a:pPr lvl="1"/>
            <a:r>
              <a:rPr lang="en-US" sz="1400" dirty="0"/>
              <a:t>Used to launch Unison, load and unload program, send STDF fields, </a:t>
            </a:r>
            <a:r>
              <a:rPr lang="en-US" sz="1400" dirty="0" err="1"/>
              <a:t>etc</a:t>
            </a:r>
            <a:r>
              <a:rPr lang="en-US" sz="1400" dirty="0"/>
              <a:t>…</a:t>
            </a:r>
          </a:p>
          <a:p>
            <a:r>
              <a:rPr lang="en-US" sz="1600" dirty="0" err="1"/>
              <a:t>Inotify</a:t>
            </a:r>
            <a:endParaRPr lang="en-US" sz="1600" dirty="0"/>
          </a:p>
          <a:p>
            <a:pPr lvl="1"/>
            <a:r>
              <a:rPr lang="en-US" sz="1400" dirty="0"/>
              <a:t>A </a:t>
            </a:r>
            <a:r>
              <a:rPr lang="en-US" sz="1400" dirty="0" err="1"/>
              <a:t>linux</a:t>
            </a:r>
            <a:r>
              <a:rPr lang="en-US" sz="1400" dirty="0"/>
              <a:t> C++ library used to monitor incoming, outgoing, and file creation within directories in CentOS</a:t>
            </a:r>
          </a:p>
          <a:p>
            <a:pPr lvl="1"/>
            <a:r>
              <a:rPr lang="en-US" sz="1400" dirty="0"/>
              <a:t>Used to monitor incoming “lotinfo.txt” file</a:t>
            </a:r>
          </a:p>
          <a:p>
            <a:r>
              <a:rPr lang="en-US" sz="1600" dirty="0" err="1"/>
              <a:t>wxWidgets</a:t>
            </a:r>
            <a:r>
              <a:rPr lang="en-US" sz="1600" dirty="0"/>
              <a:t> 3.0.4</a:t>
            </a:r>
          </a:p>
          <a:p>
            <a:pPr lvl="1"/>
            <a:r>
              <a:rPr lang="en-US" sz="1400" dirty="0"/>
              <a:t>An open source, cross platform C++ library used to create GUI application</a:t>
            </a:r>
          </a:p>
          <a:p>
            <a:r>
              <a:rPr lang="en-US" sz="1600" dirty="0"/>
              <a:t>Linux built-in C++ socket library</a:t>
            </a:r>
          </a:p>
          <a:p>
            <a:pPr lvl="1"/>
            <a:r>
              <a:rPr lang="en-US" sz="1400" dirty="0"/>
              <a:t>A standard C/C++ library used to connect to remote server via socket</a:t>
            </a:r>
          </a:p>
          <a:p>
            <a:pPr lvl="1"/>
            <a:r>
              <a:rPr lang="en-US" sz="1400" dirty="0"/>
              <a:t>Used for sending bin information per test cycle</a:t>
            </a:r>
          </a:p>
          <a:p>
            <a:r>
              <a:rPr lang="en-US" sz="1600" dirty="0"/>
              <a:t>The following functions are developed from ground up to achieve capability</a:t>
            </a:r>
          </a:p>
          <a:p>
            <a:pPr lvl="1"/>
            <a:r>
              <a:rPr lang="en-US" sz="1400" dirty="0"/>
              <a:t>“Lotinfo.txt” file parser. This file is in YAML format</a:t>
            </a:r>
          </a:p>
          <a:p>
            <a:pPr lvl="1"/>
            <a:r>
              <a:rPr lang="en-US" sz="1400" dirty="0"/>
              <a:t>XML file parser. APL has a lot functions that you can turn ON or OFF or set its parameters. These functions can be configured through an XML file, much like CURI</a:t>
            </a:r>
          </a:p>
          <a:p>
            <a:pPr lvl="1"/>
            <a:endParaRPr lang="en-US" sz="1600" dirty="0"/>
          </a:p>
        </p:txBody>
      </p:sp>
    </p:spTree>
    <p:extLst>
      <p:ext uri="{BB962C8B-B14F-4D97-AF65-F5344CB8AC3E}">
        <p14:creationId xmlns:p14="http://schemas.microsoft.com/office/powerpoint/2010/main" val="2376662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97E6-A807-40AE-BF63-8457DF20FEF6}"/>
              </a:ext>
            </a:extLst>
          </p:cNvPr>
          <p:cNvSpPr>
            <a:spLocks noGrp="1"/>
          </p:cNvSpPr>
          <p:nvPr>
            <p:ph type="title"/>
          </p:nvPr>
        </p:nvSpPr>
        <p:spPr/>
        <p:txBody>
          <a:bodyPr>
            <a:normAutofit/>
          </a:bodyPr>
          <a:lstStyle/>
          <a:p>
            <a:r>
              <a:rPr lang="en-US" dirty="0"/>
              <a:t>Status: Where We Are Right Now With APL?</a:t>
            </a:r>
          </a:p>
        </p:txBody>
      </p:sp>
      <p:sp>
        <p:nvSpPr>
          <p:cNvPr id="3" name="Content Placeholder 2">
            <a:extLst>
              <a:ext uri="{FF2B5EF4-FFF2-40B4-BE49-F238E27FC236}">
                <a16:creationId xmlns:a16="http://schemas.microsoft.com/office/drawing/2014/main" id="{AD493B48-FA63-40D8-9FB3-6330B5011380}"/>
              </a:ext>
            </a:extLst>
          </p:cNvPr>
          <p:cNvSpPr>
            <a:spLocks noGrp="1"/>
          </p:cNvSpPr>
          <p:nvPr>
            <p:ph idx="1"/>
          </p:nvPr>
        </p:nvSpPr>
        <p:spPr/>
        <p:txBody>
          <a:bodyPr/>
          <a:lstStyle/>
          <a:p>
            <a:r>
              <a:rPr lang="en-US" sz="1600" dirty="0"/>
              <a:t>APL is now operational and currently running in Amkor factory </a:t>
            </a:r>
          </a:p>
          <a:p>
            <a:r>
              <a:rPr lang="en-US" sz="1600" dirty="0"/>
              <a:t>The latest version is in beta b.2.11.20191105</a:t>
            </a:r>
          </a:p>
          <a:p>
            <a:r>
              <a:rPr lang="en-US" sz="1600" dirty="0"/>
              <a:t>It can now perform the following</a:t>
            </a:r>
          </a:p>
          <a:p>
            <a:pPr lvl="1"/>
            <a:r>
              <a:rPr lang="en-US" sz="1400" dirty="0"/>
              <a:t>Monitoring incoming “lotinfo.txt” file and parse it</a:t>
            </a:r>
          </a:p>
          <a:p>
            <a:pPr lvl="1"/>
            <a:r>
              <a:rPr lang="en-US" sz="1400" dirty="0"/>
              <a:t>Launch OICU or </a:t>
            </a:r>
            <a:r>
              <a:rPr lang="en-US" sz="1400" dirty="0" err="1"/>
              <a:t>Optool</a:t>
            </a:r>
            <a:r>
              <a:rPr lang="en-US" sz="1400" dirty="0"/>
              <a:t> if necessary</a:t>
            </a:r>
          </a:p>
          <a:p>
            <a:pPr lvl="1"/>
            <a:r>
              <a:rPr lang="en-US" sz="1400" dirty="0"/>
              <a:t>Load test program</a:t>
            </a:r>
          </a:p>
          <a:p>
            <a:pPr lvl="1"/>
            <a:r>
              <a:rPr lang="en-US" sz="1400" dirty="0"/>
              <a:t>Send STDF data specified in “lotinfo.txt” to Unison</a:t>
            </a:r>
          </a:p>
          <a:p>
            <a:pPr lvl="1"/>
            <a:r>
              <a:rPr lang="en-US" sz="1400" dirty="0"/>
              <a:t>Send binning information per test cycle to remote server (Amkor Bin Solution v1.4 compliant)</a:t>
            </a:r>
          </a:p>
          <a:p>
            <a:pPr lvl="1"/>
            <a:r>
              <a:rPr lang="en-US" sz="1400" dirty="0"/>
              <a:t>Safely loads program when existing program is already loaded in Unison (Operator GUI Prompts)</a:t>
            </a:r>
          </a:p>
          <a:p>
            <a:pPr lvl="1"/>
            <a:r>
              <a:rPr lang="en-US" sz="1400" dirty="0"/>
              <a:t>Can be configured on how to parse lotinfo.txt contents</a:t>
            </a:r>
          </a:p>
          <a:p>
            <a:r>
              <a:rPr lang="en-US" sz="1600" dirty="0"/>
              <a:t>For </a:t>
            </a:r>
            <a:r>
              <a:rPr lang="en-US" sz="1600" dirty="0" err="1"/>
              <a:t>PAx</a:t>
            </a:r>
            <a:r>
              <a:rPr lang="en-US" sz="1600" dirty="0"/>
              <a:t> tester and Qualcomm devices, </a:t>
            </a:r>
            <a:r>
              <a:rPr lang="en-US" sz="1600" dirty="0" err="1"/>
              <a:t>FAModule</a:t>
            </a:r>
            <a:r>
              <a:rPr lang="en-US" sz="1600" dirty="0"/>
              <a:t> is not required for now</a:t>
            </a:r>
          </a:p>
          <a:p>
            <a:r>
              <a:rPr lang="en-US" sz="1600" dirty="0"/>
              <a:t>Custom </a:t>
            </a:r>
            <a:r>
              <a:rPr lang="en-US" sz="1600" dirty="0" err="1"/>
              <a:t>Datalog</a:t>
            </a:r>
            <a:r>
              <a:rPr lang="en-US" sz="1600" dirty="0"/>
              <a:t> Applications is currently under development to implement custom summary, an Amkor requirement. </a:t>
            </a:r>
          </a:p>
        </p:txBody>
      </p:sp>
    </p:spTree>
    <p:extLst>
      <p:ext uri="{BB962C8B-B14F-4D97-AF65-F5344CB8AC3E}">
        <p14:creationId xmlns:p14="http://schemas.microsoft.com/office/powerpoint/2010/main" val="94011475"/>
      </p:ext>
    </p:extLst>
  </p:cSld>
  <p:clrMapOvr>
    <a:masterClrMapping/>
  </p:clrMapOvr>
</p:sld>
</file>

<file path=ppt/theme/theme1.xml><?xml version="1.0" encoding="utf-8"?>
<a:theme xmlns:a="http://schemas.openxmlformats.org/drawingml/2006/main" name="Desig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extLst>
    <a:ext uri="{05A4C25C-085E-4340-85A3-A5531E510DB2}">
      <thm15:themeFamily xmlns:thm15="http://schemas.microsoft.com/office/thememl/2012/main" name="Cohu-PowerPoint-Template.9.14.18.pptx" id="{56FF77D7-F70B-45C0-B299-4D56C72E4ADD}" vid="{BA666388-DFA5-4EE6-A921-50E4F1E0F43D}"/>
    </a:ext>
  </a:extLst>
</a:theme>
</file>

<file path=ppt/theme/theme2.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B60BFFE9FD424494E53AF42673E0BE" ma:contentTypeVersion="7" ma:contentTypeDescription="Create a new document." ma:contentTypeScope="" ma:versionID="a7625e833811fc3356fdad8be66ea027">
  <xsd:schema xmlns:xsd="http://www.w3.org/2001/XMLSchema" xmlns:xs="http://www.w3.org/2001/XMLSchema" xmlns:p="http://schemas.microsoft.com/office/2006/metadata/properties" xmlns:ns2="69a944f8-a273-4f65-804c-d551303ef689" xmlns:ns3="c1143459-8749-42aa-9770-9c9289fe49d4" targetNamespace="http://schemas.microsoft.com/office/2006/metadata/properties" ma:root="true" ma:fieldsID="b68101adcadf5cf92321969932c6449a" ns2:_="" ns3:_="">
    <xsd:import namespace="69a944f8-a273-4f65-804c-d551303ef689"/>
    <xsd:import namespace="c1143459-8749-42aa-9770-9c9289fe49d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a944f8-a273-4f65-804c-d551303ef6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143459-8749-42aa-9770-9c9289fe49d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A9307B-9665-4355-83DE-55CFA2DBE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a944f8-a273-4f65-804c-d551303ef689"/>
    <ds:schemaRef ds:uri="c1143459-8749-42aa-9770-9c9289fe49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5A2890-AB98-409C-994F-DF8D680FD2F1}">
  <ds:schemaRefs>
    <ds:schemaRef ds:uri="http://schemas.microsoft.com/office/infopath/2007/PartnerControls"/>
    <ds:schemaRef ds:uri="http://purl.org/dc/dcmitype/"/>
    <ds:schemaRef ds:uri="69a944f8-a273-4f65-804c-d551303ef689"/>
    <ds:schemaRef ds:uri="http://purl.org/dc/term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c1143459-8749-42aa-9770-9c9289fe49d4"/>
    <ds:schemaRef ds:uri="http://www.w3.org/XML/1998/namespace"/>
  </ds:schemaRefs>
</ds:datastoreItem>
</file>

<file path=customXml/itemProps3.xml><?xml version="1.0" encoding="utf-8"?>
<ds:datastoreItem xmlns:ds="http://schemas.openxmlformats.org/officeDocument/2006/customXml" ds:itemID="{9CD0471D-D7B6-4441-B3F2-75B1156855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Cohu-PowerPoint-Template.9.14.18</Template>
  <TotalTime>0</TotalTime>
  <Words>3808</Words>
  <Application>Microsoft Office PowerPoint</Application>
  <PresentationFormat>Widescreen</PresentationFormat>
  <Paragraphs>582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Corbel</vt:lpstr>
      <vt:lpstr>Wingdings</vt:lpstr>
      <vt:lpstr>DesignTemplate</vt:lpstr>
      <vt:lpstr>PowerPoint Presentation</vt:lpstr>
      <vt:lpstr>Overview</vt:lpstr>
      <vt:lpstr>What Factory Automation Does Amkor Require From Testers?</vt:lpstr>
      <vt:lpstr>What COHU Needs to Provide to Meet Amkor Requirement?</vt:lpstr>
      <vt:lpstr>Problem</vt:lpstr>
      <vt:lpstr>Solution: Automatic Program Loader (APL)</vt:lpstr>
      <vt:lpstr>Implementation: Software Design</vt:lpstr>
      <vt:lpstr>Implementation: Technologies Used</vt:lpstr>
      <vt:lpstr>Status: Where We Are Right Now With APL?</vt:lpstr>
      <vt:lpstr>Status: To-Do list</vt:lpstr>
      <vt:lpstr>Technical Details</vt:lpstr>
      <vt:lpstr>Installation</vt:lpstr>
      <vt:lpstr>Configuration</vt:lpstr>
      <vt:lpstr>Configuration File</vt:lpstr>
      <vt:lpstr>Configuration File: Root Elements</vt:lpstr>
      <vt:lpstr>Configuration File: Active Configuration </vt:lpstr>
      <vt:lpstr>Configuration File: Site Configuration Parameters</vt:lpstr>
      <vt:lpstr>Configuration File: Launch Parameters</vt:lpstr>
      <vt:lpstr>Configuration File: Launch Parameters</vt:lpstr>
      <vt:lpstr>Configuration File: Launch Parameters</vt:lpstr>
      <vt:lpstr>Configuration File: LotInfo Parameters</vt:lpstr>
      <vt:lpstr>Configuration File: LotInfo &lt;Step&gt;</vt:lpstr>
      <vt:lpstr>Configuration File: LotInfo &lt;Field&gt;</vt:lpstr>
      <vt:lpstr>Configuration File: LotInfo &lt;Field&gt;</vt:lpstr>
      <vt:lpstr>Configuration File: LotInfo &lt;Field&gt; Continued…</vt:lpstr>
      <vt:lpstr>Configuration File: Binning Parameters</vt:lpstr>
      <vt:lpstr>Configuration File: Other Parameters</vt:lpstr>
      <vt:lpstr>Launching </vt:lpstr>
      <vt:lpstr>STDF fields: MIR</vt:lpstr>
      <vt:lpstr>STDF fields: SDR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2018-10-26T16:59:11Z</dcterms:created>
  <dcterms:modified xsi:type="dcterms:W3CDTF">2019-11-13T08:15:47Z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TC100738469990</vt:lpwstr>
  </property>
  <property fmtid="{D5CDD505-2E9C-101B-9397-08002B2CF9AE}" pid="3" name="ContentTypeId">
    <vt:lpwstr>0x0101004CB60BFFE9FD424494E53AF42673E0BE</vt:lpwstr>
  </property>
</Properties>
</file>