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a:xfrm>
            <a:off x="1018540" y="286003"/>
            <a:ext cx="10154919" cy="1379220"/>
          </a:xfrm>
          <a:prstGeom prst="rect">
            <a:avLst/>
          </a:prstGeom>
        </p:spPr>
        <p:txBody>
          <a:bodyPr wrap="square" lIns="0" tIns="0" rIns="0" bIns="0">
            <a:spAutoFit/>
          </a:bodyPr>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a:xfrm>
            <a:off x="1073785" y="1834387"/>
            <a:ext cx="10044429" cy="3326765"/>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5042692" y="6558234"/>
            <a:ext cx="2110740" cy="167004"/>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offeegrammer.com/cheesecake-printers-and-moralit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getbootstrap.com/css/#form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getbootstrap.com/css/#button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getbootstrap.com/css/#tab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getbootstrap.com/css/#image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getbootstrap.com/css/#helper-class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getbootstrap.com/javascript/#modal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getbootstrap.com/javascript/#aler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getbootstrap.com/javascript/#tab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getbootstrap.com/javascript/#dropdo"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getbootstrap.com/javascript/#tooltip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http://chaijs.com/" TargetMode="External"/><Relationship Id="rId2" Type="http://schemas.openxmlformats.org/officeDocument/2006/relationships/hyperlink" Target="http://phantomjs.org/headless-testing.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elastic.co/"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6350">
            <a:solidFill>
              <a:srgbClr val="7F7F7F"/>
            </a:solidFill>
          </a:ln>
        </p:spPr>
        <p:txBody>
          <a:bodyPr wrap="square" lIns="0" tIns="0" rIns="0" bIns="0" rtlCol="0"/>
          <a:lstStyle/>
          <a:p>
            <a:endParaRPr/>
          </a:p>
        </p:txBody>
      </p:sp>
      <p:sp>
        <p:nvSpPr>
          <p:cNvPr id="5" name="object 5"/>
          <p:cNvSpPr txBox="1">
            <a:spLocks noGrp="1"/>
          </p:cNvSpPr>
          <p:nvPr>
            <p:ph type="title"/>
          </p:nvPr>
        </p:nvSpPr>
        <p:spPr>
          <a:xfrm>
            <a:off x="1176019" y="910844"/>
            <a:ext cx="9831070" cy="3355406"/>
          </a:xfrm>
          <a:prstGeom prst="rect">
            <a:avLst/>
          </a:prstGeom>
        </p:spPr>
        <p:txBody>
          <a:bodyPr vert="horz" wrap="square" lIns="0" tIns="198755" rIns="0" bIns="0" rtlCol="0">
            <a:spAutoFit/>
          </a:bodyPr>
          <a:lstStyle/>
          <a:p>
            <a:pPr marL="12700" marR="5080">
              <a:lnSpc>
                <a:spcPts val="8159"/>
              </a:lnSpc>
              <a:spcBef>
                <a:spcPts val="1565"/>
              </a:spcBef>
            </a:pPr>
            <a:r>
              <a:rPr sz="8000" u="none" dirty="0">
                <a:solidFill>
                  <a:srgbClr val="262626"/>
                </a:solidFill>
              </a:rPr>
              <a:t>Lecture 13: CSS3,  Accessibility, and Twitter  Bootstrap</a:t>
            </a:r>
            <a:endParaRPr sz="8000" dirty="0"/>
          </a:p>
        </p:txBody>
      </p:sp>
      <p:sp>
        <p:nvSpPr>
          <p:cNvPr id="6" name="object 6"/>
          <p:cNvSpPr txBox="1"/>
          <p:nvPr/>
        </p:nvSpPr>
        <p:spPr>
          <a:xfrm>
            <a:off x="1178791" y="4434332"/>
            <a:ext cx="4418965" cy="391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637052"/>
                </a:solidFill>
                <a:latin typeface="Arial"/>
                <a:cs typeface="Arial"/>
              </a:rPr>
              <a:t>CS-546 </a:t>
            </a:r>
            <a:r>
              <a:rPr sz="2400" spc="-140" dirty="0">
                <a:solidFill>
                  <a:srgbClr val="637052"/>
                </a:solidFill>
                <a:latin typeface="Arial"/>
                <a:cs typeface="Arial"/>
              </a:rPr>
              <a:t>– </a:t>
            </a:r>
            <a:r>
              <a:rPr sz="2400" spc="-170" dirty="0">
                <a:solidFill>
                  <a:srgbClr val="637052"/>
                </a:solidFill>
                <a:latin typeface="Arial"/>
                <a:cs typeface="Arial"/>
              </a:rPr>
              <a:t>WEB</a:t>
            </a:r>
            <a:r>
              <a:rPr sz="2400" spc="-12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18" y="907796"/>
            <a:ext cx="4767581" cy="751488"/>
          </a:xfrm>
          <a:prstGeom prst="rect">
            <a:avLst/>
          </a:prstGeom>
        </p:spPr>
        <p:txBody>
          <a:bodyPr vert="horz" wrap="square" lIns="0" tIns="12700" rIns="0" bIns="0" rtlCol="0">
            <a:spAutoFit/>
          </a:bodyPr>
          <a:lstStyle/>
          <a:p>
            <a:pPr marL="12700">
              <a:lnSpc>
                <a:spcPct val="100000"/>
              </a:lnSpc>
              <a:spcBef>
                <a:spcPts val="100"/>
              </a:spcBef>
            </a:pPr>
            <a:r>
              <a:rPr u="none" dirty="0"/>
              <a:t>Media Queries!</a:t>
            </a:r>
          </a:p>
        </p:txBody>
      </p:sp>
      <p:sp>
        <p:nvSpPr>
          <p:cNvPr id="4" name="object 4"/>
          <p:cNvSpPr txBox="1"/>
          <p:nvPr/>
        </p:nvSpPr>
        <p:spPr>
          <a:xfrm>
            <a:off x="1084580" y="1699666"/>
            <a:ext cx="9559925" cy="4094479"/>
          </a:xfrm>
          <a:prstGeom prst="rect">
            <a:avLst/>
          </a:prstGeom>
        </p:spPr>
        <p:txBody>
          <a:bodyPr vert="horz" wrap="square" lIns="0" tIns="12700" rIns="0" bIns="0" rtlCol="0">
            <a:spAutoFit/>
          </a:bodyPr>
          <a:lstStyle/>
          <a:p>
            <a:pPr marL="103505" marR="1097280">
              <a:lnSpc>
                <a:spcPct val="131600"/>
              </a:lnSpc>
              <a:spcBef>
                <a:spcPts val="100"/>
              </a:spcBef>
            </a:pPr>
            <a:r>
              <a:rPr sz="1900" dirty="0">
                <a:solidFill>
                  <a:srgbClr val="404040"/>
                </a:solidFill>
                <a:latin typeface="Arial"/>
                <a:cs typeface="Arial"/>
              </a:rPr>
              <a:t>One of the most powerful things about modern CSS is that we can use media queries.  Media queries allow us to conditionally apply styles.</a:t>
            </a:r>
            <a:endParaRPr sz="1900" dirty="0">
              <a:latin typeface="Arial"/>
              <a:cs typeface="Arial"/>
            </a:endParaRPr>
          </a:p>
          <a:p>
            <a:pPr marL="103505">
              <a:lnSpc>
                <a:spcPts val="2165"/>
              </a:lnSpc>
              <a:spcBef>
                <a:spcPts val="720"/>
              </a:spcBef>
            </a:pPr>
            <a:r>
              <a:rPr sz="1900" dirty="0">
                <a:solidFill>
                  <a:srgbClr val="404040"/>
                </a:solidFill>
                <a:latin typeface="Arial"/>
                <a:cs typeface="Arial"/>
              </a:rPr>
              <a:t>We can easily apply based on:</a:t>
            </a:r>
            <a:endParaRPr sz="1900" dirty="0">
              <a:latin typeface="Arial"/>
              <a:cs typeface="Arial"/>
            </a:endParaRPr>
          </a:p>
          <a:p>
            <a:pPr marL="396875" indent="-182880">
              <a:lnSpc>
                <a:spcPts val="1925"/>
              </a:lnSpc>
              <a:buClr>
                <a:srgbClr val="E48312"/>
              </a:buClr>
              <a:buChar char="◦"/>
              <a:tabLst>
                <a:tab pos="396875" algn="l"/>
              </a:tabLst>
            </a:pPr>
            <a:r>
              <a:rPr sz="1700" dirty="0">
                <a:solidFill>
                  <a:srgbClr val="404040"/>
                </a:solidFill>
                <a:latin typeface="Arial"/>
                <a:cs typeface="Arial"/>
              </a:rPr>
              <a:t>width / max-width / min-width</a:t>
            </a:r>
            <a:endParaRPr sz="1700" dirty="0">
              <a:latin typeface="Arial"/>
              <a:cs typeface="Arial"/>
            </a:endParaRPr>
          </a:p>
          <a:p>
            <a:pPr marL="396875" indent="-182880">
              <a:lnSpc>
                <a:spcPts val="2030"/>
              </a:lnSpc>
              <a:buClr>
                <a:srgbClr val="E48312"/>
              </a:buClr>
              <a:buChar char="◦"/>
              <a:tabLst>
                <a:tab pos="396875" algn="l"/>
              </a:tabLst>
            </a:pPr>
            <a:r>
              <a:rPr sz="1700" dirty="0">
                <a:solidFill>
                  <a:srgbClr val="404040"/>
                </a:solidFill>
                <a:latin typeface="Arial"/>
                <a:cs typeface="Arial"/>
              </a:rPr>
              <a:t>orientation (portrait vs landscape)</a:t>
            </a:r>
            <a:endParaRPr sz="1700" dirty="0">
              <a:latin typeface="Arial"/>
              <a:cs typeface="Arial"/>
            </a:endParaRPr>
          </a:p>
          <a:p>
            <a:pPr marL="396875" indent="-182880">
              <a:lnSpc>
                <a:spcPts val="2030"/>
              </a:lnSpc>
              <a:buClr>
                <a:srgbClr val="E48312"/>
              </a:buClr>
              <a:buChar char="◦"/>
              <a:tabLst>
                <a:tab pos="396875" algn="l"/>
              </a:tabLst>
            </a:pPr>
            <a:r>
              <a:rPr sz="1700" dirty="0">
                <a:solidFill>
                  <a:srgbClr val="404040"/>
                </a:solidFill>
                <a:latin typeface="Arial"/>
                <a:cs typeface="Arial"/>
              </a:rPr>
              <a:t>media type (screen, print, all, speech)</a:t>
            </a:r>
            <a:endParaRPr sz="1700" dirty="0">
              <a:latin typeface="Arial"/>
              <a:cs typeface="Arial"/>
            </a:endParaRPr>
          </a:p>
          <a:p>
            <a:pPr marL="396875" indent="-182880">
              <a:lnSpc>
                <a:spcPct val="100000"/>
              </a:lnSpc>
              <a:buClr>
                <a:srgbClr val="E48312"/>
              </a:buClr>
              <a:buChar char="◦"/>
              <a:tabLst>
                <a:tab pos="396875" algn="l"/>
              </a:tabLst>
            </a:pPr>
            <a:r>
              <a:rPr sz="1700" dirty="0">
                <a:solidFill>
                  <a:srgbClr val="404040"/>
                </a:solidFill>
                <a:latin typeface="Arial"/>
                <a:cs typeface="Arial"/>
              </a:rPr>
              <a:t>more!</a:t>
            </a:r>
            <a:endParaRPr sz="1700" dirty="0">
              <a:latin typeface="Arial"/>
              <a:cs typeface="Arial"/>
            </a:endParaRPr>
          </a:p>
          <a:p>
            <a:pPr marL="103505">
              <a:lnSpc>
                <a:spcPct val="100000"/>
              </a:lnSpc>
              <a:spcBef>
                <a:spcPts val="905"/>
              </a:spcBef>
            </a:pPr>
            <a:r>
              <a:rPr sz="1900" dirty="0">
                <a:solidFill>
                  <a:srgbClr val="404040"/>
                </a:solidFill>
                <a:latin typeface="Arial"/>
                <a:cs typeface="Arial"/>
              </a:rPr>
              <a:t>The basic format is, in your stylesheet:</a:t>
            </a:r>
            <a:endParaRPr sz="1900" dirty="0">
              <a:latin typeface="Arial"/>
              <a:cs typeface="Arial"/>
            </a:endParaRPr>
          </a:p>
          <a:p>
            <a:pPr marL="12700">
              <a:lnSpc>
                <a:spcPct val="100000"/>
              </a:lnSpc>
              <a:spcBef>
                <a:spcPts val="695"/>
              </a:spcBef>
            </a:pPr>
            <a:r>
              <a:rPr sz="1900" b="1" dirty="0">
                <a:solidFill>
                  <a:srgbClr val="404040"/>
                </a:solidFill>
                <a:latin typeface="Courier New"/>
                <a:cs typeface="Courier New"/>
              </a:rPr>
              <a:t>@media (min-width: 700px) {</a:t>
            </a:r>
            <a:endParaRPr sz="1900" dirty="0">
              <a:latin typeface="Courier New"/>
              <a:cs typeface="Courier New"/>
            </a:endParaRPr>
          </a:p>
          <a:p>
            <a:pPr marL="590550">
              <a:lnSpc>
                <a:spcPct val="100000"/>
              </a:lnSpc>
              <a:spcBef>
                <a:spcPts val="720"/>
              </a:spcBef>
            </a:pPr>
            <a:r>
              <a:rPr sz="1900" b="1" dirty="0">
                <a:solidFill>
                  <a:srgbClr val="404040"/>
                </a:solidFill>
                <a:latin typeface="Courier New"/>
                <a:cs typeface="Courier New"/>
              </a:rPr>
              <a:t>/* These rules will apply when the screen is 700px or wider */</a:t>
            </a:r>
            <a:endParaRPr sz="1900" dirty="0">
              <a:latin typeface="Courier New"/>
              <a:cs typeface="Courier New"/>
            </a:endParaRPr>
          </a:p>
          <a:p>
            <a:pPr marL="445770">
              <a:lnSpc>
                <a:spcPct val="100000"/>
              </a:lnSpc>
              <a:spcBef>
                <a:spcPts val="695"/>
              </a:spcBef>
            </a:pPr>
            <a:r>
              <a:rPr sz="1900" b="1" dirty="0">
                <a:solidFill>
                  <a:srgbClr val="404040"/>
                </a:solidFill>
                <a:latin typeface="Courier New"/>
                <a:cs typeface="Courier New"/>
              </a:rPr>
              <a:t>.nav { width: 650px; margin: auto;}</a:t>
            </a:r>
            <a:endParaRPr sz="1900" dirty="0">
              <a:latin typeface="Courier New"/>
              <a:cs typeface="Courier New"/>
            </a:endParaRPr>
          </a:p>
          <a:p>
            <a:pPr marL="12700">
              <a:lnSpc>
                <a:spcPct val="100000"/>
              </a:lnSpc>
              <a:spcBef>
                <a:spcPts val="720"/>
              </a:spcBef>
            </a:pPr>
            <a:r>
              <a:rPr sz="1900" b="1" dirty="0">
                <a:solidFill>
                  <a:srgbClr val="404040"/>
                </a:solidFill>
                <a:latin typeface="Courier New"/>
                <a:cs typeface="Courier New"/>
              </a:rPr>
              <a:t>}</a:t>
            </a:r>
            <a:endParaRPr sz="1900" dirty="0">
              <a:latin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19" y="907796"/>
            <a:ext cx="3700781" cy="751488"/>
          </a:xfrm>
          <a:prstGeom prst="rect">
            <a:avLst/>
          </a:prstGeom>
        </p:spPr>
        <p:txBody>
          <a:bodyPr vert="horz" wrap="square" lIns="0" tIns="12700" rIns="0" bIns="0" rtlCol="0">
            <a:spAutoFit/>
          </a:bodyPr>
          <a:lstStyle/>
          <a:p>
            <a:pPr marL="12700">
              <a:lnSpc>
                <a:spcPct val="100000"/>
              </a:lnSpc>
              <a:spcBef>
                <a:spcPts val="100"/>
              </a:spcBef>
            </a:pPr>
            <a:r>
              <a:rPr u="none" dirty="0"/>
              <a:t>Print Layouts</a:t>
            </a:r>
          </a:p>
        </p:txBody>
      </p:sp>
      <p:sp>
        <p:nvSpPr>
          <p:cNvPr id="4" name="object 4"/>
          <p:cNvSpPr txBox="1"/>
          <p:nvPr/>
        </p:nvSpPr>
        <p:spPr>
          <a:xfrm>
            <a:off x="1176019" y="1692960"/>
            <a:ext cx="9678035" cy="3873500"/>
          </a:xfrm>
          <a:prstGeom prst="rect">
            <a:avLst/>
          </a:prstGeom>
        </p:spPr>
        <p:txBody>
          <a:bodyPr vert="horz" wrap="square" lIns="0" tIns="12700" rIns="0" bIns="0" rtlCol="0">
            <a:spAutoFit/>
          </a:bodyPr>
          <a:lstStyle/>
          <a:p>
            <a:pPr marL="12700" marR="5080">
              <a:lnSpc>
                <a:spcPct val="138000"/>
              </a:lnSpc>
              <a:spcBef>
                <a:spcPts val="100"/>
              </a:spcBef>
            </a:pPr>
            <a:r>
              <a:rPr sz="2000" dirty="0">
                <a:solidFill>
                  <a:srgbClr val="404040"/>
                </a:solidFill>
                <a:latin typeface="Arial"/>
                <a:cs typeface="Arial"/>
              </a:rPr>
              <a:t>You may use media queries to create styles that will apply to your page when it’s printed only.  Often, you will use this to:</a:t>
            </a:r>
            <a:endParaRPr sz="2000">
              <a:latin typeface="Arial"/>
              <a:cs typeface="Arial"/>
            </a:endParaRPr>
          </a:p>
          <a:p>
            <a:pPr marL="305435" indent="-182880">
              <a:lnSpc>
                <a:spcPts val="2145"/>
              </a:lnSpc>
              <a:buClr>
                <a:srgbClr val="E48312"/>
              </a:buClr>
              <a:buChar char="◦"/>
              <a:tabLst>
                <a:tab pos="305435" algn="l"/>
              </a:tabLst>
            </a:pPr>
            <a:r>
              <a:rPr sz="1800" dirty="0">
                <a:solidFill>
                  <a:srgbClr val="404040"/>
                </a:solidFill>
                <a:latin typeface="Arial"/>
                <a:cs typeface="Arial"/>
              </a:rPr>
              <a:t>Hide all but essential graphics</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Hide advertisements</a:t>
            </a:r>
            <a:endParaRPr sz="18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Create an easy to read version of your page that has little to no color</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Remove content that you would not want included, such as discussion comments</a:t>
            </a:r>
            <a:endParaRPr sz="1800">
              <a:latin typeface="Arial"/>
              <a:cs typeface="Arial"/>
            </a:endParaRPr>
          </a:p>
          <a:p>
            <a:pPr marL="12700" marR="256540">
              <a:lnSpc>
                <a:spcPts val="1920"/>
              </a:lnSpc>
              <a:spcBef>
                <a:spcPts val="1585"/>
              </a:spcBef>
            </a:pPr>
            <a:r>
              <a:rPr sz="2000" dirty="0">
                <a:solidFill>
                  <a:srgbClr val="404040"/>
                </a:solidFill>
                <a:latin typeface="Arial"/>
                <a:cs typeface="Arial"/>
              </a:rPr>
              <a:t>In your link tag, you can include a </a:t>
            </a:r>
            <a:r>
              <a:rPr sz="2000" i="1" dirty="0">
                <a:solidFill>
                  <a:srgbClr val="404040"/>
                </a:solidFill>
                <a:latin typeface="Arial"/>
                <a:cs typeface="Arial"/>
              </a:rPr>
              <a:t>media </a:t>
            </a:r>
            <a:r>
              <a:rPr sz="2000" dirty="0">
                <a:solidFill>
                  <a:srgbClr val="404040"/>
                </a:solidFill>
                <a:latin typeface="Arial"/>
                <a:cs typeface="Arial"/>
              </a:rPr>
              <a:t>attribute that describes which media type to apply  those styles to.</a:t>
            </a:r>
            <a:endParaRPr sz="2000">
              <a:latin typeface="Arial"/>
              <a:cs typeface="Arial"/>
            </a:endParaRPr>
          </a:p>
          <a:p>
            <a:pPr marL="305435" indent="-182880">
              <a:lnSpc>
                <a:spcPts val="2135"/>
              </a:lnSpc>
              <a:buClr>
                <a:srgbClr val="E48312"/>
              </a:buClr>
              <a:buChar char="◦"/>
              <a:tabLst>
                <a:tab pos="305435" algn="l"/>
              </a:tabLst>
            </a:pPr>
            <a:r>
              <a:rPr sz="1800" dirty="0">
                <a:solidFill>
                  <a:srgbClr val="404040"/>
                </a:solidFill>
                <a:latin typeface="Arial"/>
                <a:cs typeface="Arial"/>
              </a:rPr>
              <a:t>all</a:t>
            </a:r>
            <a:endParaRPr sz="18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print</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screen</a:t>
            </a:r>
            <a:endParaRPr sz="18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speech</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Mobile First	</a:t>
            </a:r>
          </a:p>
        </p:txBody>
      </p:sp>
      <p:sp>
        <p:nvSpPr>
          <p:cNvPr id="3" name="object 3"/>
          <p:cNvSpPr txBox="1"/>
          <p:nvPr/>
        </p:nvSpPr>
        <p:spPr>
          <a:xfrm>
            <a:off x="1176019" y="1834387"/>
            <a:ext cx="9989185" cy="3486211"/>
          </a:xfrm>
          <a:prstGeom prst="rect">
            <a:avLst/>
          </a:prstGeom>
        </p:spPr>
        <p:txBody>
          <a:bodyPr vert="horz" wrap="square" lIns="0" tIns="46355" rIns="0" bIns="0" rtlCol="0">
            <a:spAutoFit/>
          </a:bodyPr>
          <a:lstStyle/>
          <a:p>
            <a:pPr marL="12700" marR="165735">
              <a:lnSpc>
                <a:spcPts val="2160"/>
              </a:lnSpc>
              <a:spcBef>
                <a:spcPts val="365"/>
              </a:spcBef>
            </a:pPr>
            <a:r>
              <a:rPr sz="2000" dirty="0">
                <a:solidFill>
                  <a:srgbClr val="404040"/>
                </a:solidFill>
                <a:latin typeface="Arial"/>
                <a:cs typeface="Arial"/>
              </a:rPr>
              <a:t>You may be tempted at first to start changing your layout using media queries that change your  layout as your screen size gets </a:t>
            </a:r>
            <a:r>
              <a:rPr sz="2000" i="1" dirty="0">
                <a:solidFill>
                  <a:srgbClr val="404040"/>
                </a:solidFill>
                <a:latin typeface="Arial"/>
                <a:cs typeface="Arial"/>
              </a:rPr>
              <a:t>smaller</a:t>
            </a:r>
            <a:r>
              <a:rPr sz="2000" dirty="0">
                <a:solidFill>
                  <a:srgbClr val="404040"/>
                </a:solidFill>
                <a:latin typeface="Arial"/>
                <a:cs typeface="Arial"/>
              </a:rPr>
              <a:t>.</a:t>
            </a:r>
            <a:endParaRPr sz="2000">
              <a:latin typeface="Arial"/>
              <a:cs typeface="Arial"/>
            </a:endParaRPr>
          </a:p>
          <a:p>
            <a:pPr marL="12700" marR="518159">
              <a:lnSpc>
                <a:spcPts val="2160"/>
              </a:lnSpc>
              <a:spcBef>
                <a:spcPts val="1390"/>
              </a:spcBef>
            </a:pPr>
            <a:r>
              <a:rPr sz="2000" dirty="0">
                <a:solidFill>
                  <a:srgbClr val="404040"/>
                </a:solidFill>
                <a:latin typeface="Arial"/>
                <a:cs typeface="Arial"/>
              </a:rPr>
              <a:t>Countless developers clocking in countless hours have come to the following conclusion: it’s  easier to define styles for your smallest screen, and add new styles that get applied as the  screen gets larger.</a:t>
            </a:r>
            <a:endParaRPr sz="2000">
              <a:latin typeface="Arial"/>
              <a:cs typeface="Arial"/>
            </a:endParaRPr>
          </a:p>
          <a:p>
            <a:pPr marL="12700">
              <a:lnSpc>
                <a:spcPct val="100000"/>
              </a:lnSpc>
              <a:spcBef>
                <a:spcPts val="1145"/>
              </a:spcBef>
            </a:pPr>
            <a:r>
              <a:rPr sz="2000" dirty="0">
                <a:solidFill>
                  <a:srgbClr val="404040"/>
                </a:solidFill>
                <a:latin typeface="Arial"/>
                <a:cs typeface="Arial"/>
              </a:rPr>
              <a:t>An example, using a navigation that is a </a:t>
            </a:r>
            <a:r>
              <a:rPr sz="2000" i="1" dirty="0">
                <a:solidFill>
                  <a:srgbClr val="404040"/>
                </a:solidFill>
                <a:latin typeface="Arial"/>
                <a:cs typeface="Arial"/>
              </a:rPr>
              <a:t>nav &gt; ul &gt; li </a:t>
            </a:r>
            <a:r>
              <a:rPr sz="2000" dirty="0">
                <a:solidFill>
                  <a:srgbClr val="404040"/>
                </a:solidFill>
                <a:latin typeface="Arial"/>
                <a:cs typeface="Arial"/>
              </a:rPr>
              <a:t>setup:</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By default, your list items would display as blocks, each on their own line</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After a browser is 780px wide, they would float next to each other and display horizontally.</a:t>
            </a:r>
            <a:endParaRPr sz="1800">
              <a:latin typeface="Arial"/>
              <a:cs typeface="Arial"/>
            </a:endParaRPr>
          </a:p>
          <a:p>
            <a:pPr marL="12700" marR="5080">
              <a:lnSpc>
                <a:spcPts val="2160"/>
              </a:lnSpc>
              <a:spcBef>
                <a:spcPts val="1605"/>
              </a:spcBef>
            </a:pPr>
            <a:r>
              <a:rPr sz="2000" dirty="0">
                <a:solidFill>
                  <a:srgbClr val="404040"/>
                </a:solidFill>
                <a:latin typeface="Arial"/>
                <a:cs typeface="Arial"/>
              </a:rPr>
              <a:t>This is called </a:t>
            </a:r>
            <a:r>
              <a:rPr sz="2000" i="1" dirty="0">
                <a:solidFill>
                  <a:srgbClr val="404040"/>
                </a:solidFill>
                <a:latin typeface="Arial"/>
                <a:cs typeface="Arial"/>
              </a:rPr>
              <a:t>mobile first </a:t>
            </a:r>
            <a:r>
              <a:rPr sz="2000" dirty="0">
                <a:solidFill>
                  <a:srgbClr val="404040"/>
                </a:solidFill>
                <a:latin typeface="Arial"/>
                <a:cs typeface="Arial"/>
              </a:rPr>
              <a:t>development, in which you design for the smallest size first and support  larger resolutions on top of that.</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Transformations	</a:t>
            </a:r>
          </a:p>
        </p:txBody>
      </p:sp>
      <p:sp>
        <p:nvSpPr>
          <p:cNvPr id="3" name="object 3"/>
          <p:cNvSpPr txBox="1"/>
          <p:nvPr/>
        </p:nvSpPr>
        <p:spPr>
          <a:xfrm>
            <a:off x="1084580" y="1806053"/>
            <a:ext cx="7340600" cy="2910412"/>
          </a:xfrm>
          <a:prstGeom prst="rect">
            <a:avLst/>
          </a:prstGeom>
        </p:spPr>
        <p:txBody>
          <a:bodyPr vert="horz" wrap="square" lIns="0" tIns="40005" rIns="0" bIns="0" rtlCol="0">
            <a:spAutoFit/>
          </a:bodyPr>
          <a:lstStyle/>
          <a:p>
            <a:pPr marL="103505">
              <a:lnSpc>
                <a:spcPct val="100000"/>
              </a:lnSpc>
              <a:spcBef>
                <a:spcPts val="315"/>
              </a:spcBef>
            </a:pPr>
            <a:r>
              <a:rPr sz="2000" dirty="0">
                <a:solidFill>
                  <a:srgbClr val="404040"/>
                </a:solidFill>
                <a:latin typeface="Arial"/>
                <a:cs typeface="Arial"/>
              </a:rPr>
              <a:t>In CSS, we can transform elements several ways:</a:t>
            </a:r>
            <a:endParaRPr sz="2000">
              <a:latin typeface="Arial"/>
              <a:cs typeface="Arial"/>
            </a:endParaRPr>
          </a:p>
          <a:p>
            <a:pPr marL="396875" indent="-182880">
              <a:lnSpc>
                <a:spcPct val="100000"/>
              </a:lnSpc>
              <a:spcBef>
                <a:spcPts val="200"/>
              </a:spcBef>
              <a:buClr>
                <a:srgbClr val="E48312"/>
              </a:buClr>
              <a:buChar char="◦"/>
              <a:tabLst>
                <a:tab pos="396875" algn="l"/>
              </a:tabLst>
            </a:pPr>
            <a:r>
              <a:rPr sz="1800" dirty="0">
                <a:solidFill>
                  <a:srgbClr val="404040"/>
                </a:solidFill>
                <a:latin typeface="Arial"/>
                <a:cs typeface="Arial"/>
              </a:rPr>
              <a:t>Translation</a:t>
            </a:r>
            <a:endParaRPr sz="1800">
              <a:latin typeface="Arial"/>
              <a:cs typeface="Arial"/>
            </a:endParaRPr>
          </a:p>
          <a:p>
            <a:pPr marL="396875" indent="-182880">
              <a:lnSpc>
                <a:spcPct val="100000"/>
              </a:lnSpc>
              <a:spcBef>
                <a:spcPts val="384"/>
              </a:spcBef>
              <a:buClr>
                <a:srgbClr val="E48312"/>
              </a:buClr>
              <a:buChar char="◦"/>
              <a:tabLst>
                <a:tab pos="396875" algn="l"/>
              </a:tabLst>
            </a:pPr>
            <a:r>
              <a:rPr sz="1800" dirty="0">
                <a:solidFill>
                  <a:srgbClr val="404040"/>
                </a:solidFill>
                <a:latin typeface="Arial"/>
                <a:cs typeface="Arial"/>
              </a:rPr>
              <a:t>Scaling</a:t>
            </a:r>
            <a:endParaRPr sz="1800">
              <a:latin typeface="Arial"/>
              <a:cs typeface="Arial"/>
            </a:endParaRPr>
          </a:p>
          <a:p>
            <a:pPr marL="396875" indent="-182880">
              <a:lnSpc>
                <a:spcPct val="100000"/>
              </a:lnSpc>
              <a:spcBef>
                <a:spcPts val="380"/>
              </a:spcBef>
              <a:buClr>
                <a:srgbClr val="E48312"/>
              </a:buClr>
              <a:buChar char="◦"/>
              <a:tabLst>
                <a:tab pos="396875" algn="l"/>
              </a:tabLst>
            </a:pPr>
            <a:r>
              <a:rPr sz="1800" dirty="0">
                <a:solidFill>
                  <a:srgbClr val="404040"/>
                </a:solidFill>
                <a:latin typeface="Arial"/>
                <a:cs typeface="Arial"/>
              </a:rPr>
              <a:t>Skewing</a:t>
            </a:r>
            <a:endParaRPr sz="1800">
              <a:latin typeface="Arial"/>
              <a:cs typeface="Arial"/>
            </a:endParaRPr>
          </a:p>
          <a:p>
            <a:pPr marL="396875" indent="-182880">
              <a:lnSpc>
                <a:spcPct val="100000"/>
              </a:lnSpc>
              <a:spcBef>
                <a:spcPts val="385"/>
              </a:spcBef>
              <a:buClr>
                <a:srgbClr val="E48312"/>
              </a:buClr>
              <a:buChar char="◦"/>
              <a:tabLst>
                <a:tab pos="396875" algn="l"/>
              </a:tabLst>
            </a:pPr>
            <a:r>
              <a:rPr sz="1800" dirty="0">
                <a:solidFill>
                  <a:srgbClr val="404040"/>
                </a:solidFill>
                <a:latin typeface="Arial"/>
                <a:cs typeface="Arial"/>
              </a:rPr>
              <a:t>Rotating</a:t>
            </a:r>
            <a:endParaRPr sz="1800">
              <a:latin typeface="Arial"/>
              <a:cs typeface="Arial"/>
            </a:endParaRPr>
          </a:p>
          <a:p>
            <a:pPr>
              <a:lnSpc>
                <a:spcPct val="100000"/>
              </a:lnSpc>
            </a:pPr>
            <a:endParaRPr sz="2200">
              <a:latin typeface="Times New Roman"/>
              <a:cs typeface="Times New Roman"/>
            </a:endParaRPr>
          </a:p>
          <a:p>
            <a:pPr marL="165100">
              <a:lnSpc>
                <a:spcPct val="100000"/>
              </a:lnSpc>
              <a:spcBef>
                <a:spcPts val="1305"/>
              </a:spcBef>
              <a:tabLst>
                <a:tab pos="2298065" algn="l"/>
              </a:tabLst>
            </a:pPr>
            <a:r>
              <a:rPr sz="2000" b="1" dirty="0">
                <a:solidFill>
                  <a:srgbClr val="404040"/>
                </a:solidFill>
                <a:latin typeface="Courier New"/>
                <a:cs typeface="Courier New"/>
              </a:rPr>
              <a:t>translated {	transform: translate(10px,-40px)}</a:t>
            </a:r>
            <a:endParaRPr sz="2000">
              <a:latin typeface="Courier New"/>
              <a:cs typeface="Courier New"/>
            </a:endParaRPr>
          </a:p>
          <a:p>
            <a:pPr marL="12700">
              <a:lnSpc>
                <a:spcPct val="100000"/>
              </a:lnSpc>
              <a:spcBef>
                <a:spcPts val="1175"/>
              </a:spcBef>
              <a:tabLst>
                <a:tab pos="1840864" algn="l"/>
              </a:tabLst>
            </a:pPr>
            <a:r>
              <a:rPr sz="2000" b="1" dirty="0">
                <a:solidFill>
                  <a:srgbClr val="404040"/>
                </a:solidFill>
                <a:latin typeface="Courier New"/>
                <a:cs typeface="Courier New"/>
              </a:rPr>
              <a:t>.rotated {	transform: rotate(12deg);}</a:t>
            </a:r>
            <a:endParaRPr sz="200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19" y="907796"/>
            <a:ext cx="3167381" cy="751488"/>
          </a:xfrm>
          <a:prstGeom prst="rect">
            <a:avLst/>
          </a:prstGeom>
        </p:spPr>
        <p:txBody>
          <a:bodyPr vert="horz" wrap="square" lIns="0" tIns="12700" rIns="0" bIns="0" rtlCol="0">
            <a:spAutoFit/>
          </a:bodyPr>
          <a:lstStyle/>
          <a:p>
            <a:pPr marL="12700">
              <a:lnSpc>
                <a:spcPct val="100000"/>
              </a:lnSpc>
              <a:spcBef>
                <a:spcPts val="100"/>
              </a:spcBef>
            </a:pPr>
            <a:r>
              <a:rPr u="none" dirty="0"/>
              <a:t>Animation</a:t>
            </a:r>
          </a:p>
        </p:txBody>
      </p:sp>
      <p:sp>
        <p:nvSpPr>
          <p:cNvPr id="4" name="object 4"/>
          <p:cNvSpPr txBox="1"/>
          <p:nvPr/>
        </p:nvSpPr>
        <p:spPr>
          <a:xfrm>
            <a:off x="1176019" y="1800860"/>
            <a:ext cx="7945120" cy="3832860"/>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404040"/>
                </a:solidFill>
                <a:latin typeface="Arial"/>
                <a:cs typeface="Arial"/>
              </a:rPr>
              <a:t>We can animate our elements rather easy, by defining and applying an animation:</a:t>
            </a:r>
            <a:endParaRPr sz="1700">
              <a:latin typeface="Arial"/>
              <a:cs typeface="Arial"/>
            </a:endParaRPr>
          </a:p>
          <a:p>
            <a:pPr>
              <a:lnSpc>
                <a:spcPct val="100000"/>
              </a:lnSpc>
              <a:spcBef>
                <a:spcPts val="35"/>
              </a:spcBef>
            </a:pPr>
            <a:endParaRPr sz="3050">
              <a:latin typeface="Times New Roman"/>
              <a:cs typeface="Times New Roman"/>
            </a:endParaRPr>
          </a:p>
          <a:p>
            <a:pPr marL="12700">
              <a:lnSpc>
                <a:spcPts val="1835"/>
              </a:lnSpc>
              <a:spcBef>
                <a:spcPts val="5"/>
              </a:spcBef>
            </a:pPr>
            <a:r>
              <a:rPr sz="1700" dirty="0">
                <a:solidFill>
                  <a:srgbClr val="404040"/>
                </a:solidFill>
                <a:latin typeface="Arial"/>
                <a:cs typeface="Arial"/>
              </a:rPr>
              <a:t>.</a:t>
            </a:r>
            <a:r>
              <a:rPr sz="1800" b="1" dirty="0">
                <a:solidFill>
                  <a:srgbClr val="404040"/>
                </a:solidFill>
                <a:latin typeface="Courier New"/>
                <a:cs typeface="Courier New"/>
              </a:rPr>
              <a:t>rotate_this_forever {</a:t>
            </a:r>
            <a:endParaRPr sz="1800">
              <a:latin typeface="Courier New"/>
              <a:cs typeface="Courier New"/>
            </a:endParaRPr>
          </a:p>
          <a:p>
            <a:pPr marL="285750">
              <a:lnSpc>
                <a:spcPts val="1510"/>
              </a:lnSpc>
            </a:pPr>
            <a:r>
              <a:rPr sz="1800" b="1" dirty="0">
                <a:solidFill>
                  <a:srgbClr val="404040"/>
                </a:solidFill>
                <a:latin typeface="Courier New"/>
                <a:cs typeface="Courier New"/>
              </a:rPr>
              <a:t>-webkit-animation: infinite_rotation 2s infinite linear;</a:t>
            </a:r>
            <a:endParaRPr sz="1800">
              <a:latin typeface="Courier New"/>
              <a:cs typeface="Courier New"/>
            </a:endParaRPr>
          </a:p>
          <a:p>
            <a:pPr marL="12700">
              <a:lnSpc>
                <a:spcPts val="1835"/>
              </a:lnSpc>
            </a:pPr>
            <a:r>
              <a:rPr sz="1800" b="1" dirty="0">
                <a:solidFill>
                  <a:srgbClr val="404040"/>
                </a:solidFill>
                <a:latin typeface="Courier New"/>
                <a:cs typeface="Courier New"/>
              </a:rPr>
              <a:t>}</a:t>
            </a:r>
            <a:endParaRPr sz="1800">
              <a:latin typeface="Courier New"/>
              <a:cs typeface="Courier New"/>
            </a:endParaRPr>
          </a:p>
          <a:p>
            <a:pPr marL="285750" marR="2735580" indent="-273050">
              <a:lnSpc>
                <a:spcPct val="70000"/>
              </a:lnSpc>
              <a:spcBef>
                <a:spcPts val="1510"/>
              </a:spcBef>
            </a:pPr>
            <a:r>
              <a:rPr sz="1800" b="1" dirty="0">
                <a:solidFill>
                  <a:srgbClr val="404040"/>
                </a:solidFill>
                <a:latin typeface="Courier New"/>
                <a:cs typeface="Courier New"/>
              </a:rPr>
              <a:t>@-webkit-keyframes infinite_rotation {  from {</a:t>
            </a:r>
            <a:endParaRPr sz="1800">
              <a:latin typeface="Courier New"/>
              <a:cs typeface="Courier New"/>
            </a:endParaRPr>
          </a:p>
          <a:p>
            <a:pPr marL="558800">
              <a:lnSpc>
                <a:spcPts val="1190"/>
              </a:lnSpc>
            </a:pPr>
            <a:r>
              <a:rPr sz="1800" b="1" dirty="0">
                <a:solidFill>
                  <a:srgbClr val="404040"/>
                </a:solidFill>
                <a:latin typeface="Courier New"/>
                <a:cs typeface="Courier New"/>
              </a:rPr>
              <a:t>-webkit-transform: rotate(0deg);</a:t>
            </a:r>
            <a:endParaRPr sz="1800">
              <a:latin typeface="Courier New"/>
              <a:cs typeface="Courier New"/>
            </a:endParaRPr>
          </a:p>
          <a:p>
            <a:pPr marL="285750">
              <a:lnSpc>
                <a:spcPts val="1835"/>
              </a:lnSpc>
            </a:pPr>
            <a:r>
              <a:rPr sz="1800" b="1" dirty="0">
                <a:solidFill>
                  <a:srgbClr val="404040"/>
                </a:solidFill>
                <a:latin typeface="Courier New"/>
                <a:cs typeface="Courier New"/>
              </a:rPr>
              <a:t>}</a:t>
            </a:r>
            <a:endParaRPr sz="1800">
              <a:latin typeface="Courier New"/>
              <a:cs typeface="Courier New"/>
            </a:endParaRPr>
          </a:p>
          <a:p>
            <a:pPr marL="330835">
              <a:lnSpc>
                <a:spcPct val="100000"/>
              </a:lnSpc>
              <a:spcBef>
                <a:spcPts val="745"/>
              </a:spcBef>
              <a:tabLst>
                <a:tab pos="876300" algn="l"/>
              </a:tabLst>
            </a:pPr>
            <a:r>
              <a:rPr sz="1800" b="1" dirty="0">
                <a:solidFill>
                  <a:srgbClr val="404040"/>
                </a:solidFill>
                <a:latin typeface="Courier New"/>
                <a:cs typeface="Courier New"/>
              </a:rPr>
              <a:t>to	{</a:t>
            </a:r>
            <a:endParaRPr sz="1800">
              <a:latin typeface="Courier New"/>
              <a:cs typeface="Courier New"/>
            </a:endParaRPr>
          </a:p>
          <a:p>
            <a:pPr marL="603885">
              <a:lnSpc>
                <a:spcPct val="100000"/>
              </a:lnSpc>
              <a:spcBef>
                <a:spcPts val="745"/>
              </a:spcBef>
            </a:pPr>
            <a:r>
              <a:rPr sz="1800" b="1" dirty="0">
                <a:solidFill>
                  <a:srgbClr val="404040"/>
                </a:solidFill>
                <a:latin typeface="Courier New"/>
                <a:cs typeface="Courier New"/>
              </a:rPr>
              <a:t>-webkit-transform: rotate(359deg);</a:t>
            </a:r>
            <a:endParaRPr sz="1800">
              <a:latin typeface="Courier New"/>
              <a:cs typeface="Courier New"/>
            </a:endParaRPr>
          </a:p>
          <a:p>
            <a:pPr marL="330835">
              <a:lnSpc>
                <a:spcPct val="100000"/>
              </a:lnSpc>
              <a:spcBef>
                <a:spcPts val="765"/>
              </a:spcBef>
            </a:pPr>
            <a:r>
              <a:rPr sz="1800" b="1" dirty="0">
                <a:solidFill>
                  <a:srgbClr val="404040"/>
                </a:solidFill>
                <a:latin typeface="Courier New"/>
                <a:cs typeface="Courier New"/>
              </a:rPr>
              <a:t>}</a:t>
            </a:r>
            <a:endParaRPr sz="1800">
              <a:latin typeface="Courier New"/>
              <a:cs typeface="Courier New"/>
            </a:endParaRPr>
          </a:p>
          <a:p>
            <a:pPr marL="57785">
              <a:lnSpc>
                <a:spcPct val="100000"/>
              </a:lnSpc>
              <a:spcBef>
                <a:spcPts val="745"/>
              </a:spcBef>
            </a:pPr>
            <a:r>
              <a:rPr sz="1800" b="1" dirty="0">
                <a:solidFill>
                  <a:srgbClr val="404040"/>
                </a:solidFill>
                <a:latin typeface="Courier New"/>
                <a:cs typeface="Courier New"/>
              </a:rPr>
              <a:t>}</a:t>
            </a:r>
            <a:endParaRPr sz="1800">
              <a:latin typeface="Courier New"/>
              <a:cs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Hardware Accelerated CSS!	</a:t>
            </a:r>
          </a:p>
        </p:txBody>
      </p:sp>
      <p:sp>
        <p:nvSpPr>
          <p:cNvPr id="3" name="object 3"/>
          <p:cNvSpPr txBox="1"/>
          <p:nvPr/>
        </p:nvSpPr>
        <p:spPr>
          <a:xfrm>
            <a:off x="1176019" y="1834387"/>
            <a:ext cx="9646920" cy="3406702"/>
          </a:xfrm>
          <a:prstGeom prst="rect">
            <a:avLst/>
          </a:prstGeom>
        </p:spPr>
        <p:txBody>
          <a:bodyPr vert="horz" wrap="square" lIns="0" tIns="46355" rIns="0" bIns="0" rtlCol="0">
            <a:spAutoFit/>
          </a:bodyPr>
          <a:lstStyle/>
          <a:p>
            <a:pPr marL="12700" marR="58419">
              <a:lnSpc>
                <a:spcPts val="2160"/>
              </a:lnSpc>
              <a:spcBef>
                <a:spcPts val="365"/>
              </a:spcBef>
            </a:pPr>
            <a:r>
              <a:rPr sz="2000" dirty="0">
                <a:solidFill>
                  <a:srgbClr val="404040"/>
                </a:solidFill>
                <a:latin typeface="Arial"/>
                <a:cs typeface="Arial"/>
              </a:rPr>
              <a:t>Many animations can be accomplished by using JavaScript to manually manipulate elements.  You can make extremely complex animations that way by treating it like a video game script,  where you manipulate things frame by frame.</a:t>
            </a:r>
            <a:endParaRPr sz="2000">
              <a:latin typeface="Arial"/>
              <a:cs typeface="Arial"/>
            </a:endParaRPr>
          </a:p>
          <a:p>
            <a:pPr marL="12700" marR="351790">
              <a:lnSpc>
                <a:spcPts val="2160"/>
              </a:lnSpc>
              <a:spcBef>
                <a:spcPts val="1390"/>
              </a:spcBef>
            </a:pPr>
            <a:r>
              <a:rPr sz="2000" dirty="0">
                <a:solidFill>
                  <a:srgbClr val="404040"/>
                </a:solidFill>
                <a:latin typeface="Arial"/>
                <a:cs typeface="Arial"/>
              </a:rPr>
              <a:t>This, however, is extremely poorly performant because you cannot take advantage of your  computer’s native hardware acceleration.</a:t>
            </a:r>
            <a:endParaRPr sz="2000">
              <a:latin typeface="Arial"/>
              <a:cs typeface="Arial"/>
            </a:endParaRPr>
          </a:p>
          <a:p>
            <a:pPr marL="12700" marR="119380">
              <a:lnSpc>
                <a:spcPts val="2160"/>
              </a:lnSpc>
              <a:spcBef>
                <a:spcPts val="1415"/>
              </a:spcBef>
            </a:pPr>
            <a:r>
              <a:rPr sz="2000" dirty="0">
                <a:solidFill>
                  <a:srgbClr val="404040"/>
                </a:solidFill>
                <a:latin typeface="Arial"/>
                <a:cs typeface="Arial"/>
              </a:rPr>
              <a:t>When you define an animation in CSS using certain CSS3 rules, your browser can understand  exactly what you are trying to do and use hardware acceleration. This makes CSS only  transformations extremely smooth.</a:t>
            </a:r>
            <a:endParaRPr sz="2000">
              <a:latin typeface="Arial"/>
              <a:cs typeface="Arial"/>
            </a:endParaRPr>
          </a:p>
          <a:p>
            <a:pPr marL="12700" marR="5080">
              <a:lnSpc>
                <a:spcPts val="2160"/>
              </a:lnSpc>
              <a:spcBef>
                <a:spcPts val="1395"/>
              </a:spcBef>
            </a:pPr>
            <a:r>
              <a:rPr sz="2000" dirty="0">
                <a:solidFill>
                  <a:srgbClr val="404040"/>
                </a:solidFill>
                <a:latin typeface="Arial"/>
                <a:cs typeface="Arial"/>
              </a:rPr>
              <a:t>By using certain CSS3 factors during animations, such as the translation rule rather than using  left / right values we can force hardware acceleration.</a:t>
            </a:r>
            <a:endParaRPr sz="2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Hardware-Accelerated Properties	</a:t>
            </a:r>
          </a:p>
        </p:txBody>
      </p:sp>
      <p:sp>
        <p:nvSpPr>
          <p:cNvPr id="3" name="object 3"/>
          <p:cNvSpPr txBox="1"/>
          <p:nvPr/>
        </p:nvSpPr>
        <p:spPr>
          <a:xfrm>
            <a:off x="1176019" y="1806053"/>
            <a:ext cx="7336155" cy="1943481"/>
          </a:xfrm>
          <a:prstGeom prst="rect">
            <a:avLst/>
          </a:prstGeom>
        </p:spPr>
        <p:txBody>
          <a:bodyPr vert="horz" wrap="square" lIns="0" tIns="40005" rIns="0" bIns="0" rtlCol="0">
            <a:spAutoFit/>
          </a:bodyPr>
          <a:lstStyle/>
          <a:p>
            <a:pPr marL="12700">
              <a:lnSpc>
                <a:spcPct val="100000"/>
              </a:lnSpc>
              <a:spcBef>
                <a:spcPts val="315"/>
              </a:spcBef>
            </a:pPr>
            <a:r>
              <a:rPr sz="2000" dirty="0">
                <a:solidFill>
                  <a:srgbClr val="404040"/>
                </a:solidFill>
                <a:latin typeface="Arial"/>
                <a:cs typeface="Arial"/>
              </a:rPr>
              <a:t>Only the following rules can result in hardware acceleration being used</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opacity</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translate (or translateX, translateY, translateZ, translate3d)</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transform: scale;</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transform: rotate</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Pseudo-Elements	</a:t>
            </a:r>
          </a:p>
        </p:txBody>
      </p:sp>
      <p:sp>
        <p:nvSpPr>
          <p:cNvPr id="3" name="object 3"/>
          <p:cNvSpPr txBox="1"/>
          <p:nvPr/>
        </p:nvSpPr>
        <p:spPr>
          <a:xfrm>
            <a:off x="1176019" y="1806053"/>
            <a:ext cx="8763635" cy="2600071"/>
          </a:xfrm>
          <a:prstGeom prst="rect">
            <a:avLst/>
          </a:prstGeom>
        </p:spPr>
        <p:txBody>
          <a:bodyPr vert="horz" wrap="square" lIns="0" tIns="40005" rIns="0" bIns="0" rtlCol="0">
            <a:spAutoFit/>
          </a:bodyPr>
          <a:lstStyle/>
          <a:p>
            <a:pPr marL="12700">
              <a:lnSpc>
                <a:spcPct val="100000"/>
              </a:lnSpc>
              <a:spcBef>
                <a:spcPts val="315"/>
              </a:spcBef>
            </a:pPr>
            <a:r>
              <a:rPr sz="2000" dirty="0">
                <a:solidFill>
                  <a:srgbClr val="404040"/>
                </a:solidFill>
                <a:latin typeface="Arial"/>
                <a:cs typeface="Arial"/>
              </a:rPr>
              <a:t>Pseudo-elements allow you to target the content of elements in more complex ways.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First line</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First letter</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Before</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After</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Selection</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Placeholder</a:t>
            </a:r>
            <a:endParaRPr sz="18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Content	</a:t>
            </a:r>
          </a:p>
        </p:txBody>
      </p:sp>
      <p:sp>
        <p:nvSpPr>
          <p:cNvPr id="3" name="object 3"/>
          <p:cNvSpPr txBox="1"/>
          <p:nvPr/>
        </p:nvSpPr>
        <p:spPr>
          <a:xfrm>
            <a:off x="1176019" y="1686864"/>
            <a:ext cx="6409055" cy="2160079"/>
          </a:xfrm>
          <a:prstGeom prst="rect">
            <a:avLst/>
          </a:prstGeom>
        </p:spPr>
        <p:txBody>
          <a:bodyPr vert="horz" wrap="square" lIns="0" tIns="12700" rIns="0" bIns="0" rtlCol="0">
            <a:spAutoFit/>
          </a:bodyPr>
          <a:lstStyle/>
          <a:p>
            <a:pPr marL="12700" marR="2447290">
              <a:lnSpc>
                <a:spcPct val="148000"/>
              </a:lnSpc>
              <a:spcBef>
                <a:spcPts val="100"/>
              </a:spcBef>
            </a:pPr>
            <a:r>
              <a:rPr sz="2000" dirty="0">
                <a:solidFill>
                  <a:srgbClr val="404040"/>
                </a:solidFill>
                <a:latin typeface="Arial"/>
                <a:cs typeface="Arial"/>
              </a:rPr>
              <a:t>You can add content with CSS, as well!  This is useful for:</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Adding things to certain text; ie, quotation marks to block quotes.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Creating an icon set</a:t>
            </a:r>
            <a:endParaRPr sz="1800">
              <a:latin typeface="Arial"/>
              <a:cs typeface="Arial"/>
            </a:endParaRPr>
          </a:p>
          <a:p>
            <a:pPr marL="305435" indent="-182880">
              <a:lnSpc>
                <a:spcPct val="100000"/>
              </a:lnSpc>
              <a:spcBef>
                <a:spcPts val="384"/>
              </a:spcBef>
              <a:buClr>
                <a:srgbClr val="E48312"/>
              </a:buClr>
              <a:buChar char="◦"/>
              <a:tabLst>
                <a:tab pos="305435" algn="l"/>
              </a:tabLst>
            </a:pPr>
            <a:r>
              <a:rPr sz="1800" u="heavy" dirty="0">
                <a:solidFill>
                  <a:srgbClr val="2998E3"/>
                </a:solidFill>
                <a:uFill>
                  <a:solidFill>
                    <a:srgbClr val="2998E3"/>
                  </a:solidFill>
                </a:uFill>
                <a:latin typeface="Arial"/>
                <a:cs typeface="Arial"/>
              </a:rPr>
              <a:t>Creating hovering tooltips</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70180" marR="5080">
              <a:lnSpc>
                <a:spcPts val="4900"/>
              </a:lnSpc>
              <a:spcBef>
                <a:spcPts val="980"/>
              </a:spcBef>
              <a:tabLst>
                <a:tab pos="10141585" algn="l"/>
              </a:tabLst>
            </a:pPr>
            <a:r>
              <a:rPr u="none" dirty="0"/>
              <a:t>Combining Content and Pseudo-  </a:t>
            </a:r>
            <a:r>
              <a:rPr dirty="0"/>
              <a:t>Elements	</a:t>
            </a:r>
          </a:p>
        </p:txBody>
      </p:sp>
      <p:sp>
        <p:nvSpPr>
          <p:cNvPr id="3" name="object 3"/>
          <p:cNvSpPr txBox="1"/>
          <p:nvPr/>
        </p:nvSpPr>
        <p:spPr>
          <a:xfrm>
            <a:off x="1176019" y="1834387"/>
            <a:ext cx="9768840" cy="2247900"/>
          </a:xfrm>
          <a:prstGeom prst="rect">
            <a:avLst/>
          </a:prstGeom>
        </p:spPr>
        <p:txBody>
          <a:bodyPr vert="horz" wrap="square" lIns="0" tIns="46355" rIns="0" bIns="0" rtlCol="0">
            <a:spAutoFit/>
          </a:bodyPr>
          <a:lstStyle/>
          <a:p>
            <a:pPr marL="12700" marR="146685">
              <a:lnSpc>
                <a:spcPts val="2160"/>
              </a:lnSpc>
              <a:spcBef>
                <a:spcPts val="365"/>
              </a:spcBef>
            </a:pPr>
            <a:r>
              <a:rPr sz="2000" dirty="0">
                <a:solidFill>
                  <a:srgbClr val="404040"/>
                </a:solidFill>
                <a:latin typeface="Arial"/>
                <a:cs typeface="Arial"/>
              </a:rPr>
              <a:t>It is very common to combine the CSS </a:t>
            </a:r>
            <a:r>
              <a:rPr sz="2000" i="1" dirty="0">
                <a:solidFill>
                  <a:srgbClr val="404040"/>
                </a:solidFill>
                <a:latin typeface="Arial"/>
                <a:cs typeface="Arial"/>
              </a:rPr>
              <a:t>content </a:t>
            </a:r>
            <a:r>
              <a:rPr sz="2000" dirty="0">
                <a:solidFill>
                  <a:srgbClr val="404040"/>
                </a:solidFill>
                <a:latin typeface="Arial"/>
                <a:cs typeface="Arial"/>
              </a:rPr>
              <a:t>rule with pseudo-elements in order to add and  style things before and after elements.</a:t>
            </a:r>
            <a:endParaRPr sz="2000">
              <a:latin typeface="Arial"/>
              <a:cs typeface="Arial"/>
            </a:endParaRPr>
          </a:p>
          <a:p>
            <a:pPr marL="12700">
              <a:lnSpc>
                <a:spcPct val="100000"/>
              </a:lnSpc>
              <a:spcBef>
                <a:spcPts val="1120"/>
              </a:spcBef>
            </a:pPr>
            <a:r>
              <a:rPr sz="2000" dirty="0">
                <a:solidFill>
                  <a:srgbClr val="404040"/>
                </a:solidFill>
                <a:latin typeface="Arial"/>
                <a:cs typeface="Arial"/>
              </a:rPr>
              <a:t>Commonly, you’ll see:</a:t>
            </a:r>
            <a:endParaRPr sz="2000">
              <a:latin typeface="Arial"/>
              <a:cs typeface="Arial"/>
            </a:endParaRPr>
          </a:p>
          <a:p>
            <a:pPr marL="305435" marR="5080" indent="-182880">
              <a:lnSpc>
                <a:spcPts val="1939"/>
              </a:lnSpc>
              <a:spcBef>
                <a:spcPts val="445"/>
              </a:spcBef>
              <a:buClr>
                <a:srgbClr val="E48312"/>
              </a:buClr>
              <a:buChar char="◦"/>
              <a:tabLst>
                <a:tab pos="305435" algn="l"/>
              </a:tabLst>
            </a:pPr>
            <a:r>
              <a:rPr sz="1800" dirty="0">
                <a:solidFill>
                  <a:srgbClr val="404040"/>
                </a:solidFill>
                <a:latin typeface="Arial"/>
                <a:cs typeface="Arial"/>
              </a:rPr>
              <a:t>Adding quotation marks before blockquotes using the ::before pseudo-element that appear at the top  left of an element, and one at the bottom right using the ::after pseudo-element</a:t>
            </a:r>
            <a:endParaRPr sz="1800">
              <a:latin typeface="Arial"/>
              <a:cs typeface="Arial"/>
            </a:endParaRPr>
          </a:p>
          <a:p>
            <a:pPr marL="305435" indent="-182880">
              <a:lnSpc>
                <a:spcPct val="100000"/>
              </a:lnSpc>
              <a:spcBef>
                <a:spcPts val="360"/>
              </a:spcBef>
              <a:buClr>
                <a:srgbClr val="E48312"/>
              </a:buClr>
              <a:buChar char="◦"/>
              <a:tabLst>
                <a:tab pos="305435" algn="l"/>
              </a:tabLst>
            </a:pPr>
            <a:r>
              <a:rPr sz="1800" dirty="0">
                <a:solidFill>
                  <a:srgbClr val="404040"/>
                </a:solidFill>
                <a:latin typeface="Arial"/>
                <a:cs typeface="Arial"/>
              </a:rPr>
              <a:t>Creating icon sets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Creating clearfixes</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Code for this Week	</a:t>
            </a:r>
          </a:p>
        </p:txBody>
      </p:sp>
      <p:sp>
        <p:nvSpPr>
          <p:cNvPr id="3" name="object 3"/>
          <p:cNvSpPr txBox="1"/>
          <p:nvPr/>
        </p:nvSpPr>
        <p:spPr>
          <a:xfrm>
            <a:off x="1176019" y="1806053"/>
            <a:ext cx="6541770" cy="2630848"/>
          </a:xfrm>
          <a:prstGeom prst="rect">
            <a:avLst/>
          </a:prstGeom>
        </p:spPr>
        <p:txBody>
          <a:bodyPr vert="horz" wrap="square" lIns="0" tIns="40005" rIns="0" bIns="0" rtlCol="0">
            <a:spAutoFit/>
          </a:bodyPr>
          <a:lstStyle/>
          <a:p>
            <a:pPr marL="12700">
              <a:lnSpc>
                <a:spcPct val="100000"/>
              </a:lnSpc>
              <a:spcBef>
                <a:spcPts val="315"/>
              </a:spcBef>
            </a:pPr>
            <a:r>
              <a:rPr sz="2000" dirty="0">
                <a:solidFill>
                  <a:srgbClr val="404040"/>
                </a:solidFill>
                <a:latin typeface="Arial"/>
                <a:cs typeface="Arial"/>
              </a:rPr>
              <a:t>Accessibility and CSS3:</a:t>
            </a:r>
            <a:endParaRPr sz="2000">
              <a:latin typeface="Arial"/>
              <a:cs typeface="Arial"/>
            </a:endParaRPr>
          </a:p>
          <a:p>
            <a:pPr marL="305435" marR="5080" indent="-182880">
              <a:lnSpc>
                <a:spcPts val="1939"/>
              </a:lnSpc>
              <a:spcBef>
                <a:spcPts val="445"/>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https://github.com/Stevens-CS546/CS-546-WS-Summer-  1/tree/master/Lecture%20Code/lecture_13/accessibility_and_css3</a:t>
            </a:r>
            <a:endParaRPr sz="1800">
              <a:latin typeface="Arial"/>
              <a:cs typeface="Arial"/>
            </a:endParaRPr>
          </a:p>
          <a:p>
            <a:pPr marL="12700">
              <a:lnSpc>
                <a:spcPct val="100000"/>
              </a:lnSpc>
              <a:spcBef>
                <a:spcPts val="1315"/>
              </a:spcBef>
            </a:pPr>
            <a:r>
              <a:rPr sz="2000" dirty="0">
                <a:solidFill>
                  <a:srgbClr val="404040"/>
                </a:solidFill>
                <a:latin typeface="Arial"/>
                <a:cs typeface="Arial"/>
              </a:rPr>
              <a:t>Bootstrap:</a:t>
            </a:r>
            <a:endParaRPr sz="2000">
              <a:latin typeface="Arial"/>
              <a:cs typeface="Arial"/>
            </a:endParaRPr>
          </a:p>
          <a:p>
            <a:pPr marL="305435" marR="986790" indent="-182880">
              <a:lnSpc>
                <a:spcPts val="1939"/>
              </a:lnSpc>
              <a:spcBef>
                <a:spcPts val="445"/>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https://github.com/Stevens-CS546/CS-546-WS-Summer-  1/tree/master/Lecture%20Code/lecture_13/bootstrap</a:t>
            </a:r>
            <a:endParaRPr sz="1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18" y="907796"/>
            <a:ext cx="3091181" cy="751488"/>
          </a:xfrm>
          <a:prstGeom prst="rect">
            <a:avLst/>
          </a:prstGeom>
        </p:spPr>
        <p:txBody>
          <a:bodyPr vert="horz" wrap="square" lIns="0" tIns="12700" rIns="0" bIns="0" rtlCol="0">
            <a:spAutoFit/>
          </a:bodyPr>
          <a:lstStyle/>
          <a:p>
            <a:pPr marL="12700">
              <a:lnSpc>
                <a:spcPct val="100000"/>
              </a:lnSpc>
              <a:spcBef>
                <a:spcPts val="100"/>
              </a:spcBef>
            </a:pPr>
            <a:r>
              <a:rPr u="none" dirty="0"/>
              <a:t>Transitions</a:t>
            </a:r>
          </a:p>
        </p:txBody>
      </p:sp>
      <p:sp>
        <p:nvSpPr>
          <p:cNvPr id="4" name="object 4"/>
          <p:cNvSpPr txBox="1"/>
          <p:nvPr/>
        </p:nvSpPr>
        <p:spPr>
          <a:xfrm>
            <a:off x="1176019" y="1810004"/>
            <a:ext cx="9785350" cy="4254883"/>
          </a:xfrm>
          <a:prstGeom prst="rect">
            <a:avLst/>
          </a:prstGeom>
        </p:spPr>
        <p:txBody>
          <a:bodyPr vert="horz" wrap="square" lIns="0" tIns="70485" rIns="0" bIns="0" rtlCol="0">
            <a:spAutoFit/>
          </a:bodyPr>
          <a:lstStyle/>
          <a:p>
            <a:pPr marL="12700" marR="5080">
              <a:lnSpc>
                <a:spcPts val="1920"/>
              </a:lnSpc>
              <a:spcBef>
                <a:spcPts val="555"/>
              </a:spcBef>
            </a:pPr>
            <a:r>
              <a:rPr sz="2000" dirty="0">
                <a:solidFill>
                  <a:srgbClr val="404040"/>
                </a:solidFill>
                <a:latin typeface="Arial"/>
                <a:cs typeface="Arial"/>
              </a:rPr>
              <a:t>When CSS properties change, we can set transitions that target those properties to make them  occur over a period of time.</a:t>
            </a:r>
            <a:endParaRPr sz="2000">
              <a:latin typeface="Arial"/>
              <a:cs typeface="Arial"/>
            </a:endParaRPr>
          </a:p>
          <a:p>
            <a:pPr marL="12700">
              <a:lnSpc>
                <a:spcPct val="100000"/>
              </a:lnSpc>
              <a:spcBef>
                <a:spcPts val="930"/>
              </a:spcBef>
            </a:pPr>
            <a:r>
              <a:rPr sz="2000" dirty="0">
                <a:solidFill>
                  <a:srgbClr val="404040"/>
                </a:solidFill>
                <a:latin typeface="Arial"/>
                <a:cs typeface="Arial"/>
              </a:rPr>
              <a:t>For example, you can set the font-size of an object to change over time when a class is added:</a:t>
            </a:r>
            <a:endParaRPr sz="2000">
              <a:latin typeface="Arial"/>
              <a:cs typeface="Arial"/>
            </a:endParaRPr>
          </a:p>
          <a:p>
            <a:pPr marL="73660">
              <a:lnSpc>
                <a:spcPct val="100000"/>
              </a:lnSpc>
              <a:spcBef>
                <a:spcPts val="885"/>
              </a:spcBef>
            </a:pPr>
            <a:r>
              <a:rPr sz="2000" b="1" dirty="0">
                <a:solidFill>
                  <a:srgbClr val="404040"/>
                </a:solidFill>
                <a:latin typeface="Courier New"/>
                <a:cs typeface="Courier New"/>
              </a:rPr>
              <a:t>.big-text {</a:t>
            </a:r>
            <a:endParaRPr sz="2000">
              <a:latin typeface="Courier New"/>
              <a:cs typeface="Courier New"/>
            </a:endParaRPr>
          </a:p>
          <a:p>
            <a:pPr marL="378460">
              <a:lnSpc>
                <a:spcPct val="100000"/>
              </a:lnSpc>
              <a:spcBef>
                <a:spcPts val="935"/>
              </a:spcBef>
            </a:pPr>
            <a:r>
              <a:rPr sz="2000" b="1" dirty="0">
                <a:solidFill>
                  <a:srgbClr val="404040"/>
                </a:solidFill>
                <a:latin typeface="Courier New"/>
                <a:cs typeface="Courier New"/>
              </a:rPr>
              <a:t>font-size: 60px;</a:t>
            </a:r>
            <a:endParaRPr sz="2000">
              <a:latin typeface="Courier New"/>
              <a:cs typeface="Courier New"/>
            </a:endParaRPr>
          </a:p>
          <a:p>
            <a:pPr marL="378460">
              <a:lnSpc>
                <a:spcPct val="100000"/>
              </a:lnSpc>
              <a:spcBef>
                <a:spcPts val="915"/>
              </a:spcBef>
            </a:pPr>
            <a:r>
              <a:rPr sz="2000" b="1" dirty="0">
                <a:solidFill>
                  <a:srgbClr val="404040"/>
                </a:solidFill>
                <a:latin typeface="Courier New"/>
                <a:cs typeface="Courier New"/>
              </a:rPr>
              <a:t>transition: font-size 2s ease-in-out;</a:t>
            </a:r>
            <a:endParaRPr sz="2000">
              <a:latin typeface="Courier New"/>
              <a:cs typeface="Courier New"/>
            </a:endParaRPr>
          </a:p>
          <a:p>
            <a:pPr marL="73660">
              <a:lnSpc>
                <a:spcPct val="100000"/>
              </a:lnSpc>
              <a:spcBef>
                <a:spcPts val="910"/>
              </a:spcBef>
            </a:pPr>
            <a:r>
              <a:rPr sz="2000" b="1" dirty="0">
                <a:solidFill>
                  <a:srgbClr val="404040"/>
                </a:solidFill>
                <a:latin typeface="Courier New"/>
                <a:cs typeface="Courier New"/>
              </a:rPr>
              <a:t>}</a:t>
            </a:r>
            <a:endParaRPr sz="2000">
              <a:latin typeface="Courier New"/>
              <a:cs typeface="Courier New"/>
            </a:endParaRPr>
          </a:p>
          <a:p>
            <a:pPr marL="378460" marR="6808470" indent="-304800">
              <a:lnSpc>
                <a:spcPct val="138000"/>
              </a:lnSpc>
              <a:spcBef>
                <a:spcPts val="25"/>
              </a:spcBef>
              <a:tabLst>
                <a:tab pos="2206625" algn="l"/>
              </a:tabLst>
            </a:pPr>
            <a:r>
              <a:rPr sz="2000" b="1" dirty="0">
                <a:solidFill>
                  <a:srgbClr val="404040"/>
                </a:solidFill>
                <a:latin typeface="Courier New"/>
                <a:cs typeface="Courier New"/>
              </a:rPr>
              <a:t>.big-text.smaller {  font-size:	30px;</a:t>
            </a:r>
            <a:endParaRPr sz="2000">
              <a:latin typeface="Courier New"/>
              <a:cs typeface="Courier New"/>
            </a:endParaRPr>
          </a:p>
          <a:p>
            <a:pPr marL="73660">
              <a:lnSpc>
                <a:spcPct val="100000"/>
              </a:lnSpc>
              <a:spcBef>
                <a:spcPts val="910"/>
              </a:spcBef>
            </a:pPr>
            <a:r>
              <a:rPr sz="2000" b="1" dirty="0">
                <a:solidFill>
                  <a:srgbClr val="404040"/>
                </a:solidFill>
                <a:latin typeface="Courier New"/>
                <a:cs typeface="Courier New"/>
              </a:rPr>
              <a:t>}</a:t>
            </a:r>
            <a:endParaRPr sz="2000">
              <a:latin typeface="Courier New"/>
              <a:cs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83483"/>
            <a:ext cx="9919970" cy="1243965"/>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Bootstrap</a:t>
            </a:r>
            <a:r>
              <a:rPr sz="8000" u="sng" spc="-365" dirty="0">
                <a:solidFill>
                  <a:srgbClr val="262626"/>
                </a:solidFill>
                <a:uFill>
                  <a:solidFill>
                    <a:srgbClr val="7F7F7F"/>
                  </a:solidFill>
                </a:uFill>
                <a:latin typeface="Arial"/>
                <a:cs typeface="Arial"/>
              </a:rPr>
              <a:t>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What is Bootstrap?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06053"/>
            <a:ext cx="9707245" cy="2146100"/>
          </a:xfrm>
          <a:prstGeom prst="rect">
            <a:avLst/>
          </a:prstGeom>
        </p:spPr>
        <p:txBody>
          <a:bodyPr vert="horz" wrap="square" lIns="0" tIns="40005" rIns="0" bIns="0" rtlCol="0">
            <a:spAutoFit/>
          </a:bodyPr>
          <a:lstStyle/>
          <a:p>
            <a:pPr marL="12700">
              <a:lnSpc>
                <a:spcPct val="100000"/>
              </a:lnSpc>
              <a:spcBef>
                <a:spcPts val="315"/>
              </a:spcBef>
            </a:pPr>
            <a:r>
              <a:rPr sz="2000" dirty="0">
                <a:solidFill>
                  <a:srgbClr val="404040"/>
                </a:solidFill>
                <a:latin typeface="Arial"/>
                <a:cs typeface="Arial"/>
              </a:rPr>
              <a:t>Bootstrap is a front-end framework.</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 front-end framework is any tool that is designed to make websites and applications easy to develop</a:t>
            </a:r>
            <a:endParaRPr sz="1800">
              <a:latin typeface="Arial"/>
              <a:cs typeface="Arial"/>
            </a:endParaRPr>
          </a:p>
          <a:p>
            <a:pPr marL="12700" marR="96520">
              <a:lnSpc>
                <a:spcPts val="2160"/>
              </a:lnSpc>
              <a:spcBef>
                <a:spcPts val="1605"/>
              </a:spcBef>
            </a:pPr>
            <a:r>
              <a:rPr sz="2000" dirty="0">
                <a:solidFill>
                  <a:srgbClr val="404040"/>
                </a:solidFill>
                <a:latin typeface="Arial"/>
                <a:cs typeface="Arial"/>
              </a:rPr>
              <a:t>Bootstrap was created for rapid development and internal standardization of internal tools at  Twitter.</a:t>
            </a:r>
            <a:endParaRPr sz="2000">
              <a:latin typeface="Arial"/>
              <a:cs typeface="Arial"/>
            </a:endParaRPr>
          </a:p>
          <a:p>
            <a:pPr marL="12700">
              <a:lnSpc>
                <a:spcPct val="100000"/>
              </a:lnSpc>
              <a:spcBef>
                <a:spcPts val="1145"/>
              </a:spcBef>
            </a:pPr>
            <a:r>
              <a:rPr sz="2000" dirty="0">
                <a:solidFill>
                  <a:srgbClr val="404040"/>
                </a:solidFill>
                <a:latin typeface="Arial"/>
                <a:cs typeface="Arial"/>
              </a:rPr>
              <a:t>Bootstrap is now the most popular front-end framework and used all over the web.</a:t>
            </a:r>
            <a:endParaRPr sz="2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What does Bootstrap provide?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431020" cy="3211777"/>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Bootstrap provides an aesthetically consistent design that is easily customizable, along with  many very important complex components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Dropdowns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Modals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Tabs</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Tooltips</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Popovers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Alerts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Carousels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Collapsible Content</a:t>
            </a:r>
            <a:endParaRPr sz="1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Why is Bootstrap helpful?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707245" cy="1965282"/>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Bootstrap allows developers to speed up a great deal of time in development by giving them a  base of consistent styles and components that commonly appear in web applications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No need to reinvent the wheel</a:t>
            </a:r>
            <a:endParaRPr sz="1800">
              <a:latin typeface="Arial"/>
              <a:cs typeface="Arial"/>
            </a:endParaRPr>
          </a:p>
          <a:p>
            <a:pPr marL="12700" marR="59690">
              <a:lnSpc>
                <a:spcPts val="2160"/>
              </a:lnSpc>
              <a:spcBef>
                <a:spcPts val="1610"/>
              </a:spcBef>
            </a:pPr>
            <a:r>
              <a:rPr sz="2000" dirty="0">
                <a:solidFill>
                  <a:srgbClr val="404040"/>
                </a:solidFill>
                <a:latin typeface="Arial"/>
                <a:cs typeface="Arial"/>
              </a:rPr>
              <a:t>It also is extremely customizable, so you can easily integrate your companies colors, fonts, etc  into Bootstrap.</a:t>
            </a:r>
            <a:endParaRPr sz="2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ts val="5330"/>
              </a:lnSpc>
              <a:spcBef>
                <a:spcPts val="100"/>
              </a:spcBef>
            </a:pPr>
            <a:r>
              <a:rPr u="none" dirty="0"/>
              <a:t>Why do so many websites use</a:t>
            </a:r>
          </a:p>
          <a:p>
            <a:pPr marL="170180">
              <a:lnSpc>
                <a:spcPts val="5330"/>
              </a:lnSpc>
              <a:tabLst>
                <a:tab pos="10141585" algn="l"/>
              </a:tabLst>
            </a:pPr>
            <a:r>
              <a:rPr dirty="0"/>
              <a:t>Bootstrap?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a:spLocks noGrp="1"/>
          </p:cNvSpPr>
          <p:nvPr>
            <p:ph type="body" idx="1"/>
          </p:nvPr>
        </p:nvSpPr>
        <p:spPr>
          <a:xfrm>
            <a:off x="1073785" y="1834387"/>
            <a:ext cx="10044429" cy="3386183"/>
          </a:xfrm>
          <a:prstGeom prst="rect">
            <a:avLst/>
          </a:prstGeom>
        </p:spPr>
        <p:txBody>
          <a:bodyPr vert="horz" wrap="square" lIns="0" tIns="46355" rIns="0" bIns="0" rtlCol="0">
            <a:spAutoFit/>
          </a:bodyPr>
          <a:lstStyle/>
          <a:p>
            <a:pPr marL="114935" marR="364490">
              <a:lnSpc>
                <a:spcPts val="2160"/>
              </a:lnSpc>
              <a:spcBef>
                <a:spcPts val="365"/>
              </a:spcBef>
            </a:pPr>
            <a:r>
              <a:rPr dirty="0"/>
              <a:t>Many websites use Boostrap because having a unique design is not particularly necessary for  every website.</a:t>
            </a:r>
          </a:p>
          <a:p>
            <a:pPr marL="114935" marR="511175">
              <a:lnSpc>
                <a:spcPts val="2160"/>
              </a:lnSpc>
              <a:spcBef>
                <a:spcPts val="1390"/>
              </a:spcBef>
            </a:pPr>
            <a:r>
              <a:rPr dirty="0"/>
              <a:t>Websites are, first and foremost, about transmitting information. Do the following websites  really need to have a 100% unique design?</a:t>
            </a:r>
          </a:p>
          <a:p>
            <a:pPr marL="407670" indent="-182880">
              <a:lnSpc>
                <a:spcPct val="100000"/>
              </a:lnSpc>
              <a:spcBef>
                <a:spcPts val="170"/>
              </a:spcBef>
              <a:buClr>
                <a:srgbClr val="E48312"/>
              </a:buClr>
              <a:buChar char="◦"/>
              <a:tabLst>
                <a:tab pos="407670" algn="l"/>
              </a:tabLst>
            </a:pPr>
            <a:r>
              <a:rPr sz="1800" dirty="0"/>
              <a:t>Every project demonstration page to show off some cool JavaScript</a:t>
            </a:r>
            <a:endParaRPr sz="1800"/>
          </a:p>
          <a:p>
            <a:pPr marL="407670" indent="-182880">
              <a:lnSpc>
                <a:spcPct val="100000"/>
              </a:lnSpc>
              <a:spcBef>
                <a:spcPts val="380"/>
              </a:spcBef>
              <a:buClr>
                <a:srgbClr val="E48312"/>
              </a:buClr>
              <a:buChar char="◦"/>
              <a:tabLst>
                <a:tab pos="407670" algn="l"/>
              </a:tabLst>
            </a:pPr>
            <a:r>
              <a:rPr sz="1800" dirty="0"/>
              <a:t>Every hair salon, restaurant, or small business in the world</a:t>
            </a:r>
            <a:endParaRPr sz="1800"/>
          </a:p>
          <a:p>
            <a:pPr marL="407670" indent="-182880">
              <a:lnSpc>
                <a:spcPct val="100000"/>
              </a:lnSpc>
              <a:spcBef>
                <a:spcPts val="385"/>
              </a:spcBef>
              <a:buClr>
                <a:srgbClr val="E48312"/>
              </a:buClr>
              <a:buChar char="◦"/>
              <a:tabLst>
                <a:tab pos="407670" algn="l"/>
              </a:tabLst>
            </a:pPr>
            <a:r>
              <a:rPr sz="1800" dirty="0"/>
              <a:t>Every startup that is selling a non web-based-product</a:t>
            </a:r>
            <a:endParaRPr sz="1800"/>
          </a:p>
          <a:p>
            <a:pPr marL="114935" marR="5080">
              <a:lnSpc>
                <a:spcPts val="2160"/>
              </a:lnSpc>
              <a:spcBef>
                <a:spcPts val="1635"/>
              </a:spcBef>
            </a:pPr>
            <a:r>
              <a:rPr dirty="0"/>
              <a:t>People are very familiar with the general look and feel of a Bootstrap landing page for a website,  and familiarity gives users at comfort</a:t>
            </a:r>
          </a:p>
          <a:p>
            <a:pPr marL="407670" indent="-182880">
              <a:lnSpc>
                <a:spcPct val="100000"/>
              </a:lnSpc>
              <a:spcBef>
                <a:spcPts val="165"/>
              </a:spcBef>
              <a:buClr>
                <a:srgbClr val="E48312"/>
              </a:buClr>
              <a:buChar char="◦"/>
              <a:tabLst>
                <a:tab pos="407670" algn="l"/>
              </a:tabLst>
            </a:pPr>
            <a:r>
              <a:rPr sz="1800" dirty="0"/>
              <a:t>See, Human-Computer Interaction / User Experience course for more details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How can we use Bootstrap?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a:spLocks noGrp="1"/>
          </p:cNvSpPr>
          <p:nvPr>
            <p:ph type="body" idx="1"/>
          </p:nvPr>
        </p:nvSpPr>
        <p:spPr>
          <a:xfrm>
            <a:off x="1073785" y="1834387"/>
            <a:ext cx="10044429" cy="1636987"/>
          </a:xfrm>
          <a:prstGeom prst="rect">
            <a:avLst/>
          </a:prstGeom>
        </p:spPr>
        <p:txBody>
          <a:bodyPr vert="horz" wrap="square" lIns="0" tIns="46355" rIns="0" bIns="0" rtlCol="0">
            <a:spAutoFit/>
          </a:bodyPr>
          <a:lstStyle/>
          <a:p>
            <a:pPr marL="114935" marR="284480">
              <a:lnSpc>
                <a:spcPts val="2160"/>
              </a:lnSpc>
              <a:spcBef>
                <a:spcPts val="365"/>
              </a:spcBef>
            </a:pPr>
            <a:r>
              <a:rPr dirty="0"/>
              <a:t>For the remainder of the course, you may use Bootstrap as the start of your styles to start off  with a clean, consistent design.</a:t>
            </a:r>
          </a:p>
          <a:p>
            <a:pPr marL="114935" marR="5080">
              <a:lnSpc>
                <a:spcPts val="2160"/>
              </a:lnSpc>
              <a:spcBef>
                <a:spcPts val="1390"/>
              </a:spcBef>
            </a:pPr>
            <a:r>
              <a:rPr dirty="0"/>
              <a:t>For the final project, you will still have to demonstrate knowledge of CSS; this means that you  must include enough custom CSS to demonstrate that you understand how it is used and how it  works.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Setting up Bootstrap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909810" cy="4476097"/>
          </a:xfrm>
          <a:prstGeom prst="rect">
            <a:avLst/>
          </a:prstGeom>
        </p:spPr>
        <p:txBody>
          <a:bodyPr vert="horz" wrap="square" lIns="0" tIns="12700" rIns="0" bIns="0" rtlCol="0">
            <a:spAutoFit/>
          </a:bodyPr>
          <a:lstStyle/>
          <a:p>
            <a:pPr marL="12700" marR="3417570">
              <a:lnSpc>
                <a:spcPct val="148000"/>
              </a:lnSpc>
              <a:spcBef>
                <a:spcPts val="100"/>
              </a:spcBef>
            </a:pPr>
            <a:r>
              <a:rPr sz="2000" dirty="0">
                <a:solidFill>
                  <a:srgbClr val="404040"/>
                </a:solidFill>
                <a:latin typeface="Arial"/>
                <a:cs typeface="Arial"/>
              </a:rPr>
              <a:t>For the sake of simplicity, we can use a CDN to setup Bootstrap  In your head:</a:t>
            </a:r>
            <a:endParaRPr sz="2000">
              <a:latin typeface="Arial"/>
              <a:cs typeface="Arial"/>
            </a:endParaRPr>
          </a:p>
          <a:p>
            <a:pPr marL="305435" marR="46990" indent="-182880">
              <a:lnSpc>
                <a:spcPts val="1939"/>
              </a:lnSpc>
              <a:spcBef>
                <a:spcPts val="450"/>
              </a:spcBef>
              <a:buClr>
                <a:srgbClr val="E48312"/>
              </a:buClr>
              <a:buChar char="◦"/>
              <a:tabLst>
                <a:tab pos="305435" algn="l"/>
              </a:tabLst>
            </a:pPr>
            <a:r>
              <a:rPr sz="1800" dirty="0">
                <a:solidFill>
                  <a:srgbClr val="404040"/>
                </a:solidFill>
                <a:latin typeface="Arial"/>
                <a:cs typeface="Arial"/>
              </a:rPr>
              <a:t>&lt;link rel="stylesheet" href="https://maxcdn.bootstrapcdn.com/bootstrap/3.3.6/css/bootstrap.min.css"  integrity="sha384-1q8mTJOASx8j1Au+a5WDVnPi2lkFfwwEAa8hDDdjZlpLegxhjVME1fgjWPGmkzs7"  crossorigin="anonymous"&gt;</a:t>
            </a:r>
            <a:endParaRPr sz="1800">
              <a:latin typeface="Arial"/>
              <a:cs typeface="Arial"/>
            </a:endParaRPr>
          </a:p>
          <a:p>
            <a:pPr marL="12700">
              <a:lnSpc>
                <a:spcPct val="100000"/>
              </a:lnSpc>
              <a:spcBef>
                <a:spcPts val="1340"/>
              </a:spcBef>
            </a:pPr>
            <a:r>
              <a:rPr sz="2000" dirty="0">
                <a:solidFill>
                  <a:srgbClr val="404040"/>
                </a:solidFill>
                <a:latin typeface="Arial"/>
                <a:cs typeface="Arial"/>
              </a:rPr>
              <a:t>Before the body closing tag, and after jQuery is loaded:</a:t>
            </a:r>
            <a:endParaRPr sz="2000">
              <a:latin typeface="Arial"/>
              <a:cs typeface="Arial"/>
            </a:endParaRPr>
          </a:p>
          <a:p>
            <a:pPr marL="305435" marR="5080" indent="-182880">
              <a:lnSpc>
                <a:spcPts val="1939"/>
              </a:lnSpc>
              <a:spcBef>
                <a:spcPts val="445"/>
              </a:spcBef>
              <a:buClr>
                <a:srgbClr val="E48312"/>
              </a:buClr>
              <a:buChar char="◦"/>
              <a:tabLst>
                <a:tab pos="305435" algn="l"/>
              </a:tabLst>
            </a:pPr>
            <a:r>
              <a:rPr sz="1800" dirty="0">
                <a:solidFill>
                  <a:srgbClr val="404040"/>
                </a:solidFill>
                <a:latin typeface="Arial"/>
                <a:cs typeface="Arial"/>
              </a:rPr>
              <a:t>&lt;script src="https://maxcdn.bootstrapcdn.com/bootstrap/3.3.6/js/bootstrap.min.js" integrity="sha384-  0mSbJDEHialfmuBBQP6A4Qrprq5OVfW37PRR3j5ELqxss1yVqOtnepnHVP9aJ7xS"  crossorigin="anonymous"&gt;&lt;/script&gt;</a:t>
            </a:r>
            <a:endParaRPr sz="1800">
              <a:latin typeface="Arial"/>
              <a:cs typeface="Arial"/>
            </a:endParaRPr>
          </a:p>
          <a:p>
            <a:pPr marL="12700" marR="112395">
              <a:lnSpc>
                <a:spcPts val="2160"/>
              </a:lnSpc>
              <a:spcBef>
                <a:spcPts val="1590"/>
              </a:spcBef>
            </a:pPr>
            <a:r>
              <a:rPr sz="2000" dirty="0">
                <a:solidFill>
                  <a:srgbClr val="404040"/>
                </a:solidFill>
                <a:latin typeface="Arial"/>
                <a:cs typeface="Arial"/>
              </a:rPr>
              <a:t>Bootstrap depends on jQuery and its JavaScript components will not run if jQuery is not loaded  first!</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83483"/>
            <a:ext cx="9919970" cy="1243965"/>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Bootstrap Concepts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Branding	</a:t>
            </a: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a:spLocks noGrp="1"/>
          </p:cNvSpPr>
          <p:nvPr>
            <p:ph type="body" idx="1"/>
          </p:nvPr>
        </p:nvSpPr>
        <p:spPr>
          <a:xfrm>
            <a:off x="1073785" y="1834387"/>
            <a:ext cx="10044429" cy="1977464"/>
          </a:xfrm>
          <a:prstGeom prst="rect">
            <a:avLst/>
          </a:prstGeom>
        </p:spPr>
        <p:txBody>
          <a:bodyPr vert="horz" wrap="square" lIns="0" tIns="46355" rIns="0" bIns="0" rtlCol="0">
            <a:spAutoFit/>
          </a:bodyPr>
          <a:lstStyle/>
          <a:p>
            <a:pPr marL="114935" marR="5080">
              <a:lnSpc>
                <a:spcPts val="2160"/>
              </a:lnSpc>
              <a:spcBef>
                <a:spcPts val="365"/>
              </a:spcBef>
            </a:pPr>
            <a:r>
              <a:rPr dirty="0"/>
              <a:t>Bootstrap takes the concept of </a:t>
            </a:r>
            <a:r>
              <a:rPr i="1" dirty="0">
                <a:latin typeface="Arial"/>
                <a:cs typeface="Arial"/>
              </a:rPr>
              <a:t>branding </a:t>
            </a:r>
            <a:r>
              <a:rPr dirty="0"/>
              <a:t>to a very high level; it makes sure that the following are  consistent across the entire design.</a:t>
            </a:r>
          </a:p>
          <a:p>
            <a:pPr marL="114935" marR="1311275">
              <a:lnSpc>
                <a:spcPts val="3579"/>
              </a:lnSpc>
              <a:spcBef>
                <a:spcPts val="254"/>
              </a:spcBef>
            </a:pPr>
            <a:r>
              <a:rPr dirty="0"/>
              <a:t>By compiling Bootstrap, you can set what the colors related to each suffix will be.  Very often, you will see classes used that end with a branding related suffix such as:</a:t>
            </a:r>
          </a:p>
        </p:txBody>
      </p:sp>
      <p:graphicFrame>
        <p:nvGraphicFramePr>
          <p:cNvPr id="4" name="object 4"/>
          <p:cNvGraphicFramePr>
            <a:graphicFrameLocks noGrp="1"/>
          </p:cNvGraphicFramePr>
          <p:nvPr>
            <p:extLst>
              <p:ext uri="{D42A27DB-BD31-4B8C-83A1-F6EECF244321}">
                <p14:modId xmlns:p14="http://schemas.microsoft.com/office/powerpoint/2010/main" val="2597914270"/>
              </p:ext>
            </p:extLst>
          </p:nvPr>
        </p:nvGraphicFramePr>
        <p:xfrm>
          <a:off x="1097280" y="3811851"/>
          <a:ext cx="10052685" cy="2293421"/>
        </p:xfrm>
        <a:graphic>
          <a:graphicData uri="http://schemas.openxmlformats.org/drawingml/2006/table">
            <a:tbl>
              <a:tblPr firstRow="1" bandRow="1">
                <a:tableStyleId>{2D5ABB26-0587-4C30-8999-92F81FD0307C}</a:tableStyleId>
              </a:tblPr>
              <a:tblGrid>
                <a:gridCol w="2042160">
                  <a:extLst>
                    <a:ext uri="{9D8B030D-6E8A-4147-A177-3AD203B41FA5}">
                      <a16:colId xmlns:a16="http://schemas.microsoft.com/office/drawing/2014/main" val="20000"/>
                    </a:ext>
                  </a:extLst>
                </a:gridCol>
                <a:gridCol w="8010525">
                  <a:extLst>
                    <a:ext uri="{9D8B030D-6E8A-4147-A177-3AD203B41FA5}">
                      <a16:colId xmlns:a16="http://schemas.microsoft.com/office/drawing/2014/main" val="20001"/>
                    </a:ext>
                  </a:extLst>
                </a:gridCol>
              </a:tblGrid>
              <a:tr h="384753">
                <a:tc>
                  <a:txBody>
                    <a:bodyPr/>
                    <a:lstStyle/>
                    <a:p>
                      <a:pPr marL="113030">
                        <a:lnSpc>
                          <a:spcPct val="100000"/>
                        </a:lnSpc>
                        <a:spcBef>
                          <a:spcPts val="300"/>
                        </a:spcBef>
                      </a:pPr>
                      <a:r>
                        <a:rPr sz="1800" b="1" spc="-135" dirty="0">
                          <a:solidFill>
                            <a:srgbClr val="FFFFFF"/>
                          </a:solidFill>
                          <a:latin typeface="Arial"/>
                          <a:cs typeface="Arial"/>
                        </a:rPr>
                        <a:t>Suffix</a:t>
                      </a:r>
                      <a:endParaRPr sz="1800">
                        <a:latin typeface="Arial"/>
                        <a:cs typeface="Arial"/>
                      </a:endParaRPr>
                    </a:p>
                  </a:txBody>
                  <a:tcPr marL="0" marR="0" marT="38100" marB="0">
                    <a:lnL w="9525">
                      <a:solidFill>
                        <a:srgbClr val="FFFFFF"/>
                      </a:solidFill>
                      <a:prstDash val="solid"/>
                    </a:lnL>
                    <a:lnR w="19050">
                      <a:solidFill>
                        <a:srgbClr val="FFFFFF"/>
                      </a:solidFill>
                      <a:prstDash val="solid"/>
                    </a:lnR>
                    <a:lnT w="9525">
                      <a:solidFill>
                        <a:srgbClr val="FFFFFF"/>
                      </a:solidFill>
                      <a:prstDash val="solid"/>
                    </a:lnT>
                    <a:solidFill>
                      <a:srgbClr val="E48312"/>
                    </a:solidFill>
                  </a:tcPr>
                </a:tc>
                <a:tc>
                  <a:txBody>
                    <a:bodyPr/>
                    <a:lstStyle/>
                    <a:p>
                      <a:pPr marL="115570">
                        <a:lnSpc>
                          <a:spcPct val="100000"/>
                        </a:lnSpc>
                        <a:spcBef>
                          <a:spcPts val="300"/>
                        </a:spcBef>
                      </a:pPr>
                      <a:r>
                        <a:rPr sz="1800" b="1" spc="-175" dirty="0">
                          <a:solidFill>
                            <a:srgbClr val="FFFFFF"/>
                          </a:solidFill>
                          <a:latin typeface="Arial"/>
                          <a:cs typeface="Arial"/>
                        </a:rPr>
                        <a:t>Use</a:t>
                      </a:r>
                      <a:endParaRPr sz="1800">
                        <a:latin typeface="Arial"/>
                        <a:cs typeface="Arial"/>
                      </a:endParaRPr>
                    </a:p>
                  </a:txBody>
                  <a:tcPr marL="0" marR="0" marT="38100" marB="0">
                    <a:lnL w="19050">
                      <a:solidFill>
                        <a:srgbClr val="FFFFFF"/>
                      </a:solidFill>
                      <a:prstDash val="solid"/>
                    </a:lnL>
                    <a:lnR w="6350">
                      <a:solidFill>
                        <a:srgbClr val="FFFFFF"/>
                      </a:solidFill>
                      <a:prstDash val="solid"/>
                    </a:lnR>
                    <a:lnT w="9525">
                      <a:solidFill>
                        <a:srgbClr val="FFFFFF"/>
                      </a:solidFill>
                      <a:prstDash val="solid"/>
                    </a:lnT>
                    <a:solidFill>
                      <a:srgbClr val="E48312"/>
                    </a:solidFill>
                  </a:tcPr>
                </a:tc>
                <a:extLst>
                  <a:ext uri="{0D108BD9-81ED-4DB2-BD59-A6C34878D82A}">
                    <a16:rowId xmlns:a16="http://schemas.microsoft.com/office/drawing/2014/main" val="10000"/>
                  </a:ext>
                </a:extLst>
              </a:tr>
              <a:tr h="553272">
                <a:tc>
                  <a:txBody>
                    <a:bodyPr/>
                    <a:lstStyle/>
                    <a:p>
                      <a:pPr marL="113030">
                        <a:lnSpc>
                          <a:spcPct val="100000"/>
                        </a:lnSpc>
                        <a:spcBef>
                          <a:spcPts val="120"/>
                        </a:spcBef>
                      </a:pPr>
                      <a:r>
                        <a:rPr sz="1600" spc="-5" dirty="0">
                          <a:latin typeface="Courier"/>
                          <a:cs typeface="Courier"/>
                        </a:rPr>
                        <a:t>-primary</a:t>
                      </a:r>
                      <a:endParaRPr sz="1600">
                        <a:latin typeface="Courier"/>
                        <a:cs typeface="Courier"/>
                      </a:endParaRPr>
                    </a:p>
                  </a:txBody>
                  <a:tcPr marL="0" marR="0" marT="15240" marB="0">
                    <a:lnL w="9525">
                      <a:solidFill>
                        <a:srgbClr val="FFFFFF"/>
                      </a:solidFill>
                      <a:prstDash val="solid"/>
                    </a:lnL>
                    <a:lnR w="19050">
                      <a:solidFill>
                        <a:srgbClr val="FFFFFF"/>
                      </a:solidFill>
                      <a:prstDash val="solid"/>
                    </a:lnR>
                    <a:lnB w="19050">
                      <a:solidFill>
                        <a:srgbClr val="FFFFFF"/>
                      </a:solidFill>
                      <a:prstDash val="solid"/>
                    </a:lnB>
                    <a:solidFill>
                      <a:srgbClr val="F5D9CC"/>
                    </a:solidFill>
                  </a:tcPr>
                </a:tc>
                <a:tc>
                  <a:txBody>
                    <a:bodyPr/>
                    <a:lstStyle/>
                    <a:p>
                      <a:pPr marL="115570" marR="160020">
                        <a:lnSpc>
                          <a:spcPct val="100000"/>
                        </a:lnSpc>
                        <a:spcBef>
                          <a:spcPts val="170"/>
                        </a:spcBef>
                      </a:pPr>
                      <a:r>
                        <a:rPr sz="1600" spc="-140" dirty="0">
                          <a:latin typeface="Arial"/>
                          <a:cs typeface="Arial"/>
                        </a:rPr>
                        <a:t>A</a:t>
                      </a:r>
                      <a:r>
                        <a:rPr sz="1600" spc="-90" dirty="0">
                          <a:latin typeface="Arial"/>
                          <a:cs typeface="Arial"/>
                        </a:rPr>
                        <a:t> </a:t>
                      </a:r>
                      <a:r>
                        <a:rPr sz="1600" spc="-120" dirty="0">
                          <a:latin typeface="Arial"/>
                          <a:cs typeface="Arial"/>
                        </a:rPr>
                        <a:t>class</a:t>
                      </a:r>
                      <a:r>
                        <a:rPr sz="1600" spc="-90" dirty="0">
                          <a:latin typeface="Arial"/>
                          <a:cs typeface="Arial"/>
                        </a:rPr>
                        <a:t> </a:t>
                      </a:r>
                      <a:r>
                        <a:rPr sz="1600" spc="-5" dirty="0">
                          <a:latin typeface="Arial"/>
                          <a:cs typeface="Arial"/>
                        </a:rPr>
                        <a:t>that</a:t>
                      </a:r>
                      <a:r>
                        <a:rPr sz="1600" spc="-85" dirty="0">
                          <a:latin typeface="Arial"/>
                          <a:cs typeface="Arial"/>
                        </a:rPr>
                        <a:t> </a:t>
                      </a:r>
                      <a:r>
                        <a:rPr sz="1600" spc="-95" dirty="0">
                          <a:latin typeface="Arial"/>
                          <a:cs typeface="Arial"/>
                        </a:rPr>
                        <a:t>ends</a:t>
                      </a:r>
                      <a:r>
                        <a:rPr sz="1600" spc="-90" dirty="0">
                          <a:latin typeface="Arial"/>
                          <a:cs typeface="Arial"/>
                        </a:rPr>
                        <a:t> </a:t>
                      </a:r>
                      <a:r>
                        <a:rPr sz="1600" spc="-35" dirty="0">
                          <a:latin typeface="Arial"/>
                          <a:cs typeface="Arial"/>
                        </a:rPr>
                        <a:t>this</a:t>
                      </a:r>
                      <a:r>
                        <a:rPr sz="1600" spc="-90" dirty="0">
                          <a:latin typeface="Arial"/>
                          <a:cs typeface="Arial"/>
                        </a:rPr>
                        <a:t> </a:t>
                      </a:r>
                      <a:r>
                        <a:rPr sz="1600" spc="-45" dirty="0">
                          <a:latin typeface="Arial"/>
                          <a:cs typeface="Arial"/>
                        </a:rPr>
                        <a:t>suffix</a:t>
                      </a:r>
                      <a:r>
                        <a:rPr sz="1600" spc="-95" dirty="0">
                          <a:latin typeface="Arial"/>
                          <a:cs typeface="Arial"/>
                        </a:rPr>
                        <a:t> </a:t>
                      </a:r>
                      <a:r>
                        <a:rPr sz="1600" dirty="0">
                          <a:latin typeface="Arial"/>
                          <a:cs typeface="Arial"/>
                        </a:rPr>
                        <a:t>will</a:t>
                      </a:r>
                      <a:r>
                        <a:rPr sz="1600" spc="-90" dirty="0">
                          <a:latin typeface="Arial"/>
                          <a:cs typeface="Arial"/>
                        </a:rPr>
                        <a:t> </a:t>
                      </a:r>
                      <a:r>
                        <a:rPr sz="1600" spc="-70" dirty="0">
                          <a:latin typeface="Arial"/>
                          <a:cs typeface="Arial"/>
                        </a:rPr>
                        <a:t>generally</a:t>
                      </a:r>
                      <a:r>
                        <a:rPr sz="1600" spc="-90" dirty="0">
                          <a:latin typeface="Arial"/>
                          <a:cs typeface="Arial"/>
                        </a:rPr>
                        <a:t> </a:t>
                      </a:r>
                      <a:r>
                        <a:rPr sz="1600" spc="-15" dirty="0">
                          <a:latin typeface="Arial"/>
                          <a:cs typeface="Arial"/>
                        </a:rPr>
                        <a:t>follow</a:t>
                      </a:r>
                      <a:r>
                        <a:rPr sz="1600" spc="-85" dirty="0">
                          <a:latin typeface="Arial"/>
                          <a:cs typeface="Arial"/>
                        </a:rPr>
                        <a:t> </a:t>
                      </a:r>
                      <a:r>
                        <a:rPr sz="1600" spc="-20" dirty="0">
                          <a:latin typeface="Arial"/>
                          <a:cs typeface="Arial"/>
                        </a:rPr>
                        <a:t>the</a:t>
                      </a:r>
                      <a:r>
                        <a:rPr sz="1600" spc="-85" dirty="0">
                          <a:latin typeface="Arial"/>
                          <a:cs typeface="Arial"/>
                        </a:rPr>
                        <a:t> </a:t>
                      </a:r>
                      <a:r>
                        <a:rPr sz="1600" spc="-40" dirty="0">
                          <a:latin typeface="Arial"/>
                          <a:cs typeface="Arial"/>
                        </a:rPr>
                        <a:t>primary</a:t>
                      </a:r>
                      <a:r>
                        <a:rPr sz="1600" spc="-85" dirty="0">
                          <a:latin typeface="Arial"/>
                          <a:cs typeface="Arial"/>
                        </a:rPr>
                        <a:t> </a:t>
                      </a:r>
                      <a:r>
                        <a:rPr sz="1600" spc="-40" dirty="0">
                          <a:latin typeface="Arial"/>
                          <a:cs typeface="Arial"/>
                        </a:rPr>
                        <a:t>color</a:t>
                      </a:r>
                      <a:r>
                        <a:rPr sz="1600" spc="-80" dirty="0">
                          <a:latin typeface="Arial"/>
                          <a:cs typeface="Arial"/>
                        </a:rPr>
                        <a:t> </a:t>
                      </a:r>
                      <a:r>
                        <a:rPr sz="1600" spc="-5" dirty="0">
                          <a:latin typeface="Arial"/>
                          <a:cs typeface="Arial"/>
                        </a:rPr>
                        <a:t>for</a:t>
                      </a:r>
                      <a:r>
                        <a:rPr sz="1600" spc="-80" dirty="0">
                          <a:latin typeface="Arial"/>
                          <a:cs typeface="Arial"/>
                        </a:rPr>
                        <a:t> </a:t>
                      </a:r>
                      <a:r>
                        <a:rPr sz="1600" spc="-20" dirty="0">
                          <a:latin typeface="Arial"/>
                          <a:cs typeface="Arial"/>
                        </a:rPr>
                        <a:t>the</a:t>
                      </a:r>
                      <a:r>
                        <a:rPr sz="1600" spc="-85" dirty="0">
                          <a:latin typeface="Arial"/>
                          <a:cs typeface="Arial"/>
                        </a:rPr>
                        <a:t> </a:t>
                      </a:r>
                      <a:r>
                        <a:rPr sz="1600" spc="-60" dirty="0">
                          <a:latin typeface="Arial"/>
                          <a:cs typeface="Arial"/>
                        </a:rPr>
                        <a:t>brand,</a:t>
                      </a:r>
                      <a:r>
                        <a:rPr sz="1600" spc="-85" dirty="0">
                          <a:latin typeface="Arial"/>
                          <a:cs typeface="Arial"/>
                        </a:rPr>
                        <a:t> </a:t>
                      </a:r>
                      <a:r>
                        <a:rPr sz="1600" spc="-105" dirty="0">
                          <a:latin typeface="Arial"/>
                          <a:cs typeface="Arial"/>
                        </a:rPr>
                        <a:t>such</a:t>
                      </a:r>
                      <a:r>
                        <a:rPr sz="1600" spc="-90" dirty="0">
                          <a:latin typeface="Arial"/>
                          <a:cs typeface="Arial"/>
                        </a:rPr>
                        <a:t> </a:t>
                      </a:r>
                      <a:r>
                        <a:rPr sz="1600" spc="-155" dirty="0">
                          <a:latin typeface="Arial"/>
                          <a:cs typeface="Arial"/>
                        </a:rPr>
                        <a:t>as</a:t>
                      </a:r>
                      <a:r>
                        <a:rPr sz="1600" spc="-90" dirty="0">
                          <a:latin typeface="Arial"/>
                          <a:cs typeface="Arial"/>
                        </a:rPr>
                        <a:t> </a:t>
                      </a:r>
                      <a:r>
                        <a:rPr sz="1600" spc="-120" dirty="0">
                          <a:latin typeface="Arial"/>
                          <a:cs typeface="Arial"/>
                        </a:rPr>
                        <a:t>a</a:t>
                      </a:r>
                      <a:r>
                        <a:rPr sz="1600" spc="-90" dirty="0">
                          <a:latin typeface="Arial"/>
                          <a:cs typeface="Arial"/>
                        </a:rPr>
                        <a:t> </a:t>
                      </a:r>
                      <a:r>
                        <a:rPr sz="1600" spc="-65" dirty="0">
                          <a:latin typeface="Arial"/>
                          <a:cs typeface="Arial"/>
                        </a:rPr>
                        <a:t>call-  </a:t>
                      </a:r>
                      <a:r>
                        <a:rPr sz="1600" spc="-30" dirty="0">
                          <a:latin typeface="Arial"/>
                          <a:cs typeface="Arial"/>
                        </a:rPr>
                        <a:t>to-action </a:t>
                      </a:r>
                      <a:r>
                        <a:rPr sz="1600" spc="-10" dirty="0">
                          <a:latin typeface="Arial"/>
                          <a:cs typeface="Arial"/>
                        </a:rPr>
                        <a:t>button </a:t>
                      </a:r>
                      <a:r>
                        <a:rPr sz="1600" spc="-5" dirty="0">
                          <a:latin typeface="Arial"/>
                          <a:cs typeface="Arial"/>
                        </a:rPr>
                        <a:t>for </a:t>
                      </a:r>
                      <a:r>
                        <a:rPr sz="1600" spc="-45" dirty="0">
                          <a:latin typeface="Arial"/>
                          <a:cs typeface="Arial"/>
                        </a:rPr>
                        <a:t>your</a:t>
                      </a:r>
                      <a:r>
                        <a:rPr sz="1600" spc="-300" dirty="0">
                          <a:latin typeface="Arial"/>
                          <a:cs typeface="Arial"/>
                        </a:rPr>
                        <a:t> </a:t>
                      </a:r>
                      <a:r>
                        <a:rPr sz="1600" spc="-35" dirty="0">
                          <a:latin typeface="Arial"/>
                          <a:cs typeface="Arial"/>
                        </a:rPr>
                        <a:t>product</a:t>
                      </a:r>
                      <a:endParaRPr sz="1600" dirty="0">
                        <a:latin typeface="Arial"/>
                        <a:cs typeface="Arial"/>
                      </a:endParaRPr>
                    </a:p>
                  </a:txBody>
                  <a:tcPr marL="0" marR="0" marT="21590" marB="0">
                    <a:lnL w="19050">
                      <a:solidFill>
                        <a:srgbClr val="FFFFFF"/>
                      </a:solidFill>
                      <a:prstDash val="solid"/>
                    </a:lnL>
                    <a:lnR w="6350">
                      <a:solidFill>
                        <a:srgbClr val="FFFFFF"/>
                      </a:solidFill>
                      <a:prstDash val="solid"/>
                    </a:lnR>
                    <a:lnB w="19050">
                      <a:solidFill>
                        <a:srgbClr val="FFFFFF"/>
                      </a:solidFill>
                      <a:prstDash val="solid"/>
                    </a:lnB>
                    <a:solidFill>
                      <a:srgbClr val="F5D9CC"/>
                    </a:solidFill>
                  </a:tcPr>
                </a:tc>
                <a:extLst>
                  <a:ext uri="{0D108BD9-81ED-4DB2-BD59-A6C34878D82A}">
                    <a16:rowId xmlns:a16="http://schemas.microsoft.com/office/drawing/2014/main" val="10001"/>
                  </a:ext>
                </a:extLst>
              </a:tr>
              <a:tr h="339453">
                <a:tc>
                  <a:txBody>
                    <a:bodyPr/>
                    <a:lstStyle/>
                    <a:p>
                      <a:pPr marL="113030">
                        <a:lnSpc>
                          <a:spcPct val="100000"/>
                        </a:lnSpc>
                        <a:spcBef>
                          <a:spcPts val="295"/>
                        </a:spcBef>
                      </a:pPr>
                      <a:r>
                        <a:rPr sz="1600" spc="-5" dirty="0">
                          <a:latin typeface="Courier"/>
                          <a:cs typeface="Courier"/>
                        </a:rPr>
                        <a:t>-success</a:t>
                      </a:r>
                      <a:endParaRPr sz="1600">
                        <a:latin typeface="Courier"/>
                        <a:cs typeface="Courier"/>
                      </a:endParaRPr>
                    </a:p>
                  </a:txBody>
                  <a:tcPr marL="0" marR="0" marT="37465"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115570">
                        <a:lnSpc>
                          <a:spcPct val="100000"/>
                        </a:lnSpc>
                        <a:spcBef>
                          <a:spcPts val="340"/>
                        </a:spcBef>
                      </a:pPr>
                      <a:r>
                        <a:rPr sz="1600" spc="-114" dirty="0">
                          <a:latin typeface="Arial"/>
                          <a:cs typeface="Arial"/>
                        </a:rPr>
                        <a:t>Used </a:t>
                      </a:r>
                      <a:r>
                        <a:rPr sz="1600" spc="10" dirty="0">
                          <a:latin typeface="Arial"/>
                          <a:cs typeface="Arial"/>
                        </a:rPr>
                        <a:t>to </a:t>
                      </a:r>
                      <a:r>
                        <a:rPr sz="1600" spc="-55" dirty="0">
                          <a:latin typeface="Arial"/>
                          <a:cs typeface="Arial"/>
                        </a:rPr>
                        <a:t>represent </a:t>
                      </a:r>
                      <a:r>
                        <a:rPr sz="1600" spc="-120" dirty="0">
                          <a:latin typeface="Arial"/>
                          <a:cs typeface="Arial"/>
                        </a:rPr>
                        <a:t>a </a:t>
                      </a:r>
                      <a:r>
                        <a:rPr sz="1600" spc="-95" dirty="0">
                          <a:latin typeface="Arial"/>
                          <a:cs typeface="Arial"/>
                        </a:rPr>
                        <a:t>successful </a:t>
                      </a:r>
                      <a:r>
                        <a:rPr sz="1600" spc="-40" dirty="0">
                          <a:latin typeface="Arial"/>
                          <a:cs typeface="Arial"/>
                        </a:rPr>
                        <a:t>action; </a:t>
                      </a:r>
                      <a:r>
                        <a:rPr sz="1600" spc="-45" dirty="0">
                          <a:latin typeface="Arial"/>
                          <a:cs typeface="Arial"/>
                        </a:rPr>
                        <a:t>ie, </a:t>
                      </a:r>
                      <a:r>
                        <a:rPr sz="1600" i="1" spc="-55" dirty="0">
                          <a:latin typeface="Arial"/>
                          <a:cs typeface="Arial"/>
                        </a:rPr>
                        <a:t>your </a:t>
                      </a:r>
                      <a:r>
                        <a:rPr sz="1600" i="1" spc="-105" dirty="0">
                          <a:latin typeface="Arial"/>
                          <a:cs typeface="Arial"/>
                        </a:rPr>
                        <a:t>changes </a:t>
                      </a:r>
                      <a:r>
                        <a:rPr sz="1600" i="1" spc="-90" dirty="0">
                          <a:latin typeface="Arial"/>
                          <a:cs typeface="Arial"/>
                        </a:rPr>
                        <a:t>have </a:t>
                      </a:r>
                      <a:r>
                        <a:rPr sz="1600" i="1" spc="-100" dirty="0">
                          <a:latin typeface="Arial"/>
                          <a:cs typeface="Arial"/>
                        </a:rPr>
                        <a:t>been</a:t>
                      </a:r>
                      <a:r>
                        <a:rPr sz="1600" i="1" spc="-254" dirty="0">
                          <a:latin typeface="Arial"/>
                          <a:cs typeface="Arial"/>
                        </a:rPr>
                        <a:t> </a:t>
                      </a:r>
                      <a:r>
                        <a:rPr sz="1600" i="1" spc="-100" dirty="0">
                          <a:latin typeface="Arial"/>
                          <a:cs typeface="Arial"/>
                        </a:rPr>
                        <a:t>saved.</a:t>
                      </a:r>
                      <a:endParaRPr sz="1600">
                        <a:latin typeface="Arial"/>
                        <a:cs typeface="Arial"/>
                      </a:endParaRPr>
                    </a:p>
                  </a:txBody>
                  <a:tcPr marL="0" marR="0" marT="43180"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339453">
                <a:tc>
                  <a:txBody>
                    <a:bodyPr/>
                    <a:lstStyle/>
                    <a:p>
                      <a:pPr marL="113030">
                        <a:lnSpc>
                          <a:spcPct val="100000"/>
                        </a:lnSpc>
                        <a:spcBef>
                          <a:spcPts val="290"/>
                        </a:spcBef>
                      </a:pPr>
                      <a:r>
                        <a:rPr sz="1600" spc="-5" dirty="0">
                          <a:latin typeface="Courier"/>
                          <a:cs typeface="Courier"/>
                        </a:rPr>
                        <a:t>-info</a:t>
                      </a:r>
                      <a:endParaRPr sz="1600">
                        <a:latin typeface="Courier"/>
                        <a:cs typeface="Courier"/>
                      </a:endParaRPr>
                    </a:p>
                  </a:txBody>
                  <a:tcPr marL="0" marR="0" marT="36830"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115570">
                        <a:lnSpc>
                          <a:spcPct val="100000"/>
                        </a:lnSpc>
                        <a:spcBef>
                          <a:spcPts val="340"/>
                        </a:spcBef>
                      </a:pPr>
                      <a:r>
                        <a:rPr sz="1600" spc="-114" dirty="0">
                          <a:latin typeface="Arial"/>
                          <a:cs typeface="Arial"/>
                        </a:rPr>
                        <a:t>Used</a:t>
                      </a:r>
                      <a:r>
                        <a:rPr sz="1600" spc="-95" dirty="0">
                          <a:latin typeface="Arial"/>
                          <a:cs typeface="Arial"/>
                        </a:rPr>
                        <a:t> </a:t>
                      </a:r>
                      <a:r>
                        <a:rPr sz="1600" spc="10" dirty="0">
                          <a:latin typeface="Arial"/>
                          <a:cs typeface="Arial"/>
                        </a:rPr>
                        <a:t>to</a:t>
                      </a:r>
                      <a:r>
                        <a:rPr sz="1600" spc="-85" dirty="0">
                          <a:latin typeface="Arial"/>
                          <a:cs typeface="Arial"/>
                        </a:rPr>
                        <a:t> </a:t>
                      </a:r>
                      <a:r>
                        <a:rPr sz="1600" spc="-55" dirty="0">
                          <a:latin typeface="Arial"/>
                          <a:cs typeface="Arial"/>
                        </a:rPr>
                        <a:t>represent</a:t>
                      </a:r>
                      <a:r>
                        <a:rPr sz="1600" spc="-85" dirty="0">
                          <a:latin typeface="Arial"/>
                          <a:cs typeface="Arial"/>
                        </a:rPr>
                        <a:t> </a:t>
                      </a:r>
                      <a:r>
                        <a:rPr sz="1600" spc="-70" dirty="0">
                          <a:latin typeface="Arial"/>
                          <a:cs typeface="Arial"/>
                        </a:rPr>
                        <a:t>generic</a:t>
                      </a:r>
                      <a:r>
                        <a:rPr sz="1600" spc="-90" dirty="0">
                          <a:latin typeface="Arial"/>
                          <a:cs typeface="Arial"/>
                        </a:rPr>
                        <a:t> </a:t>
                      </a:r>
                      <a:r>
                        <a:rPr sz="1600" spc="-25" dirty="0">
                          <a:latin typeface="Arial"/>
                          <a:cs typeface="Arial"/>
                        </a:rPr>
                        <a:t>info;</a:t>
                      </a:r>
                      <a:r>
                        <a:rPr sz="1600" spc="-80" dirty="0">
                          <a:latin typeface="Arial"/>
                          <a:cs typeface="Arial"/>
                        </a:rPr>
                        <a:t> </a:t>
                      </a:r>
                      <a:r>
                        <a:rPr sz="1600" spc="-45" dirty="0">
                          <a:latin typeface="Arial"/>
                          <a:cs typeface="Arial"/>
                        </a:rPr>
                        <a:t>ie,</a:t>
                      </a:r>
                      <a:r>
                        <a:rPr sz="1600" spc="-85" dirty="0">
                          <a:latin typeface="Arial"/>
                          <a:cs typeface="Arial"/>
                        </a:rPr>
                        <a:t> </a:t>
                      </a:r>
                      <a:r>
                        <a:rPr sz="1600" i="1" spc="-40" dirty="0">
                          <a:latin typeface="Arial"/>
                          <a:cs typeface="Arial"/>
                        </a:rPr>
                        <a:t>this</a:t>
                      </a:r>
                      <a:r>
                        <a:rPr sz="1600" i="1" spc="-85" dirty="0">
                          <a:latin typeface="Arial"/>
                          <a:cs typeface="Arial"/>
                        </a:rPr>
                        <a:t> </a:t>
                      </a:r>
                      <a:r>
                        <a:rPr sz="1600" i="1" spc="-70" dirty="0">
                          <a:latin typeface="Arial"/>
                          <a:cs typeface="Arial"/>
                        </a:rPr>
                        <a:t>section</a:t>
                      </a:r>
                      <a:r>
                        <a:rPr sz="1600" i="1" spc="-85" dirty="0">
                          <a:latin typeface="Arial"/>
                          <a:cs typeface="Arial"/>
                        </a:rPr>
                        <a:t> </a:t>
                      </a:r>
                      <a:r>
                        <a:rPr sz="1600" i="1" spc="-60" dirty="0">
                          <a:latin typeface="Arial"/>
                          <a:cs typeface="Arial"/>
                        </a:rPr>
                        <a:t>relates</a:t>
                      </a:r>
                      <a:r>
                        <a:rPr sz="1600" i="1" spc="-85" dirty="0">
                          <a:latin typeface="Arial"/>
                          <a:cs typeface="Arial"/>
                        </a:rPr>
                        <a:t> </a:t>
                      </a:r>
                      <a:r>
                        <a:rPr sz="1600" i="1" dirty="0">
                          <a:latin typeface="Arial"/>
                          <a:cs typeface="Arial"/>
                        </a:rPr>
                        <a:t>to</a:t>
                      </a:r>
                      <a:r>
                        <a:rPr sz="1600" i="1" spc="-85" dirty="0">
                          <a:latin typeface="Arial"/>
                          <a:cs typeface="Arial"/>
                        </a:rPr>
                        <a:t> </a:t>
                      </a:r>
                      <a:r>
                        <a:rPr sz="1600" i="1" spc="-55" dirty="0">
                          <a:latin typeface="Arial"/>
                          <a:cs typeface="Arial"/>
                        </a:rPr>
                        <a:t>your</a:t>
                      </a:r>
                      <a:r>
                        <a:rPr sz="1600" i="1" spc="-85" dirty="0">
                          <a:latin typeface="Arial"/>
                          <a:cs typeface="Arial"/>
                        </a:rPr>
                        <a:t> </a:t>
                      </a:r>
                      <a:r>
                        <a:rPr sz="1600" i="1" spc="-35" dirty="0">
                          <a:latin typeface="Arial"/>
                          <a:cs typeface="Arial"/>
                        </a:rPr>
                        <a:t>family</a:t>
                      </a:r>
                      <a:r>
                        <a:rPr sz="1600" i="1" spc="-90" dirty="0">
                          <a:latin typeface="Arial"/>
                          <a:cs typeface="Arial"/>
                        </a:rPr>
                        <a:t> </a:t>
                      </a:r>
                      <a:r>
                        <a:rPr sz="1600" i="1" spc="-60" dirty="0">
                          <a:latin typeface="Arial"/>
                          <a:cs typeface="Arial"/>
                        </a:rPr>
                        <a:t>history.</a:t>
                      </a:r>
                      <a:endParaRPr sz="1600">
                        <a:latin typeface="Arial"/>
                        <a:cs typeface="Arial"/>
                      </a:endParaRPr>
                    </a:p>
                  </a:txBody>
                  <a:tcPr marL="0" marR="0" marT="43180"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39453">
                <a:tc>
                  <a:txBody>
                    <a:bodyPr/>
                    <a:lstStyle/>
                    <a:p>
                      <a:pPr marL="113030">
                        <a:lnSpc>
                          <a:spcPct val="100000"/>
                        </a:lnSpc>
                        <a:spcBef>
                          <a:spcPts val="285"/>
                        </a:spcBef>
                      </a:pPr>
                      <a:r>
                        <a:rPr sz="1600" spc="-5" dirty="0">
                          <a:latin typeface="Courier"/>
                          <a:cs typeface="Courier"/>
                        </a:rPr>
                        <a:t>-warning</a:t>
                      </a:r>
                      <a:endParaRPr sz="1600">
                        <a:latin typeface="Courier"/>
                        <a:cs typeface="Courier"/>
                      </a:endParaRPr>
                    </a:p>
                  </a:txBody>
                  <a:tcPr marL="0" marR="0" marT="36195"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115570">
                        <a:lnSpc>
                          <a:spcPct val="100000"/>
                        </a:lnSpc>
                        <a:spcBef>
                          <a:spcPts val="335"/>
                        </a:spcBef>
                      </a:pPr>
                      <a:r>
                        <a:rPr sz="1600" spc="-114" dirty="0">
                          <a:latin typeface="Arial"/>
                          <a:cs typeface="Arial"/>
                        </a:rPr>
                        <a:t>Used</a:t>
                      </a:r>
                      <a:r>
                        <a:rPr sz="1600" spc="-90" dirty="0">
                          <a:latin typeface="Arial"/>
                          <a:cs typeface="Arial"/>
                        </a:rPr>
                        <a:t> </a:t>
                      </a:r>
                      <a:r>
                        <a:rPr sz="1600" spc="10" dirty="0">
                          <a:latin typeface="Arial"/>
                          <a:cs typeface="Arial"/>
                        </a:rPr>
                        <a:t>to</a:t>
                      </a:r>
                      <a:r>
                        <a:rPr sz="1600" spc="-80" dirty="0">
                          <a:latin typeface="Arial"/>
                          <a:cs typeface="Arial"/>
                        </a:rPr>
                        <a:t> </a:t>
                      </a:r>
                      <a:r>
                        <a:rPr sz="1600" spc="-45" dirty="0">
                          <a:latin typeface="Arial"/>
                          <a:cs typeface="Arial"/>
                        </a:rPr>
                        <a:t>warn</a:t>
                      </a:r>
                      <a:r>
                        <a:rPr sz="1600" spc="-90" dirty="0">
                          <a:latin typeface="Arial"/>
                          <a:cs typeface="Arial"/>
                        </a:rPr>
                        <a:t> </a:t>
                      </a:r>
                      <a:r>
                        <a:rPr sz="1600" spc="-20" dirty="0">
                          <a:latin typeface="Arial"/>
                          <a:cs typeface="Arial"/>
                        </a:rPr>
                        <a:t>the</a:t>
                      </a:r>
                      <a:r>
                        <a:rPr sz="1600" spc="-80" dirty="0">
                          <a:latin typeface="Arial"/>
                          <a:cs typeface="Arial"/>
                        </a:rPr>
                        <a:t> </a:t>
                      </a:r>
                      <a:r>
                        <a:rPr sz="1600" spc="-75" dirty="0">
                          <a:latin typeface="Arial"/>
                          <a:cs typeface="Arial"/>
                        </a:rPr>
                        <a:t>user</a:t>
                      </a:r>
                      <a:r>
                        <a:rPr sz="1600" spc="-80" dirty="0">
                          <a:latin typeface="Arial"/>
                          <a:cs typeface="Arial"/>
                        </a:rPr>
                        <a:t> </a:t>
                      </a:r>
                      <a:r>
                        <a:rPr sz="1600" spc="-40" dirty="0">
                          <a:latin typeface="Arial"/>
                          <a:cs typeface="Arial"/>
                        </a:rPr>
                        <a:t>about</a:t>
                      </a:r>
                      <a:r>
                        <a:rPr sz="1600" spc="-80" dirty="0">
                          <a:latin typeface="Arial"/>
                          <a:cs typeface="Arial"/>
                        </a:rPr>
                        <a:t> </a:t>
                      </a:r>
                      <a:r>
                        <a:rPr sz="1600" spc="-90" dirty="0">
                          <a:latin typeface="Arial"/>
                          <a:cs typeface="Arial"/>
                        </a:rPr>
                        <a:t>an</a:t>
                      </a:r>
                      <a:r>
                        <a:rPr sz="1600" spc="-85" dirty="0">
                          <a:latin typeface="Arial"/>
                          <a:cs typeface="Arial"/>
                        </a:rPr>
                        <a:t> </a:t>
                      </a:r>
                      <a:r>
                        <a:rPr sz="1600" spc="-35" dirty="0">
                          <a:latin typeface="Arial"/>
                          <a:cs typeface="Arial"/>
                        </a:rPr>
                        <a:t>imminent</a:t>
                      </a:r>
                      <a:r>
                        <a:rPr sz="1600" spc="-80" dirty="0">
                          <a:latin typeface="Arial"/>
                          <a:cs typeface="Arial"/>
                        </a:rPr>
                        <a:t> </a:t>
                      </a:r>
                      <a:r>
                        <a:rPr sz="1600" spc="-45" dirty="0">
                          <a:latin typeface="Arial"/>
                          <a:cs typeface="Arial"/>
                        </a:rPr>
                        <a:t>action</a:t>
                      </a:r>
                      <a:r>
                        <a:rPr sz="1600" spc="-90" dirty="0">
                          <a:latin typeface="Arial"/>
                          <a:cs typeface="Arial"/>
                        </a:rPr>
                        <a:t> </a:t>
                      </a:r>
                      <a:r>
                        <a:rPr sz="1600" spc="175" dirty="0">
                          <a:latin typeface="Arial"/>
                          <a:cs typeface="Arial"/>
                        </a:rPr>
                        <a:t>/</a:t>
                      </a:r>
                      <a:r>
                        <a:rPr sz="1600" spc="-90" dirty="0">
                          <a:latin typeface="Arial"/>
                          <a:cs typeface="Arial"/>
                        </a:rPr>
                        <a:t> </a:t>
                      </a:r>
                      <a:r>
                        <a:rPr sz="1600" spc="-25" dirty="0">
                          <a:latin typeface="Arial"/>
                          <a:cs typeface="Arial"/>
                        </a:rPr>
                        <a:t>potential</a:t>
                      </a:r>
                      <a:r>
                        <a:rPr sz="1600" spc="-85" dirty="0">
                          <a:latin typeface="Arial"/>
                          <a:cs typeface="Arial"/>
                        </a:rPr>
                        <a:t> </a:t>
                      </a:r>
                      <a:r>
                        <a:rPr sz="1600" spc="-90" dirty="0">
                          <a:latin typeface="Arial"/>
                          <a:cs typeface="Arial"/>
                        </a:rPr>
                        <a:t>issue;</a:t>
                      </a:r>
                      <a:r>
                        <a:rPr sz="1600" spc="-65" dirty="0">
                          <a:latin typeface="Arial"/>
                          <a:cs typeface="Arial"/>
                        </a:rPr>
                        <a:t> </a:t>
                      </a:r>
                      <a:r>
                        <a:rPr sz="1600" spc="-45" dirty="0">
                          <a:latin typeface="Arial"/>
                          <a:cs typeface="Arial"/>
                        </a:rPr>
                        <a:t>ie,</a:t>
                      </a:r>
                      <a:r>
                        <a:rPr sz="1600" spc="-80" dirty="0">
                          <a:latin typeface="Arial"/>
                          <a:cs typeface="Arial"/>
                        </a:rPr>
                        <a:t> </a:t>
                      </a:r>
                      <a:r>
                        <a:rPr sz="1600" i="1" spc="-80" dirty="0">
                          <a:latin typeface="Arial"/>
                          <a:cs typeface="Arial"/>
                        </a:rPr>
                        <a:t>saving </a:t>
                      </a:r>
                      <a:r>
                        <a:rPr sz="1600" i="1" spc="-40" dirty="0">
                          <a:latin typeface="Arial"/>
                          <a:cs typeface="Arial"/>
                        </a:rPr>
                        <a:t>this</a:t>
                      </a:r>
                      <a:r>
                        <a:rPr sz="1600" i="1" spc="-80" dirty="0">
                          <a:latin typeface="Arial"/>
                          <a:cs typeface="Arial"/>
                        </a:rPr>
                        <a:t> </a:t>
                      </a:r>
                      <a:r>
                        <a:rPr sz="1600" i="1" spc="-90" dirty="0">
                          <a:latin typeface="Arial"/>
                          <a:cs typeface="Arial"/>
                        </a:rPr>
                        <a:t>is</a:t>
                      </a:r>
                      <a:r>
                        <a:rPr sz="1600" i="1" spc="-80" dirty="0">
                          <a:latin typeface="Arial"/>
                          <a:cs typeface="Arial"/>
                        </a:rPr>
                        <a:t> </a:t>
                      </a:r>
                      <a:r>
                        <a:rPr sz="1600" i="1" spc="-60" dirty="0">
                          <a:latin typeface="Arial"/>
                          <a:cs typeface="Arial"/>
                        </a:rPr>
                        <a:t>irreversible</a:t>
                      </a:r>
                      <a:endParaRPr sz="1600">
                        <a:latin typeface="Arial"/>
                        <a:cs typeface="Arial"/>
                      </a:endParaRPr>
                    </a:p>
                  </a:txBody>
                  <a:tcPr marL="0" marR="0" marT="42545"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37037">
                <a:tc>
                  <a:txBody>
                    <a:bodyPr/>
                    <a:lstStyle/>
                    <a:p>
                      <a:pPr marL="113030">
                        <a:lnSpc>
                          <a:spcPct val="100000"/>
                        </a:lnSpc>
                        <a:spcBef>
                          <a:spcPts val="285"/>
                        </a:spcBef>
                      </a:pPr>
                      <a:r>
                        <a:rPr sz="1600" spc="-5" dirty="0">
                          <a:latin typeface="Courier"/>
                          <a:cs typeface="Courier"/>
                        </a:rPr>
                        <a:t>-danger</a:t>
                      </a:r>
                      <a:endParaRPr sz="1600">
                        <a:latin typeface="Courier"/>
                        <a:cs typeface="Courier"/>
                      </a:endParaRPr>
                    </a:p>
                  </a:txBody>
                  <a:tcPr marL="0" marR="0" marT="36195" marB="0">
                    <a:lnL w="9525">
                      <a:solidFill>
                        <a:srgbClr val="FFFFFF"/>
                      </a:solidFill>
                      <a:prstDash val="solid"/>
                    </a:lnL>
                    <a:lnR w="19050">
                      <a:solidFill>
                        <a:srgbClr val="FFFFFF"/>
                      </a:solidFill>
                      <a:prstDash val="solid"/>
                    </a:lnR>
                    <a:lnT w="19050">
                      <a:solidFill>
                        <a:srgbClr val="FFFFFF"/>
                      </a:solidFill>
                      <a:prstDash val="solid"/>
                    </a:lnT>
                    <a:lnB w="9525">
                      <a:solidFill>
                        <a:srgbClr val="FFFFFF"/>
                      </a:solidFill>
                      <a:prstDash val="solid"/>
                    </a:lnB>
                    <a:solidFill>
                      <a:srgbClr val="F5D9CC"/>
                    </a:solidFill>
                  </a:tcPr>
                </a:tc>
                <a:tc>
                  <a:txBody>
                    <a:bodyPr/>
                    <a:lstStyle/>
                    <a:p>
                      <a:pPr marL="115570">
                        <a:lnSpc>
                          <a:spcPct val="100000"/>
                        </a:lnSpc>
                        <a:spcBef>
                          <a:spcPts val="330"/>
                        </a:spcBef>
                      </a:pPr>
                      <a:r>
                        <a:rPr sz="1600" spc="-114" dirty="0">
                          <a:latin typeface="Arial"/>
                          <a:cs typeface="Arial"/>
                        </a:rPr>
                        <a:t>Used</a:t>
                      </a:r>
                      <a:r>
                        <a:rPr sz="1600" spc="-95" dirty="0">
                          <a:latin typeface="Arial"/>
                          <a:cs typeface="Arial"/>
                        </a:rPr>
                        <a:t> </a:t>
                      </a:r>
                      <a:r>
                        <a:rPr sz="1600" spc="10" dirty="0">
                          <a:latin typeface="Arial"/>
                          <a:cs typeface="Arial"/>
                        </a:rPr>
                        <a:t>to</a:t>
                      </a:r>
                      <a:r>
                        <a:rPr sz="1600" spc="-85" dirty="0">
                          <a:latin typeface="Arial"/>
                          <a:cs typeface="Arial"/>
                        </a:rPr>
                        <a:t> </a:t>
                      </a:r>
                      <a:r>
                        <a:rPr sz="1600" spc="-55" dirty="0">
                          <a:latin typeface="Arial"/>
                          <a:cs typeface="Arial"/>
                        </a:rPr>
                        <a:t>represent</a:t>
                      </a:r>
                      <a:r>
                        <a:rPr sz="1600" spc="-85" dirty="0">
                          <a:latin typeface="Arial"/>
                          <a:cs typeface="Arial"/>
                        </a:rPr>
                        <a:t> </a:t>
                      </a:r>
                      <a:r>
                        <a:rPr sz="1600" spc="-5" dirty="0">
                          <a:latin typeface="Arial"/>
                          <a:cs typeface="Arial"/>
                        </a:rPr>
                        <a:t>that</a:t>
                      </a:r>
                      <a:r>
                        <a:rPr sz="1600" spc="-85" dirty="0">
                          <a:latin typeface="Arial"/>
                          <a:cs typeface="Arial"/>
                        </a:rPr>
                        <a:t> </a:t>
                      </a:r>
                      <a:r>
                        <a:rPr sz="1600" spc="-90" dirty="0">
                          <a:latin typeface="Arial"/>
                          <a:cs typeface="Arial"/>
                        </a:rPr>
                        <a:t>an </a:t>
                      </a:r>
                      <a:r>
                        <a:rPr sz="1600" spc="-20" dirty="0">
                          <a:latin typeface="Arial"/>
                          <a:cs typeface="Arial"/>
                        </a:rPr>
                        <a:t>error</a:t>
                      </a:r>
                      <a:r>
                        <a:rPr sz="1600" spc="-85" dirty="0">
                          <a:latin typeface="Arial"/>
                          <a:cs typeface="Arial"/>
                        </a:rPr>
                        <a:t> </a:t>
                      </a:r>
                      <a:r>
                        <a:rPr sz="1600" dirty="0">
                          <a:latin typeface="Arial"/>
                          <a:cs typeface="Arial"/>
                        </a:rPr>
                        <a:t>of</a:t>
                      </a:r>
                      <a:r>
                        <a:rPr sz="1600" spc="-85" dirty="0">
                          <a:latin typeface="Arial"/>
                          <a:cs typeface="Arial"/>
                        </a:rPr>
                        <a:t> </a:t>
                      </a:r>
                      <a:r>
                        <a:rPr sz="1600" spc="-95" dirty="0">
                          <a:latin typeface="Arial"/>
                          <a:cs typeface="Arial"/>
                        </a:rPr>
                        <a:t>some</a:t>
                      </a:r>
                      <a:r>
                        <a:rPr sz="1600" spc="-85" dirty="0">
                          <a:latin typeface="Arial"/>
                          <a:cs typeface="Arial"/>
                        </a:rPr>
                        <a:t> </a:t>
                      </a:r>
                      <a:r>
                        <a:rPr sz="1600" spc="-25" dirty="0">
                          <a:latin typeface="Arial"/>
                          <a:cs typeface="Arial"/>
                        </a:rPr>
                        <a:t>sort</a:t>
                      </a:r>
                      <a:r>
                        <a:rPr sz="1600" spc="-85" dirty="0">
                          <a:latin typeface="Arial"/>
                          <a:cs typeface="Arial"/>
                        </a:rPr>
                        <a:t> </a:t>
                      </a:r>
                      <a:r>
                        <a:rPr sz="1600" spc="-120" dirty="0">
                          <a:latin typeface="Arial"/>
                          <a:cs typeface="Arial"/>
                        </a:rPr>
                        <a:t>has</a:t>
                      </a:r>
                      <a:r>
                        <a:rPr sz="1600" spc="-90" dirty="0">
                          <a:latin typeface="Arial"/>
                          <a:cs typeface="Arial"/>
                        </a:rPr>
                        <a:t> </a:t>
                      </a:r>
                      <a:r>
                        <a:rPr sz="1600" spc="-55" dirty="0">
                          <a:latin typeface="Arial"/>
                          <a:cs typeface="Arial"/>
                        </a:rPr>
                        <a:t>occurred;</a:t>
                      </a:r>
                      <a:r>
                        <a:rPr sz="1600" spc="-70" dirty="0">
                          <a:latin typeface="Arial"/>
                          <a:cs typeface="Arial"/>
                        </a:rPr>
                        <a:t> </a:t>
                      </a:r>
                      <a:r>
                        <a:rPr sz="1600" spc="-45" dirty="0">
                          <a:latin typeface="Arial"/>
                          <a:cs typeface="Arial"/>
                        </a:rPr>
                        <a:t>ie,</a:t>
                      </a:r>
                      <a:r>
                        <a:rPr sz="1600" spc="-85" dirty="0">
                          <a:latin typeface="Arial"/>
                          <a:cs typeface="Arial"/>
                        </a:rPr>
                        <a:t> </a:t>
                      </a:r>
                      <a:r>
                        <a:rPr sz="1600" i="1" spc="-75" dirty="0">
                          <a:latin typeface="Arial"/>
                          <a:cs typeface="Arial"/>
                        </a:rPr>
                        <a:t>you</a:t>
                      </a:r>
                      <a:r>
                        <a:rPr sz="1600" i="1" spc="-85" dirty="0">
                          <a:latin typeface="Arial"/>
                          <a:cs typeface="Arial"/>
                        </a:rPr>
                        <a:t> </a:t>
                      </a:r>
                      <a:r>
                        <a:rPr sz="1600" i="1" spc="-60" dirty="0">
                          <a:latin typeface="Arial"/>
                          <a:cs typeface="Arial"/>
                        </a:rPr>
                        <a:t>cannot</a:t>
                      </a:r>
                      <a:r>
                        <a:rPr sz="1600" i="1" spc="-85" dirty="0">
                          <a:latin typeface="Arial"/>
                          <a:cs typeface="Arial"/>
                        </a:rPr>
                        <a:t> </a:t>
                      </a:r>
                      <a:r>
                        <a:rPr sz="1600" i="1" spc="-60" dirty="0">
                          <a:latin typeface="Arial"/>
                          <a:cs typeface="Arial"/>
                        </a:rPr>
                        <a:t>divide</a:t>
                      </a:r>
                      <a:r>
                        <a:rPr sz="1600" i="1" spc="-90" dirty="0">
                          <a:latin typeface="Arial"/>
                          <a:cs typeface="Arial"/>
                        </a:rPr>
                        <a:t> </a:t>
                      </a:r>
                      <a:r>
                        <a:rPr sz="1600" i="1" spc="-80" dirty="0">
                          <a:latin typeface="Arial"/>
                          <a:cs typeface="Arial"/>
                        </a:rPr>
                        <a:t>by</a:t>
                      </a:r>
                      <a:r>
                        <a:rPr sz="1600" i="1" spc="-90" dirty="0">
                          <a:latin typeface="Arial"/>
                          <a:cs typeface="Arial"/>
                        </a:rPr>
                        <a:t> </a:t>
                      </a:r>
                      <a:r>
                        <a:rPr sz="1600" i="1" spc="-60" dirty="0">
                          <a:latin typeface="Arial"/>
                          <a:cs typeface="Arial"/>
                        </a:rPr>
                        <a:t>0.</a:t>
                      </a:r>
                      <a:endParaRPr sz="1600" dirty="0">
                        <a:latin typeface="Arial"/>
                        <a:cs typeface="Arial"/>
                      </a:endParaRPr>
                    </a:p>
                  </a:txBody>
                  <a:tcPr marL="0" marR="0" marT="41910" marB="0">
                    <a:lnL w="19050">
                      <a:solidFill>
                        <a:srgbClr val="FFFFFF"/>
                      </a:solidFill>
                      <a:prstDash val="solid"/>
                    </a:lnL>
                    <a:lnR w="6350">
                      <a:solidFill>
                        <a:srgbClr val="FFFFFF"/>
                      </a:solidFill>
                      <a:prstDash val="solid"/>
                    </a:lnR>
                    <a:lnT w="19050">
                      <a:solidFill>
                        <a:srgbClr val="FFFFFF"/>
                      </a:solidFill>
                      <a:prstDash val="solid"/>
                    </a:lnT>
                    <a:lnB w="9525">
                      <a:solidFill>
                        <a:srgbClr val="FFFFFF"/>
                      </a:solidFill>
                      <a:prstDash val="solid"/>
                    </a:lnB>
                    <a:solidFill>
                      <a:srgbClr val="F5D9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title"/>
          </p:nvPr>
        </p:nvSpPr>
        <p:spPr>
          <a:xfrm>
            <a:off x="1176019" y="1947163"/>
            <a:ext cx="9919970" cy="2303836"/>
          </a:xfrm>
          <a:prstGeom prst="rect">
            <a:avLst/>
          </a:prstGeom>
        </p:spPr>
        <p:txBody>
          <a:bodyPr vert="horz" wrap="square" lIns="0" tIns="198755" rIns="0" bIns="0" rtlCol="0">
            <a:spAutoFit/>
          </a:bodyPr>
          <a:lstStyle/>
          <a:p>
            <a:pPr marL="12700" marR="5080">
              <a:lnSpc>
                <a:spcPts val="8159"/>
              </a:lnSpc>
              <a:spcBef>
                <a:spcPts val="1565"/>
              </a:spcBef>
              <a:tabLst>
                <a:tab pos="9906635" algn="l"/>
              </a:tabLst>
            </a:pPr>
            <a:r>
              <a:rPr sz="8000" u="none" dirty="0">
                <a:solidFill>
                  <a:srgbClr val="262626"/>
                </a:solidFill>
              </a:rPr>
              <a:t>Accessibility through  </a:t>
            </a:r>
            <a:r>
              <a:rPr sz="8000" dirty="0">
                <a:solidFill>
                  <a:srgbClr val="262626"/>
                </a:solidFill>
              </a:rPr>
              <a:t>Keyboard Navigation	</a:t>
            </a:r>
            <a:endParaRPr sz="8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Supported Sizes	</a:t>
            </a:r>
          </a:p>
        </p:txBody>
      </p:sp>
      <p:sp>
        <p:nvSpPr>
          <p:cNvPr id="3" name="object 3"/>
          <p:cNvSpPr/>
          <p:nvPr/>
        </p:nvSpPr>
        <p:spPr>
          <a:xfrm>
            <a:off x="1164336" y="2206751"/>
            <a:ext cx="9144000" cy="38160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56564"/>
            <a:ext cx="9997440" cy="756920"/>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dirty="0"/>
              <a:t>Print Styles!	</a:t>
            </a:r>
          </a:p>
        </p:txBody>
      </p:sp>
      <p:sp>
        <p:nvSpPr>
          <p:cNvPr id="3" name="object 3"/>
          <p:cNvSpPr txBox="1"/>
          <p:nvPr/>
        </p:nvSpPr>
        <p:spPr>
          <a:xfrm>
            <a:off x="1176019" y="1834387"/>
            <a:ext cx="9775825" cy="1193275"/>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Bootstrap comes with 4 classes that allow you to manipulate how something is rendered when  printed</a:t>
            </a:r>
            <a:endParaRPr sz="2000" dirty="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These prevent your recipe website with comments from destroying an ink cartridge</a:t>
            </a:r>
            <a:endParaRPr sz="1800" dirty="0">
              <a:latin typeface="Arial"/>
              <a:cs typeface="Arial"/>
            </a:endParaRPr>
          </a:p>
          <a:p>
            <a:pPr marL="488315" lvl="1" indent="-182880">
              <a:lnSpc>
                <a:spcPct val="100000"/>
              </a:lnSpc>
              <a:spcBef>
                <a:spcPts val="450"/>
              </a:spcBef>
              <a:buClr>
                <a:srgbClr val="E48312"/>
              </a:buClr>
              <a:buChar char="◦"/>
              <a:tabLst>
                <a:tab pos="488315" algn="l"/>
              </a:tabLst>
            </a:pPr>
            <a:r>
              <a:rPr sz="1400" u="sng" dirty="0">
                <a:solidFill>
                  <a:srgbClr val="2998E3"/>
                </a:solidFill>
                <a:uFill>
                  <a:solidFill>
                    <a:srgbClr val="2998E3"/>
                  </a:solidFill>
                </a:uFill>
                <a:latin typeface="Arial"/>
                <a:cs typeface="Arial"/>
                <a:hlinkClick r:id="rId2"/>
              </a:rPr>
              <a:t>http://coffeegrammer.com/cheesecake-printers-and-morality/</a:t>
            </a:r>
            <a:endParaRPr sz="1400" dirty="0">
              <a:latin typeface="Arial"/>
              <a:cs typeface="Arial"/>
            </a:endParaRPr>
          </a:p>
        </p:txBody>
      </p:sp>
      <p:sp>
        <p:nvSpPr>
          <p:cNvPr id="4" name="object 4"/>
          <p:cNvSpPr/>
          <p:nvPr/>
        </p:nvSpPr>
        <p:spPr>
          <a:xfrm>
            <a:off x="1176527" y="3255264"/>
            <a:ext cx="9973056" cy="1807463"/>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Accessibility In Bootstrap	</a:t>
            </a: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88899" y="1699056"/>
            <a:ext cx="9824085" cy="2250616"/>
          </a:xfrm>
          <a:prstGeom prst="rect">
            <a:avLst/>
          </a:prstGeom>
        </p:spPr>
        <p:txBody>
          <a:bodyPr vert="horz" wrap="square" lIns="0" tIns="158750" rIns="0" bIns="0" rtlCol="0">
            <a:spAutoFit/>
          </a:bodyPr>
          <a:lstStyle/>
          <a:p>
            <a:pPr marL="12700">
              <a:lnSpc>
                <a:spcPct val="100000"/>
              </a:lnSpc>
              <a:spcBef>
                <a:spcPts val="1250"/>
              </a:spcBef>
            </a:pPr>
            <a:r>
              <a:rPr sz="2000" dirty="0">
                <a:solidFill>
                  <a:srgbClr val="404040"/>
                </a:solidFill>
                <a:latin typeface="Arial"/>
                <a:cs typeface="Arial"/>
              </a:rPr>
              <a:t>Bootstrap includes many classes that are used for accessibility reasons to perform simple tasks.</a:t>
            </a:r>
            <a:endParaRPr sz="2000" dirty="0">
              <a:latin typeface="Arial"/>
              <a:cs typeface="Arial"/>
            </a:endParaRPr>
          </a:p>
          <a:p>
            <a:pPr marL="12700" marR="588010">
              <a:lnSpc>
                <a:spcPts val="2160"/>
              </a:lnSpc>
              <a:spcBef>
                <a:spcPts val="1425"/>
              </a:spcBef>
            </a:pPr>
            <a:r>
              <a:rPr sz="2000" dirty="0">
                <a:solidFill>
                  <a:srgbClr val="404040"/>
                </a:solidFill>
                <a:latin typeface="Arial"/>
                <a:cs typeface="Arial"/>
              </a:rPr>
              <a:t>Many colors chosen by default in Bootstrap had accessibility in mind with respect to color  contrast, however some things such as preformatted code have a low color contrast.</a:t>
            </a:r>
            <a:endParaRPr sz="2000" dirty="0">
              <a:latin typeface="Arial"/>
              <a:cs typeface="Arial"/>
            </a:endParaRPr>
          </a:p>
          <a:p>
            <a:pPr marL="12700">
              <a:lnSpc>
                <a:spcPct val="100000"/>
              </a:lnSpc>
              <a:spcBef>
                <a:spcPts val="1145"/>
              </a:spcBef>
            </a:pPr>
            <a:r>
              <a:rPr sz="2000" dirty="0">
                <a:solidFill>
                  <a:srgbClr val="404040"/>
                </a:solidFill>
                <a:latin typeface="Arial"/>
                <a:cs typeface="Arial"/>
              </a:rPr>
              <a:t>You will have to correct these issues.</a:t>
            </a:r>
            <a:endParaRPr sz="2000" dirty="0">
              <a:latin typeface="Arial"/>
              <a:cs typeface="Arial"/>
            </a:endParaRPr>
          </a:p>
        </p:txBody>
      </p:sp>
      <p:graphicFrame>
        <p:nvGraphicFramePr>
          <p:cNvPr id="4" name="object 4"/>
          <p:cNvGraphicFramePr>
            <a:graphicFrameLocks noGrp="1"/>
          </p:cNvGraphicFramePr>
          <p:nvPr/>
        </p:nvGraphicFramePr>
        <p:xfrm>
          <a:off x="1097280" y="3694176"/>
          <a:ext cx="10051414" cy="1941195"/>
        </p:xfrm>
        <a:graphic>
          <a:graphicData uri="http://schemas.openxmlformats.org/drawingml/2006/table">
            <a:tbl>
              <a:tblPr firstRow="1" bandRow="1">
                <a:tableStyleId>{2D5ABB26-0587-4C30-8999-92F81FD0307C}</a:tableStyleId>
              </a:tblPr>
              <a:tblGrid>
                <a:gridCol w="2621280">
                  <a:extLst>
                    <a:ext uri="{9D8B030D-6E8A-4147-A177-3AD203B41FA5}">
                      <a16:colId xmlns:a16="http://schemas.microsoft.com/office/drawing/2014/main" val="20000"/>
                    </a:ext>
                  </a:extLst>
                </a:gridCol>
                <a:gridCol w="7430134">
                  <a:extLst>
                    <a:ext uri="{9D8B030D-6E8A-4147-A177-3AD203B41FA5}">
                      <a16:colId xmlns:a16="http://schemas.microsoft.com/office/drawing/2014/main" val="20001"/>
                    </a:ext>
                  </a:extLst>
                </a:gridCol>
              </a:tblGrid>
              <a:tr h="404495">
                <a:tc>
                  <a:txBody>
                    <a:bodyPr/>
                    <a:lstStyle/>
                    <a:p>
                      <a:pPr marL="113030">
                        <a:lnSpc>
                          <a:spcPct val="100000"/>
                        </a:lnSpc>
                        <a:spcBef>
                          <a:spcPts val="300"/>
                        </a:spcBef>
                      </a:pPr>
                      <a:r>
                        <a:rPr sz="1800" b="1" spc="-135" dirty="0">
                          <a:solidFill>
                            <a:srgbClr val="FFFFFF"/>
                          </a:solidFill>
                          <a:latin typeface="Arial"/>
                          <a:cs typeface="Arial"/>
                        </a:rPr>
                        <a:t>Suffix</a:t>
                      </a:r>
                      <a:endParaRPr sz="1800">
                        <a:latin typeface="Arial"/>
                        <a:cs typeface="Arial"/>
                      </a:endParaRPr>
                    </a:p>
                  </a:txBody>
                  <a:tcPr marL="0" marR="0" marT="38100" marB="0">
                    <a:lnL w="9525">
                      <a:solidFill>
                        <a:srgbClr val="FFFFFF"/>
                      </a:solidFill>
                      <a:prstDash val="solid"/>
                    </a:lnL>
                    <a:lnR w="19050">
                      <a:solidFill>
                        <a:srgbClr val="FFFFFF"/>
                      </a:solidFill>
                      <a:prstDash val="solid"/>
                    </a:lnR>
                    <a:lnT w="9525">
                      <a:solidFill>
                        <a:srgbClr val="FFFFFF"/>
                      </a:solidFill>
                      <a:prstDash val="solid"/>
                    </a:lnT>
                    <a:solidFill>
                      <a:srgbClr val="E48312"/>
                    </a:solidFill>
                  </a:tcPr>
                </a:tc>
                <a:tc>
                  <a:txBody>
                    <a:bodyPr/>
                    <a:lstStyle/>
                    <a:p>
                      <a:pPr marL="116205">
                        <a:lnSpc>
                          <a:spcPct val="100000"/>
                        </a:lnSpc>
                        <a:spcBef>
                          <a:spcPts val="300"/>
                        </a:spcBef>
                      </a:pPr>
                      <a:r>
                        <a:rPr sz="1800" b="1" spc="-175" dirty="0">
                          <a:solidFill>
                            <a:srgbClr val="FFFFFF"/>
                          </a:solidFill>
                          <a:latin typeface="Arial"/>
                          <a:cs typeface="Arial"/>
                        </a:rPr>
                        <a:t>Use</a:t>
                      </a:r>
                      <a:endParaRPr sz="1800">
                        <a:latin typeface="Arial"/>
                        <a:cs typeface="Arial"/>
                      </a:endParaRPr>
                    </a:p>
                  </a:txBody>
                  <a:tcPr marL="0" marR="0" marT="38100" marB="0">
                    <a:lnL w="19050">
                      <a:solidFill>
                        <a:srgbClr val="FFFFFF"/>
                      </a:solidFill>
                      <a:prstDash val="solid"/>
                    </a:lnL>
                    <a:lnR w="6350">
                      <a:solidFill>
                        <a:srgbClr val="FFFFFF"/>
                      </a:solidFill>
                      <a:prstDash val="solid"/>
                    </a:lnR>
                    <a:lnT w="9525">
                      <a:solidFill>
                        <a:srgbClr val="FFFFFF"/>
                      </a:solidFill>
                      <a:prstDash val="solid"/>
                    </a:lnT>
                    <a:solidFill>
                      <a:srgbClr val="E48312"/>
                    </a:solidFill>
                  </a:tcPr>
                </a:tc>
                <a:extLst>
                  <a:ext uri="{0D108BD9-81ED-4DB2-BD59-A6C34878D82A}">
                    <a16:rowId xmlns:a16="http://schemas.microsoft.com/office/drawing/2014/main" val="10000"/>
                  </a:ext>
                </a:extLst>
              </a:tr>
              <a:tr h="337820">
                <a:tc>
                  <a:txBody>
                    <a:bodyPr/>
                    <a:lstStyle/>
                    <a:p>
                      <a:pPr marL="113030">
                        <a:lnSpc>
                          <a:spcPct val="100000"/>
                        </a:lnSpc>
                        <a:spcBef>
                          <a:spcPts val="120"/>
                        </a:spcBef>
                      </a:pPr>
                      <a:r>
                        <a:rPr sz="1600" spc="-5" dirty="0">
                          <a:latin typeface="Courier"/>
                          <a:cs typeface="Courier"/>
                        </a:rPr>
                        <a:t>sr-only</a:t>
                      </a:r>
                      <a:endParaRPr sz="1600">
                        <a:latin typeface="Courier"/>
                        <a:cs typeface="Courier"/>
                      </a:endParaRPr>
                    </a:p>
                  </a:txBody>
                  <a:tcPr marL="0" marR="0" marT="15240" marB="0">
                    <a:lnL w="9525">
                      <a:solidFill>
                        <a:srgbClr val="FFFFFF"/>
                      </a:solidFill>
                      <a:prstDash val="solid"/>
                    </a:lnL>
                    <a:lnR w="19050">
                      <a:solidFill>
                        <a:srgbClr val="FFFFFF"/>
                      </a:solidFill>
                      <a:prstDash val="solid"/>
                    </a:lnR>
                    <a:lnB w="19050">
                      <a:solidFill>
                        <a:srgbClr val="FFFFFF"/>
                      </a:solidFill>
                      <a:prstDash val="solid"/>
                    </a:lnB>
                    <a:solidFill>
                      <a:srgbClr val="F5D9CC"/>
                    </a:solidFill>
                  </a:tcPr>
                </a:tc>
                <a:tc>
                  <a:txBody>
                    <a:bodyPr/>
                    <a:lstStyle/>
                    <a:p>
                      <a:pPr marL="116205">
                        <a:lnSpc>
                          <a:spcPct val="100000"/>
                        </a:lnSpc>
                        <a:spcBef>
                          <a:spcPts val="170"/>
                        </a:spcBef>
                      </a:pPr>
                      <a:r>
                        <a:rPr sz="1600" spc="-95" dirty="0">
                          <a:latin typeface="Arial"/>
                          <a:cs typeface="Arial"/>
                        </a:rPr>
                        <a:t>An</a:t>
                      </a:r>
                      <a:r>
                        <a:rPr sz="1600" spc="-90" dirty="0">
                          <a:latin typeface="Arial"/>
                          <a:cs typeface="Arial"/>
                        </a:rPr>
                        <a:t> </a:t>
                      </a:r>
                      <a:r>
                        <a:rPr sz="1600" spc="-45" dirty="0">
                          <a:latin typeface="Arial"/>
                          <a:cs typeface="Arial"/>
                        </a:rPr>
                        <a:t>element</a:t>
                      </a:r>
                      <a:r>
                        <a:rPr sz="1600" spc="-90" dirty="0">
                          <a:latin typeface="Arial"/>
                          <a:cs typeface="Arial"/>
                        </a:rPr>
                        <a:t> </a:t>
                      </a:r>
                      <a:r>
                        <a:rPr sz="1600" spc="5" dirty="0">
                          <a:latin typeface="Arial"/>
                          <a:cs typeface="Arial"/>
                        </a:rPr>
                        <a:t>with</a:t>
                      </a:r>
                      <a:r>
                        <a:rPr sz="1600" spc="-90" dirty="0">
                          <a:latin typeface="Arial"/>
                          <a:cs typeface="Arial"/>
                        </a:rPr>
                        <a:t> </a:t>
                      </a:r>
                      <a:r>
                        <a:rPr sz="1600" spc="-35" dirty="0">
                          <a:latin typeface="Arial"/>
                          <a:cs typeface="Arial"/>
                        </a:rPr>
                        <a:t>this</a:t>
                      </a:r>
                      <a:r>
                        <a:rPr sz="1600" spc="-90" dirty="0">
                          <a:latin typeface="Arial"/>
                          <a:cs typeface="Arial"/>
                        </a:rPr>
                        <a:t> </a:t>
                      </a:r>
                      <a:r>
                        <a:rPr sz="1600" spc="-120" dirty="0">
                          <a:latin typeface="Arial"/>
                          <a:cs typeface="Arial"/>
                        </a:rPr>
                        <a:t>class</a:t>
                      </a:r>
                      <a:r>
                        <a:rPr sz="1600" spc="-90" dirty="0">
                          <a:latin typeface="Arial"/>
                          <a:cs typeface="Arial"/>
                        </a:rPr>
                        <a:t> </a:t>
                      </a:r>
                      <a:r>
                        <a:rPr sz="1600" dirty="0">
                          <a:latin typeface="Arial"/>
                          <a:cs typeface="Arial"/>
                        </a:rPr>
                        <a:t>will</a:t>
                      </a:r>
                      <a:r>
                        <a:rPr sz="1600" spc="-95" dirty="0">
                          <a:latin typeface="Arial"/>
                          <a:cs typeface="Arial"/>
                        </a:rPr>
                        <a:t> </a:t>
                      </a:r>
                      <a:r>
                        <a:rPr sz="1600" spc="-45" dirty="0">
                          <a:latin typeface="Arial"/>
                          <a:cs typeface="Arial"/>
                        </a:rPr>
                        <a:t>only</a:t>
                      </a:r>
                      <a:r>
                        <a:rPr sz="1600" spc="-90" dirty="0">
                          <a:latin typeface="Arial"/>
                          <a:cs typeface="Arial"/>
                        </a:rPr>
                        <a:t> </a:t>
                      </a:r>
                      <a:r>
                        <a:rPr sz="1600" spc="-75" dirty="0">
                          <a:latin typeface="Arial"/>
                          <a:cs typeface="Arial"/>
                        </a:rPr>
                        <a:t>be</a:t>
                      </a:r>
                      <a:r>
                        <a:rPr sz="1600" spc="-85" dirty="0">
                          <a:latin typeface="Arial"/>
                          <a:cs typeface="Arial"/>
                        </a:rPr>
                        <a:t> </a:t>
                      </a:r>
                      <a:r>
                        <a:rPr sz="1600" spc="-60" dirty="0">
                          <a:latin typeface="Arial"/>
                          <a:cs typeface="Arial"/>
                        </a:rPr>
                        <a:t>visible</a:t>
                      </a:r>
                      <a:r>
                        <a:rPr sz="1600" spc="-90" dirty="0">
                          <a:latin typeface="Arial"/>
                          <a:cs typeface="Arial"/>
                        </a:rPr>
                        <a:t> </a:t>
                      </a:r>
                      <a:r>
                        <a:rPr sz="1600" spc="10" dirty="0">
                          <a:latin typeface="Arial"/>
                          <a:cs typeface="Arial"/>
                        </a:rPr>
                        <a:t>to</a:t>
                      </a:r>
                      <a:r>
                        <a:rPr sz="1600" spc="-85" dirty="0">
                          <a:latin typeface="Arial"/>
                          <a:cs typeface="Arial"/>
                        </a:rPr>
                        <a:t> </a:t>
                      </a:r>
                      <a:r>
                        <a:rPr sz="1600" spc="-120" dirty="0">
                          <a:latin typeface="Arial"/>
                          <a:cs typeface="Arial"/>
                        </a:rPr>
                        <a:t>a</a:t>
                      </a:r>
                      <a:r>
                        <a:rPr sz="1600" spc="-90" dirty="0">
                          <a:latin typeface="Arial"/>
                          <a:cs typeface="Arial"/>
                        </a:rPr>
                        <a:t> </a:t>
                      </a:r>
                      <a:r>
                        <a:rPr sz="1600" spc="-80" dirty="0">
                          <a:latin typeface="Arial"/>
                          <a:cs typeface="Arial"/>
                        </a:rPr>
                        <a:t>screen-reader.</a:t>
                      </a:r>
                      <a:endParaRPr sz="1600">
                        <a:latin typeface="Arial"/>
                        <a:cs typeface="Arial"/>
                      </a:endParaRPr>
                    </a:p>
                  </a:txBody>
                  <a:tcPr marL="0" marR="0" marT="21590" marB="0">
                    <a:lnL w="19050">
                      <a:solidFill>
                        <a:srgbClr val="FFFFFF"/>
                      </a:solidFill>
                      <a:prstDash val="solid"/>
                    </a:lnL>
                    <a:lnR w="6350">
                      <a:solidFill>
                        <a:srgbClr val="FFFFFF"/>
                      </a:solidFill>
                      <a:prstDash val="solid"/>
                    </a:lnR>
                    <a:lnB w="19050">
                      <a:solidFill>
                        <a:srgbClr val="FFFFFF"/>
                      </a:solidFill>
                      <a:prstDash val="solid"/>
                    </a:lnB>
                    <a:solidFill>
                      <a:srgbClr val="F5D9CC"/>
                    </a:solidFill>
                  </a:tcPr>
                </a:tc>
                <a:extLst>
                  <a:ext uri="{0D108BD9-81ED-4DB2-BD59-A6C34878D82A}">
                    <a16:rowId xmlns:a16="http://schemas.microsoft.com/office/drawing/2014/main" val="10001"/>
                  </a:ext>
                </a:extLst>
              </a:tr>
              <a:tr h="600710">
                <a:tc>
                  <a:txBody>
                    <a:bodyPr/>
                    <a:lstStyle/>
                    <a:p>
                      <a:pPr marL="113030">
                        <a:lnSpc>
                          <a:spcPct val="100000"/>
                        </a:lnSpc>
                        <a:spcBef>
                          <a:spcPts val="295"/>
                        </a:spcBef>
                      </a:pPr>
                      <a:r>
                        <a:rPr sz="1600" spc="-5" dirty="0">
                          <a:latin typeface="Courier"/>
                          <a:cs typeface="Courier"/>
                        </a:rPr>
                        <a:t>sr-only-focusable</a:t>
                      </a:r>
                      <a:endParaRPr sz="1600">
                        <a:latin typeface="Courier"/>
                        <a:cs typeface="Courier"/>
                      </a:endParaRPr>
                    </a:p>
                  </a:txBody>
                  <a:tcPr marL="0" marR="0" marT="37465"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116205" marR="289560">
                        <a:lnSpc>
                          <a:spcPct val="100000"/>
                        </a:lnSpc>
                        <a:spcBef>
                          <a:spcPts val="340"/>
                        </a:spcBef>
                      </a:pPr>
                      <a:r>
                        <a:rPr sz="1600" spc="-15" dirty="0">
                          <a:latin typeface="Arial"/>
                          <a:cs typeface="Arial"/>
                        </a:rPr>
                        <a:t>Will </a:t>
                      </a:r>
                      <a:r>
                        <a:rPr sz="1600" spc="-75" dirty="0">
                          <a:latin typeface="Arial"/>
                          <a:cs typeface="Arial"/>
                        </a:rPr>
                        <a:t>be focusable </a:t>
                      </a:r>
                      <a:r>
                        <a:rPr sz="1600" spc="-70" dirty="0">
                          <a:latin typeface="Arial"/>
                          <a:cs typeface="Arial"/>
                        </a:rPr>
                        <a:t>by </a:t>
                      </a:r>
                      <a:r>
                        <a:rPr sz="1600" spc="-120" dirty="0">
                          <a:latin typeface="Arial"/>
                          <a:cs typeface="Arial"/>
                        </a:rPr>
                        <a:t>a </a:t>
                      </a:r>
                      <a:r>
                        <a:rPr sz="1600" spc="-90" dirty="0">
                          <a:latin typeface="Arial"/>
                          <a:cs typeface="Arial"/>
                        </a:rPr>
                        <a:t>screen </a:t>
                      </a:r>
                      <a:r>
                        <a:rPr sz="1600" spc="-60" dirty="0">
                          <a:latin typeface="Arial"/>
                          <a:cs typeface="Arial"/>
                        </a:rPr>
                        <a:t>reader </a:t>
                      </a:r>
                      <a:r>
                        <a:rPr sz="1600" spc="-80" dirty="0">
                          <a:latin typeface="Arial"/>
                          <a:cs typeface="Arial"/>
                        </a:rPr>
                        <a:t>and </a:t>
                      </a:r>
                      <a:r>
                        <a:rPr sz="1600" spc="-60" dirty="0">
                          <a:latin typeface="Arial"/>
                          <a:cs typeface="Arial"/>
                        </a:rPr>
                        <a:t>visible </a:t>
                      </a:r>
                      <a:r>
                        <a:rPr sz="1600" spc="10" dirty="0">
                          <a:latin typeface="Arial"/>
                          <a:cs typeface="Arial"/>
                        </a:rPr>
                        <a:t>to </a:t>
                      </a:r>
                      <a:r>
                        <a:rPr sz="1600" spc="-120" dirty="0">
                          <a:latin typeface="Arial"/>
                          <a:cs typeface="Arial"/>
                        </a:rPr>
                        <a:t>a </a:t>
                      </a:r>
                      <a:r>
                        <a:rPr sz="1600" spc="-75" dirty="0">
                          <a:latin typeface="Arial"/>
                          <a:cs typeface="Arial"/>
                        </a:rPr>
                        <a:t>screen-reader </a:t>
                      </a:r>
                      <a:r>
                        <a:rPr sz="1600" spc="-45" dirty="0">
                          <a:latin typeface="Arial"/>
                          <a:cs typeface="Arial"/>
                        </a:rPr>
                        <a:t>on </a:t>
                      </a:r>
                      <a:r>
                        <a:rPr sz="1600" spc="-75" dirty="0">
                          <a:latin typeface="Arial"/>
                          <a:cs typeface="Arial"/>
                        </a:rPr>
                        <a:t>focus, </a:t>
                      </a:r>
                      <a:r>
                        <a:rPr sz="1600" spc="-60" dirty="0">
                          <a:latin typeface="Arial"/>
                          <a:cs typeface="Arial"/>
                        </a:rPr>
                        <a:t>useful</a:t>
                      </a:r>
                      <a:r>
                        <a:rPr sz="1600" spc="-250" dirty="0">
                          <a:latin typeface="Arial"/>
                          <a:cs typeface="Arial"/>
                        </a:rPr>
                        <a:t> </a:t>
                      </a:r>
                      <a:r>
                        <a:rPr sz="1600" spc="10" dirty="0">
                          <a:latin typeface="Arial"/>
                          <a:cs typeface="Arial"/>
                        </a:rPr>
                        <a:t>to  </a:t>
                      </a:r>
                      <a:r>
                        <a:rPr sz="1600" spc="-105" dirty="0">
                          <a:latin typeface="Arial"/>
                          <a:cs typeface="Arial"/>
                        </a:rPr>
                        <a:t>make </a:t>
                      </a:r>
                      <a:r>
                        <a:rPr sz="1600" spc="-65" dirty="0">
                          <a:latin typeface="Arial"/>
                          <a:cs typeface="Arial"/>
                        </a:rPr>
                        <a:t>links </a:t>
                      </a:r>
                      <a:r>
                        <a:rPr sz="1600" spc="10" dirty="0">
                          <a:latin typeface="Arial"/>
                          <a:cs typeface="Arial"/>
                        </a:rPr>
                        <a:t>to </a:t>
                      </a:r>
                      <a:r>
                        <a:rPr sz="1600" spc="-35" dirty="0">
                          <a:latin typeface="Arial"/>
                          <a:cs typeface="Arial"/>
                        </a:rPr>
                        <a:t>jump </a:t>
                      </a:r>
                      <a:r>
                        <a:rPr sz="1600" spc="10" dirty="0">
                          <a:latin typeface="Arial"/>
                          <a:cs typeface="Arial"/>
                        </a:rPr>
                        <a:t>to</a:t>
                      </a:r>
                      <a:r>
                        <a:rPr sz="1600" spc="-235" dirty="0">
                          <a:latin typeface="Arial"/>
                          <a:cs typeface="Arial"/>
                        </a:rPr>
                        <a:t> </a:t>
                      </a:r>
                      <a:r>
                        <a:rPr sz="1600" spc="-40" dirty="0">
                          <a:latin typeface="Arial"/>
                          <a:cs typeface="Arial"/>
                        </a:rPr>
                        <a:t>content.</a:t>
                      </a:r>
                      <a:endParaRPr sz="1600">
                        <a:latin typeface="Arial"/>
                        <a:cs typeface="Arial"/>
                      </a:endParaRPr>
                    </a:p>
                  </a:txBody>
                  <a:tcPr marL="0" marR="0" marT="43180"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598170">
                <a:tc>
                  <a:txBody>
                    <a:bodyPr/>
                    <a:lstStyle/>
                    <a:p>
                      <a:pPr marL="113030">
                        <a:lnSpc>
                          <a:spcPct val="100000"/>
                        </a:lnSpc>
                        <a:spcBef>
                          <a:spcPts val="290"/>
                        </a:spcBef>
                      </a:pPr>
                      <a:r>
                        <a:rPr sz="1600" spc="-5" dirty="0">
                          <a:latin typeface="Courier"/>
                          <a:cs typeface="Courier"/>
                        </a:rPr>
                        <a:t>text-hide</a:t>
                      </a:r>
                      <a:endParaRPr sz="1600">
                        <a:latin typeface="Courier"/>
                        <a:cs typeface="Courier"/>
                      </a:endParaRPr>
                    </a:p>
                  </a:txBody>
                  <a:tcPr marL="0" marR="0" marT="36830" marB="0">
                    <a:lnL w="9525">
                      <a:solidFill>
                        <a:srgbClr val="FFFFFF"/>
                      </a:solidFill>
                      <a:prstDash val="solid"/>
                    </a:lnL>
                    <a:lnR w="19050">
                      <a:solidFill>
                        <a:srgbClr val="FFFFFF"/>
                      </a:solidFill>
                      <a:prstDash val="solid"/>
                    </a:lnR>
                    <a:lnT w="19050">
                      <a:solidFill>
                        <a:srgbClr val="FFFFFF"/>
                      </a:solidFill>
                      <a:prstDash val="solid"/>
                    </a:lnT>
                    <a:lnB w="9525">
                      <a:solidFill>
                        <a:srgbClr val="FFFFFF"/>
                      </a:solidFill>
                      <a:prstDash val="solid"/>
                    </a:lnB>
                    <a:solidFill>
                      <a:srgbClr val="F5D9CC"/>
                    </a:solidFill>
                  </a:tcPr>
                </a:tc>
                <a:tc>
                  <a:txBody>
                    <a:bodyPr/>
                    <a:lstStyle/>
                    <a:p>
                      <a:pPr marL="116205" marR="572135">
                        <a:lnSpc>
                          <a:spcPct val="100000"/>
                        </a:lnSpc>
                        <a:spcBef>
                          <a:spcPts val="340"/>
                        </a:spcBef>
                      </a:pPr>
                      <a:r>
                        <a:rPr sz="1600" spc="-125" dirty="0">
                          <a:latin typeface="Arial"/>
                          <a:cs typeface="Arial"/>
                        </a:rPr>
                        <a:t>Text</a:t>
                      </a:r>
                      <a:r>
                        <a:rPr sz="1600" spc="-85" dirty="0">
                          <a:latin typeface="Arial"/>
                          <a:cs typeface="Arial"/>
                        </a:rPr>
                        <a:t> </a:t>
                      </a:r>
                      <a:r>
                        <a:rPr sz="1600" spc="-65" dirty="0">
                          <a:latin typeface="Arial"/>
                          <a:cs typeface="Arial"/>
                        </a:rPr>
                        <a:t>inside</a:t>
                      </a:r>
                      <a:r>
                        <a:rPr sz="1600" spc="-85" dirty="0">
                          <a:latin typeface="Arial"/>
                          <a:cs typeface="Arial"/>
                        </a:rPr>
                        <a:t> </a:t>
                      </a:r>
                      <a:r>
                        <a:rPr sz="1600" spc="-90" dirty="0">
                          <a:latin typeface="Arial"/>
                          <a:cs typeface="Arial"/>
                        </a:rPr>
                        <a:t>an </a:t>
                      </a:r>
                      <a:r>
                        <a:rPr sz="1600" spc="-45" dirty="0">
                          <a:latin typeface="Arial"/>
                          <a:cs typeface="Arial"/>
                        </a:rPr>
                        <a:t>element</a:t>
                      </a:r>
                      <a:r>
                        <a:rPr sz="1600" spc="-90" dirty="0">
                          <a:latin typeface="Arial"/>
                          <a:cs typeface="Arial"/>
                        </a:rPr>
                        <a:t> </a:t>
                      </a:r>
                      <a:r>
                        <a:rPr sz="1600" spc="5" dirty="0">
                          <a:latin typeface="Arial"/>
                          <a:cs typeface="Arial"/>
                        </a:rPr>
                        <a:t>with</a:t>
                      </a:r>
                      <a:r>
                        <a:rPr sz="1600" spc="-90" dirty="0">
                          <a:latin typeface="Arial"/>
                          <a:cs typeface="Arial"/>
                        </a:rPr>
                        <a:t> </a:t>
                      </a:r>
                      <a:r>
                        <a:rPr sz="1600" spc="-35" dirty="0">
                          <a:latin typeface="Arial"/>
                          <a:cs typeface="Arial"/>
                        </a:rPr>
                        <a:t>this</a:t>
                      </a:r>
                      <a:r>
                        <a:rPr sz="1600" spc="-90" dirty="0">
                          <a:latin typeface="Arial"/>
                          <a:cs typeface="Arial"/>
                        </a:rPr>
                        <a:t> </a:t>
                      </a:r>
                      <a:r>
                        <a:rPr sz="1600" spc="-120" dirty="0">
                          <a:latin typeface="Arial"/>
                          <a:cs typeface="Arial"/>
                        </a:rPr>
                        <a:t>class</a:t>
                      </a:r>
                      <a:r>
                        <a:rPr sz="1600" spc="-90" dirty="0">
                          <a:latin typeface="Arial"/>
                          <a:cs typeface="Arial"/>
                        </a:rPr>
                        <a:t> </a:t>
                      </a:r>
                      <a:r>
                        <a:rPr sz="1600" dirty="0">
                          <a:latin typeface="Arial"/>
                          <a:cs typeface="Arial"/>
                        </a:rPr>
                        <a:t>will</a:t>
                      </a:r>
                      <a:r>
                        <a:rPr sz="1600" spc="-90" dirty="0">
                          <a:latin typeface="Arial"/>
                          <a:cs typeface="Arial"/>
                        </a:rPr>
                        <a:t> </a:t>
                      </a:r>
                      <a:r>
                        <a:rPr sz="1600" spc="-5" dirty="0">
                          <a:latin typeface="Arial"/>
                          <a:cs typeface="Arial"/>
                        </a:rPr>
                        <a:t>not</a:t>
                      </a:r>
                      <a:r>
                        <a:rPr sz="1600" spc="-85" dirty="0">
                          <a:latin typeface="Arial"/>
                          <a:cs typeface="Arial"/>
                        </a:rPr>
                        <a:t> </a:t>
                      </a:r>
                      <a:r>
                        <a:rPr sz="1600" spc="-75" dirty="0">
                          <a:latin typeface="Arial"/>
                          <a:cs typeface="Arial"/>
                        </a:rPr>
                        <a:t>be</a:t>
                      </a:r>
                      <a:r>
                        <a:rPr sz="1600" spc="-85" dirty="0">
                          <a:latin typeface="Arial"/>
                          <a:cs typeface="Arial"/>
                        </a:rPr>
                        <a:t> </a:t>
                      </a:r>
                      <a:r>
                        <a:rPr sz="1600" spc="-70" dirty="0">
                          <a:latin typeface="Arial"/>
                          <a:cs typeface="Arial"/>
                        </a:rPr>
                        <a:t>shown</a:t>
                      </a:r>
                      <a:r>
                        <a:rPr sz="1600" spc="-90" dirty="0">
                          <a:latin typeface="Arial"/>
                          <a:cs typeface="Arial"/>
                        </a:rPr>
                        <a:t> </a:t>
                      </a:r>
                      <a:r>
                        <a:rPr sz="1600" spc="-75" dirty="0">
                          <a:latin typeface="Arial"/>
                          <a:cs typeface="Arial"/>
                        </a:rPr>
                        <a:t>visually,</a:t>
                      </a:r>
                      <a:r>
                        <a:rPr sz="1600" spc="-85" dirty="0">
                          <a:latin typeface="Arial"/>
                          <a:cs typeface="Arial"/>
                        </a:rPr>
                        <a:t> </a:t>
                      </a:r>
                      <a:r>
                        <a:rPr sz="1600" spc="-10" dirty="0">
                          <a:latin typeface="Arial"/>
                          <a:cs typeface="Arial"/>
                        </a:rPr>
                        <a:t>but</a:t>
                      </a:r>
                      <a:r>
                        <a:rPr sz="1600" spc="-85" dirty="0">
                          <a:latin typeface="Arial"/>
                          <a:cs typeface="Arial"/>
                        </a:rPr>
                        <a:t> </a:t>
                      </a:r>
                      <a:r>
                        <a:rPr sz="1600" dirty="0">
                          <a:latin typeface="Arial"/>
                          <a:cs typeface="Arial"/>
                        </a:rPr>
                        <a:t>will</a:t>
                      </a:r>
                      <a:r>
                        <a:rPr sz="1600" spc="-90" dirty="0">
                          <a:latin typeface="Arial"/>
                          <a:cs typeface="Arial"/>
                        </a:rPr>
                        <a:t> </a:t>
                      </a:r>
                      <a:r>
                        <a:rPr sz="1600" spc="-75" dirty="0">
                          <a:latin typeface="Arial"/>
                          <a:cs typeface="Arial"/>
                        </a:rPr>
                        <a:t>appear</a:t>
                      </a:r>
                      <a:r>
                        <a:rPr sz="1600" spc="-80" dirty="0">
                          <a:latin typeface="Arial"/>
                          <a:cs typeface="Arial"/>
                        </a:rPr>
                        <a:t> </a:t>
                      </a:r>
                      <a:r>
                        <a:rPr sz="1600" spc="10" dirty="0">
                          <a:latin typeface="Arial"/>
                          <a:cs typeface="Arial"/>
                        </a:rPr>
                        <a:t>to  </a:t>
                      </a:r>
                      <a:r>
                        <a:rPr sz="1600" spc="-90" dirty="0">
                          <a:latin typeface="Arial"/>
                          <a:cs typeface="Arial"/>
                        </a:rPr>
                        <a:t>screen</a:t>
                      </a:r>
                      <a:r>
                        <a:rPr sz="1600" spc="-95" dirty="0">
                          <a:latin typeface="Arial"/>
                          <a:cs typeface="Arial"/>
                        </a:rPr>
                        <a:t> </a:t>
                      </a:r>
                      <a:r>
                        <a:rPr sz="1600" spc="-75" dirty="0">
                          <a:latin typeface="Arial"/>
                          <a:cs typeface="Arial"/>
                        </a:rPr>
                        <a:t>readers.</a:t>
                      </a:r>
                      <a:endParaRPr sz="1600">
                        <a:latin typeface="Arial"/>
                        <a:cs typeface="Arial"/>
                      </a:endParaRPr>
                    </a:p>
                  </a:txBody>
                  <a:tcPr marL="0" marR="0" marT="43180" marB="0">
                    <a:lnL w="19050">
                      <a:solidFill>
                        <a:srgbClr val="FFFFFF"/>
                      </a:solidFill>
                      <a:prstDash val="solid"/>
                    </a:lnL>
                    <a:lnR w="6350">
                      <a:solidFill>
                        <a:srgbClr val="FFFFFF"/>
                      </a:solidFill>
                      <a:prstDash val="solid"/>
                    </a:lnR>
                    <a:lnT w="19050">
                      <a:solidFill>
                        <a:srgbClr val="FFFFFF"/>
                      </a:solidFill>
                      <a:prstDash val="solid"/>
                    </a:lnT>
                    <a:lnB w="9525">
                      <a:solidFill>
                        <a:srgbClr val="FFFFFF"/>
                      </a:solidFill>
                      <a:prstDash val="solid"/>
                    </a:lnB>
                    <a:solidFill>
                      <a:srgbClr val="F5D9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Compiling Bootstrap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852660" cy="2263440"/>
          </a:xfrm>
          <a:prstGeom prst="rect">
            <a:avLst/>
          </a:prstGeom>
        </p:spPr>
        <p:txBody>
          <a:bodyPr vert="horz" wrap="square" lIns="0" tIns="158750" rIns="0" bIns="0" rtlCol="0">
            <a:spAutoFit/>
          </a:bodyPr>
          <a:lstStyle/>
          <a:p>
            <a:pPr marL="12700">
              <a:lnSpc>
                <a:spcPct val="100000"/>
              </a:lnSpc>
              <a:spcBef>
                <a:spcPts val="1250"/>
              </a:spcBef>
            </a:pPr>
            <a:r>
              <a:rPr sz="2000" dirty="0">
                <a:solidFill>
                  <a:srgbClr val="404040"/>
                </a:solidFill>
                <a:latin typeface="Arial"/>
                <a:cs typeface="Arial"/>
              </a:rPr>
              <a:t>Bootstrap is actually written in a CSS-like language called LESS, which compiles into CSS.</a:t>
            </a:r>
            <a:endParaRPr sz="2000" dirty="0">
              <a:latin typeface="Arial"/>
              <a:cs typeface="Arial"/>
            </a:endParaRPr>
          </a:p>
          <a:p>
            <a:pPr marL="12700" marR="127000">
              <a:lnSpc>
                <a:spcPts val="2160"/>
              </a:lnSpc>
              <a:spcBef>
                <a:spcPts val="1425"/>
              </a:spcBef>
            </a:pPr>
            <a:r>
              <a:rPr sz="2000" dirty="0">
                <a:solidFill>
                  <a:srgbClr val="404040"/>
                </a:solidFill>
                <a:latin typeface="Arial"/>
                <a:cs typeface="Arial"/>
              </a:rPr>
              <a:t>As such, you can download Bootstrap’s source, edit variables which define things like branding  color, default text size, etc. and make a custom version of Bootstrap.</a:t>
            </a:r>
            <a:endParaRPr sz="2000" dirty="0">
              <a:latin typeface="Arial"/>
              <a:cs typeface="Arial"/>
            </a:endParaRPr>
          </a:p>
          <a:p>
            <a:pPr marL="12700" marR="5080">
              <a:lnSpc>
                <a:spcPts val="2160"/>
              </a:lnSpc>
              <a:spcBef>
                <a:spcPts val="1415"/>
              </a:spcBef>
            </a:pPr>
            <a:r>
              <a:rPr sz="2000" dirty="0">
                <a:solidFill>
                  <a:srgbClr val="404040"/>
                </a:solidFill>
                <a:latin typeface="Arial"/>
                <a:cs typeface="Arial"/>
              </a:rPr>
              <a:t>This also allows you to include Bootstrap’s source into your custom code and only include styles  relevant to your application.</a:t>
            </a:r>
            <a:endParaRPr sz="20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83483"/>
            <a:ext cx="9919970" cy="1243965"/>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The Grid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What is a grid?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955530" cy="2237792"/>
          </a:xfrm>
          <a:prstGeom prst="rect">
            <a:avLst/>
          </a:prstGeom>
        </p:spPr>
        <p:txBody>
          <a:bodyPr vert="horz" wrap="square" lIns="0" tIns="158750" rIns="0" bIns="0" rtlCol="0">
            <a:spAutoFit/>
          </a:bodyPr>
          <a:lstStyle/>
          <a:p>
            <a:pPr marL="12700">
              <a:lnSpc>
                <a:spcPct val="100000"/>
              </a:lnSpc>
              <a:spcBef>
                <a:spcPts val="1250"/>
              </a:spcBef>
            </a:pPr>
            <a:r>
              <a:rPr sz="2000" dirty="0">
                <a:solidFill>
                  <a:srgbClr val="404040"/>
                </a:solidFill>
                <a:latin typeface="Arial"/>
                <a:cs typeface="Arial"/>
              </a:rPr>
              <a:t>In graphic design a grid is a series of guide lines used to structure content.</a:t>
            </a:r>
            <a:endParaRPr sz="2000">
              <a:latin typeface="Arial"/>
              <a:cs typeface="Arial"/>
            </a:endParaRPr>
          </a:p>
          <a:p>
            <a:pPr marL="12700" marR="327025">
              <a:lnSpc>
                <a:spcPts val="2160"/>
              </a:lnSpc>
              <a:spcBef>
                <a:spcPts val="1425"/>
              </a:spcBef>
            </a:pPr>
            <a:r>
              <a:rPr sz="2000" dirty="0">
                <a:solidFill>
                  <a:srgbClr val="404040"/>
                </a:solidFill>
                <a:latin typeface="Arial"/>
                <a:cs typeface="Arial"/>
              </a:rPr>
              <a:t>In web development, designs are often created against grids; this means that designers setup  the content to fall within a certain number of columns.</a:t>
            </a:r>
            <a:endParaRPr sz="2000">
              <a:latin typeface="Arial"/>
              <a:cs typeface="Arial"/>
            </a:endParaRPr>
          </a:p>
          <a:p>
            <a:pPr marL="12700" marR="5080">
              <a:lnSpc>
                <a:spcPts val="2160"/>
              </a:lnSpc>
              <a:spcBef>
                <a:spcPts val="1415"/>
              </a:spcBef>
            </a:pPr>
            <a:r>
              <a:rPr sz="2000" dirty="0">
                <a:solidFill>
                  <a:srgbClr val="404040"/>
                </a:solidFill>
                <a:latin typeface="Arial"/>
                <a:cs typeface="Arial"/>
              </a:rPr>
              <a:t>Nowadays, it is common for grids to be a combination of fluid and fixed widths; the max size of a  row will change with the resolution of a screen, whereas the rows will always be divided into  columns of equal width.</a:t>
            </a:r>
            <a:endParaRPr sz="20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19" y="907796"/>
            <a:ext cx="4462781" cy="751488"/>
          </a:xfrm>
          <a:prstGeom prst="rect">
            <a:avLst/>
          </a:prstGeom>
        </p:spPr>
        <p:txBody>
          <a:bodyPr vert="horz" wrap="square" lIns="0" tIns="12700" rIns="0" bIns="0" rtlCol="0">
            <a:spAutoFit/>
          </a:bodyPr>
          <a:lstStyle/>
          <a:p>
            <a:pPr marL="12700">
              <a:lnSpc>
                <a:spcPct val="100000"/>
              </a:lnSpc>
              <a:spcBef>
                <a:spcPts val="100"/>
              </a:spcBef>
            </a:pPr>
            <a:r>
              <a:rPr u="none" dirty="0"/>
              <a:t>Bootstrap’s Grid</a:t>
            </a: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4" name="object 4"/>
          <p:cNvSpPr txBox="1"/>
          <p:nvPr/>
        </p:nvSpPr>
        <p:spPr>
          <a:xfrm>
            <a:off x="1176019" y="1692960"/>
            <a:ext cx="9601200" cy="4046220"/>
          </a:xfrm>
          <a:prstGeom prst="rect">
            <a:avLst/>
          </a:prstGeom>
        </p:spPr>
        <p:txBody>
          <a:bodyPr vert="horz" wrap="square" lIns="0" tIns="128270" rIns="0" bIns="0" rtlCol="0">
            <a:spAutoFit/>
          </a:bodyPr>
          <a:lstStyle/>
          <a:p>
            <a:pPr marL="12700">
              <a:lnSpc>
                <a:spcPct val="100000"/>
              </a:lnSpc>
              <a:spcBef>
                <a:spcPts val="1010"/>
              </a:spcBef>
            </a:pPr>
            <a:r>
              <a:rPr sz="2000" dirty="0">
                <a:solidFill>
                  <a:srgbClr val="404040"/>
                </a:solidFill>
                <a:latin typeface="Arial"/>
                <a:cs typeface="Arial"/>
              </a:rPr>
              <a:t>Bootstrap has a very simple grid that can adapt to the current screen size.</a:t>
            </a:r>
            <a:endParaRPr sz="2000">
              <a:latin typeface="Arial"/>
              <a:cs typeface="Arial"/>
            </a:endParaRPr>
          </a:p>
          <a:p>
            <a:pPr marL="12700" marR="39370">
              <a:lnSpc>
                <a:spcPts val="1920"/>
              </a:lnSpc>
              <a:spcBef>
                <a:spcPts val="1380"/>
              </a:spcBef>
            </a:pPr>
            <a:r>
              <a:rPr sz="2000" dirty="0">
                <a:solidFill>
                  <a:srgbClr val="404040"/>
                </a:solidFill>
                <a:latin typeface="Arial"/>
                <a:cs typeface="Arial"/>
              </a:rPr>
              <a:t>Bootstrap’s grid allows you to setup rows with content, where each content element is set to  take a certain number of columns in each row.</a:t>
            </a:r>
            <a:endParaRPr sz="2000">
              <a:latin typeface="Arial"/>
              <a:cs typeface="Arial"/>
            </a:endParaRPr>
          </a:p>
          <a:p>
            <a:pPr marL="12700" marR="5080">
              <a:lnSpc>
                <a:spcPts val="1920"/>
              </a:lnSpc>
              <a:spcBef>
                <a:spcPts val="1415"/>
              </a:spcBef>
            </a:pPr>
            <a:r>
              <a:rPr sz="2000" dirty="0">
                <a:solidFill>
                  <a:srgbClr val="404040"/>
                </a:solidFill>
                <a:latin typeface="Arial"/>
                <a:cs typeface="Arial"/>
              </a:rPr>
              <a:t>Most importantly, it allows you to setup how many columns your content will use at different  resolutions.</a:t>
            </a:r>
            <a:endParaRPr sz="2000">
              <a:latin typeface="Arial"/>
              <a:cs typeface="Arial"/>
            </a:endParaRPr>
          </a:p>
          <a:p>
            <a:pPr marL="12700">
              <a:lnSpc>
                <a:spcPts val="2390"/>
              </a:lnSpc>
              <a:spcBef>
                <a:spcPts val="925"/>
              </a:spcBef>
            </a:pPr>
            <a:r>
              <a:rPr sz="2000" dirty="0">
                <a:solidFill>
                  <a:srgbClr val="404040"/>
                </a:solidFill>
                <a:latin typeface="Arial"/>
                <a:cs typeface="Arial"/>
              </a:rPr>
              <a:t>For example, you could have a gallery where images take up:</a:t>
            </a:r>
            <a:endParaRPr sz="2000">
              <a:latin typeface="Arial"/>
              <a:cs typeface="Arial"/>
            </a:endParaRPr>
          </a:p>
          <a:p>
            <a:pPr marL="305435" indent="-182880">
              <a:lnSpc>
                <a:spcPts val="2150"/>
              </a:lnSpc>
              <a:buClr>
                <a:srgbClr val="E48312"/>
              </a:buClr>
              <a:buChar char="◦"/>
              <a:tabLst>
                <a:tab pos="305435" algn="l"/>
              </a:tabLst>
            </a:pPr>
            <a:r>
              <a:rPr sz="1800" dirty="0">
                <a:solidFill>
                  <a:srgbClr val="404040"/>
                </a:solidFill>
                <a:latin typeface="Arial"/>
                <a:cs typeface="Arial"/>
              </a:rPr>
              <a:t>Hidden when the screen is &lt; 768px</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The entire width of the row when the screen is between 768 and 991px</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Half the width of the row when the screen is between 992px and 1200px</a:t>
            </a:r>
            <a:endParaRPr sz="18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One third the width row when the screen is 1200px or wider.</a:t>
            </a:r>
            <a:endParaRPr sz="1800">
              <a:latin typeface="Arial"/>
              <a:cs typeface="Arial"/>
            </a:endParaRPr>
          </a:p>
          <a:p>
            <a:pPr marL="12700" marR="5080">
              <a:lnSpc>
                <a:spcPct val="80000"/>
              </a:lnSpc>
              <a:spcBef>
                <a:spcPts val="1575"/>
              </a:spcBef>
            </a:pPr>
            <a:r>
              <a:rPr sz="2000" dirty="0">
                <a:solidFill>
                  <a:srgbClr val="404040"/>
                </a:solidFill>
                <a:latin typeface="Arial"/>
                <a:cs typeface="Arial"/>
              </a:rPr>
              <a:t>This can all be accomplished by having a combination classes that dictate how many columns  something should take up at particular sizes.</a:t>
            </a:r>
            <a:endParaRPr sz="20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Using the Grid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06053"/>
            <a:ext cx="9774555" cy="4146648"/>
          </a:xfrm>
          <a:prstGeom prst="rect">
            <a:avLst/>
          </a:prstGeom>
        </p:spPr>
        <p:txBody>
          <a:bodyPr vert="horz" wrap="square" lIns="0" tIns="40005" rIns="0" bIns="0" rtlCol="0">
            <a:spAutoFit/>
          </a:bodyPr>
          <a:lstStyle/>
          <a:p>
            <a:pPr marL="12700">
              <a:lnSpc>
                <a:spcPct val="100000"/>
              </a:lnSpc>
              <a:spcBef>
                <a:spcPts val="315"/>
              </a:spcBef>
            </a:pPr>
            <a:r>
              <a:rPr sz="2000" dirty="0">
                <a:solidFill>
                  <a:srgbClr val="404040"/>
                </a:solidFill>
                <a:latin typeface="Arial"/>
                <a:cs typeface="Arial"/>
              </a:rPr>
              <a:t>You can use your grid at all levels of your content. For example, you could structure a blog as: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div.container</a:t>
            </a:r>
            <a:endParaRPr sz="1800">
              <a:latin typeface="Arial"/>
              <a:cs typeface="Arial"/>
            </a:endParaRPr>
          </a:p>
          <a:p>
            <a:pPr marL="488315" lvl="1" indent="-182880">
              <a:lnSpc>
                <a:spcPct val="100000"/>
              </a:lnSpc>
              <a:spcBef>
                <a:spcPts val="445"/>
              </a:spcBef>
              <a:buClr>
                <a:srgbClr val="E48312"/>
              </a:buClr>
              <a:buChar char="◦"/>
              <a:tabLst>
                <a:tab pos="488315" algn="l"/>
              </a:tabLst>
            </a:pPr>
            <a:r>
              <a:rPr sz="1400" dirty="0">
                <a:solidFill>
                  <a:srgbClr val="404040"/>
                </a:solidFill>
                <a:latin typeface="Arial"/>
                <a:cs typeface="Arial"/>
              </a:rPr>
              <a:t>div.row</a:t>
            </a:r>
            <a:endParaRPr sz="1400">
              <a:latin typeface="Arial"/>
              <a:cs typeface="Arial"/>
            </a:endParaRPr>
          </a:p>
          <a:p>
            <a:pPr marL="671195" lvl="2" indent="-182880">
              <a:lnSpc>
                <a:spcPct val="100000"/>
              </a:lnSpc>
              <a:spcBef>
                <a:spcPts val="434"/>
              </a:spcBef>
              <a:buClr>
                <a:srgbClr val="E48312"/>
              </a:buClr>
              <a:buChar char="◦"/>
              <a:tabLst>
                <a:tab pos="671195" algn="l"/>
              </a:tabLst>
            </a:pPr>
            <a:r>
              <a:rPr sz="1400" dirty="0">
                <a:solidFill>
                  <a:srgbClr val="404040"/>
                </a:solidFill>
                <a:latin typeface="Arial"/>
                <a:cs typeface="Arial"/>
              </a:rPr>
              <a:t>div.col-sm-12.col-md-8.col-lg-6.blog-post-container</a:t>
            </a:r>
            <a:endParaRPr sz="1400">
              <a:latin typeface="Arial"/>
              <a:cs typeface="Arial"/>
            </a:endParaRPr>
          </a:p>
          <a:p>
            <a:pPr marL="854075" lvl="3" indent="-182880">
              <a:lnSpc>
                <a:spcPct val="100000"/>
              </a:lnSpc>
              <a:spcBef>
                <a:spcPts val="430"/>
              </a:spcBef>
              <a:buClr>
                <a:srgbClr val="E48312"/>
              </a:buClr>
              <a:buChar char="◦"/>
              <a:tabLst>
                <a:tab pos="854075" algn="l"/>
              </a:tabLst>
            </a:pPr>
            <a:r>
              <a:rPr sz="1400" dirty="0">
                <a:solidFill>
                  <a:srgbClr val="404040"/>
                </a:solidFill>
                <a:latin typeface="Arial"/>
                <a:cs typeface="Arial"/>
              </a:rPr>
              <a:t>div.row (10 times repeated, for 10 posts)</a:t>
            </a:r>
            <a:endParaRPr sz="1400">
              <a:latin typeface="Arial"/>
              <a:cs typeface="Arial"/>
            </a:endParaRPr>
          </a:p>
          <a:p>
            <a:pPr marL="1021080" lvl="4" indent="-228600">
              <a:lnSpc>
                <a:spcPct val="100000"/>
              </a:lnSpc>
              <a:spcBef>
                <a:spcPts val="434"/>
              </a:spcBef>
              <a:buClr>
                <a:srgbClr val="E48312"/>
              </a:buClr>
              <a:buChar char="◦"/>
              <a:tabLst>
                <a:tab pos="1020444" algn="l"/>
                <a:tab pos="1021080" algn="l"/>
              </a:tabLst>
            </a:pPr>
            <a:r>
              <a:rPr sz="1400" dirty="0">
                <a:solidFill>
                  <a:srgbClr val="404040"/>
                </a:solidFill>
                <a:latin typeface="Arial"/>
                <a:cs typeface="Arial"/>
              </a:rPr>
              <a:t>div.hidden-sm.col-md-2.avatar</a:t>
            </a:r>
            <a:endParaRPr sz="1400">
              <a:latin typeface="Arial"/>
              <a:cs typeface="Arial"/>
            </a:endParaRPr>
          </a:p>
          <a:p>
            <a:pPr marL="1021080" lvl="4" indent="-228600">
              <a:lnSpc>
                <a:spcPct val="100000"/>
              </a:lnSpc>
              <a:spcBef>
                <a:spcPts val="430"/>
              </a:spcBef>
              <a:buClr>
                <a:srgbClr val="E48312"/>
              </a:buClr>
              <a:buChar char="◦"/>
              <a:tabLst>
                <a:tab pos="1020444" algn="l"/>
                <a:tab pos="1021080" algn="l"/>
              </a:tabLst>
            </a:pPr>
            <a:r>
              <a:rPr sz="1400" dirty="0">
                <a:solidFill>
                  <a:srgbClr val="404040"/>
                </a:solidFill>
                <a:latin typeface="Arial"/>
                <a:cs typeface="Arial"/>
              </a:rPr>
              <a:t>div.col-sm-12.col-md-6.description</a:t>
            </a:r>
            <a:endParaRPr sz="1400">
              <a:latin typeface="Arial"/>
              <a:cs typeface="Arial"/>
            </a:endParaRPr>
          </a:p>
          <a:p>
            <a:pPr marL="1221105" lvl="5" indent="-228600">
              <a:lnSpc>
                <a:spcPct val="100000"/>
              </a:lnSpc>
              <a:spcBef>
                <a:spcPts val="430"/>
              </a:spcBef>
              <a:buClr>
                <a:srgbClr val="E48312"/>
              </a:buClr>
              <a:buChar char="◦"/>
              <a:tabLst>
                <a:tab pos="1220470" algn="l"/>
                <a:tab pos="1221105" algn="l"/>
              </a:tabLst>
            </a:pPr>
            <a:r>
              <a:rPr sz="1400" dirty="0">
                <a:solidFill>
                  <a:srgbClr val="404040"/>
                </a:solidFill>
                <a:latin typeface="Arial"/>
                <a:cs typeface="Arial"/>
              </a:rPr>
              <a:t>h3.title</a:t>
            </a:r>
            <a:endParaRPr sz="1400">
              <a:latin typeface="Arial"/>
              <a:cs typeface="Arial"/>
            </a:endParaRPr>
          </a:p>
          <a:p>
            <a:pPr marL="1221105" lvl="5" indent="-228600">
              <a:lnSpc>
                <a:spcPct val="100000"/>
              </a:lnSpc>
              <a:spcBef>
                <a:spcPts val="434"/>
              </a:spcBef>
              <a:buClr>
                <a:srgbClr val="E48312"/>
              </a:buClr>
              <a:buChar char="◦"/>
              <a:tabLst>
                <a:tab pos="1220470" algn="l"/>
                <a:tab pos="1221105" algn="l"/>
              </a:tabLst>
            </a:pPr>
            <a:r>
              <a:rPr sz="1400" dirty="0">
                <a:solidFill>
                  <a:srgbClr val="404040"/>
                </a:solidFill>
                <a:latin typeface="Arial"/>
                <a:cs typeface="Arial"/>
              </a:rPr>
              <a:t>p</a:t>
            </a:r>
            <a:endParaRPr sz="1400">
              <a:latin typeface="Arial"/>
              <a:cs typeface="Arial"/>
            </a:endParaRPr>
          </a:p>
          <a:p>
            <a:pPr marL="671195" lvl="2" indent="-182880">
              <a:lnSpc>
                <a:spcPct val="100000"/>
              </a:lnSpc>
              <a:spcBef>
                <a:spcPts val="430"/>
              </a:spcBef>
              <a:buClr>
                <a:srgbClr val="E48312"/>
              </a:buClr>
              <a:buChar char="◦"/>
              <a:tabLst>
                <a:tab pos="671195" algn="l"/>
              </a:tabLst>
            </a:pPr>
            <a:r>
              <a:rPr sz="1400" dirty="0">
                <a:solidFill>
                  <a:srgbClr val="404040"/>
                </a:solidFill>
                <a:latin typeface="Arial"/>
                <a:cs typeface="Arial"/>
              </a:rPr>
              <a:t>div.col-sm-12.col-md-4.col-lg-4.col-lg-offset-2.about-me</a:t>
            </a:r>
            <a:endParaRPr sz="1400">
              <a:latin typeface="Arial"/>
              <a:cs typeface="Arial"/>
            </a:endParaRPr>
          </a:p>
          <a:p>
            <a:pPr>
              <a:lnSpc>
                <a:spcPct val="100000"/>
              </a:lnSpc>
              <a:spcBef>
                <a:spcPts val="40"/>
              </a:spcBef>
            </a:pPr>
            <a:endParaRPr sz="1350">
              <a:latin typeface="Times New Roman"/>
              <a:cs typeface="Times New Roman"/>
            </a:endParaRPr>
          </a:p>
          <a:p>
            <a:pPr marL="12700" marR="5080">
              <a:lnSpc>
                <a:spcPts val="2160"/>
              </a:lnSpc>
            </a:pPr>
            <a:r>
              <a:rPr sz="2000" dirty="0">
                <a:solidFill>
                  <a:srgbClr val="404040"/>
                </a:solidFill>
                <a:latin typeface="Arial"/>
                <a:cs typeface="Arial"/>
              </a:rPr>
              <a:t>The </a:t>
            </a:r>
            <a:r>
              <a:rPr sz="2000" b="1" dirty="0">
                <a:solidFill>
                  <a:srgbClr val="404040"/>
                </a:solidFill>
                <a:latin typeface="Arial"/>
                <a:cs typeface="Arial"/>
              </a:rPr>
              <a:t>container </a:t>
            </a:r>
            <a:r>
              <a:rPr sz="2000" dirty="0">
                <a:solidFill>
                  <a:srgbClr val="404040"/>
                </a:solidFill>
                <a:latin typeface="Arial"/>
                <a:cs typeface="Arial"/>
              </a:rPr>
              <a:t>class is important, as it acts as a location for your grid to sit; rows need to be  contained in an element with </a:t>
            </a:r>
            <a:r>
              <a:rPr sz="2000" i="1" dirty="0">
                <a:solidFill>
                  <a:srgbClr val="404040"/>
                </a:solidFill>
                <a:latin typeface="Arial"/>
                <a:cs typeface="Arial"/>
              </a:rPr>
              <a:t>container </a:t>
            </a:r>
            <a:r>
              <a:rPr sz="2000" dirty="0">
                <a:solidFill>
                  <a:srgbClr val="404040"/>
                </a:solidFill>
                <a:latin typeface="Arial"/>
                <a:cs typeface="Arial"/>
              </a:rPr>
              <a:t>or </a:t>
            </a:r>
            <a:r>
              <a:rPr sz="2000" i="1" dirty="0">
                <a:solidFill>
                  <a:srgbClr val="404040"/>
                </a:solidFill>
                <a:latin typeface="Arial"/>
                <a:cs typeface="Arial"/>
              </a:rPr>
              <a:t>container-fluid </a:t>
            </a:r>
            <a:r>
              <a:rPr sz="2000" dirty="0">
                <a:solidFill>
                  <a:srgbClr val="404040"/>
                </a:solidFill>
                <a:latin typeface="Arial"/>
                <a:cs typeface="Arial"/>
              </a:rPr>
              <a:t>class for proper alignment / padding.</a:t>
            </a:r>
            <a:endParaRPr sz="20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Nesting rows and columns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975850" cy="1354858"/>
          </a:xfrm>
          <a:prstGeom prst="rect">
            <a:avLst/>
          </a:prstGeom>
        </p:spPr>
        <p:txBody>
          <a:bodyPr vert="horz" wrap="square" lIns="0" tIns="46355" rIns="0" bIns="0" rtlCol="0">
            <a:spAutoFit/>
          </a:bodyPr>
          <a:lstStyle/>
          <a:p>
            <a:pPr marL="12700" marR="758190">
              <a:lnSpc>
                <a:spcPts val="2160"/>
              </a:lnSpc>
              <a:spcBef>
                <a:spcPts val="365"/>
              </a:spcBef>
            </a:pPr>
            <a:r>
              <a:rPr sz="2000" dirty="0">
                <a:solidFill>
                  <a:srgbClr val="404040"/>
                </a:solidFill>
                <a:latin typeface="Arial"/>
                <a:cs typeface="Arial"/>
              </a:rPr>
              <a:t>Each row element has multiple columns inside of it, but you can nest rows inside of those  columns.</a:t>
            </a:r>
            <a:endParaRPr sz="2000">
              <a:latin typeface="Arial"/>
              <a:cs typeface="Arial"/>
            </a:endParaRPr>
          </a:p>
          <a:p>
            <a:pPr marL="12700" marR="5080">
              <a:lnSpc>
                <a:spcPts val="2160"/>
              </a:lnSpc>
              <a:spcBef>
                <a:spcPts val="1390"/>
              </a:spcBef>
            </a:pPr>
            <a:r>
              <a:rPr sz="2000" dirty="0">
                <a:solidFill>
                  <a:srgbClr val="404040"/>
                </a:solidFill>
                <a:latin typeface="Arial"/>
                <a:cs typeface="Arial"/>
              </a:rPr>
              <a:t>Bootstrap’s grid system is fairly fluid, so you can keep nesting, but at some point columns will get  to be too small to be really useful.</a:t>
            </a:r>
            <a:endParaRPr sz="20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title"/>
          </p:nvPr>
        </p:nvSpPr>
        <p:spPr>
          <a:xfrm>
            <a:off x="1176019" y="1947163"/>
            <a:ext cx="9919970" cy="2303836"/>
          </a:xfrm>
          <a:prstGeom prst="rect">
            <a:avLst/>
          </a:prstGeom>
        </p:spPr>
        <p:txBody>
          <a:bodyPr vert="horz" wrap="square" lIns="0" tIns="198755" rIns="0" bIns="0" rtlCol="0">
            <a:spAutoFit/>
          </a:bodyPr>
          <a:lstStyle/>
          <a:p>
            <a:pPr marL="12700" marR="5080">
              <a:lnSpc>
                <a:spcPts val="8159"/>
              </a:lnSpc>
              <a:spcBef>
                <a:spcPts val="1565"/>
              </a:spcBef>
              <a:tabLst>
                <a:tab pos="9906635" algn="l"/>
              </a:tabLst>
            </a:pPr>
            <a:r>
              <a:rPr sz="8000" u="none" dirty="0">
                <a:solidFill>
                  <a:srgbClr val="262626"/>
                </a:solidFill>
              </a:rPr>
              <a:t>Common Layout  </a:t>
            </a:r>
            <a:r>
              <a:rPr sz="8000" dirty="0">
                <a:solidFill>
                  <a:srgbClr val="262626"/>
                </a:solidFill>
              </a:rPr>
              <a:t>Components	</a:t>
            </a:r>
            <a:endParaRPr sz="8000" dirty="0"/>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Complex frontends are hard to use	</a:t>
            </a:r>
          </a:p>
        </p:txBody>
      </p:sp>
      <p:sp>
        <p:nvSpPr>
          <p:cNvPr id="3" name="object 3"/>
          <p:cNvSpPr txBox="1"/>
          <p:nvPr/>
        </p:nvSpPr>
        <p:spPr>
          <a:xfrm>
            <a:off x="1176019" y="1686864"/>
            <a:ext cx="9961880" cy="2381885"/>
          </a:xfrm>
          <a:prstGeom prst="rect">
            <a:avLst/>
          </a:prstGeom>
        </p:spPr>
        <p:txBody>
          <a:bodyPr vert="horz" wrap="square" lIns="0" tIns="158750" rIns="0" bIns="0" rtlCol="0">
            <a:spAutoFit/>
          </a:bodyPr>
          <a:lstStyle/>
          <a:p>
            <a:pPr marL="12700">
              <a:lnSpc>
                <a:spcPct val="100000"/>
              </a:lnSpc>
              <a:spcBef>
                <a:spcPts val="1250"/>
              </a:spcBef>
            </a:pPr>
            <a:r>
              <a:rPr sz="2000" dirty="0">
                <a:solidFill>
                  <a:srgbClr val="404040"/>
                </a:solidFill>
                <a:latin typeface="Arial"/>
                <a:cs typeface="Arial"/>
              </a:rPr>
              <a:t>Many websites have search boxes that show results as you type in them.</a:t>
            </a:r>
            <a:endParaRPr sz="2000" dirty="0">
              <a:latin typeface="Arial"/>
              <a:cs typeface="Arial"/>
            </a:endParaRPr>
          </a:p>
          <a:p>
            <a:pPr marL="12700" marR="5080">
              <a:lnSpc>
                <a:spcPts val="2160"/>
              </a:lnSpc>
              <a:spcBef>
                <a:spcPts val="1425"/>
              </a:spcBef>
            </a:pPr>
            <a:r>
              <a:rPr sz="2000" dirty="0">
                <a:solidFill>
                  <a:srgbClr val="404040"/>
                </a:solidFill>
                <a:latin typeface="Arial"/>
                <a:cs typeface="Arial"/>
              </a:rPr>
              <a:t>Features like this are great; they save time, they are easy to use, and they simplify the process of  using the web.</a:t>
            </a:r>
            <a:endParaRPr sz="2000" dirty="0">
              <a:latin typeface="Arial"/>
              <a:cs typeface="Arial"/>
            </a:endParaRPr>
          </a:p>
          <a:p>
            <a:pPr marL="12700" marR="481965">
              <a:lnSpc>
                <a:spcPts val="2160"/>
              </a:lnSpc>
              <a:spcBef>
                <a:spcPts val="1415"/>
              </a:spcBef>
            </a:pPr>
            <a:r>
              <a:rPr sz="2000" dirty="0">
                <a:solidFill>
                  <a:srgbClr val="404040"/>
                </a:solidFill>
                <a:latin typeface="Arial"/>
                <a:cs typeface="Arial"/>
              </a:rPr>
              <a:t>From an accessibility standpoint, to make this easy to use for </a:t>
            </a:r>
            <a:r>
              <a:rPr sz="2000" i="1" dirty="0">
                <a:solidFill>
                  <a:srgbClr val="404040"/>
                </a:solidFill>
                <a:latin typeface="Arial"/>
                <a:cs typeface="Arial"/>
              </a:rPr>
              <a:t>all </a:t>
            </a:r>
            <a:r>
              <a:rPr sz="2000" dirty="0">
                <a:solidFill>
                  <a:srgbClr val="404040"/>
                </a:solidFill>
                <a:latin typeface="Arial"/>
                <a:cs typeface="Arial"/>
              </a:rPr>
              <a:t>users, you need to do some  work.</a:t>
            </a:r>
            <a:endParaRPr sz="2000" dirty="0">
              <a:latin typeface="Arial"/>
              <a:cs typeface="Arial"/>
            </a:endParaRPr>
          </a:p>
          <a:p>
            <a:pPr marL="12700">
              <a:lnSpc>
                <a:spcPct val="100000"/>
              </a:lnSpc>
              <a:spcBef>
                <a:spcPts val="1120"/>
              </a:spcBef>
            </a:pPr>
            <a:r>
              <a:rPr sz="2000" dirty="0">
                <a:solidFill>
                  <a:srgbClr val="404040"/>
                </a:solidFill>
                <a:latin typeface="Arial"/>
                <a:cs typeface="Arial"/>
              </a:rPr>
              <a:t>Features like this should be entirely usable via keyboard for accessibility reasons.</a:t>
            </a:r>
            <a:endParaRPr sz="2000" dirty="0">
              <a:latin typeface="Arial"/>
              <a:cs typeface="Arial"/>
            </a:endParaRPr>
          </a:p>
        </p:txBody>
      </p:sp>
      <p:sp>
        <p:nvSpPr>
          <p:cNvPr id="4" name="object 4"/>
          <p:cNvSpPr/>
          <p:nvPr/>
        </p:nvSpPr>
        <p:spPr>
          <a:xfrm>
            <a:off x="1097280" y="4282440"/>
            <a:ext cx="9640824" cy="1828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70180" marR="5080">
              <a:lnSpc>
                <a:spcPts val="4900"/>
              </a:lnSpc>
              <a:spcBef>
                <a:spcPts val="980"/>
              </a:spcBef>
              <a:tabLst>
                <a:tab pos="10141585" algn="l"/>
              </a:tabLst>
            </a:pPr>
            <a:r>
              <a:rPr u="none" dirty="0"/>
              <a:t>What does Bootstrap do for normal  </a:t>
            </a:r>
            <a:r>
              <a:rPr dirty="0"/>
              <a:t>HTML?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908540" cy="3534942"/>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Bootstrap gives an aesthetically pleasing, default, and sensible style to most common elements.  It sets up a series of rules for typography, padding, margins, and so on that make the layout  proportional and related in many ways, so that even a barebones document will look logical and  well laid out without any fancy components.</a:t>
            </a:r>
            <a:endParaRPr sz="2000">
              <a:latin typeface="Arial"/>
              <a:cs typeface="Arial"/>
            </a:endParaRPr>
          </a:p>
          <a:p>
            <a:pPr marL="12700" marR="21590">
              <a:lnSpc>
                <a:spcPts val="2160"/>
              </a:lnSpc>
              <a:spcBef>
                <a:spcPts val="1390"/>
              </a:spcBef>
            </a:pPr>
            <a:r>
              <a:rPr sz="2000" dirty="0">
                <a:solidFill>
                  <a:srgbClr val="404040"/>
                </a:solidFill>
                <a:latin typeface="Arial"/>
                <a:cs typeface="Arial"/>
              </a:rPr>
              <a:t>It also provides a series of classes to use in order to make it easy to build out basic and common  layout, such as:</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Better looking forms</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Consistent Buttons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Prettier tables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Utilities for images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General utilities</a:t>
            </a:r>
            <a:endParaRPr sz="18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Forms in Bootstrap	</a:t>
            </a:r>
          </a:p>
        </p:txBody>
      </p:sp>
      <p:sp>
        <p:nvSpPr>
          <p:cNvPr id="3" name="object 3"/>
          <p:cNvSpPr txBox="1"/>
          <p:nvPr/>
        </p:nvSpPr>
        <p:spPr>
          <a:xfrm>
            <a:off x="1176019" y="1834387"/>
            <a:ext cx="9820275" cy="913712"/>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Bootstrap provides several utility classes that can be used to group forms, their input, and their  labels together to make horizontal or vertical forms.</a:t>
            </a:r>
            <a:endParaRPr sz="2000">
              <a:latin typeface="Arial"/>
              <a:cs typeface="Arial"/>
            </a:endParaRPr>
          </a:p>
          <a:p>
            <a:pPr marL="305435" indent="-182880">
              <a:lnSpc>
                <a:spcPct val="100000"/>
              </a:lnSpc>
              <a:spcBef>
                <a:spcPts val="165"/>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http://getbootstrap.com/css/#forms</a:t>
            </a:r>
            <a:endParaRPr sz="1800">
              <a:latin typeface="Arial"/>
              <a:cs typeface="Arial"/>
            </a:endParaRPr>
          </a:p>
        </p:txBody>
      </p:sp>
      <p:sp>
        <p:nvSpPr>
          <p:cNvPr id="4" name="object 4"/>
          <p:cNvSpPr/>
          <p:nvPr/>
        </p:nvSpPr>
        <p:spPr>
          <a:xfrm>
            <a:off x="1780032" y="2782823"/>
            <a:ext cx="9150096" cy="346862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Buttons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801225" cy="3617016"/>
          </a:xfrm>
          <a:prstGeom prst="rect">
            <a:avLst/>
          </a:prstGeom>
        </p:spPr>
        <p:txBody>
          <a:bodyPr vert="horz" wrap="square" lIns="0" tIns="46355" rIns="0" bIns="0" rtlCol="0">
            <a:spAutoFit/>
          </a:bodyPr>
          <a:lstStyle/>
          <a:p>
            <a:pPr marL="12700" marR="259079">
              <a:lnSpc>
                <a:spcPts val="2160"/>
              </a:lnSpc>
              <a:spcBef>
                <a:spcPts val="365"/>
              </a:spcBef>
            </a:pPr>
            <a:r>
              <a:rPr sz="2000" dirty="0">
                <a:solidFill>
                  <a:srgbClr val="404040"/>
                </a:solidFill>
                <a:latin typeface="Arial"/>
                <a:cs typeface="Arial"/>
              </a:rPr>
              <a:t>Bootstrap provides a number of classes to make anchors, buttons, or inputs appear as pretty  buttons.</a:t>
            </a:r>
            <a:endParaRPr sz="2000">
              <a:latin typeface="Arial"/>
              <a:cs typeface="Arial"/>
            </a:endParaRPr>
          </a:p>
          <a:p>
            <a:pPr marL="12700" marR="5080">
              <a:lnSpc>
                <a:spcPts val="2160"/>
              </a:lnSpc>
              <a:spcBef>
                <a:spcPts val="1390"/>
              </a:spcBef>
            </a:pPr>
            <a:r>
              <a:rPr sz="2000" dirty="0">
                <a:solidFill>
                  <a:srgbClr val="404040"/>
                </a:solidFill>
                <a:latin typeface="Arial"/>
                <a:cs typeface="Arial"/>
              </a:rPr>
              <a:t>This is useful because while aesthetically it may make sense to have something that </a:t>
            </a:r>
            <a:r>
              <a:rPr sz="2000" i="1" dirty="0">
                <a:solidFill>
                  <a:srgbClr val="404040"/>
                </a:solidFill>
                <a:latin typeface="Arial"/>
                <a:cs typeface="Arial"/>
              </a:rPr>
              <a:t>looks </a:t>
            </a:r>
            <a:r>
              <a:rPr sz="2000" dirty="0">
                <a:solidFill>
                  <a:srgbClr val="404040"/>
                </a:solidFill>
                <a:latin typeface="Arial"/>
                <a:cs typeface="Arial"/>
              </a:rPr>
              <a:t>like a  button, each element is used differently.</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You could have an anchor that looks like a button as a </a:t>
            </a:r>
            <a:r>
              <a:rPr sz="1800" i="1" dirty="0">
                <a:solidFill>
                  <a:srgbClr val="404040"/>
                </a:solidFill>
                <a:latin typeface="Arial"/>
                <a:cs typeface="Arial"/>
              </a:rPr>
              <a:t>call to action </a:t>
            </a:r>
            <a:r>
              <a:rPr sz="1800" dirty="0">
                <a:solidFill>
                  <a:srgbClr val="404040"/>
                </a:solidFill>
                <a:latin typeface="Arial"/>
                <a:cs typeface="Arial"/>
              </a:rPr>
              <a:t>to go view a different page</a:t>
            </a:r>
            <a:endParaRPr sz="1800">
              <a:latin typeface="Arial"/>
              <a:cs typeface="Arial"/>
            </a:endParaRPr>
          </a:p>
          <a:p>
            <a:pPr marL="305435" marR="69850" indent="-182880">
              <a:lnSpc>
                <a:spcPts val="1939"/>
              </a:lnSpc>
              <a:spcBef>
                <a:spcPts val="630"/>
              </a:spcBef>
              <a:buClr>
                <a:srgbClr val="E48312"/>
              </a:buClr>
              <a:buChar char="◦"/>
              <a:tabLst>
                <a:tab pos="305435" algn="l"/>
              </a:tabLst>
            </a:pPr>
            <a:r>
              <a:rPr sz="1800" dirty="0">
                <a:solidFill>
                  <a:srgbClr val="404040"/>
                </a:solidFill>
                <a:latin typeface="Arial"/>
                <a:cs typeface="Arial"/>
              </a:rPr>
              <a:t>You could need an input to submit a form that </a:t>
            </a:r>
            <a:r>
              <a:rPr sz="1800" i="1" dirty="0">
                <a:solidFill>
                  <a:srgbClr val="404040"/>
                </a:solidFill>
                <a:latin typeface="Arial"/>
                <a:cs typeface="Arial"/>
              </a:rPr>
              <a:t>looks </a:t>
            </a:r>
            <a:r>
              <a:rPr sz="1800" dirty="0">
                <a:solidFill>
                  <a:srgbClr val="404040"/>
                </a:solidFill>
                <a:latin typeface="Arial"/>
                <a:cs typeface="Arial"/>
              </a:rPr>
              <a:t>like a button that is consistent with all your other  buttons</a:t>
            </a:r>
            <a:endParaRPr sz="1800">
              <a:latin typeface="Arial"/>
              <a:cs typeface="Arial"/>
            </a:endParaRPr>
          </a:p>
          <a:p>
            <a:pPr marL="305435" indent="-182880">
              <a:lnSpc>
                <a:spcPct val="100000"/>
              </a:lnSpc>
              <a:spcBef>
                <a:spcPts val="360"/>
              </a:spcBef>
              <a:buClr>
                <a:srgbClr val="E48312"/>
              </a:buClr>
              <a:buChar char="◦"/>
              <a:tabLst>
                <a:tab pos="305435" algn="l"/>
              </a:tabLst>
            </a:pPr>
            <a:r>
              <a:rPr sz="1800" dirty="0">
                <a:solidFill>
                  <a:srgbClr val="404040"/>
                </a:solidFill>
                <a:latin typeface="Arial"/>
                <a:cs typeface="Arial"/>
              </a:rPr>
              <a:t>You could want to use an actual </a:t>
            </a:r>
            <a:r>
              <a:rPr sz="1800" i="1" dirty="0">
                <a:solidFill>
                  <a:srgbClr val="404040"/>
                </a:solidFill>
                <a:latin typeface="Arial"/>
                <a:cs typeface="Arial"/>
              </a:rPr>
              <a:t>button </a:t>
            </a:r>
            <a:r>
              <a:rPr sz="1800" dirty="0">
                <a:solidFill>
                  <a:srgbClr val="404040"/>
                </a:solidFill>
                <a:latin typeface="Arial"/>
                <a:cs typeface="Arial"/>
              </a:rPr>
              <a:t>to interact with non-form content on your website.</a:t>
            </a:r>
            <a:endParaRPr sz="1800">
              <a:latin typeface="Arial"/>
              <a:cs typeface="Arial"/>
            </a:endParaRPr>
          </a:p>
          <a:p>
            <a:pPr marL="12700">
              <a:lnSpc>
                <a:spcPct val="100000"/>
              </a:lnSpc>
              <a:spcBef>
                <a:spcPts val="1360"/>
              </a:spcBef>
            </a:pPr>
            <a:r>
              <a:rPr sz="2000" dirty="0">
                <a:solidFill>
                  <a:srgbClr val="404040"/>
                </a:solidFill>
                <a:latin typeface="Arial"/>
                <a:cs typeface="Arial"/>
              </a:rPr>
              <a:t>With bootstrap, you can style all of these elements consistently and beautifully.</a:t>
            </a:r>
            <a:endParaRPr sz="200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http://getbootstrap.com/css/#buttons</a:t>
            </a:r>
            <a:endParaRPr sz="18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Tables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531350" cy="2848216"/>
          </a:xfrm>
          <a:prstGeom prst="rect">
            <a:avLst/>
          </a:prstGeom>
        </p:spPr>
        <p:txBody>
          <a:bodyPr vert="horz" wrap="square" lIns="0" tIns="158750" rIns="0" bIns="0" rtlCol="0">
            <a:spAutoFit/>
          </a:bodyPr>
          <a:lstStyle/>
          <a:p>
            <a:pPr marL="12700">
              <a:lnSpc>
                <a:spcPct val="100000"/>
              </a:lnSpc>
              <a:spcBef>
                <a:spcPts val="1250"/>
              </a:spcBef>
            </a:pPr>
            <a:r>
              <a:rPr sz="2000" dirty="0">
                <a:solidFill>
                  <a:srgbClr val="404040"/>
                </a:solidFill>
                <a:latin typeface="Arial"/>
                <a:cs typeface="Arial"/>
              </a:rPr>
              <a:t>Tables are particularly difficult to style, since they are very particular based on their content.</a:t>
            </a:r>
            <a:endParaRPr sz="2000">
              <a:latin typeface="Arial"/>
              <a:cs typeface="Arial"/>
            </a:endParaRPr>
          </a:p>
          <a:p>
            <a:pPr marL="12700" marR="152400">
              <a:lnSpc>
                <a:spcPts val="2160"/>
              </a:lnSpc>
              <a:spcBef>
                <a:spcPts val="1425"/>
              </a:spcBef>
            </a:pPr>
            <a:r>
              <a:rPr sz="2000" dirty="0">
                <a:solidFill>
                  <a:srgbClr val="404040"/>
                </a:solidFill>
                <a:latin typeface="Arial"/>
                <a:cs typeface="Arial"/>
              </a:rPr>
              <a:t>Bootstrap provides a number of classes to make tables look better, but most importantly, it  provides a way to make a responsive table that will scroll horizontally on mobile browsers;  normally, tables would squish themselves and break.</a:t>
            </a:r>
            <a:endParaRPr sz="2000">
              <a:latin typeface="Arial"/>
              <a:cs typeface="Arial"/>
            </a:endParaRPr>
          </a:p>
          <a:p>
            <a:pPr marL="12700" marR="126364">
              <a:lnSpc>
                <a:spcPts val="2160"/>
              </a:lnSpc>
              <a:spcBef>
                <a:spcPts val="1415"/>
              </a:spcBef>
            </a:pPr>
            <a:r>
              <a:rPr sz="2000" dirty="0">
                <a:solidFill>
                  <a:srgbClr val="404040"/>
                </a:solidFill>
                <a:latin typeface="Arial"/>
                <a:cs typeface="Arial"/>
              </a:rPr>
              <a:t>Simply wrap your table in an element with the class </a:t>
            </a:r>
            <a:r>
              <a:rPr sz="2000" i="1" dirty="0">
                <a:solidFill>
                  <a:srgbClr val="404040"/>
                </a:solidFill>
                <a:latin typeface="Arial"/>
                <a:cs typeface="Arial"/>
              </a:rPr>
              <a:t>table-responsive </a:t>
            </a:r>
            <a:r>
              <a:rPr sz="2000" dirty="0">
                <a:solidFill>
                  <a:srgbClr val="404040"/>
                </a:solidFill>
                <a:latin typeface="Arial"/>
                <a:cs typeface="Arial"/>
              </a:rPr>
              <a:t>to create a responsive  table.</a:t>
            </a:r>
            <a:endParaRPr sz="2000">
              <a:latin typeface="Arial"/>
              <a:cs typeface="Arial"/>
            </a:endParaRPr>
          </a:p>
          <a:p>
            <a:pPr marL="357505" indent="-234950">
              <a:lnSpc>
                <a:spcPct val="100000"/>
              </a:lnSpc>
              <a:spcBef>
                <a:spcPts val="170"/>
              </a:spcBef>
              <a:buClr>
                <a:srgbClr val="E48312"/>
              </a:buClr>
              <a:buChar char="◦"/>
              <a:tabLst>
                <a:tab pos="357505" algn="l"/>
                <a:tab pos="358140" algn="l"/>
              </a:tabLst>
            </a:pPr>
            <a:r>
              <a:rPr sz="1800" u="heavy" dirty="0">
                <a:solidFill>
                  <a:srgbClr val="2998E3"/>
                </a:solidFill>
                <a:uFill>
                  <a:solidFill>
                    <a:srgbClr val="2998E3"/>
                  </a:solidFill>
                </a:uFill>
                <a:latin typeface="Arial"/>
                <a:cs typeface="Arial"/>
                <a:hlinkClick r:id="rId2"/>
              </a:rPr>
              <a:t>http://getbootstrap.com/css/#tables</a:t>
            </a:r>
            <a:endParaRPr sz="18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Image Utility Classes	</a:t>
            </a: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046210" cy="913712"/>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There are several utility classes for images that cover common functions designers have  developers implement for images:</a:t>
            </a:r>
            <a:endParaRPr sz="2000">
              <a:latin typeface="Arial"/>
              <a:cs typeface="Arial"/>
            </a:endParaRPr>
          </a:p>
          <a:p>
            <a:pPr marL="305435" indent="-182880">
              <a:lnSpc>
                <a:spcPct val="100000"/>
              </a:lnSpc>
              <a:spcBef>
                <a:spcPts val="165"/>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http://getbootstrap.com/css/#images</a:t>
            </a:r>
            <a:endParaRPr sz="1800">
              <a:latin typeface="Arial"/>
              <a:cs typeface="Arial"/>
            </a:endParaRPr>
          </a:p>
        </p:txBody>
      </p:sp>
      <p:graphicFrame>
        <p:nvGraphicFramePr>
          <p:cNvPr id="4" name="object 4"/>
          <p:cNvGraphicFramePr>
            <a:graphicFrameLocks noGrp="1"/>
          </p:cNvGraphicFramePr>
          <p:nvPr/>
        </p:nvGraphicFramePr>
        <p:xfrm>
          <a:off x="1097280" y="3023616"/>
          <a:ext cx="10051415" cy="2883535"/>
        </p:xfrm>
        <a:graphic>
          <a:graphicData uri="http://schemas.openxmlformats.org/drawingml/2006/table">
            <a:tbl>
              <a:tblPr firstRow="1" bandRow="1">
                <a:tableStyleId>{2D5ABB26-0587-4C30-8999-92F81FD0307C}</a:tableStyleId>
              </a:tblPr>
              <a:tblGrid>
                <a:gridCol w="3394075">
                  <a:extLst>
                    <a:ext uri="{9D8B030D-6E8A-4147-A177-3AD203B41FA5}">
                      <a16:colId xmlns:a16="http://schemas.microsoft.com/office/drawing/2014/main" val="20000"/>
                    </a:ext>
                  </a:extLst>
                </a:gridCol>
                <a:gridCol w="6657340">
                  <a:extLst>
                    <a:ext uri="{9D8B030D-6E8A-4147-A177-3AD203B41FA5}">
                      <a16:colId xmlns:a16="http://schemas.microsoft.com/office/drawing/2014/main" val="20001"/>
                    </a:ext>
                  </a:extLst>
                </a:gridCol>
              </a:tblGrid>
              <a:tr h="403860">
                <a:tc>
                  <a:txBody>
                    <a:bodyPr/>
                    <a:lstStyle/>
                    <a:p>
                      <a:pPr marL="113030">
                        <a:lnSpc>
                          <a:spcPct val="100000"/>
                        </a:lnSpc>
                        <a:spcBef>
                          <a:spcPts val="305"/>
                        </a:spcBef>
                      </a:pPr>
                      <a:r>
                        <a:rPr sz="1800" b="1" spc="-225" dirty="0">
                          <a:solidFill>
                            <a:srgbClr val="FFFFFF"/>
                          </a:solidFill>
                          <a:latin typeface="Arial"/>
                          <a:cs typeface="Arial"/>
                        </a:rPr>
                        <a:t>Class</a:t>
                      </a:r>
                      <a:r>
                        <a:rPr sz="1800" b="1" spc="-100" dirty="0">
                          <a:solidFill>
                            <a:srgbClr val="FFFFFF"/>
                          </a:solidFill>
                          <a:latin typeface="Arial"/>
                          <a:cs typeface="Arial"/>
                        </a:rPr>
                        <a:t> </a:t>
                      </a:r>
                      <a:r>
                        <a:rPr sz="1800" b="1" spc="-120" dirty="0">
                          <a:solidFill>
                            <a:srgbClr val="FFFFFF"/>
                          </a:solidFill>
                          <a:latin typeface="Arial"/>
                          <a:cs typeface="Arial"/>
                        </a:rPr>
                        <a:t>Name</a:t>
                      </a:r>
                      <a:endParaRPr sz="1800">
                        <a:latin typeface="Arial"/>
                        <a:cs typeface="Arial"/>
                      </a:endParaRPr>
                    </a:p>
                  </a:txBody>
                  <a:tcPr marL="0" marR="0" marT="38735" marB="0">
                    <a:lnL w="9525">
                      <a:solidFill>
                        <a:srgbClr val="FFFFFF"/>
                      </a:solidFill>
                      <a:prstDash val="solid"/>
                    </a:lnL>
                    <a:lnR w="19050">
                      <a:solidFill>
                        <a:srgbClr val="FFFFFF"/>
                      </a:solidFill>
                      <a:prstDash val="solid"/>
                    </a:lnR>
                    <a:lnT w="9525">
                      <a:solidFill>
                        <a:srgbClr val="FFFFFF"/>
                      </a:solidFill>
                      <a:prstDash val="solid"/>
                    </a:lnT>
                    <a:solidFill>
                      <a:srgbClr val="E48312"/>
                    </a:solidFill>
                  </a:tcPr>
                </a:tc>
                <a:tc>
                  <a:txBody>
                    <a:bodyPr/>
                    <a:lstStyle/>
                    <a:p>
                      <a:pPr marL="116205">
                        <a:lnSpc>
                          <a:spcPct val="100000"/>
                        </a:lnSpc>
                        <a:spcBef>
                          <a:spcPts val="305"/>
                        </a:spcBef>
                      </a:pPr>
                      <a:r>
                        <a:rPr sz="1800" b="1" spc="-135" dirty="0">
                          <a:solidFill>
                            <a:srgbClr val="FFFFFF"/>
                          </a:solidFill>
                          <a:latin typeface="Arial"/>
                          <a:cs typeface="Arial"/>
                        </a:rPr>
                        <a:t>Effect</a:t>
                      </a:r>
                      <a:endParaRPr sz="1800">
                        <a:latin typeface="Arial"/>
                        <a:cs typeface="Arial"/>
                      </a:endParaRPr>
                    </a:p>
                  </a:txBody>
                  <a:tcPr marL="0" marR="0" marT="38735" marB="0">
                    <a:lnL w="19050">
                      <a:solidFill>
                        <a:srgbClr val="FFFFFF"/>
                      </a:solidFill>
                      <a:prstDash val="solid"/>
                    </a:lnL>
                    <a:lnR w="6350">
                      <a:solidFill>
                        <a:srgbClr val="FFFFFF"/>
                      </a:solidFill>
                      <a:prstDash val="solid"/>
                    </a:lnR>
                    <a:lnT w="9525">
                      <a:solidFill>
                        <a:srgbClr val="FFFFFF"/>
                      </a:solidFill>
                      <a:prstDash val="solid"/>
                    </a:lnT>
                    <a:solidFill>
                      <a:srgbClr val="E48312"/>
                    </a:solidFill>
                  </a:tcPr>
                </a:tc>
                <a:extLst>
                  <a:ext uri="{0D108BD9-81ED-4DB2-BD59-A6C34878D82A}">
                    <a16:rowId xmlns:a16="http://schemas.microsoft.com/office/drawing/2014/main" val="10000"/>
                  </a:ext>
                </a:extLst>
              </a:tr>
              <a:tr h="642620">
                <a:tc>
                  <a:txBody>
                    <a:bodyPr/>
                    <a:lstStyle/>
                    <a:p>
                      <a:pPr marL="113030">
                        <a:lnSpc>
                          <a:spcPct val="100000"/>
                        </a:lnSpc>
                        <a:spcBef>
                          <a:spcPts val="75"/>
                        </a:spcBef>
                      </a:pPr>
                      <a:r>
                        <a:rPr sz="1800" spc="-10" dirty="0">
                          <a:latin typeface="Courier New"/>
                          <a:cs typeface="Courier New"/>
                        </a:rPr>
                        <a:t>img-responsive</a:t>
                      </a:r>
                      <a:endParaRPr sz="1800">
                        <a:latin typeface="Courier New"/>
                        <a:cs typeface="Courier New"/>
                      </a:endParaRPr>
                    </a:p>
                  </a:txBody>
                  <a:tcPr marL="0" marR="0" marT="9525" marB="0">
                    <a:lnL w="9525">
                      <a:solidFill>
                        <a:srgbClr val="FFFFFF"/>
                      </a:solidFill>
                      <a:prstDash val="solid"/>
                    </a:lnL>
                    <a:lnR w="19050">
                      <a:solidFill>
                        <a:srgbClr val="FFFFFF"/>
                      </a:solidFill>
                      <a:prstDash val="solid"/>
                    </a:lnR>
                    <a:lnB w="19050">
                      <a:solidFill>
                        <a:srgbClr val="FFFFFF"/>
                      </a:solidFill>
                      <a:prstDash val="solid"/>
                    </a:lnB>
                    <a:solidFill>
                      <a:srgbClr val="F5D9CC"/>
                    </a:solidFill>
                  </a:tcPr>
                </a:tc>
                <a:tc>
                  <a:txBody>
                    <a:bodyPr/>
                    <a:lstStyle/>
                    <a:p>
                      <a:pPr marL="116205" marR="137795">
                        <a:lnSpc>
                          <a:spcPct val="100000"/>
                        </a:lnSpc>
                        <a:spcBef>
                          <a:spcPts val="170"/>
                        </a:spcBef>
                      </a:pPr>
                      <a:r>
                        <a:rPr sz="1800" spc="-114" dirty="0">
                          <a:latin typeface="Arial"/>
                          <a:cs typeface="Arial"/>
                        </a:rPr>
                        <a:t>Makes</a:t>
                      </a:r>
                      <a:r>
                        <a:rPr sz="1800" spc="-95" dirty="0">
                          <a:latin typeface="Arial"/>
                          <a:cs typeface="Arial"/>
                        </a:rPr>
                        <a:t> </a:t>
                      </a:r>
                      <a:r>
                        <a:rPr sz="1800" spc="-100" dirty="0">
                          <a:latin typeface="Arial"/>
                          <a:cs typeface="Arial"/>
                        </a:rPr>
                        <a:t>an</a:t>
                      </a:r>
                      <a:r>
                        <a:rPr sz="1800" spc="-85" dirty="0">
                          <a:latin typeface="Arial"/>
                          <a:cs typeface="Arial"/>
                        </a:rPr>
                        <a:t> </a:t>
                      </a:r>
                      <a:r>
                        <a:rPr sz="1800" spc="-95" dirty="0">
                          <a:latin typeface="Arial"/>
                          <a:cs typeface="Arial"/>
                        </a:rPr>
                        <a:t>image</a:t>
                      </a:r>
                      <a:r>
                        <a:rPr sz="1800" spc="-90" dirty="0">
                          <a:latin typeface="Arial"/>
                          <a:cs typeface="Arial"/>
                        </a:rPr>
                        <a:t> </a:t>
                      </a:r>
                      <a:r>
                        <a:rPr sz="1800" spc="-120" dirty="0">
                          <a:latin typeface="Arial"/>
                          <a:cs typeface="Arial"/>
                        </a:rPr>
                        <a:t>max</a:t>
                      </a:r>
                      <a:r>
                        <a:rPr sz="1800" spc="-95" dirty="0">
                          <a:latin typeface="Arial"/>
                          <a:cs typeface="Arial"/>
                        </a:rPr>
                        <a:t> </a:t>
                      </a:r>
                      <a:r>
                        <a:rPr sz="1800" spc="-30" dirty="0">
                          <a:latin typeface="Arial"/>
                          <a:cs typeface="Arial"/>
                        </a:rPr>
                        <a:t>its</a:t>
                      </a:r>
                      <a:r>
                        <a:rPr sz="1800" spc="-95" dirty="0">
                          <a:latin typeface="Arial"/>
                          <a:cs typeface="Arial"/>
                        </a:rPr>
                        <a:t> </a:t>
                      </a:r>
                      <a:r>
                        <a:rPr sz="1800" spc="-5" dirty="0">
                          <a:latin typeface="Arial"/>
                          <a:cs typeface="Arial"/>
                        </a:rPr>
                        <a:t>width</a:t>
                      </a:r>
                      <a:r>
                        <a:rPr sz="1800" spc="-85" dirty="0">
                          <a:latin typeface="Arial"/>
                          <a:cs typeface="Arial"/>
                        </a:rPr>
                        <a:t> </a:t>
                      </a:r>
                      <a:r>
                        <a:rPr sz="1800" spc="-30" dirty="0">
                          <a:latin typeface="Arial"/>
                          <a:cs typeface="Arial"/>
                        </a:rPr>
                        <a:t>at</a:t>
                      </a:r>
                      <a:r>
                        <a:rPr sz="1800" spc="-90" dirty="0">
                          <a:latin typeface="Arial"/>
                          <a:cs typeface="Arial"/>
                        </a:rPr>
                        <a:t> </a:t>
                      </a:r>
                      <a:r>
                        <a:rPr sz="1800" spc="-25" dirty="0">
                          <a:latin typeface="Arial"/>
                          <a:cs typeface="Arial"/>
                        </a:rPr>
                        <a:t>the</a:t>
                      </a:r>
                      <a:r>
                        <a:rPr sz="1800" spc="-85" dirty="0">
                          <a:latin typeface="Arial"/>
                          <a:cs typeface="Arial"/>
                        </a:rPr>
                        <a:t> </a:t>
                      </a:r>
                      <a:r>
                        <a:rPr sz="1800" spc="-5" dirty="0">
                          <a:latin typeface="Arial"/>
                          <a:cs typeface="Arial"/>
                        </a:rPr>
                        <a:t>width</a:t>
                      </a:r>
                      <a:r>
                        <a:rPr sz="1800" spc="-85" dirty="0">
                          <a:latin typeface="Arial"/>
                          <a:cs typeface="Arial"/>
                        </a:rPr>
                        <a:t> </a:t>
                      </a:r>
                      <a:r>
                        <a:rPr sz="1800" spc="-5" dirty="0">
                          <a:latin typeface="Arial"/>
                          <a:cs typeface="Arial"/>
                        </a:rPr>
                        <a:t>of</a:t>
                      </a:r>
                      <a:r>
                        <a:rPr sz="1800" spc="-90" dirty="0">
                          <a:latin typeface="Arial"/>
                          <a:cs typeface="Arial"/>
                        </a:rPr>
                        <a:t> </a:t>
                      </a:r>
                      <a:r>
                        <a:rPr sz="1800" spc="-30" dirty="0">
                          <a:latin typeface="Arial"/>
                          <a:cs typeface="Arial"/>
                        </a:rPr>
                        <a:t>its</a:t>
                      </a:r>
                      <a:r>
                        <a:rPr sz="1800" spc="-95" dirty="0">
                          <a:latin typeface="Arial"/>
                          <a:cs typeface="Arial"/>
                        </a:rPr>
                        <a:t> </a:t>
                      </a:r>
                      <a:r>
                        <a:rPr sz="1800" spc="-45" dirty="0">
                          <a:latin typeface="Arial"/>
                          <a:cs typeface="Arial"/>
                        </a:rPr>
                        <a:t>parent</a:t>
                      </a:r>
                      <a:r>
                        <a:rPr sz="1800" spc="-90" dirty="0">
                          <a:latin typeface="Arial"/>
                          <a:cs typeface="Arial"/>
                        </a:rPr>
                        <a:t> </a:t>
                      </a:r>
                      <a:r>
                        <a:rPr sz="1800" spc="-50" dirty="0">
                          <a:latin typeface="Arial"/>
                          <a:cs typeface="Arial"/>
                        </a:rPr>
                        <a:t>element</a:t>
                      </a:r>
                      <a:r>
                        <a:rPr sz="1800" spc="-90" dirty="0">
                          <a:latin typeface="Arial"/>
                          <a:cs typeface="Arial"/>
                        </a:rPr>
                        <a:t> </a:t>
                      </a:r>
                      <a:r>
                        <a:rPr sz="1800" spc="-85" dirty="0">
                          <a:latin typeface="Arial"/>
                          <a:cs typeface="Arial"/>
                        </a:rPr>
                        <a:t>and  </a:t>
                      </a:r>
                      <a:r>
                        <a:rPr sz="1800" spc="-120" dirty="0">
                          <a:latin typeface="Arial"/>
                          <a:cs typeface="Arial"/>
                        </a:rPr>
                        <a:t>scale </a:t>
                      </a:r>
                      <a:r>
                        <a:rPr sz="1800" spc="-30" dirty="0">
                          <a:latin typeface="Arial"/>
                          <a:cs typeface="Arial"/>
                        </a:rPr>
                        <a:t>its </a:t>
                      </a:r>
                      <a:r>
                        <a:rPr sz="1800" spc="-50" dirty="0">
                          <a:latin typeface="Arial"/>
                          <a:cs typeface="Arial"/>
                        </a:rPr>
                        <a:t>height</a:t>
                      </a:r>
                      <a:r>
                        <a:rPr sz="1800" spc="-130" dirty="0">
                          <a:latin typeface="Arial"/>
                          <a:cs typeface="Arial"/>
                        </a:rPr>
                        <a:t> </a:t>
                      </a:r>
                      <a:r>
                        <a:rPr sz="1800" spc="-85" dirty="0">
                          <a:latin typeface="Arial"/>
                          <a:cs typeface="Arial"/>
                        </a:rPr>
                        <a:t>accordingly.</a:t>
                      </a:r>
                      <a:endParaRPr sz="1800">
                        <a:latin typeface="Arial"/>
                        <a:cs typeface="Arial"/>
                      </a:endParaRPr>
                    </a:p>
                  </a:txBody>
                  <a:tcPr marL="0" marR="0" marT="21590" marB="0">
                    <a:lnL w="19050">
                      <a:solidFill>
                        <a:srgbClr val="FFFFFF"/>
                      </a:solidFill>
                      <a:prstDash val="solid"/>
                    </a:lnL>
                    <a:lnR w="6350">
                      <a:solidFill>
                        <a:srgbClr val="FFFFFF"/>
                      </a:solidFill>
                      <a:prstDash val="solid"/>
                    </a:lnR>
                    <a:lnB w="19050">
                      <a:solidFill>
                        <a:srgbClr val="FFFFFF"/>
                      </a:solidFill>
                      <a:prstDash val="solid"/>
                    </a:lnB>
                    <a:solidFill>
                      <a:srgbClr val="F5D9CC"/>
                    </a:solidFill>
                  </a:tcPr>
                </a:tc>
                <a:extLst>
                  <a:ext uri="{0D108BD9-81ED-4DB2-BD59-A6C34878D82A}">
                    <a16:rowId xmlns:a16="http://schemas.microsoft.com/office/drawing/2014/main" val="10001"/>
                  </a:ext>
                </a:extLst>
              </a:tr>
              <a:tr h="515620">
                <a:tc>
                  <a:txBody>
                    <a:bodyPr/>
                    <a:lstStyle/>
                    <a:p>
                      <a:pPr marL="113030">
                        <a:lnSpc>
                          <a:spcPct val="100000"/>
                        </a:lnSpc>
                        <a:spcBef>
                          <a:spcPts val="220"/>
                        </a:spcBef>
                      </a:pPr>
                      <a:r>
                        <a:rPr sz="1800" spc="-10" dirty="0">
                          <a:latin typeface="Courier New"/>
                          <a:cs typeface="Courier New"/>
                        </a:rPr>
                        <a:t>img-rounded</a:t>
                      </a:r>
                      <a:endParaRPr sz="1800">
                        <a:latin typeface="Courier New"/>
                        <a:cs typeface="Courier New"/>
                      </a:endParaRPr>
                    </a:p>
                  </a:txBody>
                  <a:tcPr marL="0" marR="0" marT="27940"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116205">
                        <a:lnSpc>
                          <a:spcPct val="100000"/>
                        </a:lnSpc>
                        <a:spcBef>
                          <a:spcPts val="320"/>
                        </a:spcBef>
                      </a:pPr>
                      <a:r>
                        <a:rPr sz="1800" spc="-130" dirty="0">
                          <a:latin typeface="Arial"/>
                          <a:cs typeface="Arial"/>
                        </a:rPr>
                        <a:t>Rounds </a:t>
                      </a:r>
                      <a:r>
                        <a:rPr sz="1800" spc="-25" dirty="0">
                          <a:latin typeface="Arial"/>
                          <a:cs typeface="Arial"/>
                        </a:rPr>
                        <a:t>the </a:t>
                      </a:r>
                      <a:r>
                        <a:rPr sz="1800" spc="-80" dirty="0">
                          <a:latin typeface="Arial"/>
                          <a:cs typeface="Arial"/>
                        </a:rPr>
                        <a:t>corners </a:t>
                      </a:r>
                      <a:r>
                        <a:rPr sz="1800" spc="-5" dirty="0">
                          <a:latin typeface="Arial"/>
                          <a:cs typeface="Arial"/>
                        </a:rPr>
                        <a:t>of </a:t>
                      </a:r>
                      <a:r>
                        <a:rPr sz="1800" spc="-100" dirty="0">
                          <a:latin typeface="Arial"/>
                          <a:cs typeface="Arial"/>
                        </a:rPr>
                        <a:t>an</a:t>
                      </a:r>
                      <a:r>
                        <a:rPr sz="1800" spc="-215" dirty="0">
                          <a:latin typeface="Arial"/>
                          <a:cs typeface="Arial"/>
                        </a:rPr>
                        <a:t> </a:t>
                      </a:r>
                      <a:r>
                        <a:rPr sz="1800" spc="-95" dirty="0">
                          <a:latin typeface="Arial"/>
                          <a:cs typeface="Arial"/>
                        </a:rPr>
                        <a:t>image</a:t>
                      </a:r>
                      <a:endParaRPr sz="1800">
                        <a:latin typeface="Arial"/>
                        <a:cs typeface="Arial"/>
                      </a:endParaRPr>
                    </a:p>
                  </a:txBody>
                  <a:tcPr marL="0" marR="0" marT="40640"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661670">
                <a:tc>
                  <a:txBody>
                    <a:bodyPr/>
                    <a:lstStyle/>
                    <a:p>
                      <a:pPr marL="113030">
                        <a:lnSpc>
                          <a:spcPct val="100000"/>
                        </a:lnSpc>
                        <a:spcBef>
                          <a:spcPts val="240"/>
                        </a:spcBef>
                      </a:pPr>
                      <a:r>
                        <a:rPr sz="1800" spc="-10" dirty="0">
                          <a:latin typeface="Courier New"/>
                          <a:cs typeface="Courier New"/>
                        </a:rPr>
                        <a:t>img-circle</a:t>
                      </a:r>
                      <a:endParaRPr sz="1800">
                        <a:latin typeface="Courier New"/>
                        <a:cs typeface="Courier New"/>
                      </a:endParaRPr>
                    </a:p>
                  </a:txBody>
                  <a:tcPr marL="0" marR="0" marT="30480"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116205" marR="175895">
                        <a:lnSpc>
                          <a:spcPct val="100000"/>
                        </a:lnSpc>
                        <a:spcBef>
                          <a:spcPts val="335"/>
                        </a:spcBef>
                      </a:pPr>
                      <a:r>
                        <a:rPr sz="1800" spc="-114" dirty="0">
                          <a:latin typeface="Arial"/>
                          <a:cs typeface="Arial"/>
                        </a:rPr>
                        <a:t>Makes </a:t>
                      </a:r>
                      <a:r>
                        <a:rPr sz="1800" spc="-25" dirty="0">
                          <a:latin typeface="Arial"/>
                          <a:cs typeface="Arial"/>
                        </a:rPr>
                        <a:t>the </a:t>
                      </a:r>
                      <a:r>
                        <a:rPr sz="1800" spc="-95" dirty="0">
                          <a:latin typeface="Arial"/>
                          <a:cs typeface="Arial"/>
                        </a:rPr>
                        <a:t>image </a:t>
                      </a:r>
                      <a:r>
                        <a:rPr sz="1800" spc="-80" dirty="0">
                          <a:latin typeface="Arial"/>
                          <a:cs typeface="Arial"/>
                        </a:rPr>
                        <a:t>appear </a:t>
                      </a:r>
                      <a:r>
                        <a:rPr sz="1800" spc="-70" dirty="0">
                          <a:latin typeface="Arial"/>
                          <a:cs typeface="Arial"/>
                        </a:rPr>
                        <a:t>inside </a:t>
                      </a:r>
                      <a:r>
                        <a:rPr sz="1800" spc="-5" dirty="0">
                          <a:latin typeface="Arial"/>
                          <a:cs typeface="Arial"/>
                        </a:rPr>
                        <a:t>of </a:t>
                      </a:r>
                      <a:r>
                        <a:rPr sz="1800" spc="-140" dirty="0">
                          <a:latin typeface="Arial"/>
                          <a:cs typeface="Arial"/>
                        </a:rPr>
                        <a:t>a </a:t>
                      </a:r>
                      <a:r>
                        <a:rPr sz="1800" spc="-60" dirty="0">
                          <a:latin typeface="Arial"/>
                          <a:cs typeface="Arial"/>
                        </a:rPr>
                        <a:t>circle, </a:t>
                      </a:r>
                      <a:r>
                        <a:rPr sz="1800" spc="-70" dirty="0">
                          <a:latin typeface="Arial"/>
                          <a:cs typeface="Arial"/>
                        </a:rPr>
                        <a:t>removing </a:t>
                      </a:r>
                      <a:r>
                        <a:rPr sz="1800" spc="-60" dirty="0">
                          <a:latin typeface="Arial"/>
                          <a:cs typeface="Arial"/>
                        </a:rPr>
                        <a:t>contents </a:t>
                      </a:r>
                      <a:r>
                        <a:rPr sz="1800" spc="0" dirty="0">
                          <a:latin typeface="Arial"/>
                          <a:cs typeface="Arial"/>
                        </a:rPr>
                        <a:t>off</a:t>
                      </a:r>
                      <a:r>
                        <a:rPr sz="1800" spc="-210" dirty="0">
                          <a:latin typeface="Arial"/>
                          <a:cs typeface="Arial"/>
                        </a:rPr>
                        <a:t> </a:t>
                      </a:r>
                      <a:r>
                        <a:rPr sz="1800" spc="-25" dirty="0">
                          <a:latin typeface="Arial"/>
                          <a:cs typeface="Arial"/>
                        </a:rPr>
                        <a:t>the  </a:t>
                      </a:r>
                      <a:r>
                        <a:rPr sz="1800" spc="-130" dirty="0">
                          <a:latin typeface="Arial"/>
                          <a:cs typeface="Arial"/>
                        </a:rPr>
                        <a:t>edges</a:t>
                      </a:r>
                      <a:endParaRPr sz="1800">
                        <a:latin typeface="Arial"/>
                        <a:cs typeface="Arial"/>
                      </a:endParaRPr>
                    </a:p>
                  </a:txBody>
                  <a:tcPr marL="0" marR="0" marT="42545"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659765">
                <a:tc>
                  <a:txBody>
                    <a:bodyPr/>
                    <a:lstStyle/>
                    <a:p>
                      <a:pPr marL="113030">
                        <a:lnSpc>
                          <a:spcPct val="100000"/>
                        </a:lnSpc>
                        <a:spcBef>
                          <a:spcPts val="235"/>
                        </a:spcBef>
                      </a:pPr>
                      <a:r>
                        <a:rPr sz="1800" spc="-10" dirty="0">
                          <a:latin typeface="Courier New"/>
                          <a:cs typeface="Courier New"/>
                        </a:rPr>
                        <a:t>img-thumbnail</a:t>
                      </a:r>
                      <a:endParaRPr sz="1800">
                        <a:latin typeface="Courier New"/>
                        <a:cs typeface="Courier New"/>
                      </a:endParaRPr>
                    </a:p>
                  </a:txBody>
                  <a:tcPr marL="0" marR="0" marT="29845" marB="0">
                    <a:lnL w="9525">
                      <a:solidFill>
                        <a:srgbClr val="FFFFFF"/>
                      </a:solidFill>
                      <a:prstDash val="solid"/>
                    </a:lnL>
                    <a:lnR w="19050">
                      <a:solidFill>
                        <a:srgbClr val="FFFFFF"/>
                      </a:solidFill>
                      <a:prstDash val="solid"/>
                    </a:lnR>
                    <a:lnT w="19050">
                      <a:solidFill>
                        <a:srgbClr val="FFFFFF"/>
                      </a:solidFill>
                      <a:prstDash val="solid"/>
                    </a:lnT>
                    <a:lnB w="9525">
                      <a:solidFill>
                        <a:srgbClr val="FFFFFF"/>
                      </a:solidFill>
                      <a:prstDash val="solid"/>
                    </a:lnB>
                    <a:solidFill>
                      <a:srgbClr val="FAEDE7"/>
                    </a:solidFill>
                  </a:tcPr>
                </a:tc>
                <a:tc>
                  <a:txBody>
                    <a:bodyPr/>
                    <a:lstStyle/>
                    <a:p>
                      <a:pPr marL="116205" marR="483870">
                        <a:lnSpc>
                          <a:spcPct val="100000"/>
                        </a:lnSpc>
                        <a:spcBef>
                          <a:spcPts val="330"/>
                        </a:spcBef>
                      </a:pPr>
                      <a:r>
                        <a:rPr sz="1800" spc="-135" dirty="0">
                          <a:latin typeface="Arial"/>
                          <a:cs typeface="Arial"/>
                        </a:rPr>
                        <a:t>Gives </a:t>
                      </a:r>
                      <a:r>
                        <a:rPr sz="1800" spc="-25" dirty="0">
                          <a:latin typeface="Arial"/>
                          <a:cs typeface="Arial"/>
                        </a:rPr>
                        <a:t>the </a:t>
                      </a:r>
                      <a:r>
                        <a:rPr sz="1800" spc="-95" dirty="0">
                          <a:latin typeface="Arial"/>
                          <a:cs typeface="Arial"/>
                        </a:rPr>
                        <a:t>image </a:t>
                      </a:r>
                      <a:r>
                        <a:rPr sz="1800" spc="-140" dirty="0">
                          <a:latin typeface="Arial"/>
                          <a:cs typeface="Arial"/>
                        </a:rPr>
                        <a:t>a </a:t>
                      </a:r>
                      <a:r>
                        <a:rPr sz="1800" spc="-45" dirty="0">
                          <a:latin typeface="Arial"/>
                          <a:cs typeface="Arial"/>
                        </a:rPr>
                        <a:t>border </a:t>
                      </a:r>
                      <a:r>
                        <a:rPr sz="1800" spc="0" dirty="0">
                          <a:latin typeface="Arial"/>
                          <a:cs typeface="Arial"/>
                        </a:rPr>
                        <a:t>with </a:t>
                      </a:r>
                      <a:r>
                        <a:rPr sz="1800" spc="-60" dirty="0">
                          <a:latin typeface="Arial"/>
                          <a:cs typeface="Arial"/>
                        </a:rPr>
                        <a:t>rounded </a:t>
                      </a:r>
                      <a:r>
                        <a:rPr sz="1800" spc="-80" dirty="0">
                          <a:latin typeface="Arial"/>
                          <a:cs typeface="Arial"/>
                        </a:rPr>
                        <a:t>corners, </a:t>
                      </a:r>
                      <a:r>
                        <a:rPr sz="1800" spc="-110" dirty="0">
                          <a:latin typeface="Arial"/>
                          <a:cs typeface="Arial"/>
                        </a:rPr>
                        <a:t>some </a:t>
                      </a:r>
                      <a:r>
                        <a:rPr sz="1800" spc="-75" dirty="0">
                          <a:latin typeface="Arial"/>
                          <a:cs typeface="Arial"/>
                        </a:rPr>
                        <a:t>padding </a:t>
                      </a:r>
                      <a:r>
                        <a:rPr sz="1800" spc="-5" dirty="0">
                          <a:latin typeface="Arial"/>
                          <a:cs typeface="Arial"/>
                        </a:rPr>
                        <a:t>of  </a:t>
                      </a:r>
                      <a:r>
                        <a:rPr sz="1800" spc="-45" dirty="0">
                          <a:latin typeface="Arial"/>
                          <a:cs typeface="Arial"/>
                        </a:rPr>
                        <a:t>empty </a:t>
                      </a:r>
                      <a:r>
                        <a:rPr sz="1800" spc="-120" dirty="0">
                          <a:latin typeface="Arial"/>
                          <a:cs typeface="Arial"/>
                        </a:rPr>
                        <a:t>space, </a:t>
                      </a:r>
                      <a:r>
                        <a:rPr sz="1800" spc="-85" dirty="0">
                          <a:latin typeface="Arial"/>
                          <a:cs typeface="Arial"/>
                        </a:rPr>
                        <a:t>and </a:t>
                      </a:r>
                      <a:r>
                        <a:rPr sz="1800" spc="-30" dirty="0">
                          <a:latin typeface="Arial"/>
                          <a:cs typeface="Arial"/>
                        </a:rPr>
                        <a:t>then </a:t>
                      </a:r>
                      <a:r>
                        <a:rPr sz="1800" spc="-110" dirty="0">
                          <a:latin typeface="Arial"/>
                          <a:cs typeface="Arial"/>
                        </a:rPr>
                        <a:t>shows </a:t>
                      </a:r>
                      <a:r>
                        <a:rPr sz="1800" spc="-25" dirty="0">
                          <a:latin typeface="Arial"/>
                          <a:cs typeface="Arial"/>
                        </a:rPr>
                        <a:t>the </a:t>
                      </a:r>
                      <a:r>
                        <a:rPr sz="1800" spc="-95" dirty="0">
                          <a:latin typeface="Arial"/>
                          <a:cs typeface="Arial"/>
                        </a:rPr>
                        <a:t>image </a:t>
                      </a:r>
                      <a:r>
                        <a:rPr sz="1800" spc="-170" dirty="0">
                          <a:latin typeface="Arial"/>
                          <a:cs typeface="Arial"/>
                        </a:rPr>
                        <a:t>as</a:t>
                      </a:r>
                      <a:r>
                        <a:rPr sz="1800" spc="-204" dirty="0">
                          <a:latin typeface="Arial"/>
                          <a:cs typeface="Arial"/>
                        </a:rPr>
                        <a:t> </a:t>
                      </a:r>
                      <a:r>
                        <a:rPr sz="1800" spc="-50" dirty="0">
                          <a:latin typeface="Arial"/>
                          <a:cs typeface="Arial"/>
                        </a:rPr>
                        <a:t>normal</a:t>
                      </a:r>
                      <a:endParaRPr sz="1800">
                        <a:latin typeface="Arial"/>
                        <a:cs typeface="Arial"/>
                      </a:endParaRPr>
                    </a:p>
                  </a:txBody>
                  <a:tcPr marL="0" marR="0" marT="41910" marB="0">
                    <a:lnL w="19050">
                      <a:solidFill>
                        <a:srgbClr val="FFFFFF"/>
                      </a:solidFill>
                      <a:prstDash val="solid"/>
                    </a:lnL>
                    <a:lnR w="6350">
                      <a:solidFill>
                        <a:srgbClr val="FFFFFF"/>
                      </a:solidFill>
                      <a:prstDash val="solid"/>
                    </a:lnR>
                    <a:lnT w="19050">
                      <a:solidFill>
                        <a:srgbClr val="FFFFFF"/>
                      </a:solidFill>
                      <a:prstDash val="solid"/>
                    </a:lnT>
                    <a:lnB w="9525">
                      <a:solidFill>
                        <a:srgbClr val="FFFFFF"/>
                      </a:solidFill>
                      <a:prstDash val="solid"/>
                    </a:lnB>
                    <a:solidFill>
                      <a:srgbClr val="FAED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Utility Classes	</a:t>
            </a: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06053"/>
            <a:ext cx="9110981" cy="650819"/>
          </a:xfrm>
          <a:prstGeom prst="rect">
            <a:avLst/>
          </a:prstGeom>
        </p:spPr>
        <p:txBody>
          <a:bodyPr vert="horz" wrap="square" lIns="0" tIns="40005" rIns="0" bIns="0" rtlCol="0">
            <a:spAutoFit/>
          </a:bodyPr>
          <a:lstStyle/>
          <a:p>
            <a:pPr marL="12700">
              <a:lnSpc>
                <a:spcPct val="100000"/>
              </a:lnSpc>
              <a:spcBef>
                <a:spcPts val="315"/>
              </a:spcBef>
            </a:pPr>
            <a:r>
              <a:rPr sz="2000" dirty="0">
                <a:solidFill>
                  <a:srgbClr val="404040"/>
                </a:solidFill>
                <a:latin typeface="Arial"/>
                <a:cs typeface="Arial"/>
              </a:rPr>
              <a:t>Bootstrap provides many, may utility classes to fulfill common needs:</a:t>
            </a:r>
            <a:endParaRPr sz="200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http://getbootstrap.com/css/#helper-classes</a:t>
            </a:r>
            <a:endParaRPr sz="1800">
              <a:latin typeface="Arial"/>
              <a:cs typeface="Arial"/>
            </a:endParaRPr>
          </a:p>
        </p:txBody>
      </p:sp>
      <p:graphicFrame>
        <p:nvGraphicFramePr>
          <p:cNvPr id="4" name="object 4"/>
          <p:cNvGraphicFramePr>
            <a:graphicFrameLocks noGrp="1"/>
          </p:cNvGraphicFramePr>
          <p:nvPr/>
        </p:nvGraphicFramePr>
        <p:xfrm>
          <a:off x="1097280" y="2554224"/>
          <a:ext cx="10052050" cy="3368040"/>
        </p:xfrm>
        <a:graphic>
          <a:graphicData uri="http://schemas.openxmlformats.org/drawingml/2006/table">
            <a:tbl>
              <a:tblPr firstRow="1" bandRow="1">
                <a:tableStyleId>{2D5ABB26-0587-4C30-8999-92F81FD0307C}</a:tableStyleId>
              </a:tblPr>
              <a:tblGrid>
                <a:gridCol w="3793490">
                  <a:extLst>
                    <a:ext uri="{9D8B030D-6E8A-4147-A177-3AD203B41FA5}">
                      <a16:colId xmlns:a16="http://schemas.microsoft.com/office/drawing/2014/main" val="20000"/>
                    </a:ext>
                  </a:extLst>
                </a:gridCol>
                <a:gridCol w="6258560">
                  <a:extLst>
                    <a:ext uri="{9D8B030D-6E8A-4147-A177-3AD203B41FA5}">
                      <a16:colId xmlns:a16="http://schemas.microsoft.com/office/drawing/2014/main" val="20001"/>
                    </a:ext>
                  </a:extLst>
                </a:gridCol>
              </a:tblGrid>
              <a:tr h="403225">
                <a:tc>
                  <a:txBody>
                    <a:bodyPr/>
                    <a:lstStyle/>
                    <a:p>
                      <a:pPr marL="113030">
                        <a:lnSpc>
                          <a:spcPct val="100000"/>
                        </a:lnSpc>
                        <a:spcBef>
                          <a:spcPts val="309"/>
                        </a:spcBef>
                      </a:pPr>
                      <a:r>
                        <a:rPr sz="1800" b="1" spc="-225" dirty="0">
                          <a:solidFill>
                            <a:srgbClr val="FFFFFF"/>
                          </a:solidFill>
                          <a:latin typeface="Arial"/>
                          <a:cs typeface="Arial"/>
                        </a:rPr>
                        <a:t>Class</a:t>
                      </a:r>
                      <a:r>
                        <a:rPr sz="1800" b="1" spc="-100" dirty="0">
                          <a:solidFill>
                            <a:srgbClr val="FFFFFF"/>
                          </a:solidFill>
                          <a:latin typeface="Arial"/>
                          <a:cs typeface="Arial"/>
                        </a:rPr>
                        <a:t> </a:t>
                      </a:r>
                      <a:r>
                        <a:rPr sz="1800" b="1" spc="-120" dirty="0">
                          <a:solidFill>
                            <a:srgbClr val="FFFFFF"/>
                          </a:solidFill>
                          <a:latin typeface="Arial"/>
                          <a:cs typeface="Arial"/>
                        </a:rPr>
                        <a:t>Name</a:t>
                      </a:r>
                      <a:endParaRPr sz="1800">
                        <a:latin typeface="Arial"/>
                        <a:cs typeface="Arial"/>
                      </a:endParaRPr>
                    </a:p>
                  </a:txBody>
                  <a:tcPr marL="0" marR="0" marT="39369" marB="0">
                    <a:lnL w="9525">
                      <a:solidFill>
                        <a:srgbClr val="FFFFFF"/>
                      </a:solidFill>
                      <a:prstDash val="solid"/>
                    </a:lnL>
                    <a:lnR w="19050">
                      <a:solidFill>
                        <a:srgbClr val="FFFFFF"/>
                      </a:solidFill>
                      <a:prstDash val="solid"/>
                    </a:lnR>
                    <a:lnT w="9525">
                      <a:solidFill>
                        <a:srgbClr val="FFFFFF"/>
                      </a:solidFill>
                      <a:prstDash val="solid"/>
                    </a:lnT>
                    <a:solidFill>
                      <a:srgbClr val="E48312"/>
                    </a:solidFill>
                  </a:tcPr>
                </a:tc>
                <a:tc>
                  <a:txBody>
                    <a:bodyPr/>
                    <a:lstStyle/>
                    <a:p>
                      <a:pPr marL="116205">
                        <a:lnSpc>
                          <a:spcPct val="100000"/>
                        </a:lnSpc>
                        <a:spcBef>
                          <a:spcPts val="309"/>
                        </a:spcBef>
                      </a:pPr>
                      <a:r>
                        <a:rPr sz="1800" b="1" spc="-135" dirty="0">
                          <a:solidFill>
                            <a:srgbClr val="FFFFFF"/>
                          </a:solidFill>
                          <a:latin typeface="Arial"/>
                          <a:cs typeface="Arial"/>
                        </a:rPr>
                        <a:t>Effect</a:t>
                      </a:r>
                      <a:endParaRPr sz="1800">
                        <a:latin typeface="Arial"/>
                        <a:cs typeface="Arial"/>
                      </a:endParaRPr>
                    </a:p>
                  </a:txBody>
                  <a:tcPr marL="0" marR="0" marT="39369" marB="0">
                    <a:lnL w="19050">
                      <a:solidFill>
                        <a:srgbClr val="FFFFFF"/>
                      </a:solidFill>
                      <a:prstDash val="solid"/>
                    </a:lnL>
                    <a:lnR w="6350">
                      <a:solidFill>
                        <a:srgbClr val="FFFFFF"/>
                      </a:solidFill>
                      <a:prstDash val="solid"/>
                    </a:lnR>
                    <a:lnT w="9525">
                      <a:solidFill>
                        <a:srgbClr val="FFFFFF"/>
                      </a:solidFill>
                      <a:prstDash val="solid"/>
                    </a:lnT>
                    <a:solidFill>
                      <a:srgbClr val="E48312"/>
                    </a:solidFill>
                  </a:tcPr>
                </a:tc>
                <a:extLst>
                  <a:ext uri="{0D108BD9-81ED-4DB2-BD59-A6C34878D82A}">
                    <a16:rowId xmlns:a16="http://schemas.microsoft.com/office/drawing/2014/main" val="10000"/>
                  </a:ext>
                </a:extLst>
              </a:tr>
              <a:tr h="581660">
                <a:tc>
                  <a:txBody>
                    <a:bodyPr/>
                    <a:lstStyle/>
                    <a:p>
                      <a:pPr marL="113030" marR="372110">
                        <a:lnSpc>
                          <a:spcPct val="100000"/>
                        </a:lnSpc>
                        <a:spcBef>
                          <a:spcPts val="140"/>
                        </a:spcBef>
                      </a:pPr>
                      <a:r>
                        <a:rPr sz="1600" dirty="0">
                          <a:latin typeface="Courier"/>
                          <a:cs typeface="Courier"/>
                        </a:rPr>
                        <a:t>text-(primary muted </a:t>
                      </a:r>
                      <a:r>
                        <a:rPr sz="1600" spc="-5" dirty="0">
                          <a:latin typeface="Courier"/>
                          <a:cs typeface="Courier"/>
                        </a:rPr>
                        <a:t>success  </a:t>
                      </a:r>
                      <a:r>
                        <a:rPr sz="1600" dirty="0">
                          <a:latin typeface="Courier"/>
                          <a:cs typeface="Courier"/>
                        </a:rPr>
                        <a:t>info danger</a:t>
                      </a:r>
                      <a:r>
                        <a:rPr sz="1600" spc="-25" dirty="0">
                          <a:latin typeface="Courier"/>
                          <a:cs typeface="Courier"/>
                        </a:rPr>
                        <a:t> </a:t>
                      </a:r>
                      <a:r>
                        <a:rPr sz="1600" spc="-5" dirty="0">
                          <a:latin typeface="Courier"/>
                          <a:cs typeface="Courier"/>
                        </a:rPr>
                        <a:t>warning)</a:t>
                      </a:r>
                      <a:endParaRPr sz="1600">
                        <a:latin typeface="Courier"/>
                        <a:cs typeface="Courier"/>
                      </a:endParaRPr>
                    </a:p>
                  </a:txBody>
                  <a:tcPr marL="0" marR="0" marT="17780" marB="0">
                    <a:lnL w="9525">
                      <a:solidFill>
                        <a:srgbClr val="FFFFFF"/>
                      </a:solidFill>
                      <a:prstDash val="solid"/>
                    </a:lnL>
                    <a:lnR w="19050">
                      <a:solidFill>
                        <a:srgbClr val="FFFFFF"/>
                      </a:solidFill>
                      <a:prstDash val="solid"/>
                    </a:lnR>
                    <a:lnB w="19050">
                      <a:solidFill>
                        <a:srgbClr val="FFFFFF"/>
                      </a:solidFill>
                      <a:prstDash val="solid"/>
                    </a:lnB>
                    <a:solidFill>
                      <a:srgbClr val="F5D9CC"/>
                    </a:solidFill>
                  </a:tcPr>
                </a:tc>
                <a:tc>
                  <a:txBody>
                    <a:bodyPr/>
                    <a:lstStyle/>
                    <a:p>
                      <a:pPr marL="116205" marR="340995">
                        <a:lnSpc>
                          <a:spcPts val="1900"/>
                        </a:lnSpc>
                        <a:spcBef>
                          <a:spcPts val="265"/>
                        </a:spcBef>
                      </a:pPr>
                      <a:r>
                        <a:rPr sz="1600" spc="-85" dirty="0">
                          <a:latin typeface="Arial"/>
                          <a:cs typeface="Arial"/>
                        </a:rPr>
                        <a:t>Formats</a:t>
                      </a:r>
                      <a:r>
                        <a:rPr sz="1600" spc="-90" dirty="0">
                          <a:latin typeface="Arial"/>
                          <a:cs typeface="Arial"/>
                        </a:rPr>
                        <a:t> </a:t>
                      </a:r>
                      <a:r>
                        <a:rPr sz="1600" spc="-20" dirty="0">
                          <a:latin typeface="Arial"/>
                          <a:cs typeface="Arial"/>
                        </a:rPr>
                        <a:t>the</a:t>
                      </a:r>
                      <a:r>
                        <a:rPr sz="1600" spc="-85" dirty="0">
                          <a:latin typeface="Arial"/>
                          <a:cs typeface="Arial"/>
                        </a:rPr>
                        <a:t> </a:t>
                      </a:r>
                      <a:r>
                        <a:rPr sz="1600" spc="-15" dirty="0">
                          <a:latin typeface="Arial"/>
                          <a:cs typeface="Arial"/>
                        </a:rPr>
                        <a:t>text</a:t>
                      </a:r>
                      <a:r>
                        <a:rPr sz="1600" spc="-85" dirty="0">
                          <a:latin typeface="Arial"/>
                          <a:cs typeface="Arial"/>
                        </a:rPr>
                        <a:t> </a:t>
                      </a:r>
                      <a:r>
                        <a:rPr sz="1600" spc="10" dirty="0">
                          <a:latin typeface="Arial"/>
                          <a:cs typeface="Arial"/>
                        </a:rPr>
                        <a:t>to</a:t>
                      </a:r>
                      <a:r>
                        <a:rPr sz="1600" spc="-85" dirty="0">
                          <a:latin typeface="Arial"/>
                          <a:cs typeface="Arial"/>
                        </a:rPr>
                        <a:t> </a:t>
                      </a:r>
                      <a:r>
                        <a:rPr sz="1600" spc="-70" dirty="0">
                          <a:latin typeface="Arial"/>
                          <a:cs typeface="Arial"/>
                        </a:rPr>
                        <a:t>take</a:t>
                      </a:r>
                      <a:r>
                        <a:rPr sz="1600" spc="-85" dirty="0">
                          <a:latin typeface="Arial"/>
                          <a:cs typeface="Arial"/>
                        </a:rPr>
                        <a:t> </a:t>
                      </a:r>
                      <a:r>
                        <a:rPr sz="1600" spc="-45" dirty="0">
                          <a:latin typeface="Arial"/>
                          <a:cs typeface="Arial"/>
                        </a:rPr>
                        <a:t>on</a:t>
                      </a:r>
                      <a:r>
                        <a:rPr sz="1600" spc="-95" dirty="0">
                          <a:latin typeface="Arial"/>
                          <a:cs typeface="Arial"/>
                        </a:rPr>
                        <a:t> </a:t>
                      </a:r>
                      <a:r>
                        <a:rPr sz="1600" spc="-20" dirty="0">
                          <a:latin typeface="Arial"/>
                          <a:cs typeface="Arial"/>
                        </a:rPr>
                        <a:t>the</a:t>
                      </a:r>
                      <a:r>
                        <a:rPr sz="1600" spc="-85" dirty="0">
                          <a:latin typeface="Arial"/>
                          <a:cs typeface="Arial"/>
                        </a:rPr>
                        <a:t> </a:t>
                      </a:r>
                      <a:r>
                        <a:rPr sz="1600" spc="-40" dirty="0">
                          <a:latin typeface="Arial"/>
                          <a:cs typeface="Arial"/>
                        </a:rPr>
                        <a:t>color</a:t>
                      </a:r>
                      <a:r>
                        <a:rPr sz="1600" spc="-80" dirty="0">
                          <a:latin typeface="Arial"/>
                          <a:cs typeface="Arial"/>
                        </a:rPr>
                        <a:t> </a:t>
                      </a:r>
                      <a:r>
                        <a:rPr sz="1600" dirty="0">
                          <a:latin typeface="Arial"/>
                          <a:cs typeface="Arial"/>
                        </a:rPr>
                        <a:t>of</a:t>
                      </a:r>
                      <a:r>
                        <a:rPr sz="1600" spc="-90" dirty="0">
                          <a:latin typeface="Arial"/>
                          <a:cs typeface="Arial"/>
                        </a:rPr>
                        <a:t> </a:t>
                      </a:r>
                      <a:r>
                        <a:rPr sz="1600" spc="-20" dirty="0">
                          <a:latin typeface="Arial"/>
                          <a:cs typeface="Arial"/>
                        </a:rPr>
                        <a:t>the</a:t>
                      </a:r>
                      <a:r>
                        <a:rPr sz="1600" spc="-85" dirty="0">
                          <a:latin typeface="Arial"/>
                          <a:cs typeface="Arial"/>
                        </a:rPr>
                        <a:t> </a:t>
                      </a:r>
                      <a:r>
                        <a:rPr sz="1600" spc="-65" dirty="0">
                          <a:latin typeface="Arial"/>
                          <a:cs typeface="Arial"/>
                        </a:rPr>
                        <a:t>branding</a:t>
                      </a:r>
                      <a:r>
                        <a:rPr sz="1600" spc="-90" dirty="0">
                          <a:latin typeface="Arial"/>
                          <a:cs typeface="Arial"/>
                        </a:rPr>
                        <a:t> </a:t>
                      </a:r>
                      <a:r>
                        <a:rPr sz="1600" spc="-65" dirty="0">
                          <a:latin typeface="Arial"/>
                          <a:cs typeface="Arial"/>
                        </a:rPr>
                        <a:t>corresponding</a:t>
                      </a:r>
                      <a:r>
                        <a:rPr sz="1600" spc="-90" dirty="0">
                          <a:latin typeface="Arial"/>
                          <a:cs typeface="Arial"/>
                        </a:rPr>
                        <a:t> </a:t>
                      </a:r>
                      <a:r>
                        <a:rPr sz="1600" spc="10" dirty="0">
                          <a:latin typeface="Arial"/>
                          <a:cs typeface="Arial"/>
                        </a:rPr>
                        <a:t>to  </a:t>
                      </a:r>
                      <a:r>
                        <a:rPr sz="1600" spc="-20" dirty="0">
                          <a:latin typeface="Arial"/>
                          <a:cs typeface="Arial"/>
                        </a:rPr>
                        <a:t>the</a:t>
                      </a:r>
                      <a:r>
                        <a:rPr sz="1600" spc="-85" dirty="0">
                          <a:latin typeface="Arial"/>
                          <a:cs typeface="Arial"/>
                        </a:rPr>
                        <a:t> </a:t>
                      </a:r>
                      <a:r>
                        <a:rPr sz="1600" spc="-105" dirty="0">
                          <a:latin typeface="Arial"/>
                          <a:cs typeface="Arial"/>
                        </a:rPr>
                        <a:t>class;</a:t>
                      </a:r>
                      <a:r>
                        <a:rPr sz="1600" spc="-90" dirty="0">
                          <a:latin typeface="Arial"/>
                          <a:cs typeface="Arial"/>
                        </a:rPr>
                        <a:t> </a:t>
                      </a:r>
                      <a:r>
                        <a:rPr sz="1600" spc="-45" dirty="0">
                          <a:latin typeface="Arial"/>
                          <a:cs typeface="Arial"/>
                        </a:rPr>
                        <a:t>ie,</a:t>
                      </a:r>
                      <a:r>
                        <a:rPr sz="1600" spc="-85" dirty="0">
                          <a:latin typeface="Arial"/>
                          <a:cs typeface="Arial"/>
                        </a:rPr>
                        <a:t> </a:t>
                      </a:r>
                      <a:r>
                        <a:rPr sz="1600" dirty="0">
                          <a:latin typeface="Courier"/>
                          <a:cs typeface="Courier"/>
                        </a:rPr>
                        <a:t>text-primary</a:t>
                      </a:r>
                      <a:r>
                        <a:rPr sz="1600" spc="-605" dirty="0">
                          <a:latin typeface="Courier"/>
                          <a:cs typeface="Courier"/>
                        </a:rPr>
                        <a:t> </a:t>
                      </a:r>
                      <a:r>
                        <a:rPr sz="1600" dirty="0">
                          <a:latin typeface="Arial"/>
                          <a:cs typeface="Arial"/>
                        </a:rPr>
                        <a:t>will</a:t>
                      </a:r>
                      <a:r>
                        <a:rPr sz="1600" spc="-90" dirty="0">
                          <a:latin typeface="Arial"/>
                          <a:cs typeface="Arial"/>
                        </a:rPr>
                        <a:t> </a:t>
                      </a:r>
                      <a:r>
                        <a:rPr sz="1600" spc="-70" dirty="0">
                          <a:latin typeface="Arial"/>
                          <a:cs typeface="Arial"/>
                        </a:rPr>
                        <a:t>take</a:t>
                      </a:r>
                      <a:r>
                        <a:rPr sz="1600" spc="-85" dirty="0">
                          <a:latin typeface="Arial"/>
                          <a:cs typeface="Arial"/>
                        </a:rPr>
                        <a:t> </a:t>
                      </a:r>
                      <a:r>
                        <a:rPr sz="1600" spc="-45" dirty="0">
                          <a:latin typeface="Arial"/>
                          <a:cs typeface="Arial"/>
                        </a:rPr>
                        <a:t>on</a:t>
                      </a:r>
                      <a:r>
                        <a:rPr sz="1600" spc="-90" dirty="0">
                          <a:latin typeface="Arial"/>
                          <a:cs typeface="Arial"/>
                        </a:rPr>
                        <a:t> </a:t>
                      </a:r>
                      <a:r>
                        <a:rPr sz="1600" spc="-20" dirty="0">
                          <a:latin typeface="Arial"/>
                          <a:cs typeface="Arial"/>
                        </a:rPr>
                        <a:t>the</a:t>
                      </a:r>
                      <a:r>
                        <a:rPr sz="1600" spc="-85" dirty="0">
                          <a:latin typeface="Arial"/>
                          <a:cs typeface="Arial"/>
                        </a:rPr>
                        <a:t> </a:t>
                      </a:r>
                      <a:r>
                        <a:rPr sz="1600" spc="-40" dirty="0">
                          <a:latin typeface="Arial"/>
                          <a:cs typeface="Arial"/>
                        </a:rPr>
                        <a:t>primary</a:t>
                      </a:r>
                      <a:r>
                        <a:rPr sz="1600" spc="-85" dirty="0">
                          <a:latin typeface="Arial"/>
                          <a:cs typeface="Arial"/>
                        </a:rPr>
                        <a:t> </a:t>
                      </a:r>
                      <a:r>
                        <a:rPr sz="1600" spc="-70" dirty="0">
                          <a:latin typeface="Arial"/>
                          <a:cs typeface="Arial"/>
                        </a:rPr>
                        <a:t>color.</a:t>
                      </a:r>
                      <a:endParaRPr sz="1600">
                        <a:latin typeface="Arial"/>
                        <a:cs typeface="Arial"/>
                      </a:endParaRPr>
                    </a:p>
                  </a:txBody>
                  <a:tcPr marL="0" marR="0" marT="33655" marB="0">
                    <a:lnL w="19050">
                      <a:solidFill>
                        <a:srgbClr val="FFFFFF"/>
                      </a:solidFill>
                      <a:prstDash val="solid"/>
                    </a:lnL>
                    <a:lnR w="6350">
                      <a:solidFill>
                        <a:srgbClr val="FFFFFF"/>
                      </a:solidFill>
                      <a:prstDash val="solid"/>
                    </a:lnR>
                    <a:lnB w="19050">
                      <a:solidFill>
                        <a:srgbClr val="FFFFFF"/>
                      </a:solidFill>
                      <a:prstDash val="solid"/>
                    </a:lnB>
                    <a:solidFill>
                      <a:srgbClr val="F5D9CC"/>
                    </a:solidFill>
                  </a:tcPr>
                </a:tc>
                <a:extLst>
                  <a:ext uri="{0D108BD9-81ED-4DB2-BD59-A6C34878D82A}">
                    <a16:rowId xmlns:a16="http://schemas.microsoft.com/office/drawing/2014/main" val="10001"/>
                  </a:ext>
                </a:extLst>
              </a:tr>
              <a:tr h="600710">
                <a:tc>
                  <a:txBody>
                    <a:bodyPr/>
                    <a:lstStyle/>
                    <a:p>
                      <a:pPr marL="113030" marR="616585">
                        <a:lnSpc>
                          <a:spcPct val="100000"/>
                        </a:lnSpc>
                        <a:spcBef>
                          <a:spcPts val="285"/>
                        </a:spcBef>
                      </a:pPr>
                      <a:r>
                        <a:rPr sz="1600" dirty="0">
                          <a:latin typeface="Courier"/>
                          <a:cs typeface="Courier"/>
                        </a:rPr>
                        <a:t>bg-(primary muted</a:t>
                      </a:r>
                      <a:r>
                        <a:rPr sz="1600" spc="-70" dirty="0">
                          <a:latin typeface="Courier"/>
                          <a:cs typeface="Courier"/>
                        </a:rPr>
                        <a:t> </a:t>
                      </a:r>
                      <a:r>
                        <a:rPr sz="1600" spc="-5" dirty="0">
                          <a:latin typeface="Courier"/>
                          <a:cs typeface="Courier"/>
                        </a:rPr>
                        <a:t>success  </a:t>
                      </a:r>
                      <a:r>
                        <a:rPr sz="1600" dirty="0">
                          <a:latin typeface="Courier"/>
                          <a:cs typeface="Courier"/>
                        </a:rPr>
                        <a:t>info danger</a:t>
                      </a:r>
                      <a:r>
                        <a:rPr sz="1600" spc="-25" dirty="0">
                          <a:latin typeface="Courier"/>
                          <a:cs typeface="Courier"/>
                        </a:rPr>
                        <a:t> </a:t>
                      </a:r>
                      <a:r>
                        <a:rPr sz="1600" spc="-5" dirty="0">
                          <a:latin typeface="Courier"/>
                          <a:cs typeface="Courier"/>
                        </a:rPr>
                        <a:t>warning)</a:t>
                      </a:r>
                      <a:endParaRPr sz="1600">
                        <a:latin typeface="Courier"/>
                        <a:cs typeface="Courier"/>
                      </a:endParaRPr>
                    </a:p>
                  </a:txBody>
                  <a:tcPr marL="0" marR="0" marT="36195"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116205" marR="915035">
                        <a:lnSpc>
                          <a:spcPct val="100000"/>
                        </a:lnSpc>
                        <a:spcBef>
                          <a:spcPts val="335"/>
                        </a:spcBef>
                      </a:pPr>
                      <a:r>
                        <a:rPr sz="1600" spc="-85" dirty="0">
                          <a:latin typeface="Arial"/>
                          <a:cs typeface="Arial"/>
                        </a:rPr>
                        <a:t>Formats </a:t>
                      </a:r>
                      <a:r>
                        <a:rPr sz="1600" spc="-20" dirty="0">
                          <a:latin typeface="Arial"/>
                          <a:cs typeface="Arial"/>
                        </a:rPr>
                        <a:t>the </a:t>
                      </a:r>
                      <a:r>
                        <a:rPr sz="1600" spc="-45" dirty="0">
                          <a:latin typeface="Arial"/>
                          <a:cs typeface="Arial"/>
                        </a:rPr>
                        <a:t>element </a:t>
                      </a:r>
                      <a:r>
                        <a:rPr sz="1600" spc="10" dirty="0">
                          <a:latin typeface="Arial"/>
                          <a:cs typeface="Arial"/>
                        </a:rPr>
                        <a:t>to </a:t>
                      </a:r>
                      <a:r>
                        <a:rPr sz="1600" spc="-100" dirty="0">
                          <a:latin typeface="Arial"/>
                          <a:cs typeface="Arial"/>
                        </a:rPr>
                        <a:t>have </a:t>
                      </a:r>
                      <a:r>
                        <a:rPr sz="1600" spc="-20" dirty="0">
                          <a:latin typeface="Arial"/>
                          <a:cs typeface="Arial"/>
                        </a:rPr>
                        <a:t>the </a:t>
                      </a:r>
                      <a:r>
                        <a:rPr sz="1600" spc="-114" dirty="0">
                          <a:latin typeface="Arial"/>
                          <a:cs typeface="Arial"/>
                        </a:rPr>
                        <a:t>same </a:t>
                      </a:r>
                      <a:r>
                        <a:rPr sz="1600" spc="-75" dirty="0">
                          <a:latin typeface="Arial"/>
                          <a:cs typeface="Arial"/>
                        </a:rPr>
                        <a:t>background </a:t>
                      </a:r>
                      <a:r>
                        <a:rPr sz="1600" spc="-40" dirty="0">
                          <a:latin typeface="Arial"/>
                          <a:cs typeface="Arial"/>
                        </a:rPr>
                        <a:t>color</a:t>
                      </a:r>
                      <a:r>
                        <a:rPr sz="1600" spc="-270" dirty="0">
                          <a:latin typeface="Arial"/>
                          <a:cs typeface="Arial"/>
                        </a:rPr>
                        <a:t> </a:t>
                      </a:r>
                      <a:r>
                        <a:rPr sz="1600" spc="-155" dirty="0">
                          <a:latin typeface="Arial"/>
                          <a:cs typeface="Arial"/>
                        </a:rPr>
                        <a:t>as </a:t>
                      </a:r>
                      <a:r>
                        <a:rPr sz="1600" spc="-20" dirty="0">
                          <a:latin typeface="Arial"/>
                          <a:cs typeface="Arial"/>
                        </a:rPr>
                        <a:t>the  </a:t>
                      </a:r>
                      <a:r>
                        <a:rPr sz="1600" spc="-65" dirty="0">
                          <a:latin typeface="Arial"/>
                          <a:cs typeface="Arial"/>
                        </a:rPr>
                        <a:t>respective</a:t>
                      </a:r>
                      <a:r>
                        <a:rPr sz="1600" spc="-90" dirty="0">
                          <a:latin typeface="Arial"/>
                          <a:cs typeface="Arial"/>
                        </a:rPr>
                        <a:t> </a:t>
                      </a:r>
                      <a:r>
                        <a:rPr sz="1600" spc="-60" dirty="0">
                          <a:latin typeface="Arial"/>
                          <a:cs typeface="Arial"/>
                        </a:rPr>
                        <a:t>branding.</a:t>
                      </a:r>
                      <a:endParaRPr sz="1600">
                        <a:latin typeface="Arial"/>
                        <a:cs typeface="Arial"/>
                      </a:endParaRPr>
                    </a:p>
                  </a:txBody>
                  <a:tcPr marL="0" marR="0" marT="42545"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356870">
                <a:tc>
                  <a:txBody>
                    <a:bodyPr/>
                    <a:lstStyle/>
                    <a:p>
                      <a:pPr marL="113030">
                        <a:lnSpc>
                          <a:spcPct val="100000"/>
                        </a:lnSpc>
                        <a:spcBef>
                          <a:spcPts val="284"/>
                        </a:spcBef>
                      </a:pPr>
                      <a:r>
                        <a:rPr sz="1600" dirty="0">
                          <a:latin typeface="Courier"/>
                          <a:cs typeface="Courier"/>
                        </a:rPr>
                        <a:t>pull-left,</a:t>
                      </a:r>
                      <a:r>
                        <a:rPr sz="1600" spc="-10" dirty="0">
                          <a:latin typeface="Courier"/>
                          <a:cs typeface="Courier"/>
                        </a:rPr>
                        <a:t> </a:t>
                      </a:r>
                      <a:r>
                        <a:rPr sz="1600" spc="-5" dirty="0">
                          <a:latin typeface="Courier"/>
                          <a:cs typeface="Courier"/>
                        </a:rPr>
                        <a:t>pull-right</a:t>
                      </a:r>
                      <a:endParaRPr sz="1600">
                        <a:latin typeface="Courier"/>
                        <a:cs typeface="Courier"/>
                      </a:endParaRPr>
                    </a:p>
                  </a:txBody>
                  <a:tcPr marL="0" marR="0" marT="36194"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116205">
                        <a:lnSpc>
                          <a:spcPct val="100000"/>
                        </a:lnSpc>
                        <a:spcBef>
                          <a:spcPts val="330"/>
                        </a:spcBef>
                      </a:pPr>
                      <a:r>
                        <a:rPr sz="1600" spc="-85" dirty="0">
                          <a:latin typeface="Arial"/>
                          <a:cs typeface="Arial"/>
                        </a:rPr>
                        <a:t>Floats </a:t>
                      </a:r>
                      <a:r>
                        <a:rPr sz="1600" spc="-20" dirty="0">
                          <a:latin typeface="Arial"/>
                          <a:cs typeface="Arial"/>
                        </a:rPr>
                        <a:t>the </a:t>
                      </a:r>
                      <a:r>
                        <a:rPr sz="1600" spc="-35" dirty="0">
                          <a:latin typeface="Arial"/>
                          <a:cs typeface="Arial"/>
                        </a:rPr>
                        <a:t>content </a:t>
                      </a:r>
                      <a:r>
                        <a:rPr sz="1600" spc="0" dirty="0">
                          <a:latin typeface="Arial"/>
                          <a:cs typeface="Arial"/>
                        </a:rPr>
                        <a:t>left </a:t>
                      </a:r>
                      <a:r>
                        <a:rPr sz="1600" spc="-10" dirty="0">
                          <a:latin typeface="Arial"/>
                          <a:cs typeface="Arial"/>
                        </a:rPr>
                        <a:t>or</a:t>
                      </a:r>
                      <a:r>
                        <a:rPr sz="1600" spc="-300" dirty="0">
                          <a:latin typeface="Arial"/>
                          <a:cs typeface="Arial"/>
                        </a:rPr>
                        <a:t> </a:t>
                      </a:r>
                      <a:r>
                        <a:rPr sz="1600" spc="-20" dirty="0">
                          <a:latin typeface="Arial"/>
                          <a:cs typeface="Arial"/>
                        </a:rPr>
                        <a:t>right</a:t>
                      </a:r>
                      <a:endParaRPr sz="1600">
                        <a:latin typeface="Arial"/>
                        <a:cs typeface="Arial"/>
                      </a:endParaRPr>
                    </a:p>
                  </a:txBody>
                  <a:tcPr marL="0" marR="0" marT="41910"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r h="356870">
                <a:tc>
                  <a:txBody>
                    <a:bodyPr/>
                    <a:lstStyle/>
                    <a:p>
                      <a:pPr marL="113030">
                        <a:lnSpc>
                          <a:spcPct val="100000"/>
                        </a:lnSpc>
                        <a:spcBef>
                          <a:spcPts val="280"/>
                        </a:spcBef>
                      </a:pPr>
                      <a:r>
                        <a:rPr sz="1600" spc="-5" dirty="0">
                          <a:latin typeface="Courier"/>
                          <a:cs typeface="Courier"/>
                        </a:rPr>
                        <a:t>center-block</a:t>
                      </a:r>
                      <a:endParaRPr sz="1600">
                        <a:latin typeface="Courier"/>
                        <a:cs typeface="Courier"/>
                      </a:endParaRPr>
                    </a:p>
                  </a:txBody>
                  <a:tcPr marL="0" marR="0" marT="35560"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116205">
                        <a:lnSpc>
                          <a:spcPct val="100000"/>
                        </a:lnSpc>
                        <a:spcBef>
                          <a:spcPts val="330"/>
                        </a:spcBef>
                      </a:pPr>
                      <a:r>
                        <a:rPr sz="1600" spc="-95" dirty="0">
                          <a:latin typeface="Arial"/>
                          <a:cs typeface="Arial"/>
                        </a:rPr>
                        <a:t>Centers </a:t>
                      </a:r>
                      <a:r>
                        <a:rPr sz="1600" spc="-20" dirty="0">
                          <a:latin typeface="Arial"/>
                          <a:cs typeface="Arial"/>
                        </a:rPr>
                        <a:t>the </a:t>
                      </a:r>
                      <a:r>
                        <a:rPr sz="1600" spc="-35" dirty="0">
                          <a:latin typeface="Arial"/>
                          <a:cs typeface="Arial"/>
                        </a:rPr>
                        <a:t>content </a:t>
                      </a:r>
                      <a:r>
                        <a:rPr sz="1600" spc="-60" dirty="0">
                          <a:latin typeface="Arial"/>
                          <a:cs typeface="Arial"/>
                        </a:rPr>
                        <a:t>block </a:t>
                      </a:r>
                      <a:r>
                        <a:rPr sz="1600" spc="-15" dirty="0">
                          <a:latin typeface="Arial"/>
                          <a:cs typeface="Arial"/>
                        </a:rPr>
                        <a:t>(not </a:t>
                      </a:r>
                      <a:r>
                        <a:rPr sz="1600" spc="-20" dirty="0">
                          <a:latin typeface="Arial"/>
                          <a:cs typeface="Arial"/>
                        </a:rPr>
                        <a:t>the</a:t>
                      </a:r>
                      <a:r>
                        <a:rPr sz="1600" spc="-300" dirty="0">
                          <a:latin typeface="Arial"/>
                          <a:cs typeface="Arial"/>
                        </a:rPr>
                        <a:t> </a:t>
                      </a:r>
                      <a:r>
                        <a:rPr sz="1600" spc="-30" dirty="0">
                          <a:latin typeface="Arial"/>
                          <a:cs typeface="Arial"/>
                        </a:rPr>
                        <a:t>text0</a:t>
                      </a:r>
                      <a:endParaRPr sz="1600">
                        <a:latin typeface="Arial"/>
                        <a:cs typeface="Arial"/>
                      </a:endParaRPr>
                    </a:p>
                  </a:txBody>
                  <a:tcPr marL="0" marR="0" marT="41910"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4"/>
                  </a:ext>
                </a:extLst>
              </a:tr>
              <a:tr h="356870">
                <a:tc>
                  <a:txBody>
                    <a:bodyPr/>
                    <a:lstStyle/>
                    <a:p>
                      <a:pPr marL="113030">
                        <a:lnSpc>
                          <a:spcPct val="100000"/>
                        </a:lnSpc>
                        <a:spcBef>
                          <a:spcPts val="275"/>
                        </a:spcBef>
                      </a:pPr>
                      <a:r>
                        <a:rPr sz="1600" spc="-5" dirty="0">
                          <a:latin typeface="Courier"/>
                          <a:cs typeface="Courier"/>
                        </a:rPr>
                        <a:t>show</a:t>
                      </a:r>
                      <a:endParaRPr sz="1600">
                        <a:latin typeface="Courier"/>
                        <a:cs typeface="Courier"/>
                      </a:endParaRPr>
                    </a:p>
                  </a:txBody>
                  <a:tcPr marL="0" marR="0" marT="34925"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116205">
                        <a:lnSpc>
                          <a:spcPct val="100000"/>
                        </a:lnSpc>
                        <a:spcBef>
                          <a:spcPts val="325"/>
                        </a:spcBef>
                      </a:pPr>
                      <a:r>
                        <a:rPr sz="1600" spc="-105" dirty="0">
                          <a:latin typeface="Arial"/>
                          <a:cs typeface="Arial"/>
                        </a:rPr>
                        <a:t>Displays </a:t>
                      </a:r>
                      <a:r>
                        <a:rPr sz="1600" spc="-90" dirty="0">
                          <a:latin typeface="Arial"/>
                          <a:cs typeface="Arial"/>
                        </a:rPr>
                        <a:t>an</a:t>
                      </a:r>
                      <a:r>
                        <a:rPr sz="1600" spc="-80" dirty="0">
                          <a:latin typeface="Arial"/>
                          <a:cs typeface="Arial"/>
                        </a:rPr>
                        <a:t> </a:t>
                      </a:r>
                      <a:r>
                        <a:rPr sz="1600" spc="-45" dirty="0">
                          <a:latin typeface="Arial"/>
                          <a:cs typeface="Arial"/>
                        </a:rPr>
                        <a:t>element</a:t>
                      </a:r>
                      <a:endParaRPr sz="1600">
                        <a:latin typeface="Arial"/>
                        <a:cs typeface="Arial"/>
                      </a:endParaRPr>
                    </a:p>
                  </a:txBody>
                  <a:tcPr marL="0" marR="0" marT="41275"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5"/>
                  </a:ext>
                </a:extLst>
              </a:tr>
              <a:tr h="356870">
                <a:tc>
                  <a:txBody>
                    <a:bodyPr/>
                    <a:lstStyle/>
                    <a:p>
                      <a:pPr marL="113030">
                        <a:lnSpc>
                          <a:spcPct val="100000"/>
                        </a:lnSpc>
                        <a:spcBef>
                          <a:spcPts val="275"/>
                        </a:spcBef>
                      </a:pPr>
                      <a:r>
                        <a:rPr sz="1600" spc="-5" dirty="0">
                          <a:latin typeface="Courier"/>
                          <a:cs typeface="Courier"/>
                        </a:rPr>
                        <a:t>hidden</a:t>
                      </a:r>
                      <a:endParaRPr sz="1600">
                        <a:latin typeface="Courier"/>
                        <a:cs typeface="Courier"/>
                      </a:endParaRPr>
                    </a:p>
                  </a:txBody>
                  <a:tcPr marL="0" marR="0" marT="34925" marB="0">
                    <a:lnL w="952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116205">
                        <a:lnSpc>
                          <a:spcPct val="100000"/>
                        </a:lnSpc>
                        <a:spcBef>
                          <a:spcPts val="320"/>
                        </a:spcBef>
                      </a:pPr>
                      <a:r>
                        <a:rPr sz="1600" spc="-95" dirty="0">
                          <a:latin typeface="Arial"/>
                          <a:cs typeface="Arial"/>
                        </a:rPr>
                        <a:t>Hides </a:t>
                      </a:r>
                      <a:r>
                        <a:rPr sz="1600" spc="-90" dirty="0">
                          <a:latin typeface="Arial"/>
                          <a:cs typeface="Arial"/>
                        </a:rPr>
                        <a:t>an</a:t>
                      </a:r>
                      <a:r>
                        <a:rPr sz="1600" spc="-85" dirty="0">
                          <a:latin typeface="Arial"/>
                          <a:cs typeface="Arial"/>
                        </a:rPr>
                        <a:t> </a:t>
                      </a:r>
                      <a:r>
                        <a:rPr sz="1600" spc="-45" dirty="0">
                          <a:latin typeface="Arial"/>
                          <a:cs typeface="Arial"/>
                        </a:rPr>
                        <a:t>element</a:t>
                      </a:r>
                      <a:endParaRPr sz="1600">
                        <a:latin typeface="Arial"/>
                        <a:cs typeface="Arial"/>
                      </a:endParaRPr>
                    </a:p>
                  </a:txBody>
                  <a:tcPr marL="0" marR="0" marT="40640" marB="0">
                    <a:lnL w="19050">
                      <a:solidFill>
                        <a:srgbClr val="FFFFFF"/>
                      </a:solidFill>
                      <a:prstDash val="solid"/>
                    </a:lnL>
                    <a:lnR w="63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6"/>
                  </a:ext>
                </a:extLst>
              </a:tr>
              <a:tr h="354965">
                <a:tc>
                  <a:txBody>
                    <a:bodyPr/>
                    <a:lstStyle/>
                    <a:p>
                      <a:pPr marL="113030">
                        <a:lnSpc>
                          <a:spcPct val="100000"/>
                        </a:lnSpc>
                        <a:spcBef>
                          <a:spcPts val="295"/>
                        </a:spcBef>
                      </a:pPr>
                      <a:r>
                        <a:rPr sz="1600" spc="-5" dirty="0">
                          <a:latin typeface="Courier"/>
                          <a:cs typeface="Courier"/>
                        </a:rPr>
                        <a:t>text-hide</a:t>
                      </a:r>
                      <a:endParaRPr sz="1600">
                        <a:latin typeface="Courier"/>
                        <a:cs typeface="Courier"/>
                      </a:endParaRPr>
                    </a:p>
                  </a:txBody>
                  <a:tcPr marL="0" marR="0" marT="37465" marB="0">
                    <a:lnL w="9525">
                      <a:solidFill>
                        <a:srgbClr val="FFFFFF"/>
                      </a:solidFill>
                      <a:prstDash val="solid"/>
                    </a:lnL>
                    <a:lnR w="19050">
                      <a:solidFill>
                        <a:srgbClr val="FFFFFF"/>
                      </a:solidFill>
                      <a:prstDash val="solid"/>
                    </a:lnR>
                    <a:lnT w="19050">
                      <a:solidFill>
                        <a:srgbClr val="FFFFFF"/>
                      </a:solidFill>
                      <a:prstDash val="solid"/>
                    </a:lnT>
                    <a:lnB w="9525">
                      <a:solidFill>
                        <a:srgbClr val="FFFFFF"/>
                      </a:solidFill>
                      <a:prstDash val="solid"/>
                    </a:lnB>
                    <a:solidFill>
                      <a:srgbClr val="F5D9CC"/>
                    </a:solidFill>
                  </a:tcPr>
                </a:tc>
                <a:tc>
                  <a:txBody>
                    <a:bodyPr/>
                    <a:lstStyle/>
                    <a:p>
                      <a:pPr marL="116205">
                        <a:lnSpc>
                          <a:spcPct val="100000"/>
                        </a:lnSpc>
                        <a:spcBef>
                          <a:spcPts val="345"/>
                        </a:spcBef>
                      </a:pPr>
                      <a:r>
                        <a:rPr sz="1600" spc="-95" dirty="0">
                          <a:latin typeface="Arial"/>
                          <a:cs typeface="Arial"/>
                        </a:rPr>
                        <a:t>Hides</a:t>
                      </a:r>
                      <a:r>
                        <a:rPr sz="1600" spc="-85" dirty="0">
                          <a:latin typeface="Arial"/>
                          <a:cs typeface="Arial"/>
                        </a:rPr>
                        <a:t> </a:t>
                      </a:r>
                      <a:r>
                        <a:rPr sz="1600" spc="-20" dirty="0">
                          <a:latin typeface="Arial"/>
                          <a:cs typeface="Arial"/>
                        </a:rPr>
                        <a:t>the</a:t>
                      </a:r>
                      <a:r>
                        <a:rPr sz="1600" spc="-85" dirty="0">
                          <a:latin typeface="Arial"/>
                          <a:cs typeface="Arial"/>
                        </a:rPr>
                        <a:t> </a:t>
                      </a:r>
                      <a:r>
                        <a:rPr sz="1600" spc="-20" dirty="0">
                          <a:latin typeface="Arial"/>
                          <a:cs typeface="Arial"/>
                        </a:rPr>
                        <a:t>text</a:t>
                      </a:r>
                      <a:r>
                        <a:rPr sz="1600" spc="-85" dirty="0">
                          <a:latin typeface="Arial"/>
                          <a:cs typeface="Arial"/>
                        </a:rPr>
                        <a:t> </a:t>
                      </a:r>
                      <a:r>
                        <a:rPr sz="1600" spc="-25" dirty="0">
                          <a:latin typeface="Arial"/>
                          <a:cs typeface="Arial"/>
                        </a:rPr>
                        <a:t>in</a:t>
                      </a:r>
                      <a:r>
                        <a:rPr sz="1600" spc="-90" dirty="0">
                          <a:latin typeface="Arial"/>
                          <a:cs typeface="Arial"/>
                        </a:rPr>
                        <a:t> an </a:t>
                      </a:r>
                      <a:r>
                        <a:rPr sz="1600" spc="-45" dirty="0">
                          <a:latin typeface="Arial"/>
                          <a:cs typeface="Arial"/>
                        </a:rPr>
                        <a:t>element,</a:t>
                      </a:r>
                      <a:r>
                        <a:rPr sz="1600" spc="-85" dirty="0">
                          <a:latin typeface="Arial"/>
                          <a:cs typeface="Arial"/>
                        </a:rPr>
                        <a:t> </a:t>
                      </a:r>
                      <a:r>
                        <a:rPr sz="1600" spc="-10" dirty="0">
                          <a:latin typeface="Arial"/>
                          <a:cs typeface="Arial"/>
                        </a:rPr>
                        <a:t>but</a:t>
                      </a:r>
                      <a:r>
                        <a:rPr sz="1600" spc="-85" dirty="0">
                          <a:latin typeface="Arial"/>
                          <a:cs typeface="Arial"/>
                        </a:rPr>
                        <a:t> </a:t>
                      </a:r>
                      <a:r>
                        <a:rPr sz="1600" spc="-65" dirty="0">
                          <a:latin typeface="Arial"/>
                          <a:cs typeface="Arial"/>
                        </a:rPr>
                        <a:t>allows</a:t>
                      </a:r>
                      <a:r>
                        <a:rPr sz="1600" spc="-85" dirty="0">
                          <a:latin typeface="Arial"/>
                          <a:cs typeface="Arial"/>
                        </a:rPr>
                        <a:t> </a:t>
                      </a:r>
                      <a:r>
                        <a:rPr sz="1600" spc="-20" dirty="0">
                          <a:latin typeface="Arial"/>
                          <a:cs typeface="Arial"/>
                        </a:rPr>
                        <a:t>the</a:t>
                      </a:r>
                      <a:r>
                        <a:rPr sz="1600" spc="-85" dirty="0">
                          <a:latin typeface="Arial"/>
                          <a:cs typeface="Arial"/>
                        </a:rPr>
                        <a:t> </a:t>
                      </a:r>
                      <a:r>
                        <a:rPr sz="1600" spc="-45" dirty="0">
                          <a:latin typeface="Arial"/>
                          <a:cs typeface="Arial"/>
                        </a:rPr>
                        <a:t>element</a:t>
                      </a:r>
                      <a:r>
                        <a:rPr sz="1600" spc="-85" dirty="0">
                          <a:latin typeface="Arial"/>
                          <a:cs typeface="Arial"/>
                        </a:rPr>
                        <a:t> </a:t>
                      </a:r>
                      <a:r>
                        <a:rPr sz="1600" spc="10" dirty="0">
                          <a:latin typeface="Arial"/>
                          <a:cs typeface="Arial"/>
                        </a:rPr>
                        <a:t>to</a:t>
                      </a:r>
                      <a:r>
                        <a:rPr sz="1600" spc="-80" dirty="0">
                          <a:latin typeface="Arial"/>
                          <a:cs typeface="Arial"/>
                        </a:rPr>
                        <a:t> </a:t>
                      </a:r>
                      <a:r>
                        <a:rPr sz="1600" spc="-45" dirty="0">
                          <a:latin typeface="Arial"/>
                          <a:cs typeface="Arial"/>
                        </a:rPr>
                        <a:t>maintain</a:t>
                      </a:r>
                      <a:r>
                        <a:rPr sz="1600" spc="-90" dirty="0">
                          <a:latin typeface="Arial"/>
                          <a:cs typeface="Arial"/>
                        </a:rPr>
                        <a:t> </a:t>
                      </a:r>
                      <a:r>
                        <a:rPr sz="1600" spc="-85" dirty="0">
                          <a:latin typeface="Arial"/>
                          <a:cs typeface="Arial"/>
                        </a:rPr>
                        <a:t>is </a:t>
                      </a:r>
                      <a:r>
                        <a:rPr sz="1600" spc="-120" dirty="0">
                          <a:latin typeface="Arial"/>
                          <a:cs typeface="Arial"/>
                        </a:rPr>
                        <a:t>size</a:t>
                      </a:r>
                      <a:endParaRPr sz="1600">
                        <a:latin typeface="Arial"/>
                        <a:cs typeface="Arial"/>
                      </a:endParaRPr>
                    </a:p>
                  </a:txBody>
                  <a:tcPr marL="0" marR="0" marT="43815" marB="0">
                    <a:lnL w="19050">
                      <a:solidFill>
                        <a:srgbClr val="FFFFFF"/>
                      </a:solidFill>
                      <a:prstDash val="solid"/>
                    </a:lnL>
                    <a:lnR w="6350">
                      <a:solidFill>
                        <a:srgbClr val="FFFFFF"/>
                      </a:solidFill>
                      <a:prstDash val="solid"/>
                    </a:lnR>
                    <a:lnT w="19050">
                      <a:solidFill>
                        <a:srgbClr val="FFFFFF"/>
                      </a:solidFill>
                      <a:prstDash val="solid"/>
                    </a:lnT>
                    <a:lnB w="9525">
                      <a:solidFill>
                        <a:srgbClr val="FFFFFF"/>
                      </a:solidFill>
                      <a:prstDash val="solid"/>
                    </a:lnB>
                    <a:solidFill>
                      <a:srgbClr val="F5D9CC"/>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438400"/>
            <a:ext cx="9919970" cy="2473754"/>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Bootstrap Components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Bootstrap Specific Components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508490" cy="3740126"/>
          </a:xfrm>
          <a:prstGeom prst="rect">
            <a:avLst/>
          </a:prstGeom>
        </p:spPr>
        <p:txBody>
          <a:bodyPr vert="horz" wrap="square" lIns="0" tIns="46355" rIns="0" bIns="0" rtlCol="0">
            <a:spAutoFit/>
          </a:bodyPr>
          <a:lstStyle/>
          <a:p>
            <a:pPr marL="12700" marR="507365">
              <a:lnSpc>
                <a:spcPts val="2160"/>
              </a:lnSpc>
              <a:spcBef>
                <a:spcPts val="365"/>
              </a:spcBef>
            </a:pPr>
            <a:r>
              <a:rPr sz="2000" dirty="0">
                <a:solidFill>
                  <a:srgbClr val="404040"/>
                </a:solidFill>
                <a:latin typeface="Arial"/>
                <a:cs typeface="Arial"/>
              </a:rPr>
              <a:t>Bootstrap implements several common and more complex use cases in web design and  development and includes a JavaScript library to make these components interactive</a:t>
            </a:r>
            <a:endParaRPr sz="2000">
              <a:latin typeface="Arial"/>
              <a:cs typeface="Arial"/>
            </a:endParaRPr>
          </a:p>
          <a:p>
            <a:pPr marL="12700" marR="5080">
              <a:lnSpc>
                <a:spcPts val="2160"/>
              </a:lnSpc>
              <a:spcBef>
                <a:spcPts val="1390"/>
              </a:spcBef>
            </a:pPr>
            <a:r>
              <a:rPr sz="2000" dirty="0">
                <a:solidFill>
                  <a:srgbClr val="404040"/>
                </a:solidFill>
                <a:latin typeface="Arial"/>
                <a:cs typeface="Arial"/>
              </a:rPr>
              <a:t>These are extremely useful, since they allow you to jump right into application development  rather than reinventing these components.</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Modals</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Alerts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Tabbed Content</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Dropdowns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Tooltips</a:t>
            </a:r>
            <a:endParaRPr sz="1800">
              <a:latin typeface="Arial"/>
              <a:cs typeface="Arial"/>
            </a:endParaRPr>
          </a:p>
          <a:p>
            <a:pPr marL="12700">
              <a:lnSpc>
                <a:spcPct val="100000"/>
              </a:lnSpc>
              <a:spcBef>
                <a:spcPts val="1360"/>
              </a:spcBef>
            </a:pPr>
            <a:r>
              <a:rPr sz="2000" dirty="0">
                <a:solidFill>
                  <a:srgbClr val="404040"/>
                </a:solidFill>
                <a:latin typeface="Arial"/>
                <a:cs typeface="Arial"/>
              </a:rPr>
              <a:t>Most of these are built with JavaScript to make them interactive</a:t>
            </a:r>
            <a:endParaRPr sz="20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Modal Windows	</a:t>
            </a:r>
          </a:p>
        </p:txBody>
      </p:sp>
      <p:sp>
        <p:nvSpPr>
          <p:cNvPr id="3" name="object 3"/>
          <p:cNvSpPr txBox="1"/>
          <p:nvPr/>
        </p:nvSpPr>
        <p:spPr>
          <a:xfrm>
            <a:off x="1176019" y="1834387"/>
            <a:ext cx="9283065" cy="913712"/>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A modal window (nowdays, just modal) is a window that pops up over the content of your  website in order to provide some information or demand some action.</a:t>
            </a:r>
            <a:endParaRPr sz="2000">
              <a:latin typeface="Arial"/>
              <a:cs typeface="Arial"/>
            </a:endParaRPr>
          </a:p>
          <a:p>
            <a:pPr marL="305435" indent="-182880">
              <a:lnSpc>
                <a:spcPct val="100000"/>
              </a:lnSpc>
              <a:spcBef>
                <a:spcPts val="165"/>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http://getbootstrap.com/javascript/#modals</a:t>
            </a:r>
            <a:endParaRPr sz="1800">
              <a:latin typeface="Arial"/>
              <a:cs typeface="Arial"/>
            </a:endParaRPr>
          </a:p>
        </p:txBody>
      </p:sp>
      <p:sp>
        <p:nvSpPr>
          <p:cNvPr id="4" name="object 4"/>
          <p:cNvSpPr/>
          <p:nvPr/>
        </p:nvSpPr>
        <p:spPr>
          <a:xfrm>
            <a:off x="1545336" y="2877311"/>
            <a:ext cx="8485632" cy="310286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Alerts</a:t>
            </a:r>
            <a:r>
              <a:rPr spc="-220" dirty="0"/>
              <a:t>	</a:t>
            </a:r>
          </a:p>
        </p:txBody>
      </p:sp>
      <p:sp>
        <p:nvSpPr>
          <p:cNvPr id="3" name="object 3"/>
          <p:cNvSpPr txBox="1"/>
          <p:nvPr/>
        </p:nvSpPr>
        <p:spPr>
          <a:xfrm>
            <a:off x="1176019" y="1834387"/>
            <a:ext cx="9366885" cy="1657505"/>
          </a:xfrm>
          <a:prstGeom prst="rect">
            <a:avLst/>
          </a:prstGeom>
        </p:spPr>
        <p:txBody>
          <a:bodyPr vert="horz" wrap="square" lIns="0" tIns="46355" rIns="0" bIns="0" rtlCol="0">
            <a:spAutoFit/>
          </a:bodyPr>
          <a:lstStyle/>
          <a:p>
            <a:pPr marL="12700" marR="63500">
              <a:lnSpc>
                <a:spcPts val="2160"/>
              </a:lnSpc>
              <a:spcBef>
                <a:spcPts val="365"/>
              </a:spcBef>
            </a:pPr>
            <a:r>
              <a:rPr sz="2000" dirty="0">
                <a:solidFill>
                  <a:srgbClr val="404040"/>
                </a:solidFill>
                <a:latin typeface="Arial"/>
                <a:cs typeface="Arial"/>
              </a:rPr>
              <a:t>It’s often useful to have a notification to appear that tells the user something went wrong,  something went right, or just general information.</a:t>
            </a:r>
            <a:endParaRPr sz="2000">
              <a:latin typeface="Arial"/>
              <a:cs typeface="Arial"/>
            </a:endParaRPr>
          </a:p>
          <a:p>
            <a:pPr marL="12700" marR="5080">
              <a:lnSpc>
                <a:spcPts val="2160"/>
              </a:lnSpc>
              <a:spcBef>
                <a:spcPts val="1390"/>
              </a:spcBef>
            </a:pPr>
            <a:r>
              <a:rPr sz="2000" dirty="0">
                <a:solidFill>
                  <a:srgbClr val="404040"/>
                </a:solidFill>
                <a:latin typeface="Arial"/>
                <a:cs typeface="Arial"/>
              </a:rPr>
              <a:t>Bootstrap has classes to make style the alert messages, but also provides an API for closing  them. You must place your elements in a specific order to achieve this.</a:t>
            </a:r>
            <a:endParaRPr sz="2000">
              <a:latin typeface="Arial"/>
              <a:cs typeface="Arial"/>
            </a:endParaRPr>
          </a:p>
          <a:p>
            <a:pPr marL="357505" indent="-234950">
              <a:lnSpc>
                <a:spcPct val="100000"/>
              </a:lnSpc>
              <a:spcBef>
                <a:spcPts val="170"/>
              </a:spcBef>
              <a:buClr>
                <a:srgbClr val="E48312"/>
              </a:buClr>
              <a:buChar char="◦"/>
              <a:tabLst>
                <a:tab pos="357505" algn="l"/>
                <a:tab pos="358140" algn="l"/>
              </a:tabLst>
            </a:pPr>
            <a:r>
              <a:rPr sz="1800" u="heavy" dirty="0">
                <a:solidFill>
                  <a:srgbClr val="2998E3"/>
                </a:solidFill>
                <a:uFill>
                  <a:solidFill>
                    <a:srgbClr val="2998E3"/>
                  </a:solidFill>
                </a:uFill>
                <a:latin typeface="Arial"/>
                <a:cs typeface="Arial"/>
                <a:hlinkClick r:id="rId2"/>
              </a:rPr>
              <a:t>http://getbootstrap.com/javascript/#alerts</a:t>
            </a:r>
            <a:endParaRPr sz="1800">
              <a:latin typeface="Arial"/>
              <a:cs typeface="Arial"/>
            </a:endParaRPr>
          </a:p>
        </p:txBody>
      </p:sp>
      <p:sp>
        <p:nvSpPr>
          <p:cNvPr id="4" name="object 4"/>
          <p:cNvSpPr/>
          <p:nvPr/>
        </p:nvSpPr>
        <p:spPr>
          <a:xfrm>
            <a:off x="1746504" y="3666744"/>
            <a:ext cx="8479536" cy="255422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Case Study: live searches	</a:t>
            </a:r>
          </a:p>
        </p:txBody>
      </p:sp>
      <p:sp>
        <p:nvSpPr>
          <p:cNvPr id="3" name="object 3"/>
          <p:cNvSpPr txBox="1"/>
          <p:nvPr/>
        </p:nvSpPr>
        <p:spPr>
          <a:xfrm>
            <a:off x="1176019" y="1834387"/>
            <a:ext cx="9857105" cy="3260508"/>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The previous slide shows a ‘live search’, an adaptive search that shows results as they are found  that you can select.</a:t>
            </a:r>
            <a:endParaRPr sz="2000" dirty="0">
              <a:latin typeface="Arial"/>
              <a:cs typeface="Arial"/>
            </a:endParaRPr>
          </a:p>
          <a:p>
            <a:pPr marL="12700" marR="167005">
              <a:lnSpc>
                <a:spcPts val="2160"/>
              </a:lnSpc>
              <a:spcBef>
                <a:spcPts val="1390"/>
              </a:spcBef>
            </a:pPr>
            <a:r>
              <a:rPr sz="2000" dirty="0">
                <a:solidFill>
                  <a:srgbClr val="404040"/>
                </a:solidFill>
                <a:latin typeface="Arial"/>
                <a:cs typeface="Arial"/>
              </a:rPr>
              <a:t>You can leverage the fact that your user is focused on an input to make the dropdown entirely  keyboard navigable with ease!</a:t>
            </a:r>
            <a:endParaRPr sz="2000" dirty="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Add an event listener on that input for the </a:t>
            </a:r>
            <a:r>
              <a:rPr sz="1800" i="1" dirty="0">
                <a:solidFill>
                  <a:srgbClr val="404040"/>
                </a:solidFill>
                <a:latin typeface="Arial"/>
                <a:cs typeface="Arial"/>
              </a:rPr>
              <a:t>keydown </a:t>
            </a:r>
            <a:r>
              <a:rPr sz="1800" dirty="0">
                <a:solidFill>
                  <a:srgbClr val="404040"/>
                </a:solidFill>
                <a:latin typeface="Arial"/>
                <a:cs typeface="Arial"/>
              </a:rPr>
              <a:t>event</a:t>
            </a:r>
            <a:endParaRPr sz="1800" dirty="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Check which key was hit</a:t>
            </a:r>
            <a:endParaRPr sz="1800" dirty="0">
              <a:latin typeface="Arial"/>
              <a:cs typeface="Arial"/>
            </a:endParaRPr>
          </a:p>
          <a:p>
            <a:pPr marL="488315" marR="12065" lvl="1" indent="-182880">
              <a:lnSpc>
                <a:spcPts val="1510"/>
              </a:lnSpc>
              <a:spcBef>
                <a:spcPts val="665"/>
              </a:spcBef>
              <a:buClr>
                <a:srgbClr val="E48312"/>
              </a:buClr>
              <a:buChar char="◦"/>
              <a:tabLst>
                <a:tab pos="488315" algn="l"/>
              </a:tabLst>
            </a:pPr>
            <a:r>
              <a:rPr sz="1400" dirty="0">
                <a:solidFill>
                  <a:srgbClr val="404040"/>
                </a:solidFill>
                <a:latin typeface="Arial"/>
                <a:cs typeface="Arial"/>
              </a:rPr>
              <a:t>if it was some sort of direction (up, down, left, right) then perform some logic to add a some indicator to a particular search result  that is the selected</a:t>
            </a:r>
            <a:endParaRPr sz="1400" dirty="0">
              <a:latin typeface="Arial"/>
              <a:cs typeface="Arial"/>
            </a:endParaRPr>
          </a:p>
          <a:p>
            <a:pPr marL="488315" lvl="1" indent="-182880">
              <a:lnSpc>
                <a:spcPct val="100000"/>
              </a:lnSpc>
              <a:spcBef>
                <a:spcPts val="414"/>
              </a:spcBef>
              <a:buClr>
                <a:srgbClr val="E48312"/>
              </a:buClr>
              <a:buChar char="◦"/>
              <a:tabLst>
                <a:tab pos="488315" algn="l"/>
              </a:tabLst>
            </a:pPr>
            <a:r>
              <a:rPr sz="1400" dirty="0">
                <a:solidFill>
                  <a:srgbClr val="404040"/>
                </a:solidFill>
                <a:latin typeface="Arial"/>
                <a:cs typeface="Arial"/>
              </a:rPr>
              <a:t>If it was `enter` then navigate to the selected search result, or a search page if none are selected</a:t>
            </a:r>
            <a:endParaRPr sz="1400" dirty="0">
              <a:latin typeface="Arial"/>
              <a:cs typeface="Arial"/>
            </a:endParaRPr>
          </a:p>
          <a:p>
            <a:pPr marL="488315" lvl="1" indent="-182880">
              <a:lnSpc>
                <a:spcPct val="100000"/>
              </a:lnSpc>
              <a:spcBef>
                <a:spcPts val="430"/>
              </a:spcBef>
              <a:buClr>
                <a:srgbClr val="E48312"/>
              </a:buClr>
              <a:buChar char="◦"/>
              <a:tabLst>
                <a:tab pos="488315" algn="l"/>
              </a:tabLst>
            </a:pPr>
            <a:r>
              <a:rPr sz="1400" dirty="0">
                <a:solidFill>
                  <a:srgbClr val="404040"/>
                </a:solidFill>
                <a:latin typeface="Arial"/>
                <a:cs typeface="Arial"/>
              </a:rPr>
              <a:t>If it was `escape` then unselect any search results</a:t>
            </a:r>
            <a:endParaRPr sz="1400" dirty="0">
              <a:latin typeface="Arial"/>
              <a:cs typeface="Arial"/>
            </a:endParaRPr>
          </a:p>
          <a:p>
            <a:pPr marL="488315" lvl="1" indent="-182880">
              <a:lnSpc>
                <a:spcPct val="100000"/>
              </a:lnSpc>
              <a:spcBef>
                <a:spcPts val="430"/>
              </a:spcBef>
              <a:buClr>
                <a:srgbClr val="E48312"/>
              </a:buClr>
              <a:buChar char="◦"/>
              <a:tabLst>
                <a:tab pos="488315" algn="l"/>
              </a:tabLst>
            </a:pPr>
            <a:r>
              <a:rPr sz="1400" dirty="0">
                <a:solidFill>
                  <a:srgbClr val="404040"/>
                </a:solidFill>
                <a:latin typeface="Arial"/>
                <a:cs typeface="Arial"/>
              </a:rPr>
              <a:t>If it was any other character, then simply re-query your search results and reset which result is the selected result</a:t>
            </a:r>
            <a:endParaRPr sz="1400" dirty="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Tabs</a:t>
            </a:r>
            <a:r>
              <a:rPr spc="-575" dirty="0"/>
              <a:t>	</a:t>
            </a:r>
          </a:p>
        </p:txBody>
      </p:sp>
      <p:sp>
        <p:nvSpPr>
          <p:cNvPr id="3" name="object 3"/>
          <p:cNvSpPr txBox="1"/>
          <p:nvPr/>
        </p:nvSpPr>
        <p:spPr>
          <a:xfrm>
            <a:off x="1176019" y="1834387"/>
            <a:ext cx="9830435" cy="1683153"/>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Tabs allow you to setup content that is controlled by which tab is current active; you can view it  as a way to navigate between a small amount of related content.</a:t>
            </a:r>
            <a:endParaRPr sz="2000">
              <a:latin typeface="Arial"/>
              <a:cs typeface="Arial"/>
            </a:endParaRPr>
          </a:p>
          <a:p>
            <a:pPr marL="305435" indent="-182880">
              <a:lnSpc>
                <a:spcPct val="100000"/>
              </a:lnSpc>
              <a:spcBef>
                <a:spcPts val="165"/>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http://getbootstrap.com/javascript/#tabs</a:t>
            </a:r>
            <a:endParaRPr sz="1800">
              <a:latin typeface="Arial"/>
              <a:cs typeface="Arial"/>
            </a:endParaRPr>
          </a:p>
          <a:p>
            <a:pPr marL="12700" marR="480059">
              <a:lnSpc>
                <a:spcPts val="2160"/>
              </a:lnSpc>
              <a:spcBef>
                <a:spcPts val="1610"/>
              </a:spcBef>
            </a:pPr>
            <a:r>
              <a:rPr sz="2000" dirty="0">
                <a:solidFill>
                  <a:srgbClr val="404040"/>
                </a:solidFill>
                <a:latin typeface="Arial"/>
                <a:cs typeface="Arial"/>
              </a:rPr>
              <a:t>For example, if you were creating a website about video games, you may want to show the  following on your page about </a:t>
            </a:r>
            <a:r>
              <a:rPr sz="2000" i="1" dirty="0">
                <a:solidFill>
                  <a:srgbClr val="404040"/>
                </a:solidFill>
                <a:latin typeface="Arial"/>
                <a:cs typeface="Arial"/>
              </a:rPr>
              <a:t>The Legend of Dragoon:</a:t>
            </a:r>
            <a:endParaRPr sz="2000">
              <a:latin typeface="Arial"/>
              <a:cs typeface="Arial"/>
            </a:endParaRPr>
          </a:p>
        </p:txBody>
      </p:sp>
      <p:sp>
        <p:nvSpPr>
          <p:cNvPr id="4" name="object 4"/>
          <p:cNvSpPr/>
          <p:nvPr/>
        </p:nvSpPr>
        <p:spPr>
          <a:xfrm>
            <a:off x="621791" y="3639311"/>
            <a:ext cx="10768584" cy="2404872"/>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Tabs</a:t>
            </a:r>
            <a:r>
              <a:rPr spc="-575" dirty="0"/>
              <a:t>	</a:t>
            </a:r>
          </a:p>
        </p:txBody>
      </p:sp>
      <p:sp>
        <p:nvSpPr>
          <p:cNvPr id="3" name="object 3"/>
          <p:cNvSpPr txBox="1"/>
          <p:nvPr/>
        </p:nvSpPr>
        <p:spPr>
          <a:xfrm>
            <a:off x="1176019" y="1834387"/>
            <a:ext cx="9237345" cy="627095"/>
          </a:xfrm>
          <a:prstGeom prst="rect">
            <a:avLst/>
          </a:prstGeom>
        </p:spPr>
        <p:txBody>
          <a:bodyPr vert="horz" wrap="square" lIns="0" tIns="11430" rIns="0" bIns="0" rtlCol="0">
            <a:spAutoFit/>
          </a:bodyPr>
          <a:lstStyle/>
          <a:p>
            <a:pPr marL="12700">
              <a:lnSpc>
                <a:spcPct val="100000"/>
              </a:lnSpc>
              <a:spcBef>
                <a:spcPts val="90"/>
              </a:spcBef>
            </a:pPr>
            <a:r>
              <a:rPr sz="2000" dirty="0">
                <a:solidFill>
                  <a:srgbClr val="404040"/>
                </a:solidFill>
                <a:latin typeface="Arial"/>
                <a:cs typeface="Arial"/>
              </a:rPr>
              <a:t>When you click on the ‘plot’ link, it would change to show the content related to the plot.</a:t>
            </a:r>
            <a:endParaRPr sz="2000">
              <a:latin typeface="Arial"/>
              <a:cs typeface="Arial"/>
            </a:endParaRPr>
          </a:p>
        </p:txBody>
      </p:sp>
      <p:sp>
        <p:nvSpPr>
          <p:cNvPr id="4" name="object 4"/>
          <p:cNvSpPr/>
          <p:nvPr/>
        </p:nvSpPr>
        <p:spPr>
          <a:xfrm>
            <a:off x="835152" y="2816351"/>
            <a:ext cx="10768584" cy="316687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19" y="907796"/>
            <a:ext cx="3472181" cy="751488"/>
          </a:xfrm>
          <a:prstGeom prst="rect">
            <a:avLst/>
          </a:prstGeom>
        </p:spPr>
        <p:txBody>
          <a:bodyPr vert="horz" wrap="square" lIns="0" tIns="12700" rIns="0" bIns="0" rtlCol="0">
            <a:spAutoFit/>
          </a:bodyPr>
          <a:lstStyle/>
          <a:p>
            <a:pPr marL="12700">
              <a:lnSpc>
                <a:spcPct val="100000"/>
              </a:lnSpc>
              <a:spcBef>
                <a:spcPts val="100"/>
              </a:spcBef>
            </a:pPr>
            <a:r>
              <a:rPr u="none" dirty="0"/>
              <a:t>Dropdowns</a:t>
            </a:r>
          </a:p>
        </p:txBody>
      </p:sp>
      <p:sp>
        <p:nvSpPr>
          <p:cNvPr id="4" name="object 4"/>
          <p:cNvSpPr txBox="1"/>
          <p:nvPr/>
        </p:nvSpPr>
        <p:spPr>
          <a:xfrm>
            <a:off x="1176019" y="1822195"/>
            <a:ext cx="4727575" cy="3934154"/>
          </a:xfrm>
          <a:prstGeom prst="rect">
            <a:avLst/>
          </a:prstGeom>
        </p:spPr>
        <p:txBody>
          <a:bodyPr vert="horz" wrap="square" lIns="0" tIns="72390" rIns="0" bIns="0" rtlCol="0">
            <a:spAutoFit/>
          </a:bodyPr>
          <a:lstStyle/>
          <a:p>
            <a:pPr marL="12700" marR="5080">
              <a:lnSpc>
                <a:spcPct val="80000"/>
              </a:lnSpc>
              <a:spcBef>
                <a:spcPts val="570"/>
              </a:spcBef>
            </a:pPr>
            <a:r>
              <a:rPr sz="2000" dirty="0">
                <a:solidFill>
                  <a:srgbClr val="404040"/>
                </a:solidFill>
                <a:latin typeface="Arial"/>
                <a:cs typeface="Arial"/>
              </a:rPr>
              <a:t>Many elements can be turned into Dropdown  menus by adding a few classes and data  attributes.</a:t>
            </a:r>
            <a:endParaRPr sz="2000">
              <a:latin typeface="Arial"/>
              <a:cs typeface="Arial"/>
            </a:endParaRPr>
          </a:p>
          <a:p>
            <a:pPr marL="12700" marR="723265">
              <a:lnSpc>
                <a:spcPct val="80000"/>
              </a:lnSpc>
              <a:spcBef>
                <a:spcPts val="1395"/>
              </a:spcBef>
            </a:pPr>
            <a:r>
              <a:rPr sz="2000" dirty="0">
                <a:solidFill>
                  <a:srgbClr val="404040"/>
                </a:solidFill>
                <a:latin typeface="Arial"/>
                <a:cs typeface="Arial"/>
              </a:rPr>
              <a:t>To implement a dropdown, you need 3  elements:</a:t>
            </a:r>
            <a:endParaRPr sz="2000">
              <a:latin typeface="Arial"/>
              <a:cs typeface="Arial"/>
            </a:endParaRPr>
          </a:p>
          <a:p>
            <a:pPr marL="305435" indent="-182880">
              <a:lnSpc>
                <a:spcPts val="2145"/>
              </a:lnSpc>
              <a:buClr>
                <a:srgbClr val="E48312"/>
              </a:buClr>
              <a:buChar char="◦"/>
              <a:tabLst>
                <a:tab pos="305435" algn="l"/>
              </a:tabLst>
            </a:pPr>
            <a:r>
              <a:rPr sz="1800" dirty="0">
                <a:solidFill>
                  <a:srgbClr val="404040"/>
                </a:solidFill>
                <a:latin typeface="Arial"/>
                <a:cs typeface="Arial"/>
              </a:rPr>
              <a:t>A parent element with the class </a:t>
            </a:r>
            <a:r>
              <a:rPr sz="1800" i="1" dirty="0">
                <a:solidFill>
                  <a:srgbClr val="404040"/>
                </a:solidFill>
                <a:latin typeface="Arial"/>
                <a:cs typeface="Arial"/>
              </a:rPr>
              <a:t>dropdown</a:t>
            </a:r>
            <a:endParaRPr sz="1800">
              <a:latin typeface="Arial"/>
              <a:cs typeface="Arial"/>
            </a:endParaRPr>
          </a:p>
          <a:p>
            <a:pPr marL="305435" marR="635000" indent="-182880" algn="just">
              <a:lnSpc>
                <a:spcPct val="80000"/>
              </a:lnSpc>
              <a:spcBef>
                <a:spcPts val="600"/>
              </a:spcBef>
              <a:buClr>
                <a:srgbClr val="E48312"/>
              </a:buClr>
              <a:buChar char="◦"/>
              <a:tabLst>
                <a:tab pos="305435" algn="l"/>
              </a:tabLst>
            </a:pPr>
            <a:r>
              <a:rPr sz="1800" dirty="0">
                <a:solidFill>
                  <a:srgbClr val="404040"/>
                </a:solidFill>
                <a:latin typeface="Arial"/>
                <a:cs typeface="Arial"/>
              </a:rPr>
              <a:t>An element that, on click, will trigger the  dropdown to appear; this must have the  attribute </a:t>
            </a:r>
            <a:r>
              <a:rPr sz="1800" i="1" dirty="0">
                <a:solidFill>
                  <a:srgbClr val="404040"/>
                </a:solidFill>
                <a:latin typeface="Arial"/>
                <a:cs typeface="Arial"/>
              </a:rPr>
              <a:t>data-toggle="dropdown”</a:t>
            </a:r>
            <a:endParaRPr sz="1800">
              <a:latin typeface="Arial"/>
              <a:cs typeface="Arial"/>
            </a:endParaRPr>
          </a:p>
          <a:p>
            <a:pPr marL="305435" marR="419734" indent="-182880">
              <a:lnSpc>
                <a:spcPct val="80000"/>
              </a:lnSpc>
              <a:spcBef>
                <a:spcPts val="600"/>
              </a:spcBef>
              <a:buClr>
                <a:srgbClr val="E48312"/>
              </a:buClr>
              <a:buChar char="◦"/>
              <a:tabLst>
                <a:tab pos="305435" algn="l"/>
              </a:tabLst>
            </a:pPr>
            <a:r>
              <a:rPr sz="1800" dirty="0">
                <a:solidFill>
                  <a:srgbClr val="404040"/>
                </a:solidFill>
                <a:latin typeface="Arial"/>
                <a:cs typeface="Arial"/>
              </a:rPr>
              <a:t>An unordered list with the class </a:t>
            </a:r>
            <a:r>
              <a:rPr sz="1800" i="1" dirty="0">
                <a:solidFill>
                  <a:srgbClr val="404040"/>
                </a:solidFill>
                <a:latin typeface="Arial"/>
                <a:cs typeface="Arial"/>
              </a:rPr>
              <a:t>dropdown-  menu </a:t>
            </a:r>
            <a:r>
              <a:rPr sz="1800" dirty="0">
                <a:solidFill>
                  <a:srgbClr val="404040"/>
                </a:solidFill>
                <a:latin typeface="Arial"/>
                <a:cs typeface="Arial"/>
              </a:rPr>
              <a:t>after the toggler.</a:t>
            </a:r>
            <a:endParaRPr sz="1800">
              <a:latin typeface="Arial"/>
              <a:cs typeface="Arial"/>
            </a:endParaRPr>
          </a:p>
          <a:p>
            <a:pPr marL="12700" marR="110489">
              <a:lnSpc>
                <a:spcPct val="80000"/>
              </a:lnSpc>
              <a:spcBef>
                <a:spcPts val="1600"/>
              </a:spcBef>
            </a:pPr>
            <a:r>
              <a:rPr sz="2000" u="heavy" dirty="0">
                <a:solidFill>
                  <a:srgbClr val="2998E3"/>
                </a:solidFill>
                <a:uFill>
                  <a:solidFill>
                    <a:srgbClr val="2998E3"/>
                  </a:solidFill>
                </a:uFill>
                <a:latin typeface="Arial"/>
                <a:cs typeface="Arial"/>
                <a:hlinkClick r:id="rId2"/>
              </a:rPr>
              <a:t>http://getbootstrap.com/javascript/#dropdo </a:t>
            </a:r>
            <a:r>
              <a:rPr sz="2000" dirty="0">
                <a:solidFill>
                  <a:srgbClr val="2998E3"/>
                </a:solidFill>
                <a:latin typeface="Arial"/>
                <a:cs typeface="Arial"/>
              </a:rPr>
              <a:t> </a:t>
            </a:r>
            <a:r>
              <a:rPr sz="2000" u="heavy" dirty="0">
                <a:solidFill>
                  <a:srgbClr val="2998E3"/>
                </a:solidFill>
                <a:uFill>
                  <a:solidFill>
                    <a:srgbClr val="2998E3"/>
                  </a:solidFill>
                </a:uFill>
                <a:latin typeface="Arial"/>
                <a:cs typeface="Arial"/>
              </a:rPr>
              <a:t>wns</a:t>
            </a:r>
            <a:endParaRPr sz="2000">
              <a:latin typeface="Arial"/>
              <a:cs typeface="Arial"/>
            </a:endParaRPr>
          </a:p>
        </p:txBody>
      </p:sp>
      <p:sp>
        <p:nvSpPr>
          <p:cNvPr id="5" name="object 5"/>
          <p:cNvSpPr/>
          <p:nvPr/>
        </p:nvSpPr>
        <p:spPr>
          <a:xfrm>
            <a:off x="6626352" y="1856232"/>
            <a:ext cx="4529328" cy="288340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Tooltips</a:t>
            </a:r>
            <a:r>
              <a:rPr spc="-285" dirty="0"/>
              <a:t>	</a:t>
            </a:r>
          </a:p>
        </p:txBody>
      </p:sp>
      <p:sp>
        <p:nvSpPr>
          <p:cNvPr id="3" name="object 3"/>
          <p:cNvSpPr txBox="1"/>
          <p:nvPr/>
        </p:nvSpPr>
        <p:spPr>
          <a:xfrm>
            <a:off x="1176019" y="1834387"/>
            <a:ext cx="9831705" cy="2288447"/>
          </a:xfrm>
          <a:prstGeom prst="rect">
            <a:avLst/>
          </a:prstGeom>
        </p:spPr>
        <p:txBody>
          <a:bodyPr vert="horz" wrap="square" lIns="0" tIns="46355" rIns="0" bIns="0" rtlCol="0">
            <a:spAutoFit/>
          </a:bodyPr>
          <a:lstStyle/>
          <a:p>
            <a:pPr marL="12700" marR="343535">
              <a:lnSpc>
                <a:spcPts val="2160"/>
              </a:lnSpc>
              <a:spcBef>
                <a:spcPts val="365"/>
              </a:spcBef>
            </a:pPr>
            <a:r>
              <a:rPr sz="2000" dirty="0">
                <a:solidFill>
                  <a:srgbClr val="404040"/>
                </a:solidFill>
                <a:latin typeface="Arial"/>
                <a:cs typeface="Arial"/>
              </a:rPr>
              <a:t>Tooltips are easy to make, but hard to make </a:t>
            </a:r>
            <a:r>
              <a:rPr sz="2000" i="1" dirty="0">
                <a:solidFill>
                  <a:srgbClr val="404040"/>
                </a:solidFill>
                <a:latin typeface="Arial"/>
                <a:cs typeface="Arial"/>
              </a:rPr>
              <a:t>well</a:t>
            </a:r>
            <a:r>
              <a:rPr sz="2000" dirty="0">
                <a:solidFill>
                  <a:srgbClr val="404040"/>
                </a:solidFill>
                <a:latin typeface="Arial"/>
                <a:cs typeface="Arial"/>
              </a:rPr>
              <a:t>; there are many edge cases that have to be  considered, and are actually performance intensive.</a:t>
            </a:r>
            <a:endParaRPr sz="2000">
              <a:latin typeface="Arial"/>
              <a:cs typeface="Arial"/>
            </a:endParaRPr>
          </a:p>
          <a:p>
            <a:pPr marL="305435" indent="-182880">
              <a:lnSpc>
                <a:spcPct val="100000"/>
              </a:lnSpc>
              <a:spcBef>
                <a:spcPts val="165"/>
              </a:spcBef>
              <a:buClr>
                <a:srgbClr val="E48312"/>
              </a:buClr>
              <a:buFont typeface="Arial"/>
              <a:buChar char="◦"/>
              <a:tabLst>
                <a:tab pos="305435" algn="l"/>
              </a:tabLst>
            </a:pPr>
            <a:r>
              <a:rPr sz="1800" b="1" dirty="0">
                <a:solidFill>
                  <a:srgbClr val="404040"/>
                </a:solidFill>
                <a:latin typeface="Arial"/>
                <a:cs typeface="Arial"/>
              </a:rPr>
              <a:t>Because of this, Bootstrap requires you manually enable tooltips through the use of JavaScript</a:t>
            </a:r>
            <a:endParaRPr sz="1800">
              <a:latin typeface="Arial"/>
              <a:cs typeface="Arial"/>
            </a:endParaRPr>
          </a:p>
          <a:p>
            <a:pPr marL="305435" indent="-182880">
              <a:lnSpc>
                <a:spcPct val="100000"/>
              </a:lnSpc>
              <a:spcBef>
                <a:spcPts val="385"/>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http://getbootstrap.com/javascript/#tooltips</a:t>
            </a:r>
            <a:endParaRPr sz="1800">
              <a:latin typeface="Arial"/>
              <a:cs typeface="Arial"/>
            </a:endParaRPr>
          </a:p>
          <a:p>
            <a:pPr marL="12700" marR="5080">
              <a:lnSpc>
                <a:spcPts val="2160"/>
              </a:lnSpc>
              <a:spcBef>
                <a:spcPts val="1610"/>
              </a:spcBef>
            </a:pPr>
            <a:r>
              <a:rPr sz="2000" dirty="0">
                <a:solidFill>
                  <a:srgbClr val="404040"/>
                </a:solidFill>
                <a:latin typeface="Arial"/>
                <a:cs typeface="Arial"/>
              </a:rPr>
              <a:t>You can add a tooltip to any element, and make it appear on the left / right / above / below the  element.</a:t>
            </a:r>
            <a:endParaRPr sz="2000">
              <a:latin typeface="Arial"/>
              <a:cs typeface="Arial"/>
            </a:endParaRPr>
          </a:p>
        </p:txBody>
      </p:sp>
      <p:sp>
        <p:nvSpPr>
          <p:cNvPr id="4" name="object 4"/>
          <p:cNvSpPr/>
          <p:nvPr/>
        </p:nvSpPr>
        <p:spPr>
          <a:xfrm>
            <a:off x="771144" y="4584191"/>
            <a:ext cx="10710672" cy="128625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Events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063990" cy="2853345"/>
          </a:xfrm>
          <a:prstGeom prst="rect">
            <a:avLst/>
          </a:prstGeom>
        </p:spPr>
        <p:txBody>
          <a:bodyPr vert="horz" wrap="square" lIns="0" tIns="158750" rIns="0" bIns="0" rtlCol="0">
            <a:spAutoFit/>
          </a:bodyPr>
          <a:lstStyle/>
          <a:p>
            <a:pPr marL="12700">
              <a:lnSpc>
                <a:spcPct val="100000"/>
              </a:lnSpc>
              <a:spcBef>
                <a:spcPts val="1250"/>
              </a:spcBef>
            </a:pPr>
            <a:r>
              <a:rPr sz="2000" dirty="0">
                <a:solidFill>
                  <a:srgbClr val="404040"/>
                </a:solidFill>
                <a:latin typeface="Arial"/>
                <a:cs typeface="Arial"/>
              </a:rPr>
              <a:t>Many of these components are built out using a fair deal of JavaScript.</a:t>
            </a:r>
            <a:endParaRPr sz="2000">
              <a:latin typeface="Arial"/>
              <a:cs typeface="Arial"/>
            </a:endParaRPr>
          </a:p>
          <a:p>
            <a:pPr marL="12700">
              <a:lnSpc>
                <a:spcPct val="100000"/>
              </a:lnSpc>
              <a:spcBef>
                <a:spcPts val="1155"/>
              </a:spcBef>
            </a:pPr>
            <a:r>
              <a:rPr sz="2000" dirty="0">
                <a:solidFill>
                  <a:srgbClr val="404040"/>
                </a:solidFill>
                <a:latin typeface="Arial"/>
                <a:cs typeface="Arial"/>
              </a:rPr>
              <a:t>Because of these, there are a number of events you can watch for in JavaScript, such as: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Modals opening or closing</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Tooltips being shown or hidden</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Tabs being hidden or made visible</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Dropdowns being opened or closed</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Alerts being closed, or after they are closed</a:t>
            </a:r>
            <a:endParaRPr sz="18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83483"/>
            <a:ext cx="9919970" cy="1243965"/>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What now?</a:t>
            </a:r>
            <a:r>
              <a:rPr sz="8000" u="sng" spc="-425" dirty="0">
                <a:solidFill>
                  <a:srgbClr val="262626"/>
                </a:solidFill>
                <a:uFill>
                  <a:solidFill>
                    <a:srgbClr val="7F7F7F"/>
                  </a:solidFill>
                </a:uFill>
                <a:latin typeface="Arial"/>
                <a:cs typeface="Arial"/>
              </a:rPr>
              <a:t>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Learn how to test!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806940" cy="2800254"/>
          </a:xfrm>
          <a:prstGeom prst="rect">
            <a:avLst/>
          </a:prstGeom>
        </p:spPr>
        <p:txBody>
          <a:bodyPr vert="horz" wrap="square" lIns="0" tIns="12700" rIns="0" bIns="0" rtlCol="0">
            <a:spAutoFit/>
          </a:bodyPr>
          <a:lstStyle/>
          <a:p>
            <a:pPr marL="12700" marR="5080">
              <a:lnSpc>
                <a:spcPct val="148000"/>
              </a:lnSpc>
              <a:spcBef>
                <a:spcPts val="100"/>
              </a:spcBef>
            </a:pPr>
            <a:r>
              <a:rPr sz="2000" dirty="0">
                <a:solidFill>
                  <a:srgbClr val="404040"/>
                </a:solidFill>
                <a:latin typeface="Arial"/>
                <a:cs typeface="Arial"/>
              </a:rPr>
              <a:t>Learning how to write frontend and backend unit tests are absolutely important to your future.  You can use PhantomJS to programmatically emulate a browser and write tests that way</a:t>
            </a:r>
            <a:endParaRPr sz="200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http://phantomjs.org/headless-testing.html</a:t>
            </a:r>
            <a:endParaRPr sz="1800">
              <a:latin typeface="Arial"/>
              <a:cs typeface="Arial"/>
            </a:endParaRPr>
          </a:p>
          <a:p>
            <a:pPr marL="12700">
              <a:lnSpc>
                <a:spcPct val="100000"/>
              </a:lnSpc>
              <a:spcBef>
                <a:spcPts val="1360"/>
              </a:spcBef>
            </a:pPr>
            <a:r>
              <a:rPr sz="2000" dirty="0">
                <a:solidFill>
                  <a:srgbClr val="404040"/>
                </a:solidFill>
                <a:latin typeface="Arial"/>
                <a:cs typeface="Arial"/>
              </a:rPr>
              <a:t>Mocha and Chai are commonly used for Node Testing</a:t>
            </a:r>
            <a:endParaRPr sz="200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hlinkClick r:id="rId3"/>
              </a:rPr>
              <a:t>http://chaijs.com/</a:t>
            </a:r>
            <a:endParaRPr sz="1800">
              <a:latin typeface="Arial"/>
              <a:cs typeface="Arial"/>
            </a:endParaRPr>
          </a:p>
          <a:p>
            <a:pPr marL="305435" indent="-182880">
              <a:lnSpc>
                <a:spcPct val="100000"/>
              </a:lnSpc>
              <a:spcBef>
                <a:spcPts val="385"/>
              </a:spcBef>
              <a:buClr>
                <a:srgbClr val="E48312"/>
              </a:buClr>
              <a:buChar char="◦"/>
              <a:tabLst>
                <a:tab pos="305435" algn="l"/>
              </a:tabLst>
            </a:pPr>
            <a:r>
              <a:rPr sz="1800" u="heavy" dirty="0">
                <a:solidFill>
                  <a:srgbClr val="2998E3"/>
                </a:solidFill>
                <a:uFill>
                  <a:solidFill>
                    <a:srgbClr val="2998E3"/>
                  </a:solidFill>
                </a:uFill>
                <a:latin typeface="Arial"/>
                <a:cs typeface="Arial"/>
              </a:rPr>
              <a:t>https://mochajs.org/</a:t>
            </a:r>
            <a:endParaRPr sz="18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Research other databases!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748520" cy="2745623"/>
          </a:xfrm>
          <a:prstGeom prst="rect">
            <a:avLst/>
          </a:prstGeom>
        </p:spPr>
        <p:txBody>
          <a:bodyPr vert="horz" wrap="square" lIns="0" tIns="11430" rIns="0" bIns="0" rtlCol="0">
            <a:spAutoFit/>
          </a:bodyPr>
          <a:lstStyle/>
          <a:p>
            <a:pPr marL="12700">
              <a:lnSpc>
                <a:spcPts val="2280"/>
              </a:lnSpc>
              <a:spcBef>
                <a:spcPts val="90"/>
              </a:spcBef>
            </a:pPr>
            <a:r>
              <a:rPr sz="2000" dirty="0">
                <a:solidFill>
                  <a:srgbClr val="404040"/>
                </a:solidFill>
                <a:latin typeface="Arial"/>
                <a:cs typeface="Arial"/>
              </a:rPr>
              <a:t>There are literally entire courses filled with database information. There are even special </a:t>
            </a:r>
            <a:r>
              <a:rPr sz="2000" i="1" dirty="0">
                <a:solidFill>
                  <a:srgbClr val="404040"/>
                </a:solidFill>
                <a:latin typeface="Arial"/>
                <a:cs typeface="Arial"/>
              </a:rPr>
              <a:t>types</a:t>
            </a:r>
            <a:endParaRPr sz="2000">
              <a:latin typeface="Arial"/>
              <a:cs typeface="Arial"/>
            </a:endParaRPr>
          </a:p>
          <a:p>
            <a:pPr marL="12700">
              <a:lnSpc>
                <a:spcPts val="2280"/>
              </a:lnSpc>
            </a:pPr>
            <a:r>
              <a:rPr sz="2000" dirty="0">
                <a:solidFill>
                  <a:srgbClr val="404040"/>
                </a:solidFill>
                <a:latin typeface="Arial"/>
                <a:cs typeface="Arial"/>
              </a:rPr>
              <a:t>of databases, such as ElasticSearch, that fulfill limited sets of tasks such as text indexing.</a:t>
            </a:r>
            <a:endParaRPr sz="2000">
              <a:latin typeface="Arial"/>
              <a:cs typeface="Arial"/>
            </a:endParaRPr>
          </a:p>
          <a:p>
            <a:pPr marL="12700">
              <a:lnSpc>
                <a:spcPct val="100000"/>
              </a:lnSpc>
              <a:spcBef>
                <a:spcPts val="1155"/>
              </a:spcBef>
            </a:pPr>
            <a:r>
              <a:rPr sz="2000" dirty="0">
                <a:solidFill>
                  <a:srgbClr val="404040"/>
                </a:solidFill>
                <a:latin typeface="Arial"/>
                <a:cs typeface="Arial"/>
              </a:rPr>
              <a:t>You should familiarize yourself with tradition, SQL based databases such as MariaDB</a:t>
            </a:r>
            <a:endParaRPr sz="200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rPr>
              <a:t>https://mariadb.org/</a:t>
            </a:r>
            <a:endParaRPr sz="1800">
              <a:latin typeface="Arial"/>
              <a:cs typeface="Arial"/>
            </a:endParaRPr>
          </a:p>
          <a:p>
            <a:pPr marL="12700">
              <a:lnSpc>
                <a:spcPct val="100000"/>
              </a:lnSpc>
              <a:spcBef>
                <a:spcPts val="1360"/>
              </a:spcBef>
            </a:pPr>
            <a:r>
              <a:rPr sz="2000" dirty="0">
                <a:solidFill>
                  <a:srgbClr val="404040"/>
                </a:solidFill>
                <a:latin typeface="Arial"/>
                <a:cs typeface="Arial"/>
              </a:rPr>
              <a:t>And it's always nice to know how to handle 'Big Data' with ElasticSearch</a:t>
            </a:r>
            <a:endParaRPr sz="200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rPr>
              <a:t>https://</a:t>
            </a:r>
            <a:r>
              <a:rPr sz="1800" u="heavy" dirty="0">
                <a:solidFill>
                  <a:srgbClr val="2998E3"/>
                </a:solidFill>
                <a:uFill>
                  <a:solidFill>
                    <a:srgbClr val="2998E3"/>
                  </a:solidFill>
                </a:uFill>
                <a:latin typeface="Arial"/>
                <a:cs typeface="Arial"/>
                <a:hlinkClick r:id="rId2"/>
              </a:rPr>
              <a:t>www.elastic.co/</a:t>
            </a:r>
            <a:endParaRPr sz="18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1332" y="304800"/>
            <a:ext cx="11173460" cy="1379352"/>
          </a:xfrm>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Experiment, and learn about everything!</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06053"/>
            <a:ext cx="9918065" cy="4192814"/>
          </a:xfrm>
          <a:prstGeom prst="rect">
            <a:avLst/>
          </a:prstGeom>
        </p:spPr>
        <p:txBody>
          <a:bodyPr vert="horz" wrap="square" lIns="0" tIns="40005" rIns="0" bIns="0" rtlCol="0">
            <a:spAutoFit/>
          </a:bodyPr>
          <a:lstStyle/>
          <a:p>
            <a:pPr marL="12700">
              <a:lnSpc>
                <a:spcPct val="100000"/>
              </a:lnSpc>
              <a:spcBef>
                <a:spcPts val="315"/>
              </a:spcBef>
            </a:pPr>
            <a:r>
              <a:rPr sz="2000" dirty="0">
                <a:solidFill>
                  <a:srgbClr val="404040"/>
                </a:solidFill>
                <a:latin typeface="Arial"/>
                <a:cs typeface="Arial"/>
              </a:rPr>
              <a:t>You take a look at a topic or technology you may be interested in and build a dummy application</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Pick a frontend</a:t>
            </a:r>
            <a:endParaRPr sz="1800" dirty="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Pick a backend</a:t>
            </a:r>
            <a:endParaRPr sz="1800" dirty="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Look into unit tests for both, and learn how to write those!</a:t>
            </a:r>
            <a:endParaRPr sz="1800" dirty="0">
              <a:latin typeface="Arial"/>
              <a:cs typeface="Arial"/>
            </a:endParaRPr>
          </a:p>
          <a:p>
            <a:pPr marL="12700">
              <a:lnSpc>
                <a:spcPct val="100000"/>
              </a:lnSpc>
              <a:spcBef>
                <a:spcPts val="1340"/>
              </a:spcBef>
            </a:pPr>
            <a:r>
              <a:rPr sz="2000" dirty="0">
                <a:solidFill>
                  <a:srgbClr val="404040"/>
                </a:solidFill>
                <a:latin typeface="Arial"/>
                <a:cs typeface="Arial"/>
              </a:rPr>
              <a:t>In order to learn a new technology, I suggest simple tasks like the following:</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ToDo lists</a:t>
            </a:r>
            <a:endParaRPr sz="1800" dirty="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Comment Boxes / Blogs</a:t>
            </a:r>
            <a:endParaRPr sz="1800" dirty="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RSS Readers</a:t>
            </a:r>
            <a:endParaRPr sz="1800" dirty="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Shopping websites</a:t>
            </a:r>
            <a:endParaRPr sz="1800" dirty="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Anything!</a:t>
            </a:r>
            <a:endParaRPr sz="1800" dirty="0">
              <a:latin typeface="Arial"/>
              <a:cs typeface="Arial"/>
            </a:endParaRPr>
          </a:p>
          <a:p>
            <a:pPr marL="12700">
              <a:lnSpc>
                <a:spcPct val="100000"/>
              </a:lnSpc>
              <a:spcBef>
                <a:spcPts val="1360"/>
              </a:spcBef>
            </a:pPr>
            <a:r>
              <a:rPr sz="2000" dirty="0">
                <a:solidFill>
                  <a:srgbClr val="404040"/>
                </a:solidFill>
                <a:latin typeface="Arial"/>
                <a:cs typeface="Arial"/>
              </a:rPr>
              <a:t>Just keep building!</a:t>
            </a: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Using</a:t>
            </a:r>
            <a:r>
              <a:rPr spc="-405" dirty="0"/>
              <a:t> </a:t>
            </a:r>
            <a:r>
              <a:rPr spc="-240" dirty="0"/>
              <a:t>tabindex	</a:t>
            </a:r>
          </a:p>
        </p:txBody>
      </p:sp>
      <p:sp>
        <p:nvSpPr>
          <p:cNvPr id="3" name="object 3"/>
          <p:cNvSpPr txBox="1"/>
          <p:nvPr/>
        </p:nvSpPr>
        <p:spPr>
          <a:xfrm>
            <a:off x="1176019" y="1834387"/>
            <a:ext cx="9550400" cy="3155351"/>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The </a:t>
            </a:r>
            <a:r>
              <a:rPr sz="2000" i="1" dirty="0">
                <a:solidFill>
                  <a:srgbClr val="404040"/>
                </a:solidFill>
                <a:latin typeface="Arial"/>
                <a:cs typeface="Arial"/>
              </a:rPr>
              <a:t>tabindex </a:t>
            </a:r>
            <a:r>
              <a:rPr sz="2000" dirty="0">
                <a:solidFill>
                  <a:srgbClr val="404040"/>
                </a:solidFill>
                <a:latin typeface="Arial"/>
                <a:cs typeface="Arial"/>
              </a:rPr>
              <a:t>attribute allows you to focus on elements that can’t normally be focused on, or  change the order that you focus on elements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This allows you to target an element using the :focus CSS selector</a:t>
            </a:r>
            <a:endParaRPr sz="1800">
              <a:latin typeface="Arial"/>
              <a:cs typeface="Arial"/>
            </a:endParaRPr>
          </a:p>
          <a:p>
            <a:pPr marL="12700">
              <a:lnSpc>
                <a:spcPct val="100000"/>
              </a:lnSpc>
              <a:spcBef>
                <a:spcPts val="1335"/>
              </a:spcBef>
            </a:pPr>
            <a:r>
              <a:rPr sz="2000" dirty="0">
                <a:solidFill>
                  <a:srgbClr val="404040"/>
                </a:solidFill>
                <a:latin typeface="Arial"/>
                <a:cs typeface="Arial"/>
              </a:rPr>
              <a:t>Your tabindex can be positive, negative, or 0:</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If it’s positive, elements will be tabbed from the lowest to highest number of tabindex</a:t>
            </a:r>
            <a:endParaRPr sz="1800">
              <a:latin typeface="Arial"/>
              <a:cs typeface="Arial"/>
            </a:endParaRPr>
          </a:p>
          <a:p>
            <a:pPr marL="305435" marR="5080" indent="-182880">
              <a:lnSpc>
                <a:spcPts val="1939"/>
              </a:lnSpc>
              <a:spcBef>
                <a:spcPts val="635"/>
              </a:spcBef>
              <a:buClr>
                <a:srgbClr val="E48312"/>
              </a:buClr>
              <a:buChar char="◦"/>
              <a:tabLst>
                <a:tab pos="305435" algn="l"/>
              </a:tabLst>
            </a:pPr>
            <a:r>
              <a:rPr sz="1800" dirty="0">
                <a:solidFill>
                  <a:srgbClr val="404040"/>
                </a:solidFill>
                <a:latin typeface="Arial"/>
                <a:cs typeface="Arial"/>
              </a:rPr>
              <a:t>If it’s 0, it will allow the element to be focusable but not change the order that you can tab into it; it  would just be where it is in relation to the rest of the document (like static positioning)</a:t>
            </a:r>
            <a:endParaRPr sz="1800">
              <a:latin typeface="Arial"/>
              <a:cs typeface="Arial"/>
            </a:endParaRPr>
          </a:p>
          <a:p>
            <a:pPr marL="305435" indent="-182880">
              <a:lnSpc>
                <a:spcPct val="100000"/>
              </a:lnSpc>
              <a:spcBef>
                <a:spcPts val="360"/>
              </a:spcBef>
              <a:buClr>
                <a:srgbClr val="E48312"/>
              </a:buClr>
              <a:buChar char="◦"/>
              <a:tabLst>
                <a:tab pos="305435" algn="l"/>
              </a:tabLst>
            </a:pPr>
            <a:r>
              <a:rPr sz="1800" dirty="0">
                <a:solidFill>
                  <a:srgbClr val="404040"/>
                </a:solidFill>
                <a:latin typeface="Arial"/>
                <a:cs typeface="Arial"/>
              </a:rPr>
              <a:t>If negative, it will be ignored on tab but focusable</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Elements with an equal tabindex will be focused on in the order they appear in DOM</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4460" rIns="0" bIns="0" rtlCol="0">
            <a:spAutoFit/>
          </a:bodyPr>
          <a:lstStyle/>
          <a:p>
            <a:pPr marL="170180" marR="5080">
              <a:lnSpc>
                <a:spcPts val="4900"/>
              </a:lnSpc>
              <a:spcBef>
                <a:spcPts val="980"/>
              </a:spcBef>
            </a:pPr>
            <a:r>
              <a:rPr u="none" dirty="0"/>
              <a:t>Case Study: reading comments on a  website</a:t>
            </a:r>
          </a:p>
        </p:txBody>
      </p:sp>
      <p:sp>
        <p:nvSpPr>
          <p:cNvPr id="4" name="object 4"/>
          <p:cNvSpPr txBox="1"/>
          <p:nvPr/>
        </p:nvSpPr>
        <p:spPr>
          <a:xfrm>
            <a:off x="1176019" y="1810004"/>
            <a:ext cx="4847590" cy="4292201"/>
          </a:xfrm>
          <a:prstGeom prst="rect">
            <a:avLst/>
          </a:prstGeom>
        </p:spPr>
        <p:txBody>
          <a:bodyPr vert="horz" wrap="square" lIns="0" tIns="72390" rIns="0" bIns="0" rtlCol="0">
            <a:spAutoFit/>
          </a:bodyPr>
          <a:lstStyle/>
          <a:p>
            <a:pPr marL="12700" marR="28575">
              <a:lnSpc>
                <a:spcPct val="80000"/>
              </a:lnSpc>
              <a:spcBef>
                <a:spcPts val="570"/>
              </a:spcBef>
            </a:pPr>
            <a:r>
              <a:rPr sz="2000" dirty="0">
                <a:solidFill>
                  <a:srgbClr val="404040"/>
                </a:solidFill>
                <a:latin typeface="Arial"/>
                <a:cs typeface="Arial"/>
              </a:rPr>
              <a:t>Some websites are entirely devoted to reading  comment chains, but they hide comments  nested after a certain level.</a:t>
            </a:r>
            <a:endParaRPr sz="2000">
              <a:latin typeface="Arial"/>
              <a:cs typeface="Arial"/>
            </a:endParaRPr>
          </a:p>
          <a:p>
            <a:pPr marL="12700" marR="73025">
              <a:lnSpc>
                <a:spcPts val="1920"/>
              </a:lnSpc>
              <a:spcBef>
                <a:spcPts val="1375"/>
              </a:spcBef>
            </a:pPr>
            <a:r>
              <a:rPr sz="2000" dirty="0">
                <a:solidFill>
                  <a:srgbClr val="404040"/>
                </a:solidFill>
                <a:latin typeface="Arial"/>
                <a:cs typeface="Arial"/>
              </a:rPr>
              <a:t>While this will </a:t>
            </a:r>
            <a:r>
              <a:rPr sz="2000" i="1" dirty="0">
                <a:solidFill>
                  <a:srgbClr val="404040"/>
                </a:solidFill>
                <a:latin typeface="Arial"/>
                <a:cs typeface="Arial"/>
              </a:rPr>
              <a:t>probably </a:t>
            </a:r>
            <a:r>
              <a:rPr sz="2000" dirty="0">
                <a:solidFill>
                  <a:srgbClr val="404040"/>
                </a:solidFill>
                <a:latin typeface="Arial"/>
                <a:cs typeface="Arial"/>
              </a:rPr>
              <a:t>be entirely navigable  through anchors, you would have to go  through many anchors to get down to the first  ‘load more comments’ factor.</a:t>
            </a:r>
            <a:endParaRPr sz="2000">
              <a:latin typeface="Arial"/>
              <a:cs typeface="Arial"/>
            </a:endParaRPr>
          </a:p>
          <a:p>
            <a:pPr marL="12700" marR="567055">
              <a:lnSpc>
                <a:spcPct val="80000"/>
              </a:lnSpc>
              <a:spcBef>
                <a:spcPts val="1435"/>
              </a:spcBef>
            </a:pPr>
            <a:r>
              <a:rPr sz="2000" dirty="0">
                <a:solidFill>
                  <a:srgbClr val="404040"/>
                </a:solidFill>
                <a:latin typeface="Arial"/>
                <a:cs typeface="Arial"/>
              </a:rPr>
              <a:t>Using a similar pattern as before, you can  actually navigate through divs.</a:t>
            </a:r>
            <a:endParaRPr sz="2000">
              <a:latin typeface="Arial"/>
              <a:cs typeface="Arial"/>
            </a:endParaRPr>
          </a:p>
          <a:p>
            <a:pPr marL="12700" marR="5080">
              <a:lnSpc>
                <a:spcPct val="80000"/>
              </a:lnSpc>
              <a:spcBef>
                <a:spcPts val="1390"/>
              </a:spcBef>
            </a:pPr>
            <a:r>
              <a:rPr sz="2000" dirty="0">
                <a:solidFill>
                  <a:srgbClr val="404040"/>
                </a:solidFill>
                <a:latin typeface="Arial"/>
                <a:cs typeface="Arial"/>
              </a:rPr>
              <a:t>You would use the </a:t>
            </a:r>
            <a:r>
              <a:rPr sz="2000" i="1" dirty="0">
                <a:solidFill>
                  <a:srgbClr val="404040"/>
                </a:solidFill>
                <a:latin typeface="Arial"/>
                <a:cs typeface="Arial"/>
              </a:rPr>
              <a:t>tabindex </a:t>
            </a:r>
            <a:r>
              <a:rPr sz="2000" dirty="0">
                <a:solidFill>
                  <a:srgbClr val="404040"/>
                </a:solidFill>
                <a:latin typeface="Arial"/>
                <a:cs typeface="Arial"/>
              </a:rPr>
              <a:t>property, as well  as some keyboard watching, to allow you to be  focused on a particular post and navigate with  the keyboard between posts.</a:t>
            </a:r>
            <a:endParaRPr sz="2000">
              <a:latin typeface="Arial"/>
              <a:cs typeface="Arial"/>
            </a:endParaRPr>
          </a:p>
        </p:txBody>
      </p:sp>
      <p:sp>
        <p:nvSpPr>
          <p:cNvPr id="5" name="object 5"/>
          <p:cNvSpPr/>
          <p:nvPr/>
        </p:nvSpPr>
        <p:spPr>
          <a:xfrm>
            <a:off x="6172200" y="1844039"/>
            <a:ext cx="5032248" cy="42489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2" rIns="0" bIns="0" rtlCol="0">
            <a:spAutoFit/>
          </a:bodyPr>
          <a:lstStyle/>
          <a:p>
            <a:pPr marL="170180">
              <a:lnSpc>
                <a:spcPct val="100000"/>
              </a:lnSpc>
              <a:spcBef>
                <a:spcPts val="100"/>
              </a:spcBef>
              <a:tabLst>
                <a:tab pos="10141585" algn="l"/>
              </a:tabLst>
            </a:pPr>
            <a:r>
              <a:rPr dirty="0"/>
              <a:t>Practical: Making a Rich Text Editor	</a:t>
            </a:r>
          </a:p>
        </p:txBody>
      </p:sp>
      <p:sp>
        <p:nvSpPr>
          <p:cNvPr id="3" name="object 3"/>
          <p:cNvSpPr txBox="1"/>
          <p:nvPr/>
        </p:nvSpPr>
        <p:spPr>
          <a:xfrm>
            <a:off x="1176019" y="1686864"/>
            <a:ext cx="9740900" cy="2263440"/>
          </a:xfrm>
          <a:prstGeom prst="rect">
            <a:avLst/>
          </a:prstGeom>
        </p:spPr>
        <p:txBody>
          <a:bodyPr vert="horz" wrap="square" lIns="0" tIns="158750" rIns="0" bIns="0" rtlCol="0">
            <a:spAutoFit/>
          </a:bodyPr>
          <a:lstStyle/>
          <a:p>
            <a:pPr marL="12700">
              <a:lnSpc>
                <a:spcPct val="100000"/>
              </a:lnSpc>
              <a:spcBef>
                <a:spcPts val="1250"/>
              </a:spcBef>
            </a:pPr>
            <a:r>
              <a:rPr sz="2000" dirty="0">
                <a:solidFill>
                  <a:srgbClr val="404040"/>
                </a:solidFill>
                <a:latin typeface="Arial"/>
                <a:cs typeface="Arial"/>
              </a:rPr>
              <a:t>Here’s a fun fact – you can make certain elements </a:t>
            </a:r>
            <a:r>
              <a:rPr sz="2000" i="1" dirty="0">
                <a:solidFill>
                  <a:srgbClr val="404040"/>
                </a:solidFill>
                <a:latin typeface="Arial"/>
                <a:cs typeface="Arial"/>
              </a:rPr>
              <a:t>editable </a:t>
            </a:r>
            <a:r>
              <a:rPr sz="2000" dirty="0">
                <a:solidFill>
                  <a:srgbClr val="404040"/>
                </a:solidFill>
                <a:latin typeface="Arial"/>
                <a:cs typeface="Arial"/>
              </a:rPr>
              <a:t>using the </a:t>
            </a:r>
            <a:r>
              <a:rPr sz="2000" i="1" dirty="0">
                <a:solidFill>
                  <a:srgbClr val="404040"/>
                </a:solidFill>
                <a:latin typeface="Arial"/>
                <a:cs typeface="Arial"/>
              </a:rPr>
              <a:t>contenteditable </a:t>
            </a:r>
            <a:r>
              <a:rPr sz="2000" dirty="0">
                <a:solidFill>
                  <a:srgbClr val="404040"/>
                </a:solidFill>
                <a:latin typeface="Arial"/>
                <a:cs typeface="Arial"/>
              </a:rPr>
              <a:t>attribute.</a:t>
            </a:r>
            <a:endParaRPr sz="2000">
              <a:latin typeface="Arial"/>
              <a:cs typeface="Arial"/>
            </a:endParaRPr>
          </a:p>
          <a:p>
            <a:pPr marL="12700" marR="53975">
              <a:lnSpc>
                <a:spcPts val="2160"/>
              </a:lnSpc>
              <a:spcBef>
                <a:spcPts val="1425"/>
              </a:spcBef>
            </a:pPr>
            <a:r>
              <a:rPr sz="2000" dirty="0">
                <a:solidFill>
                  <a:srgbClr val="404040"/>
                </a:solidFill>
                <a:latin typeface="Arial"/>
                <a:cs typeface="Arial"/>
              </a:rPr>
              <a:t>We can use this to make a contenteditable div that is entirely stylable via the keyboard, rather  than buttons!</a:t>
            </a:r>
            <a:endParaRPr sz="2000">
              <a:latin typeface="Arial"/>
              <a:cs typeface="Arial"/>
            </a:endParaRPr>
          </a:p>
          <a:p>
            <a:pPr marL="12700" marR="765810">
              <a:lnSpc>
                <a:spcPts val="2160"/>
              </a:lnSpc>
              <a:spcBef>
                <a:spcPts val="1415"/>
              </a:spcBef>
            </a:pPr>
            <a:r>
              <a:rPr sz="2000" dirty="0">
                <a:solidFill>
                  <a:srgbClr val="404040"/>
                </a:solidFill>
                <a:latin typeface="Arial"/>
                <a:cs typeface="Arial"/>
              </a:rPr>
              <a:t>To start off, we will make a simple Rich Text Editor that will allow you to open and close  emphasized, strong, and underlined text.</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83483"/>
            <a:ext cx="9919970" cy="1243965"/>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Advanced CSS	</a:t>
            </a:r>
            <a:endParaRPr sz="80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TotalTime>
  <Words>4195</Words>
  <Application>Microsoft Macintosh PowerPoint</Application>
  <PresentationFormat>Widescreen</PresentationFormat>
  <Paragraphs>401</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Courier</vt:lpstr>
      <vt:lpstr>Courier New</vt:lpstr>
      <vt:lpstr>Times New Roman</vt:lpstr>
      <vt:lpstr>Office Theme</vt:lpstr>
      <vt:lpstr>Lecture 13: CSS3,  Accessibility, and Twitter  Bootstrap</vt:lpstr>
      <vt:lpstr>Code for this Week </vt:lpstr>
      <vt:lpstr>Accessibility through  Keyboard Navigation </vt:lpstr>
      <vt:lpstr>Complex frontends are hard to use </vt:lpstr>
      <vt:lpstr>Case Study: live searches </vt:lpstr>
      <vt:lpstr>Using tabindex </vt:lpstr>
      <vt:lpstr>Case Study: reading comments on a  website</vt:lpstr>
      <vt:lpstr>Practical: Making a Rich Text Editor </vt:lpstr>
      <vt:lpstr>PowerPoint Presentation</vt:lpstr>
      <vt:lpstr>Media Queries!</vt:lpstr>
      <vt:lpstr>Print Layouts</vt:lpstr>
      <vt:lpstr>Mobile First </vt:lpstr>
      <vt:lpstr>Transformations </vt:lpstr>
      <vt:lpstr>Animation</vt:lpstr>
      <vt:lpstr>Hardware Accelerated CSS! </vt:lpstr>
      <vt:lpstr>Hardware-Accelerated Properties </vt:lpstr>
      <vt:lpstr>Pseudo-Elements </vt:lpstr>
      <vt:lpstr>Content </vt:lpstr>
      <vt:lpstr>Combining Content and Pseudo-  Elements </vt:lpstr>
      <vt:lpstr>Transitions</vt:lpstr>
      <vt:lpstr>PowerPoint Presentation</vt:lpstr>
      <vt:lpstr>What is Bootstrap? </vt:lpstr>
      <vt:lpstr>What does Bootstrap provide? </vt:lpstr>
      <vt:lpstr>Why is Bootstrap helpful? </vt:lpstr>
      <vt:lpstr>Why do so many websites use Bootstrap? </vt:lpstr>
      <vt:lpstr>How can we use Bootstrap? </vt:lpstr>
      <vt:lpstr>Setting up Bootstrap </vt:lpstr>
      <vt:lpstr>PowerPoint Presentation</vt:lpstr>
      <vt:lpstr>Branding </vt:lpstr>
      <vt:lpstr>Supported Sizes </vt:lpstr>
      <vt:lpstr>Print Styles! </vt:lpstr>
      <vt:lpstr>Accessibility In Bootstrap </vt:lpstr>
      <vt:lpstr>Compiling Bootstrap </vt:lpstr>
      <vt:lpstr>PowerPoint Presentation</vt:lpstr>
      <vt:lpstr>What is a grid? </vt:lpstr>
      <vt:lpstr>Bootstrap’s Grid</vt:lpstr>
      <vt:lpstr>Using the Grid </vt:lpstr>
      <vt:lpstr>Nesting rows and columns </vt:lpstr>
      <vt:lpstr>Common Layout  Components </vt:lpstr>
      <vt:lpstr>What does Bootstrap do for normal  HTML? </vt:lpstr>
      <vt:lpstr>Forms in Bootstrap </vt:lpstr>
      <vt:lpstr>Buttons </vt:lpstr>
      <vt:lpstr>Tables </vt:lpstr>
      <vt:lpstr>Image Utility Classes </vt:lpstr>
      <vt:lpstr>Utility Classes </vt:lpstr>
      <vt:lpstr>PowerPoint Presentation</vt:lpstr>
      <vt:lpstr>Bootstrap Specific Components </vt:lpstr>
      <vt:lpstr>Modal Windows </vt:lpstr>
      <vt:lpstr>Alerts </vt:lpstr>
      <vt:lpstr>Tabs </vt:lpstr>
      <vt:lpstr>Tabs </vt:lpstr>
      <vt:lpstr>Dropdowns</vt:lpstr>
      <vt:lpstr>Tooltips </vt:lpstr>
      <vt:lpstr>Events </vt:lpstr>
      <vt:lpstr>PowerPoint Presentation</vt:lpstr>
      <vt:lpstr>Learn how to test! </vt:lpstr>
      <vt:lpstr>Research other databases! </vt:lpstr>
      <vt:lpstr>Experiment, and learn about everything!</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CSS3,  Accessibility, and Twitter  Bootstrap</dc:title>
  <cp:lastModifiedBy>Patrick Hill</cp:lastModifiedBy>
  <cp:revision>1</cp:revision>
  <dcterms:created xsi:type="dcterms:W3CDTF">2018-08-11T00:22:49Z</dcterms:created>
  <dcterms:modified xsi:type="dcterms:W3CDTF">2018-08-14T19:04:36Z</dcterms:modified>
</cp:coreProperties>
</file>