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0"/>
                </a:moveTo>
                <a:lnTo>
                  <a:pt x="12192000" y="0"/>
                </a:lnTo>
                <a:lnTo>
                  <a:pt x="1219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7300"/>
            <a:ext cx="12192000" cy="63500"/>
          </a:xfrm>
          <a:custGeom>
            <a:avLst/>
            <a:gdLst/>
            <a:ahLst/>
            <a:cxnLst/>
            <a:rect l="l" t="t" r="r" b="b"/>
            <a:pathLst>
              <a:path w="12192000" h="63500">
                <a:moveTo>
                  <a:pt x="0" y="63500"/>
                </a:moveTo>
                <a:lnTo>
                  <a:pt x="12192000" y="63500"/>
                </a:lnTo>
                <a:lnTo>
                  <a:pt x="12192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1952752"/>
            <a:ext cx="983996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5854" y="1802554"/>
            <a:ext cx="9940290" cy="394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35580" y="6553837"/>
            <a:ext cx="212534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850" y="434975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5854" y="1802554"/>
            <a:ext cx="9940290" cy="2452294"/>
          </a:xfrm>
          <a:prstGeom prst="rect">
            <a:avLst/>
          </a:prstGeom>
        </p:spPr>
        <p:txBody>
          <a:bodyPr vert="horz" wrap="square" lIns="0" tIns="345777" rIns="0" bIns="0" rtlCol="0">
            <a:spAutoFit/>
          </a:bodyPr>
          <a:lstStyle/>
          <a:p>
            <a:pPr marL="62865" marR="5080">
              <a:lnSpc>
                <a:spcPts val="8200"/>
              </a:lnSpc>
              <a:spcBef>
                <a:spcPts val="1540"/>
              </a:spcBef>
            </a:pPr>
            <a:r>
              <a:rPr sz="8000" dirty="0">
                <a:solidFill>
                  <a:srgbClr val="262626"/>
                </a:solidFill>
              </a:rPr>
              <a:t>Final Project Database  Proposal</a:t>
            </a:r>
            <a:endParaRPr sz="8000" dirty="0"/>
          </a:p>
        </p:txBody>
      </p:sp>
      <p:sp>
        <p:nvSpPr>
          <p:cNvPr id="4" name="object 4"/>
          <p:cNvSpPr txBox="1"/>
          <p:nvPr/>
        </p:nvSpPr>
        <p:spPr>
          <a:xfrm>
            <a:off x="1178791" y="4437839"/>
            <a:ext cx="4420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637052"/>
                </a:solidFill>
                <a:latin typeface="Arial"/>
                <a:cs typeface="Arial"/>
              </a:rPr>
              <a:t>CS-546 </a:t>
            </a:r>
            <a:r>
              <a:rPr sz="2400" spc="-140" dirty="0">
                <a:solidFill>
                  <a:srgbClr val="637052"/>
                </a:solidFill>
                <a:latin typeface="Arial"/>
                <a:cs typeface="Arial"/>
              </a:rPr>
              <a:t>– </a:t>
            </a:r>
            <a:r>
              <a:rPr sz="2400" spc="-95" dirty="0">
                <a:solidFill>
                  <a:srgbClr val="637052"/>
                </a:solidFill>
                <a:latin typeface="Arial"/>
                <a:cs typeface="Arial"/>
              </a:rPr>
              <a:t>WEB</a:t>
            </a:r>
            <a:r>
              <a:rPr sz="2400" spc="-430" dirty="0">
                <a:solidFill>
                  <a:srgbClr val="63705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37052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5580" y="6548367"/>
            <a:ext cx="2125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©2015 </a:t>
            </a:r>
            <a:r>
              <a:rPr sz="900" spc="-160" dirty="0">
                <a:solidFill>
                  <a:srgbClr val="FFFFFF"/>
                </a:solidFill>
                <a:latin typeface="Arial"/>
                <a:cs typeface="Arial"/>
              </a:rPr>
              <a:t>STEVENS 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INSTITUTE 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2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150" y="17462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17447"/>
            <a:ext cx="98729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What is the database proposal?</a:t>
            </a:r>
            <a:endParaRPr sz="48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3480" y="1827954"/>
            <a:ext cx="9786620" cy="21082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3975">
              <a:lnSpc>
                <a:spcPts val="2200"/>
              </a:lnSpc>
              <a:spcBef>
                <a:spcPts val="3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For beginners to databases, it is not always easy to realize just how much they will need to put  into their database!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4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As such, after your project proposal is approved, you will submit a database proposal for me to  check through.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Your database proposalwill detail your planned collectionsand data that you will be storing.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150" y="17462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917447"/>
            <a:ext cx="66725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The Proposal Document</a:t>
            </a:r>
            <a:endParaRPr sz="48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5" dirty="0"/>
              <a:t>©2015 </a:t>
            </a:r>
            <a:r>
              <a:rPr spc="-160" dirty="0"/>
              <a:t>STEVENS </a:t>
            </a:r>
            <a:r>
              <a:rPr spc="-120" dirty="0"/>
              <a:t>INSTITUTE </a:t>
            </a:r>
            <a:r>
              <a:rPr spc="-125" dirty="0"/>
              <a:t>OF</a:t>
            </a:r>
            <a:r>
              <a:rPr spc="-25" dirty="0"/>
              <a:t> </a:t>
            </a:r>
            <a:r>
              <a:rPr spc="-125" dirty="0"/>
              <a:t>TECHNOLOGY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0325" marR="499745">
              <a:lnSpc>
                <a:spcPts val="2000"/>
              </a:lnSpc>
              <a:spcBef>
                <a:spcPts val="500"/>
              </a:spcBef>
            </a:pPr>
            <a:r>
              <a:rPr dirty="0"/>
              <a:t>Your actual proposal documentwill be simple: for each collection you will be using for your  project, you will submit the following:</a:t>
            </a:r>
          </a:p>
          <a:p>
            <a:pPr marL="352425" indent="-177800">
              <a:lnSpc>
                <a:spcPts val="2060"/>
              </a:lnSpc>
              <a:buClr>
                <a:srgbClr val="E48312"/>
              </a:buClr>
              <a:buChar char="◦"/>
              <a:tabLst>
                <a:tab pos="352425" algn="l"/>
              </a:tabLst>
            </a:pPr>
            <a:r>
              <a:rPr sz="1800" dirty="0"/>
              <a:t>A list of your group members</a:t>
            </a:r>
            <a:endParaRPr sz="1800"/>
          </a:p>
          <a:p>
            <a:pPr marL="352425" indent="-177800">
              <a:lnSpc>
                <a:spcPct val="100000"/>
              </a:lnSpc>
              <a:spcBef>
                <a:spcPts val="240"/>
              </a:spcBef>
              <a:buClr>
                <a:srgbClr val="E48312"/>
              </a:buClr>
              <a:buChar char="◦"/>
              <a:tabLst>
                <a:tab pos="352425" algn="l"/>
              </a:tabLst>
            </a:pPr>
            <a:r>
              <a:rPr sz="1800" dirty="0"/>
              <a:t>A heading stating what the collection is for </a:t>
            </a:r>
            <a:r>
              <a:rPr sz="1800" i="1" dirty="0">
                <a:latin typeface="Arial"/>
                <a:cs typeface="Arial"/>
              </a:rPr>
              <a:t>(ie: “Users”)</a:t>
            </a:r>
            <a:endParaRPr sz="1800">
              <a:latin typeface="Arial"/>
              <a:cs typeface="Arial"/>
            </a:endParaRPr>
          </a:p>
          <a:p>
            <a:pPr marL="352425" indent="-177800">
              <a:lnSpc>
                <a:spcPct val="100000"/>
              </a:lnSpc>
              <a:spcBef>
                <a:spcPts val="140"/>
              </a:spcBef>
              <a:buClr>
                <a:srgbClr val="E48312"/>
              </a:buClr>
              <a:buChar char="◦"/>
              <a:tabLst>
                <a:tab pos="352425" algn="l"/>
              </a:tabLst>
            </a:pPr>
            <a:r>
              <a:rPr sz="1800" dirty="0"/>
              <a:t>A few lines of text stating what the goal of</a:t>
            </a:r>
            <a:endParaRPr sz="1800"/>
          </a:p>
          <a:p>
            <a:pPr marL="352425" indent="-177800">
              <a:lnSpc>
                <a:spcPct val="100000"/>
              </a:lnSpc>
              <a:spcBef>
                <a:spcPts val="140"/>
              </a:spcBef>
              <a:buClr>
                <a:srgbClr val="E48312"/>
              </a:buClr>
              <a:buChar char="◦"/>
              <a:tabLst>
                <a:tab pos="352425" algn="l"/>
              </a:tabLst>
            </a:pPr>
            <a:r>
              <a:rPr sz="1800" dirty="0"/>
              <a:t>A sample document, in JSON format</a:t>
            </a:r>
            <a:endParaRPr sz="1800"/>
          </a:p>
          <a:p>
            <a:pPr marL="352425" indent="-177800">
              <a:lnSpc>
                <a:spcPct val="100000"/>
              </a:lnSpc>
              <a:spcBef>
                <a:spcPts val="140"/>
              </a:spcBef>
              <a:buClr>
                <a:srgbClr val="E48312"/>
              </a:buClr>
              <a:buChar char="◦"/>
              <a:tabLst>
                <a:tab pos="352425" algn="l"/>
              </a:tabLst>
            </a:pPr>
            <a:r>
              <a:rPr sz="1800" dirty="0"/>
              <a:t>A table that describes the following for each field:</a:t>
            </a:r>
            <a:endParaRPr sz="1800"/>
          </a:p>
          <a:p>
            <a:pPr marL="542925" lvl="1" indent="-190500">
              <a:lnSpc>
                <a:spcPct val="100000"/>
              </a:lnSpc>
              <a:spcBef>
                <a:spcPts val="340"/>
              </a:spcBef>
              <a:buClr>
                <a:srgbClr val="E48312"/>
              </a:buClr>
              <a:buChar char="◦"/>
              <a:tabLst>
                <a:tab pos="542290" algn="l"/>
                <a:tab pos="54292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Field Name</a:t>
            </a:r>
            <a:endParaRPr sz="1400">
              <a:latin typeface="Arial"/>
              <a:cs typeface="Arial"/>
            </a:endParaRPr>
          </a:p>
          <a:p>
            <a:pPr marL="542925" lvl="1" indent="-190500">
              <a:lnSpc>
                <a:spcPct val="100000"/>
              </a:lnSpc>
              <a:spcBef>
                <a:spcPts val="219"/>
              </a:spcBef>
              <a:buClr>
                <a:srgbClr val="E48312"/>
              </a:buClr>
              <a:buChar char="◦"/>
              <a:tabLst>
                <a:tab pos="542290" algn="l"/>
                <a:tab pos="54292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Field Type</a:t>
            </a:r>
            <a:endParaRPr sz="1400">
              <a:latin typeface="Arial"/>
              <a:cs typeface="Arial"/>
            </a:endParaRPr>
          </a:p>
          <a:p>
            <a:pPr marL="542925" lvl="1" indent="-190500">
              <a:lnSpc>
                <a:spcPct val="100000"/>
              </a:lnSpc>
              <a:spcBef>
                <a:spcPts val="320"/>
              </a:spcBef>
              <a:buClr>
                <a:srgbClr val="E48312"/>
              </a:buClr>
              <a:buChar char="◦"/>
              <a:tabLst>
                <a:tab pos="542290" algn="l"/>
                <a:tab pos="54292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Description</a:t>
            </a:r>
            <a:endParaRPr sz="1400">
              <a:latin typeface="Arial"/>
              <a:cs typeface="Arial"/>
            </a:endParaRPr>
          </a:p>
          <a:p>
            <a:pPr marL="352425" marR="5080" indent="-177800">
              <a:lnSpc>
                <a:spcPct val="81000"/>
              </a:lnSpc>
              <a:spcBef>
                <a:spcPts val="530"/>
              </a:spcBef>
              <a:buClr>
                <a:srgbClr val="E48312"/>
              </a:buClr>
              <a:buChar char="◦"/>
              <a:tabLst>
                <a:tab pos="352425" algn="l"/>
              </a:tabLst>
            </a:pPr>
            <a:r>
              <a:rPr sz="1800" dirty="0"/>
              <a:t>For types that are subdocuments, simply reference them by the type name and denote in the heading  that they are not stored as part of their own collection </a:t>
            </a:r>
            <a:r>
              <a:rPr sz="1800" i="1" dirty="0">
                <a:latin typeface="Arial"/>
                <a:cs typeface="Arial"/>
              </a:rPr>
              <a:t>(ie: “User Profiles (subdocument; not stored in a  collection)”</a:t>
            </a:r>
            <a:endParaRPr sz="18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1040"/>
              </a:spcBef>
            </a:pPr>
            <a:r>
              <a:rPr dirty="0"/>
              <a:t>I have provided a sample on Canvas for your convenience.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226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What is the database proposal?</vt:lpstr>
      <vt:lpstr>The Proposal Document</vt:lpstr>
    </vt:vector>
  </TitlesOfParts>
  <LinksUpToDate>false</LinksUpToDate>
  <SharedDoc>false</SharedDoc>
  <HyperlinksChanged>false</HyperlinksChanged>
  <AppVersion>16.0017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Hill</cp:lastModifiedBy>
  <cp:revision>1</cp:revision>
  <dcterms:created xsi:type="dcterms:W3CDTF">2018-08-11T00:19:57Z</dcterms:created>
  <dcterms:modified xsi:type="dcterms:W3CDTF">2018-08-14T19:05:49Z</dcterms:modified>
</cp:coreProperties>
</file>