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24" d="100"/>
          <a:sy n="124" d="100"/>
        </p:scale>
        <p:origin x="64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rgbClr val="40404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6400800"/>
            <a:ext cx="12192000" cy="457200"/>
          </a:xfrm>
          <a:custGeom>
            <a:avLst/>
            <a:gdLst/>
            <a:ahLst/>
            <a:cxnLst/>
            <a:rect l="l" t="t" r="r" b="b"/>
            <a:pathLst>
              <a:path w="12192000" h="457200">
                <a:moveTo>
                  <a:pt x="0" y="457200"/>
                </a:moveTo>
                <a:lnTo>
                  <a:pt x="12192000" y="457200"/>
                </a:lnTo>
                <a:lnTo>
                  <a:pt x="12192000"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2" name="Holder 2"/>
          <p:cNvSpPr>
            <a:spLocks noGrp="1"/>
          </p:cNvSpPr>
          <p:nvPr>
            <p:ph type="title"/>
          </p:nvPr>
        </p:nvSpPr>
        <p:spPr>
          <a:xfrm>
            <a:off x="1018539" y="913193"/>
            <a:ext cx="10154920" cy="756919"/>
          </a:xfrm>
          <a:prstGeom prst="rect">
            <a:avLst/>
          </a:prstGeom>
        </p:spPr>
        <p:txBody>
          <a:bodyPr wrap="square" lIns="0" tIns="0" rIns="0" bIns="0">
            <a:spAutoFit/>
          </a:bodyPr>
          <a:lstStyle>
            <a:lvl1pPr>
              <a:defRPr sz="4800" b="0" i="0" u="sng">
                <a:solidFill>
                  <a:srgbClr val="404040"/>
                </a:solidFill>
                <a:latin typeface="Arial"/>
                <a:cs typeface="Arial"/>
              </a:defRPr>
            </a:lvl1pPr>
          </a:lstStyle>
          <a:p>
            <a:endParaRPr/>
          </a:p>
        </p:txBody>
      </p:sp>
      <p:sp>
        <p:nvSpPr>
          <p:cNvPr id="3" name="Holder 3"/>
          <p:cNvSpPr>
            <a:spLocks noGrp="1"/>
          </p:cNvSpPr>
          <p:nvPr>
            <p:ph type="body" idx="1"/>
          </p:nvPr>
        </p:nvSpPr>
        <p:spPr>
          <a:xfrm>
            <a:off x="1087754" y="1832208"/>
            <a:ext cx="10016490" cy="2323465"/>
          </a:xfrm>
          <a:prstGeom prst="rect">
            <a:avLst/>
          </a:prstGeom>
        </p:spPr>
        <p:txBody>
          <a:bodyPr wrap="square" lIns="0" tIns="0" rIns="0" bIns="0">
            <a:spAutoFit/>
          </a:bodyPr>
          <a:lstStyle>
            <a:lvl1pPr>
              <a:defRPr sz="2000" b="0" i="0">
                <a:solidFill>
                  <a:srgbClr val="404040"/>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khan.github.io/tota11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api.jquery.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p:nvPr/>
        </p:nvSpPr>
        <p:spPr>
          <a:xfrm>
            <a:off x="1207657" y="4343400"/>
            <a:ext cx="9875520" cy="0"/>
          </a:xfrm>
          <a:custGeom>
            <a:avLst/>
            <a:gdLst/>
            <a:ahLst/>
            <a:cxnLst/>
            <a:rect l="l" t="t" r="r" b="b"/>
            <a:pathLst>
              <a:path w="9875520">
                <a:moveTo>
                  <a:pt x="0" y="0"/>
                </a:moveTo>
                <a:lnTo>
                  <a:pt x="9875520" y="1"/>
                </a:lnTo>
              </a:path>
            </a:pathLst>
          </a:custGeom>
          <a:ln w="6350">
            <a:solidFill>
              <a:srgbClr val="7F7F7F"/>
            </a:solidFill>
          </a:ln>
        </p:spPr>
        <p:txBody>
          <a:bodyPr wrap="square" lIns="0" tIns="0" rIns="0" bIns="0" rtlCol="0"/>
          <a:lstStyle/>
          <a:p>
            <a:endParaRPr/>
          </a:p>
        </p:txBody>
      </p:sp>
      <p:sp>
        <p:nvSpPr>
          <p:cNvPr id="5" name="object 5"/>
          <p:cNvSpPr txBox="1">
            <a:spLocks noGrp="1"/>
          </p:cNvSpPr>
          <p:nvPr>
            <p:ph type="title"/>
          </p:nvPr>
        </p:nvSpPr>
        <p:spPr>
          <a:xfrm>
            <a:off x="1178791" y="970011"/>
            <a:ext cx="9955530" cy="3605474"/>
          </a:xfrm>
          <a:prstGeom prst="rect">
            <a:avLst/>
          </a:prstGeom>
        </p:spPr>
        <p:txBody>
          <a:bodyPr vert="horz" wrap="square" lIns="0" tIns="167005" rIns="0" bIns="0" rtlCol="0">
            <a:spAutoFit/>
          </a:bodyPr>
          <a:lstStyle/>
          <a:p>
            <a:pPr marL="12700" marR="5080">
              <a:lnSpc>
                <a:spcPts val="6730"/>
              </a:lnSpc>
              <a:spcBef>
                <a:spcPts val="1315"/>
              </a:spcBef>
            </a:pPr>
            <a:r>
              <a:rPr sz="6600" u="none" dirty="0">
                <a:solidFill>
                  <a:srgbClr val="262626"/>
                </a:solidFill>
              </a:rPr>
              <a:t>Lecture 11: jQuery, Browser  Based APIs, and Fundamental  Web Accessibility</a:t>
            </a:r>
            <a:endParaRPr sz="6600" dirty="0"/>
          </a:p>
        </p:txBody>
      </p:sp>
      <p:sp>
        <p:nvSpPr>
          <p:cNvPr id="6" name="object 6"/>
          <p:cNvSpPr txBox="1"/>
          <p:nvPr/>
        </p:nvSpPr>
        <p:spPr>
          <a:xfrm>
            <a:off x="1178791" y="4433585"/>
            <a:ext cx="441960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637052"/>
                </a:solidFill>
                <a:latin typeface="Arial"/>
                <a:cs typeface="Arial"/>
              </a:rPr>
              <a:t>CS-546 </a:t>
            </a:r>
            <a:r>
              <a:rPr sz="2400" spc="-140" dirty="0">
                <a:solidFill>
                  <a:srgbClr val="637052"/>
                </a:solidFill>
                <a:latin typeface="Arial"/>
                <a:cs typeface="Arial"/>
              </a:rPr>
              <a:t>– </a:t>
            </a:r>
            <a:r>
              <a:rPr sz="2400" spc="-105" dirty="0">
                <a:solidFill>
                  <a:srgbClr val="637052"/>
                </a:solidFill>
                <a:latin typeface="Arial"/>
                <a:cs typeface="Arial"/>
              </a:rPr>
              <a:t>WEB</a:t>
            </a:r>
            <a:r>
              <a:rPr sz="2400" spc="105" dirty="0">
                <a:solidFill>
                  <a:srgbClr val="637052"/>
                </a:solidFill>
                <a:latin typeface="Arial"/>
                <a:cs typeface="Arial"/>
              </a:rPr>
              <a:t> </a:t>
            </a:r>
            <a:r>
              <a:rPr sz="2400" spc="-80" dirty="0">
                <a:solidFill>
                  <a:srgbClr val="637052"/>
                </a:solidFill>
                <a:latin typeface="Arial"/>
                <a:cs typeface="Arial"/>
              </a:rPr>
              <a:t>PROGRAMMING</a:t>
            </a:r>
            <a:endParaRPr sz="2400">
              <a:latin typeface="Arial"/>
              <a:cs typeface="Arial"/>
            </a:endParaRPr>
          </a:p>
        </p:txBody>
      </p:sp>
      <p:sp>
        <p:nvSpPr>
          <p:cNvPr id="7" name="object 7"/>
          <p:cNvSpPr txBox="1"/>
          <p:nvPr/>
        </p:nvSpPr>
        <p:spPr>
          <a:xfrm>
            <a:off x="5029993" y="6552622"/>
            <a:ext cx="213550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a:cs typeface="Arial"/>
              </a:rPr>
              <a:t>© </a:t>
            </a:r>
            <a:r>
              <a:rPr sz="900" spc="-55" dirty="0">
                <a:solidFill>
                  <a:srgbClr val="FFFFFF"/>
                </a:solidFill>
                <a:latin typeface="Arial"/>
                <a:cs typeface="Arial"/>
              </a:rPr>
              <a:t>2015 </a:t>
            </a:r>
            <a:r>
              <a:rPr sz="900" spc="-140" dirty="0">
                <a:solidFill>
                  <a:srgbClr val="FFFFFF"/>
                </a:solidFill>
                <a:latin typeface="Arial"/>
                <a:cs typeface="Arial"/>
              </a:rPr>
              <a:t>STEVENS </a:t>
            </a:r>
            <a:r>
              <a:rPr sz="900" spc="-105" dirty="0">
                <a:solidFill>
                  <a:srgbClr val="FFFFFF"/>
                </a:solidFill>
                <a:latin typeface="Arial"/>
                <a:cs typeface="Arial"/>
              </a:rPr>
              <a:t>INSTITUTE </a:t>
            </a:r>
            <a:r>
              <a:rPr sz="900" spc="-120" dirty="0">
                <a:solidFill>
                  <a:srgbClr val="FFFFFF"/>
                </a:solidFill>
                <a:latin typeface="Arial"/>
                <a:cs typeface="Arial"/>
              </a:rPr>
              <a:t>OF</a:t>
            </a:r>
            <a:r>
              <a:rPr sz="900" spc="-95"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The Console Object	</a:t>
            </a:r>
          </a:p>
        </p:txBody>
      </p:sp>
      <p:sp>
        <p:nvSpPr>
          <p:cNvPr id="3" name="object 3"/>
          <p:cNvSpPr txBox="1"/>
          <p:nvPr/>
        </p:nvSpPr>
        <p:spPr>
          <a:xfrm>
            <a:off x="1176020" y="1832208"/>
            <a:ext cx="9851390" cy="3788217"/>
          </a:xfrm>
          <a:prstGeom prst="rect">
            <a:avLst/>
          </a:prstGeom>
        </p:spPr>
        <p:txBody>
          <a:bodyPr vert="horz" wrap="square" lIns="0" tIns="12700" rIns="0" bIns="0" rtlCol="0">
            <a:spAutoFit/>
          </a:bodyPr>
          <a:lstStyle/>
          <a:p>
            <a:pPr marL="12700">
              <a:lnSpc>
                <a:spcPts val="2285"/>
              </a:lnSpc>
              <a:spcBef>
                <a:spcPts val="100"/>
              </a:spcBef>
            </a:pPr>
            <a:r>
              <a:rPr sz="2000" dirty="0">
                <a:solidFill>
                  <a:srgbClr val="404040"/>
                </a:solidFill>
                <a:latin typeface="Arial"/>
                <a:cs typeface="Arial"/>
              </a:rPr>
              <a:t>As you may have noticed while developing in Node.js, there is a handy object called the </a:t>
            </a:r>
            <a:r>
              <a:rPr sz="2000" i="1" dirty="0">
                <a:solidFill>
                  <a:srgbClr val="404040"/>
                </a:solidFill>
                <a:latin typeface="Arial"/>
                <a:cs typeface="Arial"/>
              </a:rPr>
              <a:t>console</a:t>
            </a:r>
            <a:endParaRPr sz="2000">
              <a:latin typeface="Arial"/>
              <a:cs typeface="Arial"/>
            </a:endParaRPr>
          </a:p>
          <a:p>
            <a:pPr marL="12700">
              <a:lnSpc>
                <a:spcPts val="2285"/>
              </a:lnSpc>
            </a:pPr>
            <a:r>
              <a:rPr sz="2000" dirty="0">
                <a:solidFill>
                  <a:srgbClr val="404040"/>
                </a:solidFill>
                <a:latin typeface="Arial"/>
                <a:cs typeface="Arial"/>
              </a:rPr>
              <a:t>object that allows us to log output.</a:t>
            </a:r>
            <a:endParaRPr sz="2000">
              <a:latin typeface="Arial"/>
              <a:cs typeface="Arial"/>
            </a:endParaRPr>
          </a:p>
          <a:p>
            <a:pPr marL="12700">
              <a:lnSpc>
                <a:spcPct val="100000"/>
              </a:lnSpc>
              <a:spcBef>
                <a:spcPts val="1165"/>
              </a:spcBef>
            </a:pPr>
            <a:r>
              <a:rPr sz="2000" dirty="0">
                <a:solidFill>
                  <a:srgbClr val="404040"/>
                </a:solidFill>
                <a:latin typeface="Arial"/>
                <a:cs typeface="Arial"/>
              </a:rPr>
              <a:t>The console object exists in our browser, and we can see it from developer consoles</a:t>
            </a:r>
            <a:endParaRPr sz="20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Most browsers have built in consoles</a:t>
            </a:r>
            <a:endParaRPr sz="1800">
              <a:latin typeface="Arial"/>
              <a:cs typeface="Arial"/>
            </a:endParaRPr>
          </a:p>
          <a:p>
            <a:pPr marL="305435" indent="-182880">
              <a:lnSpc>
                <a:spcPct val="100000"/>
              </a:lnSpc>
              <a:spcBef>
                <a:spcPts val="409"/>
              </a:spcBef>
              <a:buClr>
                <a:srgbClr val="E48312"/>
              </a:buClr>
              <a:buChar char="◦"/>
              <a:tabLst>
                <a:tab pos="305435" algn="l"/>
              </a:tabLst>
            </a:pPr>
            <a:r>
              <a:rPr sz="1800" dirty="0">
                <a:solidFill>
                  <a:srgbClr val="404040"/>
                </a:solidFill>
                <a:latin typeface="Arial"/>
                <a:cs typeface="Arial"/>
              </a:rPr>
              <a:t>Some browsers have extensions such as Firebug with more robust developer tools, including consoles</a:t>
            </a:r>
            <a:endParaRPr sz="1800">
              <a:latin typeface="Arial"/>
              <a:cs typeface="Arial"/>
            </a:endParaRPr>
          </a:p>
          <a:p>
            <a:pPr marL="12700" marR="47625">
              <a:lnSpc>
                <a:spcPts val="2170"/>
              </a:lnSpc>
              <a:spcBef>
                <a:spcPts val="1605"/>
              </a:spcBef>
            </a:pPr>
            <a:r>
              <a:rPr sz="2000" dirty="0">
                <a:solidFill>
                  <a:srgbClr val="404040"/>
                </a:solidFill>
                <a:latin typeface="Arial"/>
                <a:cs typeface="Arial"/>
              </a:rPr>
              <a:t>The console object exposes many ways to log different types of information and provides many  other useful tools, such as profiling methods.</a:t>
            </a:r>
            <a:endParaRPr sz="2000">
              <a:latin typeface="Arial"/>
              <a:cs typeface="Arial"/>
            </a:endParaRPr>
          </a:p>
          <a:p>
            <a:pPr marL="12700">
              <a:lnSpc>
                <a:spcPct val="100000"/>
              </a:lnSpc>
              <a:spcBef>
                <a:spcPts val="1125"/>
              </a:spcBef>
            </a:pPr>
            <a:r>
              <a:rPr sz="2000" dirty="0">
                <a:solidFill>
                  <a:srgbClr val="404040"/>
                </a:solidFill>
                <a:latin typeface="Arial"/>
                <a:cs typeface="Arial"/>
              </a:rPr>
              <a:t>More about console</a:t>
            </a:r>
            <a:endParaRPr sz="2000">
              <a:latin typeface="Arial"/>
              <a:cs typeface="Arial"/>
            </a:endParaRPr>
          </a:p>
          <a:p>
            <a:pPr marL="305435" indent="-182880">
              <a:lnSpc>
                <a:spcPct val="100000"/>
              </a:lnSpc>
              <a:spcBef>
                <a:spcPts val="200"/>
              </a:spcBef>
              <a:buClr>
                <a:srgbClr val="E48312"/>
              </a:buClr>
              <a:buChar char="◦"/>
              <a:tabLst>
                <a:tab pos="305435" algn="l"/>
              </a:tabLst>
            </a:pPr>
            <a:r>
              <a:rPr sz="1800" u="sng" dirty="0">
                <a:solidFill>
                  <a:srgbClr val="2998E3"/>
                </a:solidFill>
                <a:uFill>
                  <a:solidFill>
                    <a:srgbClr val="2998E3"/>
                  </a:solidFill>
                </a:uFill>
                <a:latin typeface="Arial"/>
                <a:cs typeface="Arial"/>
              </a:rPr>
              <a:t>https://developer.mozilla.org/en-US/docs/Web/API/Console</a:t>
            </a:r>
            <a:endParaRPr sz="1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Debugging with the Console	</a:t>
            </a:r>
          </a:p>
        </p:txBody>
      </p:sp>
      <p:sp>
        <p:nvSpPr>
          <p:cNvPr id="3" name="object 3"/>
          <p:cNvSpPr txBox="1">
            <a:spLocks noGrp="1"/>
          </p:cNvSpPr>
          <p:nvPr>
            <p:ph type="body" idx="1"/>
          </p:nvPr>
        </p:nvSpPr>
        <p:spPr>
          <a:xfrm>
            <a:off x="1087754" y="1832208"/>
            <a:ext cx="10016490" cy="1918474"/>
          </a:xfrm>
          <a:prstGeom prst="rect">
            <a:avLst/>
          </a:prstGeom>
        </p:spPr>
        <p:txBody>
          <a:bodyPr vert="horz" wrap="square" lIns="0" tIns="45720" rIns="0" bIns="0" rtlCol="0">
            <a:spAutoFit/>
          </a:bodyPr>
          <a:lstStyle/>
          <a:p>
            <a:pPr marL="100965" marR="66675">
              <a:lnSpc>
                <a:spcPts val="2170"/>
              </a:lnSpc>
              <a:spcBef>
                <a:spcPts val="360"/>
              </a:spcBef>
            </a:pPr>
            <a:r>
              <a:rPr dirty="0"/>
              <a:t>The console allows you to debug your application easily, since it can print out objects and allow  you to explore them. It also allows you to group series of messages together in order to more  easily read through related messages.</a:t>
            </a:r>
          </a:p>
          <a:p>
            <a:pPr marL="100965" marR="5080">
              <a:lnSpc>
                <a:spcPts val="2170"/>
              </a:lnSpc>
              <a:spcBef>
                <a:spcPts val="1360"/>
              </a:spcBef>
            </a:pPr>
            <a:r>
              <a:rPr dirty="0"/>
              <a:t>See </a:t>
            </a:r>
            <a:r>
              <a:rPr u="sng" dirty="0">
                <a:solidFill>
                  <a:srgbClr val="2998E3"/>
                </a:solidFill>
                <a:uFill>
                  <a:solidFill>
                    <a:srgbClr val="2998E3"/>
                  </a:solidFill>
                </a:uFill>
              </a:rPr>
              <a:t>http://localhost:3000/examples/jquery-dom</a:t>
            </a:r>
            <a:r>
              <a:rPr dirty="0">
                <a:solidFill>
                  <a:srgbClr val="2998E3"/>
                </a:solidFill>
              </a:rPr>
              <a:t> </a:t>
            </a:r>
            <a:r>
              <a:rPr dirty="0"/>
              <a:t>and </a:t>
            </a:r>
            <a:r>
              <a:rPr u="sng" dirty="0">
                <a:solidFill>
                  <a:srgbClr val="2998E3"/>
                </a:solidFill>
                <a:uFill>
                  <a:solidFill>
                    <a:srgbClr val="2998E3"/>
                  </a:solidFill>
                </a:uFill>
              </a:rPr>
              <a:t>http://localhost:3000/examples/manual- </a:t>
            </a:r>
            <a:r>
              <a:rPr dirty="0">
                <a:solidFill>
                  <a:srgbClr val="2998E3"/>
                </a:solidFill>
              </a:rPr>
              <a:t> </a:t>
            </a:r>
            <a:r>
              <a:rPr u="sng" dirty="0">
                <a:solidFill>
                  <a:srgbClr val="2998E3"/>
                </a:solidFill>
                <a:uFill>
                  <a:solidFill>
                    <a:srgbClr val="2998E3"/>
                  </a:solidFill>
                </a:uFill>
              </a:rPr>
              <a:t>dom</a:t>
            </a:r>
            <a:r>
              <a:rPr dirty="0">
                <a:solidFill>
                  <a:srgbClr val="2998E3"/>
                </a:solidFill>
              </a:rPr>
              <a:t> </a:t>
            </a:r>
            <a:r>
              <a:rPr dirty="0"/>
              <a:t>and open a developer console (then maybe refresh the page!) to watch for console actions  as you run through the page.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20" y="2993326"/>
            <a:ext cx="9919970" cy="124460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Window API	</a:t>
            </a:r>
            <a:endParaRPr sz="80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is the window?	</a:t>
            </a:r>
          </a:p>
        </p:txBody>
      </p:sp>
      <p:sp>
        <p:nvSpPr>
          <p:cNvPr id="3" name="object 3"/>
          <p:cNvSpPr txBox="1"/>
          <p:nvPr/>
        </p:nvSpPr>
        <p:spPr>
          <a:xfrm>
            <a:off x="1176020" y="1832208"/>
            <a:ext cx="9975215" cy="2816797"/>
          </a:xfrm>
          <a:prstGeom prst="rect">
            <a:avLst/>
          </a:prstGeom>
        </p:spPr>
        <p:txBody>
          <a:bodyPr vert="horz" wrap="square" lIns="0" tIns="43815" rIns="0" bIns="0" rtlCol="0">
            <a:spAutoFit/>
          </a:bodyPr>
          <a:lstStyle/>
          <a:p>
            <a:pPr marL="12700" marR="5080">
              <a:lnSpc>
                <a:spcPct val="89800"/>
              </a:lnSpc>
              <a:spcBef>
                <a:spcPts val="345"/>
              </a:spcBef>
            </a:pPr>
            <a:r>
              <a:rPr sz="2000" dirty="0">
                <a:solidFill>
                  <a:srgbClr val="404040"/>
                </a:solidFill>
                <a:latin typeface="Arial"/>
                <a:cs typeface="Arial"/>
              </a:rPr>
              <a:t>In browser based JavaScript, the window object is your access point to anything browser related.  The window contains all the global variables, APIs, and methods that exist. It also has many ways  to get or change things that are related to the state of your current window (ie: opening a new  tab, or getting the current scroll location).</a:t>
            </a:r>
            <a:endParaRPr sz="2000">
              <a:latin typeface="Arial"/>
              <a:cs typeface="Arial"/>
            </a:endParaRPr>
          </a:p>
          <a:p>
            <a:pPr marL="12700" marR="357505">
              <a:lnSpc>
                <a:spcPts val="2170"/>
              </a:lnSpc>
              <a:spcBef>
                <a:spcPts val="1430"/>
              </a:spcBef>
            </a:pPr>
            <a:r>
              <a:rPr sz="2000" dirty="0">
                <a:solidFill>
                  <a:srgbClr val="404040"/>
                </a:solidFill>
                <a:latin typeface="Arial"/>
                <a:cs typeface="Arial"/>
              </a:rPr>
              <a:t>See </a:t>
            </a:r>
            <a:r>
              <a:rPr sz="2000" u="sng" dirty="0">
                <a:solidFill>
                  <a:srgbClr val="2998E3"/>
                </a:solidFill>
                <a:uFill>
                  <a:solidFill>
                    <a:srgbClr val="2998E3"/>
                  </a:solidFill>
                </a:uFill>
                <a:latin typeface="Arial"/>
                <a:cs typeface="Arial"/>
              </a:rPr>
              <a:t>http://localhost:3000/examples/window</a:t>
            </a:r>
            <a:r>
              <a:rPr sz="2000" dirty="0">
                <a:solidFill>
                  <a:srgbClr val="2998E3"/>
                </a:solidFill>
                <a:latin typeface="Arial"/>
                <a:cs typeface="Arial"/>
              </a:rPr>
              <a:t> </a:t>
            </a:r>
            <a:r>
              <a:rPr sz="2000" dirty="0">
                <a:solidFill>
                  <a:srgbClr val="404040"/>
                </a:solidFill>
                <a:latin typeface="Arial"/>
                <a:cs typeface="Arial"/>
              </a:rPr>
              <a:t>and its related files to see what you can do with  the window</a:t>
            </a:r>
            <a:endParaRPr sz="2000">
              <a:latin typeface="Arial"/>
              <a:cs typeface="Arial"/>
            </a:endParaRPr>
          </a:p>
          <a:p>
            <a:pPr>
              <a:lnSpc>
                <a:spcPct val="100000"/>
              </a:lnSpc>
            </a:pPr>
            <a:endParaRPr sz="2400">
              <a:latin typeface="Times New Roman"/>
              <a:cs typeface="Times New Roman"/>
            </a:endParaRPr>
          </a:p>
          <a:p>
            <a:pPr marL="12700">
              <a:lnSpc>
                <a:spcPct val="100000"/>
              </a:lnSpc>
              <a:spcBef>
                <a:spcPts val="1935"/>
              </a:spcBef>
            </a:pPr>
            <a:r>
              <a:rPr sz="2000" u="sng" dirty="0">
                <a:solidFill>
                  <a:srgbClr val="2998E3"/>
                </a:solidFill>
                <a:uFill>
                  <a:solidFill>
                    <a:srgbClr val="2998E3"/>
                  </a:solidFill>
                </a:uFill>
                <a:latin typeface="Arial"/>
                <a:cs typeface="Arial"/>
              </a:rPr>
              <a:t>https://developer.mozilla.org/en-US/docs/Web/API/Window</a:t>
            </a:r>
            <a:endParaRPr sz="20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Timeouts and Intervals	</a:t>
            </a:r>
          </a:p>
        </p:txBody>
      </p:sp>
      <p:sp>
        <p:nvSpPr>
          <p:cNvPr id="3" name="object 3"/>
          <p:cNvSpPr txBox="1"/>
          <p:nvPr/>
        </p:nvSpPr>
        <p:spPr>
          <a:xfrm>
            <a:off x="1176020" y="1684041"/>
            <a:ext cx="9455150" cy="1788310"/>
          </a:xfrm>
          <a:prstGeom prst="rect">
            <a:avLst/>
          </a:prstGeom>
        </p:spPr>
        <p:txBody>
          <a:bodyPr vert="horz" wrap="square" lIns="0" tIns="160655" rIns="0" bIns="0" rtlCol="0">
            <a:spAutoFit/>
          </a:bodyPr>
          <a:lstStyle/>
          <a:p>
            <a:pPr marL="12700">
              <a:lnSpc>
                <a:spcPct val="100000"/>
              </a:lnSpc>
              <a:spcBef>
                <a:spcPts val="1265"/>
              </a:spcBef>
            </a:pPr>
            <a:r>
              <a:rPr sz="2000" dirty="0">
                <a:solidFill>
                  <a:srgbClr val="404040"/>
                </a:solidFill>
                <a:latin typeface="Arial"/>
                <a:cs typeface="Arial"/>
              </a:rPr>
              <a:t>In web development, you very often want something to happen some amount of time later.</a:t>
            </a:r>
            <a:endParaRPr sz="2000">
              <a:latin typeface="Arial"/>
              <a:cs typeface="Arial"/>
            </a:endParaRPr>
          </a:p>
          <a:p>
            <a:pPr marL="12700" marR="133985">
              <a:lnSpc>
                <a:spcPct val="89600"/>
              </a:lnSpc>
              <a:spcBef>
                <a:spcPts val="1415"/>
              </a:spcBef>
            </a:pPr>
            <a:r>
              <a:rPr sz="2000" dirty="0">
                <a:solidFill>
                  <a:srgbClr val="404040"/>
                </a:solidFill>
                <a:latin typeface="Arial"/>
                <a:cs typeface="Arial"/>
              </a:rPr>
              <a:t>In JavaScript you can run functions on a delay (setting a timeout of n-milliseconds before a  function runs) or to execute on an interval (running and re-running a function every n-  milliseconds).</a:t>
            </a:r>
            <a:endParaRPr sz="20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20" y="2993326"/>
            <a:ext cx="9919970" cy="124460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Other APIs	</a:t>
            </a:r>
            <a:endParaRPr sz="80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The Location API	</a:t>
            </a:r>
          </a:p>
        </p:txBody>
      </p:sp>
      <p:sp>
        <p:nvSpPr>
          <p:cNvPr id="3" name="object 3"/>
          <p:cNvSpPr txBox="1"/>
          <p:nvPr/>
        </p:nvSpPr>
        <p:spPr>
          <a:xfrm>
            <a:off x="1176020" y="1832208"/>
            <a:ext cx="9465310" cy="3349635"/>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The Location API (not the Geolocation API!) allows you to get information about the current  location of the page.</a:t>
            </a:r>
            <a:endParaRPr sz="2000">
              <a:latin typeface="Arial"/>
              <a:cs typeface="Arial"/>
            </a:endParaRPr>
          </a:p>
          <a:p>
            <a:pPr marL="12700" marR="425450">
              <a:lnSpc>
                <a:spcPts val="2130"/>
              </a:lnSpc>
              <a:spcBef>
                <a:spcPts val="1425"/>
              </a:spcBef>
            </a:pPr>
            <a:r>
              <a:rPr sz="2000" dirty="0">
                <a:solidFill>
                  <a:srgbClr val="404040"/>
                </a:solidFill>
                <a:latin typeface="Arial"/>
                <a:cs typeface="Arial"/>
              </a:rPr>
              <a:t>You can access many attributes about the current location of the browser such as query  parameters, protocol, ports, hashes, etc.</a:t>
            </a:r>
            <a:endParaRPr sz="2000">
              <a:latin typeface="Arial"/>
              <a:cs typeface="Arial"/>
            </a:endParaRPr>
          </a:p>
          <a:p>
            <a:pPr marL="12700">
              <a:lnSpc>
                <a:spcPct val="100000"/>
              </a:lnSpc>
              <a:spcBef>
                <a:spcPts val="1145"/>
              </a:spcBef>
            </a:pPr>
            <a:r>
              <a:rPr sz="2000" dirty="0">
                <a:solidFill>
                  <a:srgbClr val="404040"/>
                </a:solidFill>
                <a:latin typeface="Arial"/>
                <a:cs typeface="Arial"/>
              </a:rPr>
              <a:t>You can see information and methods in the Location API in our examples this week:</a:t>
            </a:r>
            <a:endParaRPr sz="2000">
              <a:latin typeface="Arial"/>
              <a:cs typeface="Arial"/>
            </a:endParaRPr>
          </a:p>
          <a:p>
            <a:pPr marL="305435" indent="-182880">
              <a:lnSpc>
                <a:spcPct val="100000"/>
              </a:lnSpc>
              <a:spcBef>
                <a:spcPts val="200"/>
              </a:spcBef>
              <a:buClr>
                <a:srgbClr val="E48312"/>
              </a:buClr>
              <a:buChar char="◦"/>
              <a:tabLst>
                <a:tab pos="305435" algn="l"/>
              </a:tabLst>
            </a:pPr>
            <a:r>
              <a:rPr sz="1800" u="sng" dirty="0">
                <a:solidFill>
                  <a:srgbClr val="2998E3"/>
                </a:solidFill>
                <a:uFill>
                  <a:solidFill>
                    <a:srgbClr val="2998E3"/>
                  </a:solidFill>
                </a:uFill>
                <a:latin typeface="Arial"/>
                <a:cs typeface="Arial"/>
              </a:rPr>
              <a:t>http://localhost:3000/examples/location</a:t>
            </a:r>
            <a:endParaRPr sz="1800">
              <a:latin typeface="Arial"/>
              <a:cs typeface="Arial"/>
            </a:endParaRPr>
          </a:p>
          <a:p>
            <a:pPr>
              <a:lnSpc>
                <a:spcPct val="100000"/>
              </a:lnSpc>
            </a:pPr>
            <a:endParaRPr sz="2200">
              <a:latin typeface="Times New Roman"/>
              <a:cs typeface="Times New Roman"/>
            </a:endParaRPr>
          </a:p>
          <a:p>
            <a:pPr>
              <a:lnSpc>
                <a:spcPct val="100000"/>
              </a:lnSpc>
              <a:spcBef>
                <a:spcPts val="20"/>
              </a:spcBef>
            </a:pPr>
            <a:endParaRPr sz="2050">
              <a:latin typeface="Times New Roman"/>
              <a:cs typeface="Times New Roman"/>
            </a:endParaRPr>
          </a:p>
          <a:p>
            <a:pPr marL="12700">
              <a:lnSpc>
                <a:spcPct val="100000"/>
              </a:lnSpc>
            </a:pPr>
            <a:r>
              <a:rPr sz="2000" u="sng" dirty="0">
                <a:solidFill>
                  <a:srgbClr val="2998E3"/>
                </a:solidFill>
                <a:uFill>
                  <a:solidFill>
                    <a:srgbClr val="2998E3"/>
                  </a:solidFill>
                </a:uFill>
                <a:latin typeface="Arial"/>
                <a:cs typeface="Arial"/>
              </a:rPr>
              <a:t>https://developer.mozilla.org/en-US/docs/Web/API/Location</a:t>
            </a:r>
            <a:endParaRPr sz="20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Why would I use the location API?	</a:t>
            </a:r>
          </a:p>
        </p:txBody>
      </p:sp>
      <p:sp>
        <p:nvSpPr>
          <p:cNvPr id="3" name="object 3"/>
          <p:cNvSpPr txBox="1"/>
          <p:nvPr/>
        </p:nvSpPr>
        <p:spPr>
          <a:xfrm>
            <a:off x="1176020" y="1803962"/>
            <a:ext cx="9972040" cy="3346450"/>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Getting/setting the URL Hash</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URL Hashes are everything after the </a:t>
            </a:r>
            <a:r>
              <a:rPr sz="1800" i="1" dirty="0">
                <a:solidFill>
                  <a:srgbClr val="404040"/>
                </a:solidFill>
                <a:latin typeface="Arial"/>
                <a:cs typeface="Arial"/>
              </a:rPr>
              <a:t># </a:t>
            </a:r>
            <a:r>
              <a:rPr sz="1800" dirty="0">
                <a:solidFill>
                  <a:srgbClr val="404040"/>
                </a:solidFill>
                <a:latin typeface="Arial"/>
                <a:cs typeface="Arial"/>
              </a:rPr>
              <a:t>in a URL; this is not sent to the server!</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You can use this information to include the concept of ‘state’ to your page.</a:t>
            </a:r>
            <a:endParaRPr sz="1800">
              <a:latin typeface="Arial"/>
              <a:cs typeface="Arial"/>
            </a:endParaRPr>
          </a:p>
          <a:p>
            <a:pPr marL="12700">
              <a:lnSpc>
                <a:spcPct val="100000"/>
              </a:lnSpc>
              <a:spcBef>
                <a:spcPts val="1340"/>
              </a:spcBef>
            </a:pPr>
            <a:r>
              <a:rPr sz="2000" dirty="0">
                <a:solidFill>
                  <a:srgbClr val="404040"/>
                </a:solidFill>
                <a:latin typeface="Arial"/>
                <a:cs typeface="Arial"/>
              </a:rPr>
              <a:t>Getting/setting querystring values</a:t>
            </a:r>
            <a:endParaRPr sz="2000">
              <a:latin typeface="Arial"/>
              <a:cs typeface="Arial"/>
            </a:endParaRPr>
          </a:p>
          <a:p>
            <a:pPr marL="305435" marR="5080" indent="-182880">
              <a:lnSpc>
                <a:spcPts val="1970"/>
              </a:lnSpc>
              <a:spcBef>
                <a:spcPts val="425"/>
              </a:spcBef>
              <a:buClr>
                <a:srgbClr val="E48312"/>
              </a:buClr>
              <a:buChar char="◦"/>
              <a:tabLst>
                <a:tab pos="305435" algn="l"/>
              </a:tabLst>
            </a:pPr>
            <a:r>
              <a:rPr sz="1800" dirty="0">
                <a:solidFill>
                  <a:srgbClr val="404040"/>
                </a:solidFill>
                <a:latin typeface="Arial"/>
                <a:cs typeface="Arial"/>
              </a:rPr>
              <a:t>Every if you do not use QS values on your server, you may want to use them in your JavaScript code; you  can do that by accessing the </a:t>
            </a:r>
            <a:r>
              <a:rPr sz="1800" i="1" dirty="0">
                <a:solidFill>
                  <a:srgbClr val="404040"/>
                </a:solidFill>
                <a:latin typeface="Arial"/>
                <a:cs typeface="Arial"/>
              </a:rPr>
              <a:t>location.search </a:t>
            </a:r>
            <a:r>
              <a:rPr sz="1800" dirty="0">
                <a:solidFill>
                  <a:srgbClr val="404040"/>
                </a:solidFill>
                <a:latin typeface="Arial"/>
                <a:cs typeface="Arial"/>
              </a:rPr>
              <a:t>property.</a:t>
            </a:r>
            <a:endParaRPr sz="1800">
              <a:latin typeface="Arial"/>
              <a:cs typeface="Arial"/>
            </a:endParaRPr>
          </a:p>
          <a:p>
            <a:pPr marL="12700">
              <a:lnSpc>
                <a:spcPct val="100000"/>
              </a:lnSpc>
              <a:spcBef>
                <a:spcPts val="1300"/>
              </a:spcBef>
            </a:pPr>
            <a:r>
              <a:rPr sz="2000" dirty="0">
                <a:solidFill>
                  <a:srgbClr val="404040"/>
                </a:solidFill>
                <a:latin typeface="Arial"/>
                <a:cs typeface="Arial"/>
              </a:rPr>
              <a:t>Refreshing page and changing location</a:t>
            </a:r>
            <a:endParaRPr sz="2000">
              <a:latin typeface="Arial"/>
              <a:cs typeface="Arial"/>
            </a:endParaRPr>
          </a:p>
          <a:p>
            <a:pPr marL="305435" marR="164465" indent="-182880">
              <a:lnSpc>
                <a:spcPts val="1930"/>
              </a:lnSpc>
              <a:spcBef>
                <a:spcPts val="455"/>
              </a:spcBef>
              <a:buClr>
                <a:srgbClr val="E48312"/>
              </a:buClr>
              <a:buChar char="◦"/>
              <a:tabLst>
                <a:tab pos="305435" algn="l"/>
              </a:tabLst>
            </a:pPr>
            <a:r>
              <a:rPr sz="1800" dirty="0">
                <a:solidFill>
                  <a:srgbClr val="404040"/>
                </a:solidFill>
                <a:latin typeface="Arial"/>
                <a:cs typeface="Arial"/>
              </a:rPr>
              <a:t>Sometimes, you want to change where the user is based on interaction with the website. The Location  API allows you to do that just by setting a string value of the new location</a:t>
            </a:r>
            <a:endParaRPr sz="1800">
              <a:latin typeface="Arial"/>
              <a:cs typeface="Arial"/>
            </a:endParaRPr>
          </a:p>
          <a:p>
            <a:pPr marL="305435" indent="-182880">
              <a:lnSpc>
                <a:spcPct val="100000"/>
              </a:lnSpc>
              <a:spcBef>
                <a:spcPts val="350"/>
              </a:spcBef>
              <a:buClr>
                <a:srgbClr val="E48312"/>
              </a:buClr>
              <a:buChar char="◦"/>
              <a:tabLst>
                <a:tab pos="305435" algn="l"/>
              </a:tabLst>
            </a:pPr>
            <a:r>
              <a:rPr sz="1800" dirty="0">
                <a:solidFill>
                  <a:srgbClr val="404040"/>
                </a:solidFill>
                <a:latin typeface="Arial"/>
                <a:cs typeface="Arial"/>
              </a:rPr>
              <a:t>You can also refresh a page</a:t>
            </a:r>
            <a:endParaRPr sz="18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The LocalStorage API	</a:t>
            </a:r>
          </a:p>
        </p:txBody>
      </p:sp>
      <p:sp>
        <p:nvSpPr>
          <p:cNvPr id="3" name="object 3"/>
          <p:cNvSpPr txBox="1"/>
          <p:nvPr/>
        </p:nvSpPr>
        <p:spPr>
          <a:xfrm>
            <a:off x="1176020" y="1832208"/>
            <a:ext cx="9990455" cy="2323713"/>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LocalStorage allows you to store information across page views. This allows you to set values and  retrieve them at a later time. LocalStorage stores all data as strings!</a:t>
            </a:r>
            <a:endParaRPr sz="2000">
              <a:latin typeface="Arial"/>
              <a:cs typeface="Arial"/>
            </a:endParaRPr>
          </a:p>
          <a:p>
            <a:pPr marL="12700">
              <a:lnSpc>
                <a:spcPct val="100000"/>
              </a:lnSpc>
              <a:spcBef>
                <a:spcPts val="1130"/>
              </a:spcBef>
            </a:pPr>
            <a:r>
              <a:rPr sz="2000" dirty="0">
                <a:solidFill>
                  <a:srgbClr val="404040"/>
                </a:solidFill>
                <a:latin typeface="Arial"/>
                <a:cs typeface="Arial"/>
              </a:rPr>
              <a:t>You can see uses of the LocalStorage API in the examples:</a:t>
            </a:r>
            <a:endParaRPr sz="2000">
              <a:latin typeface="Arial"/>
              <a:cs typeface="Arial"/>
            </a:endParaRPr>
          </a:p>
          <a:p>
            <a:pPr marL="305435" indent="-182880">
              <a:lnSpc>
                <a:spcPct val="100000"/>
              </a:lnSpc>
              <a:spcBef>
                <a:spcPts val="170"/>
              </a:spcBef>
              <a:buClr>
                <a:srgbClr val="E48312"/>
              </a:buClr>
              <a:buChar char="◦"/>
              <a:tabLst>
                <a:tab pos="305435" algn="l"/>
              </a:tabLst>
            </a:pPr>
            <a:r>
              <a:rPr sz="1800" u="sng" dirty="0">
                <a:solidFill>
                  <a:srgbClr val="2998E3"/>
                </a:solidFill>
                <a:uFill>
                  <a:solidFill>
                    <a:srgbClr val="2998E3"/>
                  </a:solidFill>
                </a:uFill>
                <a:latin typeface="Arial"/>
                <a:cs typeface="Arial"/>
              </a:rPr>
              <a:t>http://localhost:3000/examples/localstorage</a:t>
            </a:r>
            <a:endParaRPr sz="1800">
              <a:latin typeface="Arial"/>
              <a:cs typeface="Arial"/>
            </a:endParaRPr>
          </a:p>
          <a:p>
            <a:pPr>
              <a:lnSpc>
                <a:spcPct val="100000"/>
              </a:lnSpc>
            </a:pPr>
            <a:endParaRPr sz="2200">
              <a:latin typeface="Times New Roman"/>
              <a:cs typeface="Times New Roman"/>
            </a:endParaRPr>
          </a:p>
          <a:p>
            <a:pPr>
              <a:lnSpc>
                <a:spcPct val="100000"/>
              </a:lnSpc>
              <a:spcBef>
                <a:spcPts val="15"/>
              </a:spcBef>
            </a:pPr>
            <a:endParaRPr sz="2050">
              <a:latin typeface="Times New Roman"/>
              <a:cs typeface="Times New Roman"/>
            </a:endParaRPr>
          </a:p>
          <a:p>
            <a:pPr marL="12700">
              <a:lnSpc>
                <a:spcPct val="100000"/>
              </a:lnSpc>
              <a:spcBef>
                <a:spcPts val="5"/>
              </a:spcBef>
            </a:pPr>
            <a:r>
              <a:rPr sz="2000" u="sng" dirty="0">
                <a:solidFill>
                  <a:srgbClr val="2998E3"/>
                </a:solidFill>
                <a:uFill>
                  <a:solidFill>
                    <a:srgbClr val="2998E3"/>
                  </a:solidFill>
                </a:uFill>
                <a:latin typeface="Arial"/>
                <a:cs typeface="Arial"/>
              </a:rPr>
              <a:t>https://developer.mozilla.org/en-US/docs/Web/API/Storage/LocalStorage</a:t>
            </a:r>
            <a:endParaRPr sz="20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8351" y="914400"/>
            <a:ext cx="10716261"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Getting and setting </a:t>
            </a:r>
            <a:r>
              <a:rPr dirty="0" err="1"/>
              <a:t>localstorage</a:t>
            </a:r>
            <a:r>
              <a:rPr dirty="0"/>
              <a:t> values</a:t>
            </a:r>
          </a:p>
        </p:txBody>
      </p:sp>
      <p:sp>
        <p:nvSpPr>
          <p:cNvPr id="3" name="object 3"/>
          <p:cNvSpPr txBox="1"/>
          <p:nvPr/>
        </p:nvSpPr>
        <p:spPr>
          <a:xfrm>
            <a:off x="1176020" y="1832208"/>
            <a:ext cx="9940925" cy="1329690"/>
          </a:xfrm>
          <a:prstGeom prst="rect">
            <a:avLst/>
          </a:prstGeom>
        </p:spPr>
        <p:txBody>
          <a:bodyPr vert="horz" wrap="square" lIns="0" tIns="45720" rIns="0" bIns="0" rtlCol="0">
            <a:spAutoFit/>
          </a:bodyPr>
          <a:lstStyle/>
          <a:p>
            <a:pPr marL="12700" marR="352425">
              <a:lnSpc>
                <a:spcPts val="2170"/>
              </a:lnSpc>
              <a:spcBef>
                <a:spcPts val="360"/>
              </a:spcBef>
            </a:pPr>
            <a:r>
              <a:rPr sz="2000" dirty="0">
                <a:solidFill>
                  <a:srgbClr val="404040"/>
                </a:solidFill>
                <a:latin typeface="Arial"/>
                <a:cs typeface="Arial"/>
              </a:rPr>
              <a:t>Everything in localStorage is stored in the format of string-key -&gt; string-value (even booleans,  numbers, etc).</a:t>
            </a:r>
            <a:endParaRPr sz="2000">
              <a:latin typeface="Arial"/>
              <a:cs typeface="Arial"/>
            </a:endParaRPr>
          </a:p>
          <a:p>
            <a:pPr marL="12700" marR="5080">
              <a:lnSpc>
                <a:spcPts val="2130"/>
              </a:lnSpc>
              <a:spcBef>
                <a:spcPts val="1425"/>
              </a:spcBef>
            </a:pPr>
            <a:r>
              <a:rPr sz="2000" dirty="0">
                <a:solidFill>
                  <a:srgbClr val="404040"/>
                </a:solidFill>
                <a:latin typeface="Arial"/>
                <a:cs typeface="Arial"/>
              </a:rPr>
              <a:t>You will have to use the JSON.stringify() and JSON.parse() methods to encode your complex data  types into a string and decode them, respectively.</a:t>
            </a:r>
            <a:endParaRPr sz="20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20" y="2993326"/>
            <a:ext cx="9919970" cy="124460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jQuery</a:t>
            </a:r>
            <a:r>
              <a:rPr sz="8000" u="sng" spc="-375" dirty="0">
                <a:solidFill>
                  <a:srgbClr val="262626"/>
                </a:solidFill>
                <a:uFill>
                  <a:solidFill>
                    <a:srgbClr val="7F7F7F"/>
                  </a:solidFill>
                </a:uFill>
                <a:latin typeface="Arial"/>
                <a:cs typeface="Arial"/>
              </a:rPr>
              <a:t>	</a:t>
            </a:r>
            <a:endParaRPr sz="80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The SessionStorage API	</a:t>
            </a:r>
          </a:p>
        </p:txBody>
      </p:sp>
      <p:sp>
        <p:nvSpPr>
          <p:cNvPr id="3" name="object 3"/>
          <p:cNvSpPr txBox="1"/>
          <p:nvPr/>
        </p:nvSpPr>
        <p:spPr>
          <a:xfrm>
            <a:off x="1176020" y="1832208"/>
            <a:ext cx="9926320" cy="2544286"/>
          </a:xfrm>
          <a:prstGeom prst="rect">
            <a:avLst/>
          </a:prstGeom>
        </p:spPr>
        <p:txBody>
          <a:bodyPr vert="horz" wrap="square" lIns="0" tIns="45720" rIns="0" bIns="0" rtlCol="0">
            <a:spAutoFit/>
          </a:bodyPr>
          <a:lstStyle/>
          <a:p>
            <a:pPr marL="12700" marR="381635">
              <a:lnSpc>
                <a:spcPts val="2170"/>
              </a:lnSpc>
              <a:spcBef>
                <a:spcPts val="360"/>
              </a:spcBef>
            </a:pPr>
            <a:r>
              <a:rPr sz="2000" dirty="0">
                <a:solidFill>
                  <a:srgbClr val="404040"/>
                </a:solidFill>
                <a:latin typeface="Arial"/>
                <a:cs typeface="Arial"/>
              </a:rPr>
              <a:t>SessionStorage also allows you to store information across page views. This allows you to set  values and retrieve them at a later time. SessionStorage stores all data as strings!</a:t>
            </a:r>
            <a:endParaRPr sz="2000">
              <a:latin typeface="Arial"/>
              <a:cs typeface="Arial"/>
            </a:endParaRPr>
          </a:p>
          <a:p>
            <a:pPr marL="12700" marR="5080">
              <a:lnSpc>
                <a:spcPts val="2130"/>
              </a:lnSpc>
              <a:spcBef>
                <a:spcPts val="1425"/>
              </a:spcBef>
            </a:pPr>
            <a:r>
              <a:rPr sz="2000" dirty="0">
                <a:solidFill>
                  <a:srgbClr val="404040"/>
                </a:solidFill>
                <a:latin typeface="Arial"/>
                <a:cs typeface="Arial"/>
              </a:rPr>
              <a:t>The major difference between SessionStorage and LocalStorage is that SessionStorage is specific  to the page session. Opening a new tab or window initiates a new session.</a:t>
            </a:r>
            <a:endParaRPr sz="2000">
              <a:latin typeface="Arial"/>
              <a:cs typeface="Arial"/>
            </a:endParaRPr>
          </a:p>
          <a:p>
            <a:pPr>
              <a:lnSpc>
                <a:spcPct val="100000"/>
              </a:lnSpc>
            </a:pPr>
            <a:endParaRPr sz="2400">
              <a:latin typeface="Times New Roman"/>
              <a:cs typeface="Times New Roman"/>
            </a:endParaRPr>
          </a:p>
          <a:p>
            <a:pPr marL="12700">
              <a:lnSpc>
                <a:spcPct val="100000"/>
              </a:lnSpc>
              <a:spcBef>
                <a:spcPts val="1955"/>
              </a:spcBef>
            </a:pPr>
            <a:r>
              <a:rPr sz="2000" u="sng" dirty="0">
                <a:solidFill>
                  <a:srgbClr val="2998E3"/>
                </a:solidFill>
                <a:uFill>
                  <a:solidFill>
                    <a:srgbClr val="2998E3"/>
                  </a:solidFill>
                </a:uFill>
                <a:latin typeface="Arial"/>
                <a:cs typeface="Arial"/>
              </a:rPr>
              <a:t>https://developer.mozilla.org/en-US/docs/Web/API/Window/sessionStorage</a:t>
            </a:r>
            <a:endParaRPr sz="20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20" y="2993326"/>
            <a:ext cx="9919970" cy="124460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Misc APIs	</a:t>
            </a:r>
            <a:endParaRPr sz="8000" dirty="0">
              <a:latin typeface="Arial"/>
              <a:cs typeface="Arial"/>
            </a:endParaRPr>
          </a:p>
        </p:txBody>
      </p:sp>
      <p:sp>
        <p:nvSpPr>
          <p:cNvPr id="3" name="object 3"/>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Audio / Video API	</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p:nvPr/>
        </p:nvSpPr>
        <p:spPr>
          <a:xfrm>
            <a:off x="1176020" y="1832208"/>
            <a:ext cx="9586595" cy="1190069"/>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Modern browsers allow you to use JavaScript to manipulate interaction with videos, allowing  you to create custom video players and audio players with great ease!</a:t>
            </a:r>
            <a:endParaRPr sz="2000">
              <a:latin typeface="Arial"/>
              <a:cs typeface="Arial"/>
            </a:endParaRPr>
          </a:p>
          <a:p>
            <a:pPr marL="305435" indent="-182880">
              <a:lnSpc>
                <a:spcPct val="100000"/>
              </a:lnSpc>
              <a:spcBef>
                <a:spcPts val="165"/>
              </a:spcBef>
              <a:buClr>
                <a:srgbClr val="E48312"/>
              </a:buClr>
              <a:buChar char="◦"/>
              <a:tabLst>
                <a:tab pos="305435" algn="l"/>
              </a:tabLst>
            </a:pPr>
            <a:r>
              <a:rPr sz="1800" u="sng" dirty="0">
                <a:solidFill>
                  <a:srgbClr val="2998E3"/>
                </a:solidFill>
                <a:uFill>
                  <a:solidFill>
                    <a:srgbClr val="2998E3"/>
                  </a:solidFill>
                </a:uFill>
                <a:latin typeface="Arial"/>
                <a:cs typeface="Arial"/>
              </a:rPr>
              <a:t>https://developer.mozilla.org/en-US/docs/Web/Guide/HTML/Using_HTML5_audio_and_video</a:t>
            </a:r>
            <a:endParaRPr sz="18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Canvas API	</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p:nvPr/>
        </p:nvSpPr>
        <p:spPr>
          <a:xfrm>
            <a:off x="1176020" y="1832208"/>
            <a:ext cx="9811385" cy="1380490"/>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We can make a great degree of art in JavaScript by using a combination of the canvas HTML tag  and using the Canvas API!</a:t>
            </a:r>
            <a:endParaRPr sz="2000">
              <a:latin typeface="Arial"/>
              <a:cs typeface="Arial"/>
            </a:endParaRPr>
          </a:p>
          <a:p>
            <a:pPr marL="305435" indent="-182880">
              <a:lnSpc>
                <a:spcPct val="100000"/>
              </a:lnSpc>
              <a:spcBef>
                <a:spcPts val="165"/>
              </a:spcBef>
              <a:buClr>
                <a:srgbClr val="E48312"/>
              </a:buClr>
              <a:buChar char="◦"/>
              <a:tabLst>
                <a:tab pos="305435" algn="l"/>
              </a:tabLst>
            </a:pPr>
            <a:r>
              <a:rPr sz="1800" u="sng" dirty="0">
                <a:solidFill>
                  <a:srgbClr val="2998E3"/>
                </a:solidFill>
                <a:uFill>
                  <a:solidFill>
                    <a:srgbClr val="2998E3"/>
                  </a:solidFill>
                </a:uFill>
                <a:latin typeface="Arial"/>
                <a:cs typeface="Arial"/>
              </a:rPr>
              <a:t>https://developer.mozilla.org/en-US/docs/Web/API/Canvas_API</a:t>
            </a:r>
            <a:endParaRPr sz="1800">
              <a:latin typeface="Arial"/>
              <a:cs typeface="Arial"/>
            </a:endParaRPr>
          </a:p>
          <a:p>
            <a:pPr marL="12700">
              <a:lnSpc>
                <a:spcPct val="100000"/>
              </a:lnSpc>
              <a:spcBef>
                <a:spcPts val="1340"/>
              </a:spcBef>
            </a:pPr>
            <a:r>
              <a:rPr sz="2000" dirty="0">
                <a:solidFill>
                  <a:srgbClr val="404040"/>
                </a:solidFill>
                <a:latin typeface="Arial"/>
                <a:cs typeface="Arial"/>
              </a:rPr>
              <a:t>Many modern charting tools use the Canvas API extensively.</a:t>
            </a:r>
            <a:endParaRPr sz="20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Geolocation	</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p:nvPr/>
        </p:nvSpPr>
        <p:spPr>
          <a:xfrm>
            <a:off x="1176020" y="1832208"/>
            <a:ext cx="9841230" cy="1195199"/>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We can track status about the user’s location, as well. This is useful for searching for results in a  user’s general area, or showing things on maps, collecting analytics, and so on.</a:t>
            </a:r>
            <a:endParaRPr sz="2000">
              <a:latin typeface="Arial"/>
              <a:cs typeface="Arial"/>
            </a:endParaRPr>
          </a:p>
          <a:p>
            <a:pPr marL="305435" indent="-182880">
              <a:lnSpc>
                <a:spcPct val="100000"/>
              </a:lnSpc>
              <a:spcBef>
                <a:spcPts val="165"/>
              </a:spcBef>
              <a:buClr>
                <a:srgbClr val="E48312"/>
              </a:buClr>
              <a:buChar char="◦"/>
              <a:tabLst>
                <a:tab pos="305435" algn="l"/>
              </a:tabLst>
            </a:pPr>
            <a:r>
              <a:rPr sz="1800" u="sng" dirty="0">
                <a:solidFill>
                  <a:srgbClr val="2998E3"/>
                </a:solidFill>
                <a:uFill>
                  <a:solidFill>
                    <a:srgbClr val="2998E3"/>
                  </a:solidFill>
                </a:uFill>
                <a:latin typeface="Arial"/>
                <a:cs typeface="Arial"/>
              </a:rPr>
              <a:t>https://developer.mozilla.org/en-US/docs/Web/API/Geolocation</a:t>
            </a:r>
            <a:endParaRPr sz="18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2993326"/>
            <a:ext cx="10744200" cy="124393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Basic Web Accessibility</a:t>
            </a:r>
            <a:endParaRPr sz="8000" dirty="0">
              <a:latin typeface="Arial"/>
              <a:cs typeface="Arial"/>
            </a:endParaRPr>
          </a:p>
        </p:txBody>
      </p:sp>
      <p:sp>
        <p:nvSpPr>
          <p:cNvPr id="3" name="object 3"/>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is accessibility?	</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a:spLocks noGrp="1"/>
          </p:cNvSpPr>
          <p:nvPr>
            <p:ph type="body" idx="1"/>
          </p:nvPr>
        </p:nvSpPr>
        <p:spPr>
          <a:xfrm>
            <a:off x="1087754" y="1832208"/>
            <a:ext cx="10016490" cy="2364750"/>
          </a:xfrm>
          <a:prstGeom prst="rect">
            <a:avLst/>
          </a:prstGeom>
        </p:spPr>
        <p:txBody>
          <a:bodyPr vert="horz" wrap="square" lIns="0" tIns="45720" rIns="0" bIns="0" rtlCol="0">
            <a:spAutoFit/>
          </a:bodyPr>
          <a:lstStyle/>
          <a:p>
            <a:pPr marL="100965" marR="1073785">
              <a:lnSpc>
                <a:spcPts val="2170"/>
              </a:lnSpc>
              <a:spcBef>
                <a:spcPts val="360"/>
              </a:spcBef>
            </a:pPr>
            <a:r>
              <a:rPr dirty="0"/>
              <a:t>As web developers, we have the opportunity to make sure that our websites and web  applications are consumable by people with a number of disabilities.</a:t>
            </a:r>
          </a:p>
          <a:p>
            <a:pPr marL="100965" marR="5080">
              <a:lnSpc>
                <a:spcPct val="89600"/>
              </a:lnSpc>
              <a:spcBef>
                <a:spcPts val="1380"/>
              </a:spcBef>
            </a:pPr>
            <a:r>
              <a:rPr dirty="0"/>
              <a:t>Even simple pages can have a number of issues that cause a person with some form of disability  to be unable to fully use it; a form without labels, for example, is much harder for a screen  reader to parse. A visually impaired user would struggle.</a:t>
            </a:r>
          </a:p>
          <a:p>
            <a:pPr marL="100965" marR="47625">
              <a:lnSpc>
                <a:spcPts val="2170"/>
              </a:lnSpc>
              <a:spcBef>
                <a:spcPts val="1430"/>
              </a:spcBef>
            </a:pPr>
            <a:r>
              <a:rPr dirty="0"/>
              <a:t>Even your design affects web accessibility: a lack of color contrast can make text nearly invisible  to some of your users!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Testing accessibility	</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p:nvPr/>
        </p:nvSpPr>
        <p:spPr>
          <a:xfrm>
            <a:off x="1176020" y="1803962"/>
            <a:ext cx="9821545" cy="2203167"/>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There are many ways we can test for accessibility, but to start, we will be using the tota11y tool</a:t>
            </a:r>
            <a:endParaRPr sz="2000">
              <a:latin typeface="Arial"/>
              <a:cs typeface="Arial"/>
            </a:endParaRPr>
          </a:p>
          <a:p>
            <a:pPr marL="305435" indent="-182880">
              <a:lnSpc>
                <a:spcPct val="100000"/>
              </a:lnSpc>
              <a:spcBef>
                <a:spcPts val="200"/>
              </a:spcBef>
              <a:buClr>
                <a:srgbClr val="E48312"/>
              </a:buClr>
              <a:buChar char="◦"/>
              <a:tabLst>
                <a:tab pos="305435" algn="l"/>
              </a:tabLst>
            </a:pPr>
            <a:r>
              <a:rPr sz="1800" u="sng" dirty="0">
                <a:solidFill>
                  <a:srgbClr val="2998E3"/>
                </a:solidFill>
                <a:uFill>
                  <a:solidFill>
                    <a:srgbClr val="2998E3"/>
                  </a:solidFill>
                </a:uFill>
                <a:latin typeface="Arial"/>
                <a:cs typeface="Arial"/>
                <a:hlinkClick r:id="rId2"/>
              </a:rPr>
              <a:t>http://khan.github.io/tota11y/</a:t>
            </a:r>
            <a:endParaRPr sz="1800">
              <a:latin typeface="Arial"/>
              <a:cs typeface="Arial"/>
            </a:endParaRPr>
          </a:p>
          <a:p>
            <a:pPr marL="12700">
              <a:lnSpc>
                <a:spcPct val="100000"/>
              </a:lnSpc>
              <a:spcBef>
                <a:spcPts val="1340"/>
              </a:spcBef>
            </a:pPr>
            <a:r>
              <a:rPr sz="2000" dirty="0">
                <a:solidFill>
                  <a:srgbClr val="404040"/>
                </a:solidFill>
                <a:latin typeface="Arial"/>
                <a:cs typeface="Arial"/>
              </a:rPr>
              <a:t>The tota11y tool is an accessibility visualizer that can be installed via a bookmarklet.</a:t>
            </a:r>
            <a:endParaRPr sz="2000">
              <a:latin typeface="Arial"/>
              <a:cs typeface="Arial"/>
            </a:endParaRPr>
          </a:p>
          <a:p>
            <a:pPr marL="12700">
              <a:lnSpc>
                <a:spcPct val="100000"/>
              </a:lnSpc>
              <a:spcBef>
                <a:spcPts val="1170"/>
              </a:spcBef>
            </a:pPr>
            <a:r>
              <a:rPr sz="2000" dirty="0">
                <a:solidFill>
                  <a:srgbClr val="404040"/>
                </a:solidFill>
                <a:latin typeface="Arial"/>
                <a:cs typeface="Arial"/>
              </a:rPr>
              <a:t>This tool will allow you to identify how assistive technologies would interpret your website.</a:t>
            </a:r>
            <a:endParaRPr sz="20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Lack of color contrast	</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p:nvPr/>
        </p:nvSpPr>
        <p:spPr>
          <a:xfrm>
            <a:off x="1176020" y="1832208"/>
            <a:ext cx="9977755" cy="2636619"/>
          </a:xfrm>
          <a:prstGeom prst="rect">
            <a:avLst/>
          </a:prstGeom>
        </p:spPr>
        <p:txBody>
          <a:bodyPr vert="horz" wrap="square" lIns="0" tIns="45720" rIns="0" bIns="0" rtlCol="0">
            <a:spAutoFit/>
          </a:bodyPr>
          <a:lstStyle/>
          <a:p>
            <a:pPr marL="12700" marR="237490">
              <a:lnSpc>
                <a:spcPts val="2170"/>
              </a:lnSpc>
              <a:spcBef>
                <a:spcPts val="360"/>
              </a:spcBef>
            </a:pPr>
            <a:r>
              <a:rPr sz="2000" dirty="0">
                <a:solidFill>
                  <a:srgbClr val="404040"/>
                </a:solidFill>
                <a:latin typeface="Arial"/>
                <a:cs typeface="Arial"/>
              </a:rPr>
              <a:t>When text is overlaid on top of a background color that is not contrasting enough, people with  visual impairments can sometimes not see the text.</a:t>
            </a:r>
            <a:endParaRPr sz="2000">
              <a:latin typeface="Arial"/>
              <a:cs typeface="Arial"/>
            </a:endParaRPr>
          </a:p>
          <a:p>
            <a:pPr marL="12700" marR="1234440">
              <a:lnSpc>
                <a:spcPts val="2130"/>
              </a:lnSpc>
              <a:spcBef>
                <a:spcPts val="1425"/>
              </a:spcBef>
            </a:pPr>
            <a:r>
              <a:rPr sz="2000" dirty="0">
                <a:solidFill>
                  <a:srgbClr val="404040"/>
                </a:solidFill>
                <a:latin typeface="Arial"/>
                <a:cs typeface="Arial"/>
              </a:rPr>
              <a:t>Fixing a lack of color contrast is relatively easy to do. All you need to do is update the  background and/or text color to have a greater degree of contrast.</a:t>
            </a:r>
            <a:endParaRPr sz="2000">
              <a:latin typeface="Arial"/>
              <a:cs typeface="Arial"/>
            </a:endParaRPr>
          </a:p>
          <a:p>
            <a:pPr marL="12700" marR="5080">
              <a:lnSpc>
                <a:spcPts val="2170"/>
              </a:lnSpc>
              <a:spcBef>
                <a:spcPts val="1410"/>
              </a:spcBef>
            </a:pPr>
            <a:r>
              <a:rPr sz="2000" dirty="0">
                <a:solidFill>
                  <a:srgbClr val="404040"/>
                </a:solidFill>
                <a:latin typeface="Arial"/>
                <a:cs typeface="Arial"/>
              </a:rPr>
              <a:t>When designing a website, it is useful to choose a limited number of colors to use. It strengthens  your branding, and makes it trivially easy to fix this issue across an entire website when only a  few colors are used. You would simply have to tweak the branding colors in order to make it  consistently accessible across your entire website.</a:t>
            </a:r>
            <a:endParaRPr sz="20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Improperly ordered/layered headings</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a:spLocks noGrp="1"/>
          </p:cNvSpPr>
          <p:nvPr>
            <p:ph type="body" idx="1"/>
          </p:nvPr>
        </p:nvSpPr>
        <p:spPr>
          <a:xfrm>
            <a:off x="1087754" y="1832208"/>
            <a:ext cx="10016490" cy="2200602"/>
          </a:xfrm>
          <a:prstGeom prst="rect">
            <a:avLst/>
          </a:prstGeom>
        </p:spPr>
        <p:txBody>
          <a:bodyPr vert="horz" wrap="square" lIns="0" tIns="45720" rIns="0" bIns="0" rtlCol="0">
            <a:spAutoFit/>
          </a:bodyPr>
          <a:lstStyle/>
          <a:p>
            <a:pPr marL="100965" marR="112395">
              <a:lnSpc>
                <a:spcPts val="2170"/>
              </a:lnSpc>
              <a:spcBef>
                <a:spcPts val="360"/>
              </a:spcBef>
            </a:pPr>
            <a:r>
              <a:rPr dirty="0"/>
              <a:t>Some people set headings based on how big the text should be, rather than how important the  content is semantically; an out of order heading can confuse assistive technologies.</a:t>
            </a:r>
          </a:p>
          <a:p>
            <a:pPr marL="393700" marR="180975" indent="-182880">
              <a:lnSpc>
                <a:spcPts val="1930"/>
              </a:lnSpc>
              <a:spcBef>
                <a:spcPts val="420"/>
              </a:spcBef>
              <a:buClr>
                <a:srgbClr val="E48312"/>
              </a:buClr>
              <a:buChar char="◦"/>
              <a:tabLst>
                <a:tab pos="393700" algn="l"/>
              </a:tabLst>
            </a:pPr>
            <a:r>
              <a:rPr sz="1800" dirty="0"/>
              <a:t>The technology starts jumping around to what it assumes the most important information is based on  the heading</a:t>
            </a:r>
          </a:p>
          <a:p>
            <a:pPr marL="100965" marR="5080">
              <a:lnSpc>
                <a:spcPts val="2170"/>
              </a:lnSpc>
              <a:spcBef>
                <a:spcPts val="1580"/>
              </a:spcBef>
            </a:pPr>
            <a:r>
              <a:rPr dirty="0"/>
              <a:t>Fixing improperly ordered headings is simple: consider your content before you write your code,  and make it follow a normal hierarchy throughout your entire website.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is jQuery?	</a:t>
            </a:r>
          </a:p>
        </p:txBody>
      </p:sp>
      <p:sp>
        <p:nvSpPr>
          <p:cNvPr id="3" name="object 3"/>
          <p:cNvSpPr txBox="1"/>
          <p:nvPr/>
        </p:nvSpPr>
        <p:spPr>
          <a:xfrm>
            <a:off x="1176020" y="1832208"/>
            <a:ext cx="9918065" cy="3527248"/>
          </a:xfrm>
          <a:prstGeom prst="rect">
            <a:avLst/>
          </a:prstGeom>
        </p:spPr>
        <p:txBody>
          <a:bodyPr vert="horz" wrap="square" lIns="0" tIns="43815" rIns="0" bIns="0" rtlCol="0">
            <a:spAutoFit/>
          </a:bodyPr>
          <a:lstStyle/>
          <a:p>
            <a:pPr marL="12700" marR="118110">
              <a:lnSpc>
                <a:spcPct val="89800"/>
              </a:lnSpc>
              <a:spcBef>
                <a:spcPts val="345"/>
              </a:spcBef>
            </a:pPr>
            <a:r>
              <a:rPr sz="2000" i="1" dirty="0">
                <a:solidFill>
                  <a:srgbClr val="404040"/>
                </a:solidFill>
                <a:latin typeface="Arial"/>
                <a:cs typeface="Arial"/>
              </a:rPr>
              <a:t>“jQuery is a fast, small, and feature-rich JavaScript library. It makes things like HTML document  traversal and manipulation, event handling, animation, and Ajax much simpler with an easy-to-  use API that works across a multitude of browsers. With a combination of versatility and  extensibility, jQuery has changed the way that millions of people write JavaScript.”</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via</a:t>
            </a:r>
            <a:r>
              <a:rPr sz="1800" dirty="0">
                <a:solidFill>
                  <a:srgbClr val="2998E3"/>
                </a:solidFill>
                <a:latin typeface="Arial"/>
                <a:cs typeface="Arial"/>
              </a:rPr>
              <a:t> </a:t>
            </a:r>
            <a:r>
              <a:rPr sz="1800" u="sng" dirty="0">
                <a:solidFill>
                  <a:srgbClr val="2998E3"/>
                </a:solidFill>
                <a:uFill>
                  <a:solidFill>
                    <a:srgbClr val="2998E3"/>
                  </a:solidFill>
                </a:uFill>
                <a:latin typeface="Arial"/>
                <a:cs typeface="Arial"/>
              </a:rPr>
              <a:t>https://jquery.com/</a:t>
            </a:r>
            <a:endParaRPr sz="1800">
              <a:latin typeface="Arial"/>
              <a:cs typeface="Arial"/>
            </a:endParaRPr>
          </a:p>
          <a:p>
            <a:pPr marL="12700" marR="5080">
              <a:lnSpc>
                <a:spcPts val="2170"/>
              </a:lnSpc>
              <a:spcBef>
                <a:spcPts val="1600"/>
              </a:spcBef>
            </a:pPr>
            <a:r>
              <a:rPr sz="2000" dirty="0">
                <a:solidFill>
                  <a:srgbClr val="404040"/>
                </a:solidFill>
                <a:latin typeface="Arial"/>
                <a:cs typeface="Arial"/>
              </a:rPr>
              <a:t>Simply put, jQuery is an amazing DOM manipulation library that also has handy tools for making  easier AJAX calls (which we will see later on in the course).</a:t>
            </a:r>
            <a:endParaRPr sz="2000">
              <a:latin typeface="Arial"/>
              <a:cs typeface="Arial"/>
            </a:endParaRPr>
          </a:p>
          <a:p>
            <a:pPr marL="12700" marR="30480">
              <a:lnSpc>
                <a:spcPts val="2170"/>
              </a:lnSpc>
              <a:spcBef>
                <a:spcPts val="1395"/>
              </a:spcBef>
            </a:pPr>
            <a:r>
              <a:rPr sz="2000" dirty="0">
                <a:solidFill>
                  <a:srgbClr val="404040"/>
                </a:solidFill>
                <a:latin typeface="Arial"/>
                <a:cs typeface="Arial"/>
              </a:rPr>
              <a:t>While the DOM API is not hard to use, it is extremely large; DOM traversal is also non-trivial and  has many cross-browser compatibility issues. jQuery handles these issues for you.</a:t>
            </a:r>
            <a:endParaRPr sz="20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Unclear link text	</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a:spLocks noGrp="1"/>
          </p:cNvSpPr>
          <p:nvPr>
            <p:ph type="body" idx="1"/>
          </p:nvPr>
        </p:nvSpPr>
        <p:spPr>
          <a:xfrm>
            <a:off x="1087754" y="1832208"/>
            <a:ext cx="10016490" cy="2346796"/>
          </a:xfrm>
          <a:prstGeom prst="rect">
            <a:avLst/>
          </a:prstGeom>
        </p:spPr>
        <p:txBody>
          <a:bodyPr vert="horz" wrap="square" lIns="0" tIns="45720" rIns="0" bIns="0" rtlCol="0">
            <a:spAutoFit/>
          </a:bodyPr>
          <a:lstStyle/>
          <a:p>
            <a:pPr marL="100965" marR="5080">
              <a:lnSpc>
                <a:spcPts val="2170"/>
              </a:lnSpc>
              <a:spcBef>
                <a:spcPts val="360"/>
              </a:spcBef>
            </a:pPr>
            <a:r>
              <a:rPr dirty="0"/>
              <a:t>Sometimes, people use icons or images for their links instead of descriptive text; this is perfectly  okay! But very often, they do not provide screen-reader visible text.</a:t>
            </a:r>
          </a:p>
          <a:p>
            <a:pPr marL="393700" indent="-182880">
              <a:lnSpc>
                <a:spcPct val="100000"/>
              </a:lnSpc>
              <a:spcBef>
                <a:spcPts val="165"/>
              </a:spcBef>
              <a:buClr>
                <a:srgbClr val="E48312"/>
              </a:buClr>
              <a:buChar char="◦"/>
              <a:tabLst>
                <a:tab pos="393700" algn="l"/>
              </a:tabLst>
            </a:pPr>
            <a:r>
              <a:rPr sz="1800" dirty="0"/>
              <a:t>Text can also be useless; ie: “click here”</a:t>
            </a:r>
            <a:endParaRPr sz="1800"/>
          </a:p>
          <a:p>
            <a:pPr marL="100965">
              <a:lnSpc>
                <a:spcPct val="100000"/>
              </a:lnSpc>
              <a:spcBef>
                <a:spcPts val="1340"/>
              </a:spcBef>
            </a:pPr>
            <a:r>
              <a:rPr dirty="0"/>
              <a:t>Fixing this is easy:</a:t>
            </a:r>
          </a:p>
          <a:p>
            <a:pPr marL="393700" indent="-182880">
              <a:lnSpc>
                <a:spcPct val="100000"/>
              </a:lnSpc>
              <a:spcBef>
                <a:spcPts val="200"/>
              </a:spcBef>
              <a:buClr>
                <a:srgbClr val="E48312"/>
              </a:buClr>
              <a:buChar char="◦"/>
              <a:tabLst>
                <a:tab pos="393700" algn="l"/>
              </a:tabLst>
            </a:pPr>
            <a:r>
              <a:rPr sz="1800" dirty="0"/>
              <a:t>Make sure your links have a proper </a:t>
            </a:r>
            <a:r>
              <a:rPr sz="1800" i="1" dirty="0">
                <a:latin typeface="Arial"/>
                <a:cs typeface="Arial"/>
              </a:rPr>
              <a:t>title </a:t>
            </a:r>
            <a:r>
              <a:rPr sz="1800" dirty="0"/>
              <a:t>attribute</a:t>
            </a:r>
            <a:endParaRPr sz="1800">
              <a:latin typeface="Arial"/>
              <a:cs typeface="Arial"/>
            </a:endParaRPr>
          </a:p>
          <a:p>
            <a:pPr marL="393700" indent="-182880">
              <a:lnSpc>
                <a:spcPct val="100000"/>
              </a:lnSpc>
              <a:spcBef>
                <a:spcPts val="375"/>
              </a:spcBef>
              <a:buClr>
                <a:srgbClr val="E48312"/>
              </a:buClr>
              <a:buChar char="◦"/>
              <a:tabLst>
                <a:tab pos="393700" algn="l"/>
              </a:tabLst>
            </a:pPr>
            <a:r>
              <a:rPr sz="1800" dirty="0"/>
              <a:t>Make sure any images you wrap anchors around have </a:t>
            </a:r>
            <a:r>
              <a:rPr sz="1800" i="1" dirty="0">
                <a:latin typeface="Arial"/>
                <a:cs typeface="Arial"/>
              </a:rPr>
              <a:t>title </a:t>
            </a:r>
            <a:r>
              <a:rPr sz="1800" dirty="0"/>
              <a:t>and </a:t>
            </a:r>
            <a:r>
              <a:rPr sz="1800" i="1" dirty="0">
                <a:latin typeface="Arial"/>
                <a:cs typeface="Arial"/>
              </a:rPr>
              <a:t>alt </a:t>
            </a:r>
            <a:r>
              <a:rPr sz="1800" dirty="0"/>
              <a:t>attributes</a:t>
            </a:r>
            <a:endParaRPr sz="1800">
              <a:latin typeface="Arial"/>
              <a:cs typeface="Arial"/>
            </a:endParaRPr>
          </a:p>
          <a:p>
            <a:pPr marL="393700" indent="-182880">
              <a:lnSpc>
                <a:spcPct val="100000"/>
              </a:lnSpc>
              <a:spcBef>
                <a:spcPts val="370"/>
              </a:spcBef>
              <a:buClr>
                <a:srgbClr val="E48312"/>
              </a:buClr>
              <a:buChar char="◦"/>
              <a:tabLst>
                <a:tab pos="393700" algn="l"/>
              </a:tabLst>
            </a:pPr>
            <a:r>
              <a:rPr sz="1800" dirty="0"/>
              <a:t>Using CSS tricks to make text that is </a:t>
            </a:r>
            <a:r>
              <a:rPr sz="1800" i="1" dirty="0">
                <a:latin typeface="Arial"/>
                <a:cs typeface="Arial"/>
              </a:rPr>
              <a:t>only </a:t>
            </a:r>
            <a:r>
              <a:rPr sz="1800" dirty="0"/>
              <a:t>visible on a screen-reader</a:t>
            </a:r>
            <a:endParaRPr sz="18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Unlabeled inputs	</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p:nvPr/>
        </p:nvSpPr>
        <p:spPr>
          <a:xfrm>
            <a:off x="1176020" y="1684041"/>
            <a:ext cx="9981565" cy="1508746"/>
          </a:xfrm>
          <a:prstGeom prst="rect">
            <a:avLst/>
          </a:prstGeom>
        </p:spPr>
        <p:txBody>
          <a:bodyPr vert="horz" wrap="square" lIns="0" tIns="160655" rIns="0" bIns="0" rtlCol="0">
            <a:spAutoFit/>
          </a:bodyPr>
          <a:lstStyle/>
          <a:p>
            <a:pPr marL="12700">
              <a:lnSpc>
                <a:spcPct val="100000"/>
              </a:lnSpc>
              <a:spcBef>
                <a:spcPts val="1265"/>
              </a:spcBef>
            </a:pPr>
            <a:r>
              <a:rPr sz="2000" dirty="0">
                <a:solidFill>
                  <a:srgbClr val="404040"/>
                </a:solidFill>
                <a:latin typeface="Arial"/>
                <a:cs typeface="Arial"/>
              </a:rPr>
              <a:t>Assistive technologies rely on labels in order to properly describe forms.</a:t>
            </a:r>
            <a:endParaRPr sz="2000">
              <a:latin typeface="Arial"/>
              <a:cs typeface="Arial"/>
            </a:endParaRPr>
          </a:p>
          <a:p>
            <a:pPr marL="12700">
              <a:lnSpc>
                <a:spcPts val="2285"/>
              </a:lnSpc>
              <a:spcBef>
                <a:spcPts val="1165"/>
              </a:spcBef>
            </a:pPr>
            <a:r>
              <a:rPr sz="2000" dirty="0">
                <a:solidFill>
                  <a:srgbClr val="404040"/>
                </a:solidFill>
                <a:latin typeface="Arial"/>
                <a:cs typeface="Arial"/>
              </a:rPr>
              <a:t>Every input you write from now on should have an </a:t>
            </a:r>
            <a:r>
              <a:rPr sz="2000" i="1" dirty="0">
                <a:solidFill>
                  <a:srgbClr val="404040"/>
                </a:solidFill>
                <a:latin typeface="Arial"/>
                <a:cs typeface="Arial"/>
              </a:rPr>
              <a:t>id</a:t>
            </a:r>
            <a:r>
              <a:rPr sz="2000" dirty="0">
                <a:solidFill>
                  <a:srgbClr val="404040"/>
                </a:solidFill>
                <a:latin typeface="Arial"/>
                <a:cs typeface="Arial"/>
              </a:rPr>
              <a:t>, and a label that references that </a:t>
            </a:r>
            <a:r>
              <a:rPr sz="2000" i="1" dirty="0">
                <a:solidFill>
                  <a:srgbClr val="404040"/>
                </a:solidFill>
                <a:latin typeface="Arial"/>
                <a:cs typeface="Arial"/>
              </a:rPr>
              <a:t>id </a:t>
            </a:r>
            <a:r>
              <a:rPr sz="2000" dirty="0">
                <a:solidFill>
                  <a:srgbClr val="404040"/>
                </a:solidFill>
                <a:latin typeface="Arial"/>
                <a:cs typeface="Arial"/>
              </a:rPr>
              <a:t>with the</a:t>
            </a:r>
            <a:endParaRPr sz="2000">
              <a:latin typeface="Arial"/>
              <a:cs typeface="Arial"/>
            </a:endParaRPr>
          </a:p>
          <a:p>
            <a:pPr marL="12700">
              <a:lnSpc>
                <a:spcPts val="2285"/>
              </a:lnSpc>
            </a:pPr>
            <a:r>
              <a:rPr sz="2000" i="1" dirty="0">
                <a:solidFill>
                  <a:srgbClr val="404040"/>
                </a:solidFill>
                <a:latin typeface="Arial"/>
                <a:cs typeface="Arial"/>
              </a:rPr>
              <a:t>for </a:t>
            </a:r>
            <a:r>
              <a:rPr sz="2000" dirty="0">
                <a:solidFill>
                  <a:srgbClr val="404040"/>
                </a:solidFill>
                <a:latin typeface="Arial"/>
                <a:cs typeface="Arial"/>
              </a:rPr>
              <a:t>attribute.</a:t>
            </a:r>
            <a:endParaRPr sz="20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Unlabeled alt text on images	</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p:nvPr/>
        </p:nvSpPr>
        <p:spPr>
          <a:xfrm>
            <a:off x="1176020" y="1832208"/>
            <a:ext cx="9874885" cy="1636345"/>
          </a:xfrm>
          <a:prstGeom prst="rect">
            <a:avLst/>
          </a:prstGeom>
        </p:spPr>
        <p:txBody>
          <a:bodyPr vert="horz" wrap="square" lIns="0" tIns="45720" rIns="0" bIns="0" rtlCol="0">
            <a:spAutoFit/>
          </a:bodyPr>
          <a:lstStyle/>
          <a:p>
            <a:pPr marL="12700" marR="309245">
              <a:lnSpc>
                <a:spcPts val="2170"/>
              </a:lnSpc>
              <a:spcBef>
                <a:spcPts val="360"/>
              </a:spcBef>
            </a:pPr>
            <a:r>
              <a:rPr sz="2000" dirty="0">
                <a:solidFill>
                  <a:srgbClr val="404040"/>
                </a:solidFill>
                <a:latin typeface="Arial"/>
                <a:cs typeface="Arial"/>
              </a:rPr>
              <a:t>Images without alternative text are utterly useless in regards to visual impairments. Assistive  technologies will read off URLs, or skip the images entirely.</a:t>
            </a:r>
            <a:endParaRPr sz="2000">
              <a:latin typeface="Arial"/>
              <a:cs typeface="Arial"/>
            </a:endParaRPr>
          </a:p>
          <a:p>
            <a:pPr marL="12700">
              <a:lnSpc>
                <a:spcPts val="2265"/>
              </a:lnSpc>
              <a:spcBef>
                <a:spcPts val="1130"/>
              </a:spcBef>
            </a:pPr>
            <a:r>
              <a:rPr sz="2000" dirty="0">
                <a:solidFill>
                  <a:srgbClr val="404040"/>
                </a:solidFill>
                <a:latin typeface="Arial"/>
                <a:cs typeface="Arial"/>
              </a:rPr>
              <a:t>You should therefore </a:t>
            </a:r>
            <a:r>
              <a:rPr sz="2000" i="1" dirty="0">
                <a:solidFill>
                  <a:srgbClr val="404040"/>
                </a:solidFill>
                <a:latin typeface="Arial"/>
                <a:cs typeface="Arial"/>
              </a:rPr>
              <a:t>never </a:t>
            </a:r>
            <a:r>
              <a:rPr sz="2000" dirty="0">
                <a:solidFill>
                  <a:srgbClr val="404040"/>
                </a:solidFill>
                <a:latin typeface="Arial"/>
                <a:cs typeface="Arial"/>
              </a:rPr>
              <a:t>use images to represent text, and all images you use should have </a:t>
            </a:r>
            <a:r>
              <a:rPr sz="2000" i="1" dirty="0">
                <a:solidFill>
                  <a:srgbClr val="404040"/>
                </a:solidFill>
                <a:latin typeface="Arial"/>
                <a:cs typeface="Arial"/>
              </a:rPr>
              <a:t>alt</a:t>
            </a:r>
            <a:endParaRPr sz="2000">
              <a:latin typeface="Arial"/>
              <a:cs typeface="Arial"/>
            </a:endParaRPr>
          </a:p>
          <a:p>
            <a:pPr marL="12700">
              <a:lnSpc>
                <a:spcPts val="2265"/>
              </a:lnSpc>
            </a:pPr>
            <a:r>
              <a:rPr sz="2000" dirty="0">
                <a:solidFill>
                  <a:srgbClr val="404040"/>
                </a:solidFill>
                <a:latin typeface="Arial"/>
                <a:cs typeface="Arial"/>
              </a:rPr>
              <a:t>text.</a:t>
            </a:r>
            <a:endParaRPr sz="20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How can we address these issues?	</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a:spLocks noGrp="1"/>
          </p:cNvSpPr>
          <p:nvPr>
            <p:ph type="body" idx="1"/>
          </p:nvPr>
        </p:nvSpPr>
        <p:spPr>
          <a:xfrm>
            <a:off x="1087754" y="1832208"/>
            <a:ext cx="10016490" cy="1897955"/>
          </a:xfrm>
          <a:prstGeom prst="rect">
            <a:avLst/>
          </a:prstGeom>
        </p:spPr>
        <p:txBody>
          <a:bodyPr vert="horz" wrap="square" lIns="0" tIns="45720" rIns="0" bIns="0" rtlCol="0">
            <a:spAutoFit/>
          </a:bodyPr>
          <a:lstStyle/>
          <a:p>
            <a:pPr marL="100965" marR="413384">
              <a:lnSpc>
                <a:spcPts val="2170"/>
              </a:lnSpc>
              <a:spcBef>
                <a:spcPts val="360"/>
              </a:spcBef>
            </a:pPr>
            <a:r>
              <a:rPr dirty="0"/>
              <a:t>By tweaking our document and adding proper attributes/labels and updating our designs to  factor in visual issues, we can fix a majority of accessibility issues.</a:t>
            </a:r>
          </a:p>
          <a:p>
            <a:pPr marL="100965" marR="5080">
              <a:lnSpc>
                <a:spcPct val="89800"/>
              </a:lnSpc>
              <a:spcBef>
                <a:spcPts val="1375"/>
              </a:spcBef>
            </a:pPr>
            <a:r>
              <a:rPr dirty="0"/>
              <a:t>Some issues are more complex; sometimes, users can see the document just fine but have  limited mobility and can only use a keyboard. As you make more complex web applications, you  have to make more and more considerations to make your website both functional and  accessible.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Going forward	</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p:nvPr/>
        </p:nvSpPr>
        <p:spPr>
          <a:xfrm>
            <a:off x="1176020" y="1684041"/>
            <a:ext cx="9291955" cy="1239442"/>
          </a:xfrm>
          <a:prstGeom prst="rect">
            <a:avLst/>
          </a:prstGeom>
        </p:spPr>
        <p:txBody>
          <a:bodyPr vert="horz" wrap="square" lIns="0" tIns="160655" rIns="0" bIns="0" rtlCol="0">
            <a:spAutoFit/>
          </a:bodyPr>
          <a:lstStyle/>
          <a:p>
            <a:pPr marL="12700">
              <a:lnSpc>
                <a:spcPct val="100000"/>
              </a:lnSpc>
              <a:spcBef>
                <a:spcPts val="1265"/>
              </a:spcBef>
            </a:pPr>
            <a:r>
              <a:rPr sz="2000" dirty="0">
                <a:solidFill>
                  <a:srgbClr val="404040"/>
                </a:solidFill>
                <a:latin typeface="Arial"/>
                <a:cs typeface="Arial"/>
              </a:rPr>
              <a:t>Going forward, </a:t>
            </a:r>
            <a:r>
              <a:rPr sz="2000" b="1" dirty="0">
                <a:solidFill>
                  <a:srgbClr val="404040"/>
                </a:solidFill>
                <a:latin typeface="Arial"/>
                <a:cs typeface="Arial"/>
              </a:rPr>
              <a:t>all HTML submitted must pass tota11y tests.</a:t>
            </a:r>
            <a:endParaRPr sz="2000">
              <a:latin typeface="Arial"/>
              <a:cs typeface="Arial"/>
            </a:endParaRPr>
          </a:p>
          <a:p>
            <a:pPr marL="12700">
              <a:lnSpc>
                <a:spcPct val="100000"/>
              </a:lnSpc>
              <a:spcBef>
                <a:spcPts val="1165"/>
              </a:spcBef>
            </a:pPr>
            <a:r>
              <a:rPr sz="2000" dirty="0">
                <a:solidFill>
                  <a:srgbClr val="404040"/>
                </a:solidFill>
                <a:latin typeface="Arial"/>
                <a:cs typeface="Arial"/>
              </a:rPr>
              <a:t>Points will be deducted for labs and final project components that fail accessibility checks.</a:t>
            </a:r>
            <a:endParaRPr sz="2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does this do for us?	</a:t>
            </a:r>
          </a:p>
        </p:txBody>
      </p:sp>
      <p:sp>
        <p:nvSpPr>
          <p:cNvPr id="3" name="object 3"/>
          <p:cNvSpPr txBox="1"/>
          <p:nvPr/>
        </p:nvSpPr>
        <p:spPr>
          <a:xfrm>
            <a:off x="1176020" y="1803962"/>
            <a:ext cx="9873615" cy="3280385"/>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jQuery has been around for quite awhile</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Very feature-rich API full of things to make development easy.</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Relatively bug free</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Very performant</a:t>
            </a:r>
            <a:endParaRPr sz="1800">
              <a:latin typeface="Arial"/>
              <a:cs typeface="Arial"/>
            </a:endParaRPr>
          </a:p>
          <a:p>
            <a:pPr marL="12700">
              <a:lnSpc>
                <a:spcPct val="100000"/>
              </a:lnSpc>
              <a:spcBef>
                <a:spcPts val="1340"/>
              </a:spcBef>
            </a:pPr>
            <a:r>
              <a:rPr sz="2000" dirty="0">
                <a:solidFill>
                  <a:srgbClr val="404040"/>
                </a:solidFill>
                <a:latin typeface="Arial"/>
                <a:cs typeface="Arial"/>
              </a:rPr>
              <a:t>For the sake of our course, we will mainly use jQuery for:</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Easier DOM traversal in order to target elements easier, and target / operate on entire sets of elements</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Easier event capturing; jQuery has much more DAMP syntax than vanilla JavaScript</a:t>
            </a:r>
            <a:endParaRPr sz="1800">
              <a:latin typeface="Arial"/>
              <a:cs typeface="Arial"/>
            </a:endParaRPr>
          </a:p>
          <a:p>
            <a:pPr marL="305435" marR="44450" indent="-182880">
              <a:lnSpc>
                <a:spcPts val="1970"/>
              </a:lnSpc>
              <a:spcBef>
                <a:spcPts val="595"/>
              </a:spcBef>
              <a:buClr>
                <a:srgbClr val="E48312"/>
              </a:buClr>
              <a:buChar char="◦"/>
              <a:tabLst>
                <a:tab pos="305435" algn="l"/>
              </a:tabLst>
            </a:pPr>
            <a:r>
              <a:rPr sz="1800" dirty="0">
                <a:solidFill>
                  <a:srgbClr val="404040"/>
                </a:solidFill>
                <a:latin typeface="Arial"/>
                <a:cs typeface="Arial"/>
              </a:rPr>
              <a:t>Easier creation of elements; jQuery can take an HTML string with attributes, classes, etc and create the  node tree for you rather than having to setup through properties manually.</a:t>
            </a:r>
            <a:endParaRPr sz="18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Using jQuery	</a:t>
            </a:r>
          </a:p>
        </p:txBody>
      </p:sp>
      <p:sp>
        <p:nvSpPr>
          <p:cNvPr id="3" name="object 3"/>
          <p:cNvSpPr txBox="1"/>
          <p:nvPr/>
        </p:nvSpPr>
        <p:spPr>
          <a:xfrm>
            <a:off x="1176020" y="1684041"/>
            <a:ext cx="9947910" cy="3147657"/>
          </a:xfrm>
          <a:prstGeom prst="rect">
            <a:avLst/>
          </a:prstGeom>
        </p:spPr>
        <p:txBody>
          <a:bodyPr vert="horz" wrap="square" lIns="0" tIns="160655" rIns="0" bIns="0" rtlCol="0">
            <a:spAutoFit/>
          </a:bodyPr>
          <a:lstStyle/>
          <a:p>
            <a:pPr marL="12700">
              <a:lnSpc>
                <a:spcPct val="100000"/>
              </a:lnSpc>
              <a:spcBef>
                <a:spcPts val="1265"/>
              </a:spcBef>
            </a:pPr>
            <a:r>
              <a:rPr sz="2000" dirty="0">
                <a:solidFill>
                  <a:srgbClr val="404040"/>
                </a:solidFill>
                <a:latin typeface="Arial"/>
                <a:cs typeface="Arial"/>
              </a:rPr>
              <a:t>The jQuery library is, by default, exported in the global variable </a:t>
            </a:r>
            <a:r>
              <a:rPr sz="2000" i="1" dirty="0">
                <a:solidFill>
                  <a:srgbClr val="404040"/>
                </a:solidFill>
                <a:latin typeface="Arial"/>
                <a:cs typeface="Arial"/>
              </a:rPr>
              <a:t>$</a:t>
            </a:r>
            <a:r>
              <a:rPr sz="2000" dirty="0">
                <a:solidFill>
                  <a:srgbClr val="404040"/>
                </a:solidFill>
                <a:latin typeface="Arial"/>
                <a:cs typeface="Arial"/>
              </a:rPr>
              <a:t>.</a:t>
            </a:r>
            <a:endParaRPr sz="2000">
              <a:latin typeface="Arial"/>
              <a:cs typeface="Arial"/>
            </a:endParaRPr>
          </a:p>
          <a:p>
            <a:pPr marL="12700" marR="5080">
              <a:lnSpc>
                <a:spcPts val="2170"/>
              </a:lnSpc>
              <a:spcBef>
                <a:spcPts val="1430"/>
              </a:spcBef>
            </a:pPr>
            <a:r>
              <a:rPr sz="2000" dirty="0">
                <a:solidFill>
                  <a:srgbClr val="404040"/>
                </a:solidFill>
                <a:latin typeface="Arial"/>
                <a:cs typeface="Arial"/>
              </a:rPr>
              <a:t>When using jQuery, it is important to remember that </a:t>
            </a:r>
            <a:r>
              <a:rPr sz="2000" i="1" dirty="0">
                <a:solidFill>
                  <a:srgbClr val="404040"/>
                </a:solidFill>
                <a:latin typeface="Arial"/>
                <a:cs typeface="Arial"/>
              </a:rPr>
              <a:t>functions are objects</a:t>
            </a:r>
            <a:r>
              <a:rPr sz="2000" dirty="0">
                <a:solidFill>
                  <a:srgbClr val="404040"/>
                </a:solidFill>
                <a:latin typeface="Arial"/>
                <a:cs typeface="Arial"/>
              </a:rPr>
              <a:t>; that means that they  have properties of their own.</a:t>
            </a:r>
            <a:endParaRPr sz="2000">
              <a:latin typeface="Arial"/>
              <a:cs typeface="Arial"/>
            </a:endParaRPr>
          </a:p>
          <a:p>
            <a:pPr marL="12700" marR="167005">
              <a:lnSpc>
                <a:spcPts val="2170"/>
              </a:lnSpc>
              <a:spcBef>
                <a:spcPts val="1360"/>
              </a:spcBef>
            </a:pPr>
            <a:r>
              <a:rPr sz="2000" dirty="0">
                <a:solidFill>
                  <a:srgbClr val="404040"/>
                </a:solidFill>
                <a:latin typeface="Arial"/>
                <a:cs typeface="Arial"/>
              </a:rPr>
              <a:t>The </a:t>
            </a:r>
            <a:r>
              <a:rPr sz="2000" i="1" dirty="0">
                <a:solidFill>
                  <a:srgbClr val="404040"/>
                </a:solidFill>
                <a:latin typeface="Arial"/>
                <a:cs typeface="Arial"/>
              </a:rPr>
              <a:t>$ </a:t>
            </a:r>
            <a:r>
              <a:rPr sz="2000" dirty="0">
                <a:solidFill>
                  <a:srgbClr val="404040"/>
                </a:solidFill>
                <a:latin typeface="Arial"/>
                <a:cs typeface="Arial"/>
              </a:rPr>
              <a:t>variable is first and foremost a function that will take a CSS selector (or DOM node) as an  argument, and match all elements with that selector. The </a:t>
            </a:r>
            <a:r>
              <a:rPr sz="2000" i="1" dirty="0">
                <a:solidFill>
                  <a:srgbClr val="404040"/>
                </a:solidFill>
                <a:latin typeface="Arial"/>
                <a:cs typeface="Arial"/>
              </a:rPr>
              <a:t>$ </a:t>
            </a:r>
            <a:r>
              <a:rPr sz="2000" dirty="0">
                <a:solidFill>
                  <a:srgbClr val="404040"/>
                </a:solidFill>
                <a:latin typeface="Arial"/>
                <a:cs typeface="Arial"/>
              </a:rPr>
              <a:t>function will return an </a:t>
            </a:r>
            <a:r>
              <a:rPr sz="2000" i="1" dirty="0">
                <a:solidFill>
                  <a:srgbClr val="404040"/>
                </a:solidFill>
                <a:latin typeface="Arial"/>
                <a:cs typeface="Arial"/>
              </a:rPr>
              <a:t>array-like  </a:t>
            </a:r>
            <a:r>
              <a:rPr sz="2000" dirty="0">
                <a:solidFill>
                  <a:srgbClr val="404040"/>
                </a:solidFill>
                <a:latin typeface="Arial"/>
                <a:cs typeface="Arial"/>
              </a:rPr>
              <a:t>object.</a:t>
            </a:r>
            <a:endParaRPr sz="2000">
              <a:latin typeface="Arial"/>
              <a:cs typeface="Arial"/>
            </a:endParaRPr>
          </a:p>
          <a:p>
            <a:pPr marL="305435" indent="-182880">
              <a:lnSpc>
                <a:spcPct val="100000"/>
              </a:lnSpc>
              <a:spcBef>
                <a:spcPts val="160"/>
              </a:spcBef>
              <a:buClr>
                <a:srgbClr val="E48312"/>
              </a:buClr>
              <a:buChar char="◦"/>
              <a:tabLst>
                <a:tab pos="305435" algn="l"/>
              </a:tabLst>
            </a:pPr>
            <a:r>
              <a:rPr sz="1800" dirty="0">
                <a:solidFill>
                  <a:srgbClr val="404040"/>
                </a:solidFill>
                <a:latin typeface="Arial"/>
                <a:cs typeface="Arial"/>
              </a:rPr>
              <a:t>Like an array, you will be able to iterate through those results. (ie: can use .length, indexes, etc)</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Unlike an array, there are hundreds of jQuery specific methods you can call on the set of matches.</a:t>
            </a:r>
            <a:endParaRPr sz="18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Recap on basic CSS Selectors	</a:t>
            </a:r>
          </a:p>
        </p:txBody>
      </p:sp>
      <p:graphicFrame>
        <p:nvGraphicFramePr>
          <p:cNvPr id="3" name="object 3"/>
          <p:cNvGraphicFramePr>
            <a:graphicFrameLocks noGrp="1"/>
          </p:cNvGraphicFramePr>
          <p:nvPr/>
        </p:nvGraphicFramePr>
        <p:xfrm>
          <a:off x="1090612" y="1839912"/>
          <a:ext cx="10058400" cy="2931160"/>
        </p:xfrm>
        <a:graphic>
          <a:graphicData uri="http://schemas.openxmlformats.org/drawingml/2006/table">
            <a:tbl>
              <a:tblPr firstRow="1" bandRow="1">
                <a:tableStyleId>{2D5ABB26-0587-4C30-8999-92F81FD0307C}</a:tableStyleId>
              </a:tblPr>
              <a:tblGrid>
                <a:gridCol w="1503045">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6926580">
                  <a:extLst>
                    <a:ext uri="{9D8B030D-6E8A-4147-A177-3AD203B41FA5}">
                      <a16:colId xmlns:a16="http://schemas.microsoft.com/office/drawing/2014/main" val="20002"/>
                    </a:ext>
                  </a:extLst>
                </a:gridCol>
              </a:tblGrid>
              <a:tr h="370840">
                <a:tc>
                  <a:txBody>
                    <a:bodyPr/>
                    <a:lstStyle/>
                    <a:p>
                      <a:pPr marL="97790">
                        <a:lnSpc>
                          <a:spcPct val="100000"/>
                        </a:lnSpc>
                        <a:spcBef>
                          <a:spcPts val="260"/>
                        </a:spcBef>
                      </a:pPr>
                      <a:r>
                        <a:rPr sz="1800" b="1" spc="-165" dirty="0">
                          <a:solidFill>
                            <a:srgbClr val="FFFFFF"/>
                          </a:solidFill>
                          <a:latin typeface="Arial"/>
                          <a:cs typeface="Arial"/>
                        </a:rPr>
                        <a:t>Type</a:t>
                      </a:r>
                      <a:endParaRPr sz="18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7155">
                        <a:lnSpc>
                          <a:spcPct val="100000"/>
                        </a:lnSpc>
                        <a:spcBef>
                          <a:spcPts val="260"/>
                        </a:spcBef>
                      </a:pPr>
                      <a:r>
                        <a:rPr sz="1800" b="1" spc="-135" dirty="0">
                          <a:solidFill>
                            <a:srgbClr val="FFFFFF"/>
                          </a:solidFill>
                          <a:latin typeface="Arial"/>
                          <a:cs typeface="Arial"/>
                        </a:rPr>
                        <a:t>Selector</a:t>
                      </a:r>
                      <a:endParaRPr sz="18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7155">
                        <a:lnSpc>
                          <a:spcPct val="100000"/>
                        </a:lnSpc>
                        <a:spcBef>
                          <a:spcPts val="260"/>
                        </a:spcBef>
                      </a:pPr>
                      <a:r>
                        <a:rPr sz="1800" b="1" spc="-120" dirty="0">
                          <a:solidFill>
                            <a:srgbClr val="FFFFFF"/>
                          </a:solidFill>
                          <a:latin typeface="Arial"/>
                          <a:cs typeface="Arial"/>
                        </a:rPr>
                        <a:t>Matches</a:t>
                      </a:r>
                      <a:endParaRPr sz="18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extLst>
                  <a:ext uri="{0D108BD9-81ED-4DB2-BD59-A6C34878D82A}">
                    <a16:rowId xmlns:a16="http://schemas.microsoft.com/office/drawing/2014/main" val="10000"/>
                  </a:ext>
                </a:extLst>
              </a:tr>
              <a:tr h="640080">
                <a:tc>
                  <a:txBody>
                    <a:bodyPr/>
                    <a:lstStyle/>
                    <a:p>
                      <a:pPr marL="97790">
                        <a:lnSpc>
                          <a:spcPct val="100000"/>
                        </a:lnSpc>
                        <a:spcBef>
                          <a:spcPts val="259"/>
                        </a:spcBef>
                      </a:pPr>
                      <a:r>
                        <a:rPr sz="1800" spc="-60" dirty="0">
                          <a:latin typeface="Arial"/>
                          <a:cs typeface="Arial"/>
                        </a:rPr>
                        <a:t>Id</a:t>
                      </a:r>
                      <a:endParaRPr sz="1800">
                        <a:latin typeface="Arial"/>
                        <a:cs typeface="Arial"/>
                      </a:endParaRPr>
                    </a:p>
                  </a:txBody>
                  <a:tcPr marL="0" marR="0" marT="330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7155">
                        <a:lnSpc>
                          <a:spcPct val="100000"/>
                        </a:lnSpc>
                        <a:spcBef>
                          <a:spcPts val="259"/>
                        </a:spcBef>
                      </a:pPr>
                      <a:r>
                        <a:rPr sz="1800" spc="-70" dirty="0">
                          <a:latin typeface="Arial"/>
                          <a:cs typeface="Arial"/>
                        </a:rPr>
                        <a:t>#my_bio</a:t>
                      </a:r>
                      <a:endParaRPr sz="1800">
                        <a:latin typeface="Arial"/>
                        <a:cs typeface="Arial"/>
                      </a:endParaRPr>
                    </a:p>
                  </a:txBody>
                  <a:tcPr marL="0" marR="0" marT="330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7155">
                        <a:lnSpc>
                          <a:spcPts val="2145"/>
                        </a:lnSpc>
                        <a:spcBef>
                          <a:spcPts val="259"/>
                        </a:spcBef>
                      </a:pPr>
                      <a:r>
                        <a:rPr sz="1800" spc="-85" dirty="0">
                          <a:latin typeface="Arial"/>
                          <a:cs typeface="Arial"/>
                        </a:rPr>
                        <a:t>&lt;h2&gt;My </a:t>
                      </a:r>
                      <a:r>
                        <a:rPr sz="1800" spc="-114" dirty="0">
                          <a:latin typeface="Arial"/>
                          <a:cs typeface="Arial"/>
                        </a:rPr>
                        <a:t>Name </a:t>
                      </a:r>
                      <a:r>
                        <a:rPr sz="1800" spc="-125" dirty="0">
                          <a:latin typeface="Arial"/>
                          <a:cs typeface="Arial"/>
                        </a:rPr>
                        <a:t>Is &lt;span</a:t>
                      </a:r>
                      <a:r>
                        <a:rPr sz="1800" spc="-40" dirty="0">
                          <a:latin typeface="Arial"/>
                          <a:cs typeface="Arial"/>
                        </a:rPr>
                        <a:t> </a:t>
                      </a:r>
                      <a:r>
                        <a:rPr sz="1800" spc="-80" dirty="0">
                          <a:latin typeface="Arial"/>
                          <a:cs typeface="Arial"/>
                        </a:rPr>
                        <a:t>class=“my-name”&gt;Phil&lt;/span&gt;&lt;/h2&gt;</a:t>
                      </a:r>
                      <a:endParaRPr sz="1800">
                        <a:latin typeface="Arial"/>
                        <a:cs typeface="Arial"/>
                      </a:endParaRPr>
                    </a:p>
                    <a:p>
                      <a:pPr marL="97155">
                        <a:lnSpc>
                          <a:spcPts val="2145"/>
                        </a:lnSpc>
                      </a:pPr>
                      <a:r>
                        <a:rPr sz="1800" b="1" spc="-125" dirty="0">
                          <a:latin typeface="Arial"/>
                          <a:cs typeface="Arial"/>
                        </a:rPr>
                        <a:t>&lt;main </a:t>
                      </a:r>
                      <a:r>
                        <a:rPr sz="1800" b="1" spc="-140" dirty="0">
                          <a:latin typeface="Arial"/>
                          <a:cs typeface="Arial"/>
                        </a:rPr>
                        <a:t>id=“my_bio”&gt;This </a:t>
                      </a:r>
                      <a:r>
                        <a:rPr sz="1800" b="1" spc="-180" dirty="0">
                          <a:latin typeface="Arial"/>
                          <a:cs typeface="Arial"/>
                        </a:rPr>
                        <a:t>is </a:t>
                      </a:r>
                      <a:r>
                        <a:rPr sz="1800" b="1" spc="-120" dirty="0">
                          <a:latin typeface="Arial"/>
                          <a:cs typeface="Arial"/>
                        </a:rPr>
                        <a:t>a </a:t>
                      </a:r>
                      <a:r>
                        <a:rPr sz="1800" b="1" spc="-100" dirty="0">
                          <a:latin typeface="Arial"/>
                          <a:cs typeface="Arial"/>
                        </a:rPr>
                        <a:t>test </a:t>
                      </a:r>
                      <a:r>
                        <a:rPr sz="1800" b="1" spc="-114" dirty="0">
                          <a:latin typeface="Arial"/>
                          <a:cs typeface="Arial"/>
                        </a:rPr>
                        <a:t>&lt;h2&gt;I </a:t>
                      </a:r>
                      <a:r>
                        <a:rPr sz="1800" b="1" spc="-120" dirty="0">
                          <a:latin typeface="Arial"/>
                          <a:cs typeface="Arial"/>
                        </a:rPr>
                        <a:t>love</a:t>
                      </a:r>
                      <a:r>
                        <a:rPr sz="1800" b="1" spc="155" dirty="0">
                          <a:latin typeface="Arial"/>
                          <a:cs typeface="Arial"/>
                        </a:rPr>
                        <a:t> </a:t>
                      </a:r>
                      <a:r>
                        <a:rPr sz="1800" b="1" spc="-105" dirty="0">
                          <a:latin typeface="Arial"/>
                          <a:cs typeface="Arial"/>
                        </a:rPr>
                        <a:t>blogging&lt;/h2&gt;&lt;/main&gt;</a:t>
                      </a:r>
                      <a:endParaRPr sz="1800">
                        <a:latin typeface="Arial"/>
                        <a:cs typeface="Arial"/>
                      </a:endParaRPr>
                    </a:p>
                  </a:txBody>
                  <a:tcPr marL="0" marR="0" marT="330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1"/>
                  </a:ext>
                </a:extLst>
              </a:tr>
              <a:tr h="640080">
                <a:tc>
                  <a:txBody>
                    <a:bodyPr/>
                    <a:lstStyle/>
                    <a:p>
                      <a:pPr marL="97790">
                        <a:lnSpc>
                          <a:spcPct val="100000"/>
                        </a:lnSpc>
                        <a:spcBef>
                          <a:spcPts val="260"/>
                        </a:spcBef>
                      </a:pPr>
                      <a:r>
                        <a:rPr sz="1800" spc="-175" dirty="0">
                          <a:latin typeface="Arial"/>
                          <a:cs typeface="Arial"/>
                        </a:rPr>
                        <a:t>Class</a:t>
                      </a:r>
                      <a:endParaRPr sz="18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155">
                        <a:lnSpc>
                          <a:spcPct val="100000"/>
                        </a:lnSpc>
                        <a:spcBef>
                          <a:spcPts val="260"/>
                        </a:spcBef>
                      </a:pPr>
                      <a:r>
                        <a:rPr sz="1800" spc="-90" dirty="0">
                          <a:latin typeface="Arial"/>
                          <a:cs typeface="Arial"/>
                        </a:rPr>
                        <a:t>.my-name</a:t>
                      </a:r>
                      <a:endParaRPr sz="18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155">
                        <a:lnSpc>
                          <a:spcPts val="2145"/>
                        </a:lnSpc>
                        <a:spcBef>
                          <a:spcPts val="260"/>
                        </a:spcBef>
                      </a:pPr>
                      <a:r>
                        <a:rPr sz="1800" spc="-85" dirty="0">
                          <a:latin typeface="Arial"/>
                          <a:cs typeface="Arial"/>
                        </a:rPr>
                        <a:t>&lt;h2&gt;My </a:t>
                      </a:r>
                      <a:r>
                        <a:rPr sz="1800" spc="-114" dirty="0">
                          <a:latin typeface="Arial"/>
                          <a:cs typeface="Arial"/>
                        </a:rPr>
                        <a:t>Name </a:t>
                      </a:r>
                      <a:r>
                        <a:rPr sz="1800" spc="-125" dirty="0">
                          <a:latin typeface="Arial"/>
                          <a:cs typeface="Arial"/>
                        </a:rPr>
                        <a:t>Is </a:t>
                      </a:r>
                      <a:r>
                        <a:rPr sz="1800" b="1" spc="-170" dirty="0">
                          <a:latin typeface="Arial"/>
                          <a:cs typeface="Arial"/>
                        </a:rPr>
                        <a:t>&lt;span</a:t>
                      </a:r>
                      <a:r>
                        <a:rPr sz="1800" b="1" spc="-25" dirty="0">
                          <a:latin typeface="Arial"/>
                          <a:cs typeface="Arial"/>
                        </a:rPr>
                        <a:t> </a:t>
                      </a:r>
                      <a:r>
                        <a:rPr sz="1800" b="1" spc="-130" dirty="0">
                          <a:latin typeface="Arial"/>
                          <a:cs typeface="Arial"/>
                        </a:rPr>
                        <a:t>class=“my-name”&gt;Phil&lt;/span&gt;</a:t>
                      </a:r>
                      <a:r>
                        <a:rPr sz="1800" spc="-130" dirty="0">
                          <a:latin typeface="Arial"/>
                          <a:cs typeface="Arial"/>
                        </a:rPr>
                        <a:t>&lt;/h2&gt;</a:t>
                      </a:r>
                      <a:endParaRPr sz="1800">
                        <a:latin typeface="Arial"/>
                        <a:cs typeface="Arial"/>
                      </a:endParaRPr>
                    </a:p>
                    <a:p>
                      <a:pPr marL="97155">
                        <a:lnSpc>
                          <a:spcPts val="2145"/>
                        </a:lnSpc>
                      </a:pPr>
                      <a:r>
                        <a:rPr sz="1800" spc="-85" dirty="0">
                          <a:latin typeface="Arial"/>
                          <a:cs typeface="Arial"/>
                        </a:rPr>
                        <a:t>&lt;main </a:t>
                      </a:r>
                      <a:r>
                        <a:rPr sz="1800" spc="-60" dirty="0">
                          <a:latin typeface="Arial"/>
                          <a:cs typeface="Arial"/>
                        </a:rPr>
                        <a:t>id=“my_bio”&gt;This </a:t>
                      </a:r>
                      <a:r>
                        <a:rPr sz="1800" spc="-95" dirty="0">
                          <a:latin typeface="Arial"/>
                          <a:cs typeface="Arial"/>
                        </a:rPr>
                        <a:t>is </a:t>
                      </a:r>
                      <a:r>
                        <a:rPr sz="1800" spc="-140" dirty="0">
                          <a:latin typeface="Arial"/>
                          <a:cs typeface="Arial"/>
                        </a:rPr>
                        <a:t>a </a:t>
                      </a:r>
                      <a:r>
                        <a:rPr sz="1800" spc="-40" dirty="0">
                          <a:latin typeface="Arial"/>
                          <a:cs typeface="Arial"/>
                        </a:rPr>
                        <a:t>test </a:t>
                      </a:r>
                      <a:r>
                        <a:rPr sz="1800" spc="-105" dirty="0">
                          <a:latin typeface="Arial"/>
                          <a:cs typeface="Arial"/>
                        </a:rPr>
                        <a:t>&lt;h2&gt;I </a:t>
                      </a:r>
                      <a:r>
                        <a:rPr sz="1800" spc="-70" dirty="0">
                          <a:latin typeface="Arial"/>
                          <a:cs typeface="Arial"/>
                        </a:rPr>
                        <a:t>love</a:t>
                      </a:r>
                      <a:r>
                        <a:rPr sz="1800" spc="-75" dirty="0">
                          <a:latin typeface="Arial"/>
                          <a:cs typeface="Arial"/>
                        </a:rPr>
                        <a:t> </a:t>
                      </a:r>
                      <a:r>
                        <a:rPr sz="1800" spc="-65" dirty="0">
                          <a:latin typeface="Arial"/>
                          <a:cs typeface="Arial"/>
                        </a:rPr>
                        <a:t>blogging&lt;/h2&gt;&lt;/main&gt;</a:t>
                      </a:r>
                      <a:endParaRPr sz="18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2"/>
                  </a:ext>
                </a:extLst>
              </a:tr>
              <a:tr h="640080">
                <a:tc>
                  <a:txBody>
                    <a:bodyPr/>
                    <a:lstStyle/>
                    <a:p>
                      <a:pPr marL="97790">
                        <a:lnSpc>
                          <a:spcPct val="100000"/>
                        </a:lnSpc>
                        <a:spcBef>
                          <a:spcPts val="260"/>
                        </a:spcBef>
                      </a:pPr>
                      <a:r>
                        <a:rPr sz="1800" spc="-100" dirty="0">
                          <a:latin typeface="Arial"/>
                          <a:cs typeface="Arial"/>
                        </a:rPr>
                        <a:t>Elements</a:t>
                      </a:r>
                      <a:endParaRPr sz="18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155">
                        <a:lnSpc>
                          <a:spcPct val="100000"/>
                        </a:lnSpc>
                        <a:spcBef>
                          <a:spcPts val="260"/>
                        </a:spcBef>
                      </a:pPr>
                      <a:r>
                        <a:rPr sz="1800" spc="-75" dirty="0">
                          <a:latin typeface="Arial"/>
                          <a:cs typeface="Arial"/>
                        </a:rPr>
                        <a:t>h2</a:t>
                      </a:r>
                      <a:endParaRPr sz="18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155">
                        <a:lnSpc>
                          <a:spcPts val="2145"/>
                        </a:lnSpc>
                        <a:spcBef>
                          <a:spcPts val="260"/>
                        </a:spcBef>
                      </a:pPr>
                      <a:r>
                        <a:rPr sz="1800" b="1" spc="-105" dirty="0">
                          <a:latin typeface="Arial"/>
                          <a:cs typeface="Arial"/>
                        </a:rPr>
                        <a:t>&lt;h2&gt;My </a:t>
                      </a:r>
                      <a:r>
                        <a:rPr sz="1800" b="1" spc="-120" dirty="0">
                          <a:latin typeface="Arial"/>
                          <a:cs typeface="Arial"/>
                        </a:rPr>
                        <a:t>Name </a:t>
                      </a:r>
                      <a:r>
                        <a:rPr sz="1800" b="1" spc="-165" dirty="0">
                          <a:latin typeface="Arial"/>
                          <a:cs typeface="Arial"/>
                        </a:rPr>
                        <a:t>Is </a:t>
                      </a:r>
                      <a:r>
                        <a:rPr sz="1800" b="1" spc="-170" dirty="0">
                          <a:latin typeface="Arial"/>
                          <a:cs typeface="Arial"/>
                        </a:rPr>
                        <a:t>&lt;span</a:t>
                      </a:r>
                      <a:r>
                        <a:rPr sz="1800" b="1" spc="40" dirty="0">
                          <a:latin typeface="Arial"/>
                          <a:cs typeface="Arial"/>
                        </a:rPr>
                        <a:t> </a:t>
                      </a:r>
                      <a:r>
                        <a:rPr sz="1800" b="1" spc="-130" dirty="0">
                          <a:latin typeface="Arial"/>
                          <a:cs typeface="Arial"/>
                        </a:rPr>
                        <a:t>class=“my-name”&gt;Phil&lt;/span&gt;&lt;/h2&gt; </a:t>
                      </a:r>
                      <a:endParaRPr sz="1800">
                        <a:latin typeface="Arial"/>
                        <a:cs typeface="Arial"/>
                      </a:endParaRPr>
                    </a:p>
                    <a:p>
                      <a:pPr marL="97155">
                        <a:lnSpc>
                          <a:spcPts val="2145"/>
                        </a:lnSpc>
                      </a:pPr>
                      <a:r>
                        <a:rPr sz="1800" spc="-85" dirty="0">
                          <a:latin typeface="Arial"/>
                          <a:cs typeface="Arial"/>
                        </a:rPr>
                        <a:t>&lt;main </a:t>
                      </a:r>
                      <a:r>
                        <a:rPr sz="1800" spc="-60" dirty="0">
                          <a:latin typeface="Arial"/>
                          <a:cs typeface="Arial"/>
                        </a:rPr>
                        <a:t>id=“my_bio”&gt;This </a:t>
                      </a:r>
                      <a:r>
                        <a:rPr sz="1800" spc="-95" dirty="0">
                          <a:latin typeface="Arial"/>
                          <a:cs typeface="Arial"/>
                        </a:rPr>
                        <a:t>is </a:t>
                      </a:r>
                      <a:r>
                        <a:rPr sz="1800" spc="-140" dirty="0">
                          <a:latin typeface="Arial"/>
                          <a:cs typeface="Arial"/>
                        </a:rPr>
                        <a:t>a </a:t>
                      </a:r>
                      <a:r>
                        <a:rPr sz="1800" spc="-40" dirty="0">
                          <a:latin typeface="Arial"/>
                          <a:cs typeface="Arial"/>
                        </a:rPr>
                        <a:t>test </a:t>
                      </a:r>
                      <a:r>
                        <a:rPr sz="1800" b="1" spc="-114" dirty="0">
                          <a:latin typeface="Arial"/>
                          <a:cs typeface="Arial"/>
                        </a:rPr>
                        <a:t>&lt;h2&gt;I </a:t>
                      </a:r>
                      <a:r>
                        <a:rPr sz="1800" b="1" spc="-120" dirty="0">
                          <a:latin typeface="Arial"/>
                          <a:cs typeface="Arial"/>
                        </a:rPr>
                        <a:t>love</a:t>
                      </a:r>
                      <a:r>
                        <a:rPr sz="1800" b="1" spc="-65" dirty="0">
                          <a:latin typeface="Arial"/>
                          <a:cs typeface="Arial"/>
                        </a:rPr>
                        <a:t> </a:t>
                      </a:r>
                      <a:r>
                        <a:rPr sz="1800" b="1" spc="-100" dirty="0">
                          <a:latin typeface="Arial"/>
                          <a:cs typeface="Arial"/>
                        </a:rPr>
                        <a:t>blogging&lt;/h2&gt;</a:t>
                      </a:r>
                      <a:r>
                        <a:rPr sz="1800" spc="-100" dirty="0">
                          <a:latin typeface="Arial"/>
                          <a:cs typeface="Arial"/>
                        </a:rPr>
                        <a:t>&lt;/main&gt;</a:t>
                      </a:r>
                      <a:endParaRPr sz="18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3"/>
                  </a:ext>
                </a:extLst>
              </a:tr>
              <a:tr h="640080">
                <a:tc>
                  <a:txBody>
                    <a:bodyPr/>
                    <a:lstStyle/>
                    <a:p>
                      <a:pPr marL="97790">
                        <a:lnSpc>
                          <a:spcPct val="100000"/>
                        </a:lnSpc>
                        <a:spcBef>
                          <a:spcPts val="259"/>
                        </a:spcBef>
                      </a:pPr>
                      <a:r>
                        <a:rPr sz="1800" spc="-80" dirty="0">
                          <a:latin typeface="Arial"/>
                          <a:cs typeface="Arial"/>
                        </a:rPr>
                        <a:t>Combinations</a:t>
                      </a:r>
                      <a:endParaRPr sz="18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155">
                        <a:lnSpc>
                          <a:spcPct val="100000"/>
                        </a:lnSpc>
                        <a:spcBef>
                          <a:spcPts val="259"/>
                        </a:spcBef>
                      </a:pPr>
                      <a:r>
                        <a:rPr sz="1800" spc="-70" dirty="0">
                          <a:latin typeface="Arial"/>
                          <a:cs typeface="Arial"/>
                        </a:rPr>
                        <a:t>#my_bio</a:t>
                      </a:r>
                      <a:r>
                        <a:rPr sz="1800" spc="-100" dirty="0">
                          <a:latin typeface="Arial"/>
                          <a:cs typeface="Arial"/>
                        </a:rPr>
                        <a:t> </a:t>
                      </a:r>
                      <a:r>
                        <a:rPr sz="1800" spc="-75" dirty="0">
                          <a:latin typeface="Arial"/>
                          <a:cs typeface="Arial"/>
                        </a:rPr>
                        <a:t>h2</a:t>
                      </a:r>
                      <a:endParaRPr sz="18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155">
                        <a:lnSpc>
                          <a:spcPts val="2145"/>
                        </a:lnSpc>
                        <a:spcBef>
                          <a:spcPts val="259"/>
                        </a:spcBef>
                      </a:pPr>
                      <a:r>
                        <a:rPr sz="1800" spc="-85" dirty="0">
                          <a:latin typeface="Arial"/>
                          <a:cs typeface="Arial"/>
                        </a:rPr>
                        <a:t>&lt;h2&gt;My </a:t>
                      </a:r>
                      <a:r>
                        <a:rPr sz="1800" spc="-114" dirty="0">
                          <a:latin typeface="Arial"/>
                          <a:cs typeface="Arial"/>
                        </a:rPr>
                        <a:t>Name </a:t>
                      </a:r>
                      <a:r>
                        <a:rPr sz="1800" spc="-125" dirty="0">
                          <a:latin typeface="Arial"/>
                          <a:cs typeface="Arial"/>
                        </a:rPr>
                        <a:t>Is &lt;span</a:t>
                      </a:r>
                      <a:r>
                        <a:rPr sz="1800" spc="-40" dirty="0">
                          <a:latin typeface="Arial"/>
                          <a:cs typeface="Arial"/>
                        </a:rPr>
                        <a:t> </a:t>
                      </a:r>
                      <a:r>
                        <a:rPr sz="1800" spc="-80" dirty="0">
                          <a:latin typeface="Arial"/>
                          <a:cs typeface="Arial"/>
                        </a:rPr>
                        <a:t>class=“my-name”&gt;Phil&lt;/span&gt;&lt;/h2&gt;</a:t>
                      </a:r>
                      <a:endParaRPr sz="1800">
                        <a:latin typeface="Arial"/>
                        <a:cs typeface="Arial"/>
                      </a:endParaRPr>
                    </a:p>
                    <a:p>
                      <a:pPr marL="97155">
                        <a:lnSpc>
                          <a:spcPts val="2145"/>
                        </a:lnSpc>
                      </a:pPr>
                      <a:r>
                        <a:rPr sz="1800" spc="-85" dirty="0">
                          <a:latin typeface="Arial"/>
                          <a:cs typeface="Arial"/>
                        </a:rPr>
                        <a:t>&lt;main </a:t>
                      </a:r>
                      <a:r>
                        <a:rPr sz="1800" spc="-60" dirty="0">
                          <a:latin typeface="Arial"/>
                          <a:cs typeface="Arial"/>
                        </a:rPr>
                        <a:t>id=“my_bio”&gt;This </a:t>
                      </a:r>
                      <a:r>
                        <a:rPr sz="1800" spc="-95" dirty="0">
                          <a:latin typeface="Arial"/>
                          <a:cs typeface="Arial"/>
                        </a:rPr>
                        <a:t>is </a:t>
                      </a:r>
                      <a:r>
                        <a:rPr sz="1800" spc="-140" dirty="0">
                          <a:latin typeface="Arial"/>
                          <a:cs typeface="Arial"/>
                        </a:rPr>
                        <a:t>a </a:t>
                      </a:r>
                      <a:r>
                        <a:rPr sz="1800" spc="-40" dirty="0">
                          <a:latin typeface="Arial"/>
                          <a:cs typeface="Arial"/>
                        </a:rPr>
                        <a:t>test </a:t>
                      </a:r>
                      <a:r>
                        <a:rPr sz="1800" b="1" spc="-114" dirty="0">
                          <a:latin typeface="Arial"/>
                          <a:cs typeface="Arial"/>
                        </a:rPr>
                        <a:t>&lt;h2&gt;I </a:t>
                      </a:r>
                      <a:r>
                        <a:rPr sz="1800" b="1" spc="-120" dirty="0">
                          <a:latin typeface="Arial"/>
                          <a:cs typeface="Arial"/>
                        </a:rPr>
                        <a:t>love</a:t>
                      </a:r>
                      <a:r>
                        <a:rPr sz="1800" b="1" spc="-65" dirty="0">
                          <a:latin typeface="Arial"/>
                          <a:cs typeface="Arial"/>
                        </a:rPr>
                        <a:t> </a:t>
                      </a:r>
                      <a:r>
                        <a:rPr sz="1800" b="1" spc="-100" dirty="0">
                          <a:latin typeface="Arial"/>
                          <a:cs typeface="Arial"/>
                        </a:rPr>
                        <a:t>blogging&lt;/h2&gt;</a:t>
                      </a:r>
                      <a:r>
                        <a:rPr sz="1800" spc="-100" dirty="0">
                          <a:latin typeface="Arial"/>
                          <a:cs typeface="Arial"/>
                        </a:rPr>
                        <a:t>&lt;/main&gt;</a:t>
                      </a:r>
                      <a:endParaRPr sz="18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Using jQuery	</a:t>
            </a:r>
          </a:p>
        </p:txBody>
      </p:sp>
      <p:sp>
        <p:nvSpPr>
          <p:cNvPr id="3" name="object 3"/>
          <p:cNvSpPr txBox="1"/>
          <p:nvPr/>
        </p:nvSpPr>
        <p:spPr>
          <a:xfrm>
            <a:off x="1176020" y="1684041"/>
            <a:ext cx="9947275" cy="4512517"/>
          </a:xfrm>
          <a:prstGeom prst="rect">
            <a:avLst/>
          </a:prstGeom>
        </p:spPr>
        <p:txBody>
          <a:bodyPr vert="horz" wrap="square" lIns="0" tIns="12700" rIns="0" bIns="0" rtlCol="0">
            <a:spAutoFit/>
          </a:bodyPr>
          <a:lstStyle/>
          <a:p>
            <a:pPr marL="12700" marR="3181985">
              <a:lnSpc>
                <a:spcPct val="148600"/>
              </a:lnSpc>
              <a:spcBef>
                <a:spcPts val="100"/>
              </a:spcBef>
            </a:pPr>
            <a:r>
              <a:rPr sz="2000" dirty="0">
                <a:solidFill>
                  <a:srgbClr val="404040"/>
                </a:solidFill>
                <a:latin typeface="Arial"/>
                <a:cs typeface="Arial"/>
              </a:rPr>
              <a:t>The jQuery library is, by default, exported in the global variable </a:t>
            </a:r>
            <a:r>
              <a:rPr sz="2000" i="1" dirty="0">
                <a:solidFill>
                  <a:srgbClr val="404040"/>
                </a:solidFill>
                <a:latin typeface="Arial"/>
                <a:cs typeface="Arial"/>
              </a:rPr>
              <a:t>$</a:t>
            </a:r>
            <a:r>
              <a:rPr sz="2000" dirty="0">
                <a:solidFill>
                  <a:srgbClr val="404040"/>
                </a:solidFill>
                <a:latin typeface="Arial"/>
                <a:cs typeface="Arial"/>
              </a:rPr>
              <a:t>.  We will be using the most modern version of jQuery.</a:t>
            </a:r>
            <a:endParaRPr sz="2000">
              <a:latin typeface="Arial"/>
              <a:cs typeface="Arial"/>
            </a:endParaRPr>
          </a:p>
          <a:p>
            <a:pPr marL="305435" indent="-182880">
              <a:lnSpc>
                <a:spcPct val="100000"/>
              </a:lnSpc>
              <a:spcBef>
                <a:spcPts val="200"/>
              </a:spcBef>
              <a:buClr>
                <a:srgbClr val="E48312"/>
              </a:buClr>
              <a:buChar char="◦"/>
              <a:tabLst>
                <a:tab pos="305435" algn="l"/>
              </a:tabLst>
            </a:pPr>
            <a:r>
              <a:rPr sz="1800" u="sng" dirty="0">
                <a:solidFill>
                  <a:srgbClr val="2998E3"/>
                </a:solidFill>
                <a:uFill>
                  <a:solidFill>
                    <a:srgbClr val="2998E3"/>
                  </a:solidFill>
                </a:uFill>
                <a:latin typeface="Arial"/>
                <a:cs typeface="Arial"/>
                <a:hlinkClick r:id="rId2"/>
              </a:rPr>
              <a:t>http://api.jquery.com/</a:t>
            </a:r>
            <a:endParaRPr sz="1800">
              <a:latin typeface="Arial"/>
              <a:cs typeface="Arial"/>
            </a:endParaRPr>
          </a:p>
          <a:p>
            <a:pPr marL="12700" marR="175260">
              <a:lnSpc>
                <a:spcPts val="2170"/>
              </a:lnSpc>
              <a:spcBef>
                <a:spcPts val="1605"/>
              </a:spcBef>
            </a:pPr>
            <a:r>
              <a:rPr sz="2000" dirty="0">
                <a:solidFill>
                  <a:srgbClr val="404040"/>
                </a:solidFill>
                <a:latin typeface="Arial"/>
                <a:cs typeface="Arial"/>
              </a:rPr>
              <a:t>Take a look at </a:t>
            </a:r>
            <a:r>
              <a:rPr sz="2000" u="sng" dirty="0">
                <a:solidFill>
                  <a:srgbClr val="2998E3"/>
                </a:solidFill>
                <a:uFill>
                  <a:solidFill>
                    <a:srgbClr val="2998E3"/>
                  </a:solidFill>
                </a:uFill>
                <a:latin typeface="Arial"/>
                <a:cs typeface="Arial"/>
              </a:rPr>
              <a:t>http://localhost:3000/examples/jquery-dom</a:t>
            </a:r>
            <a:r>
              <a:rPr sz="2000" dirty="0">
                <a:solidFill>
                  <a:srgbClr val="2998E3"/>
                </a:solidFill>
                <a:latin typeface="Arial"/>
                <a:cs typeface="Arial"/>
              </a:rPr>
              <a:t> </a:t>
            </a:r>
            <a:r>
              <a:rPr sz="2000" dirty="0">
                <a:solidFill>
                  <a:srgbClr val="404040"/>
                </a:solidFill>
                <a:latin typeface="Arial"/>
                <a:cs typeface="Arial"/>
              </a:rPr>
              <a:t>after running this week’s repository  to witness jQuery targeting many elements, in many ways.</a:t>
            </a:r>
            <a:endParaRPr sz="2000">
              <a:latin typeface="Arial"/>
              <a:cs typeface="Arial"/>
            </a:endParaRPr>
          </a:p>
          <a:p>
            <a:pPr marL="12700">
              <a:lnSpc>
                <a:spcPts val="2285"/>
              </a:lnSpc>
              <a:spcBef>
                <a:spcPts val="1095"/>
              </a:spcBef>
            </a:pPr>
            <a:r>
              <a:rPr sz="2000" dirty="0">
                <a:solidFill>
                  <a:srgbClr val="404040"/>
                </a:solidFill>
                <a:latin typeface="Arial"/>
                <a:cs typeface="Arial"/>
              </a:rPr>
              <a:t>Several common jQuery functions are demonstrated on that page, however there are many,</a:t>
            </a:r>
            <a:endParaRPr sz="2000">
              <a:latin typeface="Arial"/>
              <a:cs typeface="Arial"/>
            </a:endParaRPr>
          </a:p>
          <a:p>
            <a:pPr marL="12700">
              <a:lnSpc>
                <a:spcPts val="2285"/>
              </a:lnSpc>
            </a:pPr>
            <a:r>
              <a:rPr sz="2000" b="1" dirty="0">
                <a:solidFill>
                  <a:srgbClr val="404040"/>
                </a:solidFill>
                <a:latin typeface="Arial"/>
                <a:cs typeface="Arial"/>
              </a:rPr>
              <a:t>many easy to use functions</a:t>
            </a:r>
            <a:r>
              <a:rPr sz="2000" dirty="0">
                <a:solidFill>
                  <a:srgbClr val="404040"/>
                </a:solidFill>
                <a:latin typeface="Arial"/>
                <a:cs typeface="Arial"/>
              </a:rPr>
              <a:t>.</a:t>
            </a:r>
            <a:endParaRPr sz="2000">
              <a:latin typeface="Arial"/>
              <a:cs typeface="Arial"/>
            </a:endParaRPr>
          </a:p>
          <a:p>
            <a:pPr marL="12700" marR="5080">
              <a:lnSpc>
                <a:spcPts val="2170"/>
              </a:lnSpc>
              <a:spcBef>
                <a:spcPts val="1430"/>
              </a:spcBef>
            </a:pPr>
            <a:r>
              <a:rPr sz="2000" dirty="0">
                <a:solidFill>
                  <a:srgbClr val="404040"/>
                </a:solidFill>
                <a:latin typeface="Arial"/>
                <a:cs typeface="Arial"/>
              </a:rPr>
              <a:t>The code is well-documented to demonstrate how to use and understand each of these  functions; it is very worth looking up jQuery on your own to see how many methods there are at  your disposal.</a:t>
            </a:r>
            <a:endParaRPr sz="2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Events with jQuery	</a:t>
            </a:r>
          </a:p>
        </p:txBody>
      </p:sp>
      <p:sp>
        <p:nvSpPr>
          <p:cNvPr id="3" name="object 3"/>
          <p:cNvSpPr txBox="1"/>
          <p:nvPr/>
        </p:nvSpPr>
        <p:spPr>
          <a:xfrm>
            <a:off x="1176020" y="1832208"/>
            <a:ext cx="9983470" cy="2162130"/>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Syntactically, jQuery does away with the concept of “onEventListener” and instead gives as many  methods for event manipulation as possible using actual methods to represent the event.</a:t>
            </a:r>
            <a:endParaRPr sz="2000">
              <a:latin typeface="Arial"/>
              <a:cs typeface="Arial"/>
            </a:endParaRPr>
          </a:p>
          <a:p>
            <a:pPr marL="305435" marR="497205" indent="-182880">
              <a:lnSpc>
                <a:spcPts val="1930"/>
              </a:lnSpc>
              <a:spcBef>
                <a:spcPts val="385"/>
              </a:spcBef>
              <a:buClr>
                <a:srgbClr val="E48312"/>
              </a:buClr>
              <a:buChar char="◦"/>
              <a:tabLst>
                <a:tab pos="305435" algn="l"/>
              </a:tabLst>
            </a:pPr>
            <a:r>
              <a:rPr sz="1800" dirty="0">
                <a:solidFill>
                  <a:srgbClr val="404040"/>
                </a:solidFill>
                <a:latin typeface="Arial"/>
                <a:cs typeface="Arial"/>
              </a:rPr>
              <a:t>ie: instead of </a:t>
            </a:r>
            <a:r>
              <a:rPr sz="1800" dirty="0">
                <a:solidFill>
                  <a:srgbClr val="404040"/>
                </a:solidFill>
                <a:latin typeface="Courier New"/>
                <a:cs typeface="Courier New"/>
              </a:rPr>
              <a:t>document.getElementById(myForm).addEventListener(‘submit’,  callback) </a:t>
            </a:r>
            <a:r>
              <a:rPr sz="1800" dirty="0">
                <a:solidFill>
                  <a:srgbClr val="404040"/>
                </a:solidFill>
                <a:latin typeface="Arial"/>
                <a:cs typeface="Arial"/>
              </a:rPr>
              <a:t>it’s just </a:t>
            </a:r>
            <a:r>
              <a:rPr sz="1800" dirty="0">
                <a:solidFill>
                  <a:srgbClr val="404040"/>
                </a:solidFill>
                <a:latin typeface="Courier New"/>
                <a:cs typeface="Courier New"/>
              </a:rPr>
              <a:t>$(selector).submit(callback)</a:t>
            </a:r>
            <a:endParaRPr sz="1800">
              <a:latin typeface="Courier New"/>
              <a:cs typeface="Courier New"/>
            </a:endParaRPr>
          </a:p>
          <a:p>
            <a:pPr marL="12700">
              <a:lnSpc>
                <a:spcPct val="100000"/>
              </a:lnSpc>
              <a:spcBef>
                <a:spcPts val="1355"/>
              </a:spcBef>
            </a:pPr>
            <a:r>
              <a:rPr sz="2000" dirty="0">
                <a:solidFill>
                  <a:srgbClr val="404040"/>
                </a:solidFill>
                <a:latin typeface="Arial"/>
                <a:cs typeface="Arial"/>
              </a:rPr>
              <a:t>See code for examples</a:t>
            </a:r>
            <a:endParaRPr sz="2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20" y="2993326"/>
            <a:ext cx="9919970" cy="124460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Console API	</a:t>
            </a:r>
            <a:endParaRPr sz="80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998E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TotalTime>
  <Words>2523</Words>
  <Application>Microsoft Macintosh PowerPoint</Application>
  <PresentationFormat>Widescreen</PresentationFormat>
  <Paragraphs>174</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Courier New</vt:lpstr>
      <vt:lpstr>Times New Roman</vt:lpstr>
      <vt:lpstr>Office Theme</vt:lpstr>
      <vt:lpstr>Lecture 11: jQuery, Browser  Based APIs, and Fundamental  Web Accessibility</vt:lpstr>
      <vt:lpstr>PowerPoint Presentation</vt:lpstr>
      <vt:lpstr>What is jQuery? </vt:lpstr>
      <vt:lpstr>What does this do for us? </vt:lpstr>
      <vt:lpstr>Using jQuery </vt:lpstr>
      <vt:lpstr>Recap on basic CSS Selectors </vt:lpstr>
      <vt:lpstr>Using jQuery </vt:lpstr>
      <vt:lpstr>Events with jQuery </vt:lpstr>
      <vt:lpstr>PowerPoint Presentation</vt:lpstr>
      <vt:lpstr>The Console Object </vt:lpstr>
      <vt:lpstr>Debugging with the Console </vt:lpstr>
      <vt:lpstr>PowerPoint Presentation</vt:lpstr>
      <vt:lpstr>What is the window? </vt:lpstr>
      <vt:lpstr>Timeouts and Intervals </vt:lpstr>
      <vt:lpstr>PowerPoint Presentation</vt:lpstr>
      <vt:lpstr>The Location API </vt:lpstr>
      <vt:lpstr>Why would I use the location API? </vt:lpstr>
      <vt:lpstr>The LocalStorage API </vt:lpstr>
      <vt:lpstr>Getting and setting localstorage values</vt:lpstr>
      <vt:lpstr>The SessionStorage API </vt:lpstr>
      <vt:lpstr>PowerPoint Presentation</vt:lpstr>
      <vt:lpstr>Audio / Video API </vt:lpstr>
      <vt:lpstr>Canvas API </vt:lpstr>
      <vt:lpstr>Geolocation </vt:lpstr>
      <vt:lpstr>PowerPoint Presentation</vt:lpstr>
      <vt:lpstr>What is accessibility? </vt:lpstr>
      <vt:lpstr>Testing accessibility </vt:lpstr>
      <vt:lpstr>Lack of color contrast </vt:lpstr>
      <vt:lpstr>Improperly ordered/layered headings</vt:lpstr>
      <vt:lpstr>Unclear link text </vt:lpstr>
      <vt:lpstr>Unlabeled inputs </vt:lpstr>
      <vt:lpstr>Unlabeled alt text on images </vt:lpstr>
      <vt:lpstr>How can we address these issues? </vt:lpstr>
      <vt:lpstr>Going forward </vt:lpstr>
    </vt:vector>
  </TitlesOfParts>
  <LinksUpToDate>false</LinksUpToDate>
  <SharedDoc>false</SharedDoc>
  <HyperlinksChanged>false</HyperlinksChanged>
  <AppVersion>16.0017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jQuery, Browser  Based APIs, and Fundamental  Web Accessibility</dc:title>
  <cp:lastModifiedBy>Patrick Hill</cp:lastModifiedBy>
  <cp:revision>1</cp:revision>
  <dcterms:created xsi:type="dcterms:W3CDTF">2018-08-11T00:21:59Z</dcterms:created>
  <dcterms:modified xsi:type="dcterms:W3CDTF">2018-08-14T19:37:39Z</dcterms:modified>
</cp:coreProperties>
</file>