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24" d="100"/>
          <a:sy n="124" d="100"/>
        </p:scale>
        <p:origin x="64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rgbClr val="40404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6400800"/>
            <a:ext cx="12192000" cy="457200"/>
          </a:xfrm>
          <a:custGeom>
            <a:avLst/>
            <a:gdLst/>
            <a:ahLst/>
            <a:cxnLst/>
            <a:rect l="l" t="t" r="r" b="b"/>
            <a:pathLst>
              <a:path w="12192000" h="457200">
                <a:moveTo>
                  <a:pt x="0" y="457200"/>
                </a:moveTo>
                <a:lnTo>
                  <a:pt x="12192000" y="457200"/>
                </a:lnTo>
                <a:lnTo>
                  <a:pt x="12192000"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2" name="Holder 2"/>
          <p:cNvSpPr>
            <a:spLocks noGrp="1"/>
          </p:cNvSpPr>
          <p:nvPr>
            <p:ph type="title"/>
          </p:nvPr>
        </p:nvSpPr>
        <p:spPr>
          <a:xfrm>
            <a:off x="1018540" y="907796"/>
            <a:ext cx="10154919" cy="1706880"/>
          </a:xfrm>
          <a:prstGeom prst="rect">
            <a:avLst/>
          </a:prstGeom>
        </p:spPr>
        <p:txBody>
          <a:bodyPr wrap="square" lIns="0" tIns="0" rIns="0" bIns="0">
            <a:spAutoFit/>
          </a:bodyPr>
          <a:lstStyle>
            <a:lvl1pPr>
              <a:defRPr sz="4800" b="0" i="0" u="sng">
                <a:solidFill>
                  <a:srgbClr val="404040"/>
                </a:solidFill>
                <a:latin typeface="Arial"/>
                <a:cs typeface="Arial"/>
              </a:defRPr>
            </a:lvl1pPr>
          </a:lstStyle>
          <a:p>
            <a:endParaRPr/>
          </a:p>
        </p:txBody>
      </p:sp>
      <p:sp>
        <p:nvSpPr>
          <p:cNvPr id="3" name="Holder 3"/>
          <p:cNvSpPr>
            <a:spLocks noGrp="1"/>
          </p:cNvSpPr>
          <p:nvPr>
            <p:ph type="body" idx="1"/>
          </p:nvPr>
        </p:nvSpPr>
        <p:spPr>
          <a:xfrm>
            <a:off x="1097915" y="1834387"/>
            <a:ext cx="9996169" cy="2880360"/>
          </a:xfrm>
          <a:prstGeom prst="rect">
            <a:avLst/>
          </a:prstGeom>
        </p:spPr>
        <p:txBody>
          <a:bodyPr wrap="square" lIns="0" tIns="0" rIns="0" bIns="0">
            <a:spAutoFit/>
          </a:bodyPr>
          <a:lstStyle>
            <a:lvl1pPr>
              <a:defRPr sz="2000" b="0" i="0">
                <a:solidFill>
                  <a:srgbClr val="404040"/>
                </a:solidFill>
                <a:latin typeface="Arial"/>
                <a:cs typeface="Arial"/>
              </a:defRPr>
            </a:lvl1pPr>
          </a:lstStyle>
          <a:p>
            <a:endParaRPr/>
          </a:p>
        </p:txBody>
      </p:sp>
      <p:sp>
        <p:nvSpPr>
          <p:cNvPr id="4" name="Holder 4"/>
          <p:cNvSpPr>
            <a:spLocks noGrp="1"/>
          </p:cNvSpPr>
          <p:nvPr>
            <p:ph type="ftr" sz="quarter" idx="5"/>
          </p:nvPr>
        </p:nvSpPr>
        <p:spPr>
          <a:xfrm>
            <a:off x="5042692" y="6558234"/>
            <a:ext cx="2110740" cy="167004"/>
          </a:xfrm>
          <a:prstGeom prst="rect">
            <a:avLst/>
          </a:prstGeom>
        </p:spPr>
        <p:txBody>
          <a:bodyPr wrap="square" lIns="0" tIns="0" rIns="0" bIns="0">
            <a:spAutoFit/>
          </a:bodyPr>
          <a:lstStyle>
            <a:lvl1pPr>
              <a:defRPr sz="900" b="0" i="0">
                <a:solidFill>
                  <a:schemeClr val="bg1"/>
                </a:solidFill>
                <a:latin typeface="Arial"/>
                <a:cs typeface="Arial"/>
              </a:defRPr>
            </a:lvl1p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hyperlink" Target="http://www.npmjs.com/package/xs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p:nvPr/>
        </p:nvSpPr>
        <p:spPr>
          <a:xfrm>
            <a:off x="1207657" y="4343400"/>
            <a:ext cx="9875520" cy="0"/>
          </a:xfrm>
          <a:custGeom>
            <a:avLst/>
            <a:gdLst/>
            <a:ahLst/>
            <a:cxnLst/>
            <a:rect l="l" t="t" r="r" b="b"/>
            <a:pathLst>
              <a:path w="9875520">
                <a:moveTo>
                  <a:pt x="0" y="0"/>
                </a:moveTo>
                <a:lnTo>
                  <a:pt x="9875520" y="1"/>
                </a:lnTo>
              </a:path>
            </a:pathLst>
          </a:custGeom>
          <a:ln w="6350">
            <a:solidFill>
              <a:srgbClr val="7F7F7F"/>
            </a:solidFill>
          </a:ln>
        </p:spPr>
        <p:txBody>
          <a:bodyPr wrap="square" lIns="0" tIns="0" rIns="0" bIns="0" rtlCol="0"/>
          <a:lstStyle/>
          <a:p>
            <a:endParaRPr/>
          </a:p>
        </p:txBody>
      </p:sp>
      <p:sp>
        <p:nvSpPr>
          <p:cNvPr id="5" name="object 5"/>
          <p:cNvSpPr txBox="1">
            <a:spLocks noGrp="1"/>
          </p:cNvSpPr>
          <p:nvPr>
            <p:ph type="body" idx="1"/>
          </p:nvPr>
        </p:nvSpPr>
        <p:spPr>
          <a:xfrm>
            <a:off x="1097915" y="1834387"/>
            <a:ext cx="9996169" cy="2417713"/>
          </a:xfrm>
          <a:prstGeom prst="rect">
            <a:avLst/>
          </a:prstGeom>
        </p:spPr>
        <p:txBody>
          <a:bodyPr vert="horz" wrap="square" lIns="0" tIns="311531" rIns="0" bIns="0" rtlCol="0">
            <a:spAutoFit/>
          </a:bodyPr>
          <a:lstStyle/>
          <a:p>
            <a:pPr marL="90805" marR="5080">
              <a:lnSpc>
                <a:spcPts val="8159"/>
              </a:lnSpc>
              <a:spcBef>
                <a:spcPts val="1565"/>
              </a:spcBef>
            </a:pPr>
            <a:r>
              <a:rPr sz="8000" dirty="0">
                <a:solidFill>
                  <a:srgbClr val="262626"/>
                </a:solidFill>
              </a:rPr>
              <a:t>Lecture 12: AJAX and  Security</a:t>
            </a:r>
            <a:endParaRPr sz="8000" dirty="0"/>
          </a:p>
        </p:txBody>
      </p:sp>
      <p:sp>
        <p:nvSpPr>
          <p:cNvPr id="7" name="object 7"/>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6" name="object 6"/>
          <p:cNvSpPr txBox="1"/>
          <p:nvPr/>
        </p:nvSpPr>
        <p:spPr>
          <a:xfrm>
            <a:off x="1178791" y="4434332"/>
            <a:ext cx="4418965" cy="391160"/>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637052"/>
                </a:solidFill>
                <a:latin typeface="Arial"/>
                <a:cs typeface="Arial"/>
              </a:rPr>
              <a:t>CS-546 </a:t>
            </a:r>
            <a:r>
              <a:rPr sz="2400" spc="-140" dirty="0">
                <a:solidFill>
                  <a:srgbClr val="637052"/>
                </a:solidFill>
                <a:latin typeface="Arial"/>
                <a:cs typeface="Arial"/>
              </a:rPr>
              <a:t>– </a:t>
            </a:r>
            <a:r>
              <a:rPr sz="2400" spc="-170" dirty="0">
                <a:solidFill>
                  <a:srgbClr val="637052"/>
                </a:solidFill>
                <a:latin typeface="Arial"/>
                <a:cs typeface="Arial"/>
              </a:rPr>
              <a:t>WEB</a:t>
            </a:r>
            <a:r>
              <a:rPr sz="2400" spc="-125" dirty="0">
                <a:solidFill>
                  <a:srgbClr val="637052"/>
                </a:solidFill>
                <a:latin typeface="Arial"/>
                <a:cs typeface="Arial"/>
              </a:rPr>
              <a:t> </a:t>
            </a:r>
            <a:r>
              <a:rPr sz="2400" spc="-80" dirty="0">
                <a:solidFill>
                  <a:srgbClr val="637052"/>
                </a:solidFill>
                <a:latin typeface="Arial"/>
                <a:cs typeface="Arial"/>
              </a:rPr>
              <a:t>PROGRAMMING</a:t>
            </a:r>
            <a:endParaRPr sz="2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40" y="907796"/>
            <a:ext cx="10154919"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Downsides of using AJAX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06053"/>
            <a:ext cx="9973310" cy="3838358"/>
          </a:xfrm>
          <a:prstGeom prst="rect">
            <a:avLst/>
          </a:prstGeom>
        </p:spPr>
        <p:txBody>
          <a:bodyPr vert="horz" wrap="square" lIns="0" tIns="40005" rIns="0" bIns="0" rtlCol="0">
            <a:spAutoFit/>
          </a:bodyPr>
          <a:lstStyle/>
          <a:p>
            <a:pPr marL="12700">
              <a:lnSpc>
                <a:spcPct val="100000"/>
              </a:lnSpc>
              <a:spcBef>
                <a:spcPts val="315"/>
              </a:spcBef>
            </a:pPr>
            <a:r>
              <a:rPr sz="2000" dirty="0">
                <a:solidFill>
                  <a:srgbClr val="404040"/>
                </a:solidFill>
                <a:latin typeface="Arial"/>
                <a:cs typeface="Arial"/>
              </a:rPr>
              <a:t>Harder to handle search crawlers</a:t>
            </a:r>
            <a:endParaRPr sz="2000">
              <a:latin typeface="Arial"/>
              <a:cs typeface="Arial"/>
            </a:endParaRPr>
          </a:p>
          <a:p>
            <a:pPr marL="305435" marR="396240" indent="-182880">
              <a:lnSpc>
                <a:spcPts val="1939"/>
              </a:lnSpc>
              <a:spcBef>
                <a:spcPts val="445"/>
              </a:spcBef>
              <a:buClr>
                <a:srgbClr val="E48312"/>
              </a:buClr>
              <a:buChar char="◦"/>
              <a:tabLst>
                <a:tab pos="305435" algn="l"/>
              </a:tabLst>
            </a:pPr>
            <a:r>
              <a:rPr sz="1800" dirty="0">
                <a:solidFill>
                  <a:srgbClr val="404040"/>
                </a:solidFill>
                <a:latin typeface="Arial"/>
                <a:cs typeface="Arial"/>
              </a:rPr>
              <a:t>The more your app requires JavaScript, generally, without a prerendering setup, the worse your SEO  becomes.</a:t>
            </a:r>
            <a:endParaRPr sz="1800">
              <a:latin typeface="Arial"/>
              <a:cs typeface="Arial"/>
            </a:endParaRPr>
          </a:p>
          <a:p>
            <a:pPr marL="12700">
              <a:lnSpc>
                <a:spcPct val="100000"/>
              </a:lnSpc>
              <a:spcBef>
                <a:spcPts val="1315"/>
              </a:spcBef>
            </a:pPr>
            <a:r>
              <a:rPr sz="2000" dirty="0">
                <a:solidFill>
                  <a:srgbClr val="404040"/>
                </a:solidFill>
                <a:latin typeface="Arial"/>
                <a:cs typeface="Arial"/>
              </a:rPr>
              <a:t>More edge cases</a:t>
            </a:r>
            <a:endParaRPr sz="2000">
              <a:latin typeface="Arial"/>
              <a:cs typeface="Arial"/>
            </a:endParaRPr>
          </a:p>
          <a:p>
            <a:pPr marL="305435" marR="5080" indent="-182880" algn="just">
              <a:lnSpc>
                <a:spcPts val="1939"/>
              </a:lnSpc>
              <a:spcBef>
                <a:spcPts val="445"/>
              </a:spcBef>
              <a:buClr>
                <a:srgbClr val="E48312"/>
              </a:buClr>
              <a:buChar char="◦"/>
              <a:tabLst>
                <a:tab pos="305435" algn="l"/>
              </a:tabLst>
            </a:pPr>
            <a:r>
              <a:rPr sz="1800" dirty="0">
                <a:solidFill>
                  <a:srgbClr val="404040"/>
                </a:solidFill>
                <a:latin typeface="Arial"/>
                <a:cs typeface="Arial"/>
              </a:rPr>
              <a:t>The more you rely on the client and their browser, the more combinations of things can go wrong; from  them having a Chrome extension that somehow interferes with your page, to them losing internet, once  it's in their hands anything can happen</a:t>
            </a:r>
            <a:endParaRPr sz="1800">
              <a:latin typeface="Arial"/>
              <a:cs typeface="Arial"/>
            </a:endParaRPr>
          </a:p>
          <a:p>
            <a:pPr marL="12700" marR="3970654">
              <a:lnSpc>
                <a:spcPct val="148000"/>
              </a:lnSpc>
              <a:spcBef>
                <a:spcPts val="190"/>
              </a:spcBef>
            </a:pPr>
            <a:r>
              <a:rPr sz="2000" dirty="0">
                <a:solidFill>
                  <a:srgbClr val="404040"/>
                </a:solidFill>
                <a:latin typeface="Arial"/>
                <a:cs typeface="Arial"/>
              </a:rPr>
              <a:t>Forces you to manually keep track of the state of your app  Have to rebind your event handlers constantly</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See the advanced jQuery section for a note about this!</a:t>
            </a:r>
            <a:endParaRPr sz="18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40" y="907796"/>
            <a:ext cx="10154919"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When would I use AJAX?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a:spLocks noGrp="1"/>
          </p:cNvSpPr>
          <p:nvPr>
            <p:ph type="body" idx="1"/>
          </p:nvPr>
        </p:nvSpPr>
        <p:spPr>
          <a:xfrm>
            <a:off x="1097915" y="1834387"/>
            <a:ext cx="9996169" cy="2945037"/>
          </a:xfrm>
          <a:prstGeom prst="rect">
            <a:avLst/>
          </a:prstGeom>
        </p:spPr>
        <p:txBody>
          <a:bodyPr vert="horz" wrap="square" lIns="0" tIns="46355" rIns="0" bIns="0" rtlCol="0">
            <a:spAutoFit/>
          </a:bodyPr>
          <a:lstStyle/>
          <a:p>
            <a:pPr marL="90805" marR="5080">
              <a:lnSpc>
                <a:spcPts val="2160"/>
              </a:lnSpc>
              <a:spcBef>
                <a:spcPts val="365"/>
              </a:spcBef>
            </a:pPr>
            <a:r>
              <a:rPr dirty="0"/>
              <a:t>AJAX excels at all situations where you have to send small payloads back and forth between the  user and the server.</a:t>
            </a:r>
          </a:p>
          <a:p>
            <a:pPr marL="90805" marR="512445">
              <a:lnSpc>
                <a:spcPts val="2160"/>
              </a:lnSpc>
              <a:spcBef>
                <a:spcPts val="1390"/>
              </a:spcBef>
            </a:pPr>
            <a:r>
              <a:rPr dirty="0"/>
              <a:t>Single Page Applications essentially require AJAX to function; AJAX allows you to send data  without leaving the page. This allows the user to keep do things like click a button to save  progress but immediately keep working while the progress is still being stored.</a:t>
            </a:r>
          </a:p>
          <a:p>
            <a:pPr marL="90805" marR="140335">
              <a:lnSpc>
                <a:spcPts val="2160"/>
              </a:lnSpc>
              <a:spcBef>
                <a:spcPts val="1415"/>
              </a:spcBef>
            </a:pPr>
            <a:r>
              <a:rPr dirty="0"/>
              <a:t>On pages that require real time updates, AJAX allows you to successfully stay on one page and  just keep updating small bits of data constantly, delivering a seamless user experience.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83483"/>
            <a:ext cx="9919970" cy="1243965"/>
          </a:xfrm>
          <a:prstGeom prst="rect">
            <a:avLst/>
          </a:prstGeom>
        </p:spPr>
        <p:txBody>
          <a:bodyPr vert="horz" wrap="square" lIns="0" tIns="11430" rIns="0" bIns="0" rtlCol="0">
            <a:spAutoFit/>
          </a:bodyPr>
          <a:lstStyle/>
          <a:p>
            <a:pPr marL="12700">
              <a:lnSpc>
                <a:spcPct val="100000"/>
              </a:lnSpc>
              <a:spcBef>
                <a:spcPts val="90"/>
              </a:spcBef>
              <a:tabLst>
                <a:tab pos="9906635" algn="l"/>
              </a:tabLst>
            </a:pPr>
            <a:r>
              <a:rPr sz="8000" u="sng" dirty="0">
                <a:solidFill>
                  <a:srgbClr val="262626"/>
                </a:solidFill>
                <a:uFill>
                  <a:solidFill>
                    <a:srgbClr val="7F7F7F"/>
                  </a:solidFill>
                </a:uFill>
                <a:latin typeface="Arial"/>
                <a:cs typeface="Arial"/>
              </a:rPr>
              <a:t>AJAX jQuery	</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40" y="907796"/>
            <a:ext cx="10563860"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Making an AJAX request using jQuery</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34387"/>
            <a:ext cx="10171482" cy="2396810"/>
          </a:xfrm>
          <a:prstGeom prst="rect">
            <a:avLst/>
          </a:prstGeom>
        </p:spPr>
        <p:txBody>
          <a:bodyPr vert="horz" wrap="square" lIns="0" tIns="11430" rIns="0" bIns="0" rtlCol="0">
            <a:spAutoFit/>
          </a:bodyPr>
          <a:lstStyle/>
          <a:p>
            <a:pPr marL="12700">
              <a:lnSpc>
                <a:spcPts val="2280"/>
              </a:lnSpc>
              <a:spcBef>
                <a:spcPts val="90"/>
              </a:spcBef>
            </a:pPr>
            <a:r>
              <a:rPr sz="2000" dirty="0">
                <a:solidFill>
                  <a:srgbClr val="404040"/>
                </a:solidFill>
                <a:latin typeface="Arial"/>
                <a:cs typeface="Arial"/>
              </a:rPr>
              <a:t>There are several ways of making AJAX requests, however they are all simply shorthand for the</a:t>
            </a:r>
            <a:endParaRPr sz="2000">
              <a:latin typeface="Arial"/>
              <a:cs typeface="Arial"/>
            </a:endParaRPr>
          </a:p>
          <a:p>
            <a:pPr marL="12700">
              <a:lnSpc>
                <a:spcPts val="2280"/>
              </a:lnSpc>
            </a:pPr>
            <a:r>
              <a:rPr sz="2000" dirty="0">
                <a:solidFill>
                  <a:srgbClr val="404040"/>
                </a:solidFill>
                <a:latin typeface="Arial"/>
                <a:cs typeface="Arial"/>
              </a:rPr>
              <a:t>$.ajax method, which you can see in </a:t>
            </a:r>
            <a:r>
              <a:rPr sz="2000" i="1" dirty="0">
                <a:solidFill>
                  <a:srgbClr val="404040"/>
                </a:solidFill>
                <a:latin typeface="Arial"/>
                <a:cs typeface="Arial"/>
              </a:rPr>
              <a:t>basic_ajax_with_jquery.js</a:t>
            </a:r>
            <a:endParaRPr sz="2000">
              <a:latin typeface="Arial"/>
              <a:cs typeface="Arial"/>
            </a:endParaRPr>
          </a:p>
          <a:p>
            <a:pPr marL="12700" marR="151765">
              <a:lnSpc>
                <a:spcPts val="2160"/>
              </a:lnSpc>
              <a:spcBef>
                <a:spcPts val="1425"/>
              </a:spcBef>
            </a:pPr>
            <a:r>
              <a:rPr sz="2000" dirty="0">
                <a:solidFill>
                  <a:srgbClr val="404040"/>
                </a:solidFill>
                <a:latin typeface="Arial"/>
                <a:cs typeface="Arial"/>
              </a:rPr>
              <a:t>AJAX requests return promises, as they are asynchronous! The AJAX request method takes an  object that allows you to easily POST data to a server.</a:t>
            </a:r>
            <a:endParaRPr sz="2000">
              <a:latin typeface="Arial"/>
              <a:cs typeface="Arial"/>
            </a:endParaRPr>
          </a:p>
          <a:p>
            <a:pPr marL="12700">
              <a:lnSpc>
                <a:spcPct val="100000"/>
              </a:lnSpc>
              <a:spcBef>
                <a:spcPts val="1145"/>
              </a:spcBef>
            </a:pPr>
            <a:r>
              <a:rPr sz="2000" dirty="0">
                <a:solidFill>
                  <a:srgbClr val="404040"/>
                </a:solidFill>
                <a:latin typeface="Arial"/>
                <a:cs typeface="Arial"/>
              </a:rPr>
              <a:t>If the AJAX detects a JSON response, it will automatically serialize it to a JavaScript object.</a:t>
            </a:r>
            <a:endParaRPr sz="20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40" y="907796"/>
            <a:ext cx="10154919"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Storing data attributes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34387"/>
            <a:ext cx="9547225" cy="1354858"/>
          </a:xfrm>
          <a:prstGeom prst="rect">
            <a:avLst/>
          </a:prstGeom>
        </p:spPr>
        <p:txBody>
          <a:bodyPr vert="horz" wrap="square" lIns="0" tIns="46355" rIns="0" bIns="0" rtlCol="0">
            <a:spAutoFit/>
          </a:bodyPr>
          <a:lstStyle/>
          <a:p>
            <a:pPr marL="12700" marR="428625">
              <a:lnSpc>
                <a:spcPts val="2160"/>
              </a:lnSpc>
              <a:spcBef>
                <a:spcPts val="365"/>
              </a:spcBef>
            </a:pPr>
            <a:r>
              <a:rPr sz="2000" dirty="0">
                <a:solidFill>
                  <a:srgbClr val="404040"/>
                </a:solidFill>
                <a:latin typeface="Arial"/>
                <a:cs typeface="Arial"/>
              </a:rPr>
              <a:t>Sometimes, you need to store arbitrary data on your elements, such as an identifier that  corresponds to a database entry for that piece of data.</a:t>
            </a:r>
            <a:endParaRPr sz="2000">
              <a:latin typeface="Arial"/>
              <a:cs typeface="Arial"/>
            </a:endParaRPr>
          </a:p>
          <a:p>
            <a:pPr marL="12700" marR="5080">
              <a:lnSpc>
                <a:spcPts val="2160"/>
              </a:lnSpc>
              <a:spcBef>
                <a:spcPts val="1390"/>
              </a:spcBef>
            </a:pPr>
            <a:r>
              <a:rPr sz="2000" dirty="0">
                <a:solidFill>
                  <a:srgbClr val="404040"/>
                </a:solidFill>
                <a:latin typeface="Arial"/>
                <a:cs typeface="Arial"/>
              </a:rPr>
              <a:t>You can use the $(“selector”).data(“key-name”) to get this data, and $(“selector”).data(“key-  name”, “new value”) to set it.</a:t>
            </a:r>
            <a:endParaRPr sz="20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40" y="907796"/>
            <a:ext cx="10154919" cy="2113784"/>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Adding HTML to a page	</a:t>
            </a:r>
          </a:p>
          <a:p>
            <a:pPr marL="170180" marR="640080">
              <a:lnSpc>
                <a:spcPct val="148000"/>
              </a:lnSpc>
              <a:spcBef>
                <a:spcPts val="375"/>
              </a:spcBef>
            </a:pPr>
            <a:r>
              <a:rPr sz="2000" u="none" dirty="0"/>
              <a:t>When your server responds with HTML, you can easily target an element and set its HTML.  This allows you to have server-side rendering that is then placed on the page.</a:t>
            </a:r>
            <a:endParaRPr sz="2000"/>
          </a:p>
        </p:txBody>
      </p:sp>
      <p:sp>
        <p:nvSpPr>
          <p:cNvPr id="3" name="object 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40" y="907796"/>
            <a:ext cx="10154919"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Rebinding Events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34387"/>
            <a:ext cx="9699625" cy="1803699"/>
          </a:xfrm>
          <a:prstGeom prst="rect">
            <a:avLst/>
          </a:prstGeom>
        </p:spPr>
        <p:txBody>
          <a:bodyPr vert="horz" wrap="square" lIns="0" tIns="46355" rIns="0" bIns="0" rtlCol="0">
            <a:spAutoFit/>
          </a:bodyPr>
          <a:lstStyle/>
          <a:p>
            <a:pPr marL="12700" marR="254000">
              <a:lnSpc>
                <a:spcPts val="2160"/>
              </a:lnSpc>
              <a:spcBef>
                <a:spcPts val="365"/>
              </a:spcBef>
            </a:pPr>
            <a:r>
              <a:rPr sz="2000" dirty="0">
                <a:solidFill>
                  <a:srgbClr val="404040"/>
                </a:solidFill>
                <a:latin typeface="Arial"/>
                <a:cs typeface="Arial"/>
              </a:rPr>
              <a:t>One curious thing you may notice is that pieces of data that are added to the page after the  page loads may not have their events bound!</a:t>
            </a:r>
            <a:endParaRPr sz="2000">
              <a:latin typeface="Arial"/>
              <a:cs typeface="Arial"/>
            </a:endParaRPr>
          </a:p>
          <a:p>
            <a:pPr marL="12700" marR="5080">
              <a:lnSpc>
                <a:spcPts val="2160"/>
              </a:lnSpc>
              <a:spcBef>
                <a:spcPts val="1390"/>
              </a:spcBef>
            </a:pPr>
            <a:r>
              <a:rPr sz="2000" dirty="0">
                <a:solidFill>
                  <a:srgbClr val="404040"/>
                </a:solidFill>
                <a:latin typeface="Arial"/>
                <a:cs typeface="Arial"/>
              </a:rPr>
              <a:t>This is because when you bind events, it binds them to elements that exist; it literally attaches  event listeners to each DOM object!</a:t>
            </a:r>
            <a:endParaRPr sz="2000">
              <a:latin typeface="Arial"/>
              <a:cs typeface="Arial"/>
            </a:endParaRPr>
          </a:p>
          <a:p>
            <a:pPr marL="12700">
              <a:lnSpc>
                <a:spcPct val="100000"/>
              </a:lnSpc>
              <a:spcBef>
                <a:spcPts val="1145"/>
              </a:spcBef>
            </a:pPr>
            <a:r>
              <a:rPr sz="2000" dirty="0">
                <a:solidFill>
                  <a:srgbClr val="404040"/>
                </a:solidFill>
                <a:latin typeface="Arial"/>
                <a:cs typeface="Arial"/>
              </a:rPr>
              <a:t>Therefore, you may have to rebind events after adding new content to the page.</a:t>
            </a:r>
            <a:endParaRPr sz="20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83483"/>
            <a:ext cx="9919970" cy="1243965"/>
          </a:xfrm>
          <a:prstGeom prst="rect">
            <a:avLst/>
          </a:prstGeom>
        </p:spPr>
        <p:txBody>
          <a:bodyPr vert="horz" wrap="square" lIns="0" tIns="11430" rIns="0" bIns="0" rtlCol="0">
            <a:spAutoFit/>
          </a:bodyPr>
          <a:lstStyle/>
          <a:p>
            <a:pPr marL="12700">
              <a:lnSpc>
                <a:spcPct val="100000"/>
              </a:lnSpc>
              <a:spcBef>
                <a:spcPts val="90"/>
              </a:spcBef>
              <a:tabLst>
                <a:tab pos="9906635" algn="l"/>
              </a:tabLst>
            </a:pPr>
            <a:r>
              <a:rPr sz="8000" u="sng" dirty="0">
                <a:solidFill>
                  <a:srgbClr val="262626"/>
                </a:solidFill>
                <a:uFill>
                  <a:solidFill>
                    <a:srgbClr val="7F7F7F"/>
                  </a:solidFill>
                </a:uFill>
                <a:latin typeface="Arial"/>
                <a:cs typeface="Arial"/>
              </a:rPr>
              <a:t>Security Concerns	</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40" y="907796"/>
            <a:ext cx="10154919"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Types of concerns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34387"/>
            <a:ext cx="9712325" cy="3004027"/>
          </a:xfrm>
          <a:prstGeom prst="rect">
            <a:avLst/>
          </a:prstGeom>
        </p:spPr>
        <p:txBody>
          <a:bodyPr vert="horz" wrap="square" lIns="0" tIns="46355" rIns="0" bIns="0" rtlCol="0">
            <a:spAutoFit/>
          </a:bodyPr>
          <a:lstStyle/>
          <a:p>
            <a:pPr marL="12700" marR="5080">
              <a:lnSpc>
                <a:spcPts val="2160"/>
              </a:lnSpc>
              <a:spcBef>
                <a:spcPts val="365"/>
              </a:spcBef>
            </a:pPr>
            <a:r>
              <a:rPr sz="2000" dirty="0">
                <a:solidFill>
                  <a:srgbClr val="404040"/>
                </a:solidFill>
                <a:latin typeface="Arial"/>
                <a:cs typeface="Arial"/>
              </a:rPr>
              <a:t>Due to the public nature of web applications, there are a number of security concerns we face  when dealing with Web Programming.</a:t>
            </a:r>
            <a:endParaRPr sz="2000">
              <a:latin typeface="Arial"/>
              <a:cs typeface="Arial"/>
            </a:endParaRPr>
          </a:p>
          <a:p>
            <a:pPr marL="12700">
              <a:lnSpc>
                <a:spcPct val="100000"/>
              </a:lnSpc>
              <a:spcBef>
                <a:spcPts val="1120"/>
              </a:spcBef>
            </a:pPr>
            <a:r>
              <a:rPr sz="2000" dirty="0">
                <a:solidFill>
                  <a:srgbClr val="404040"/>
                </a:solidFill>
                <a:latin typeface="Arial"/>
                <a:cs typeface="Arial"/>
              </a:rPr>
              <a:t>Some common ones are:</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XSS Attack (Cross Site Scripting Attack)</a:t>
            </a:r>
            <a:endParaRPr sz="1800">
              <a:latin typeface="Arial"/>
              <a:cs typeface="Arial"/>
            </a:endParaRPr>
          </a:p>
          <a:p>
            <a:pPr marL="305435" indent="-182880">
              <a:lnSpc>
                <a:spcPct val="100000"/>
              </a:lnSpc>
              <a:spcBef>
                <a:spcPts val="380"/>
              </a:spcBef>
              <a:buClr>
                <a:srgbClr val="E48312"/>
              </a:buClr>
              <a:buChar char="◦"/>
              <a:tabLst>
                <a:tab pos="305435" algn="l"/>
              </a:tabLst>
            </a:pPr>
            <a:r>
              <a:rPr sz="1800" dirty="0">
                <a:solidFill>
                  <a:srgbClr val="404040"/>
                </a:solidFill>
                <a:latin typeface="Arial"/>
                <a:cs typeface="Arial"/>
              </a:rPr>
              <a:t>DOS / DDOS (Denial Of Service / Distributed Denial Of Service)</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SQL Injections</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Phishing attempts</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Brute Forces</a:t>
            </a:r>
            <a:endParaRPr sz="1800">
              <a:latin typeface="Arial"/>
              <a:cs typeface="Arial"/>
            </a:endParaRPr>
          </a:p>
          <a:p>
            <a:pPr marL="305435" indent="-182880">
              <a:lnSpc>
                <a:spcPct val="100000"/>
              </a:lnSpc>
              <a:spcBef>
                <a:spcPts val="384"/>
              </a:spcBef>
              <a:buClr>
                <a:srgbClr val="E48312"/>
              </a:buClr>
              <a:buChar char="◦"/>
              <a:tabLst>
                <a:tab pos="305435" algn="l"/>
              </a:tabLst>
            </a:pPr>
            <a:r>
              <a:rPr sz="1800" dirty="0">
                <a:solidFill>
                  <a:srgbClr val="404040"/>
                </a:solidFill>
                <a:latin typeface="Arial"/>
                <a:cs typeface="Arial"/>
              </a:rPr>
              <a:t>File Inclusion Vulnerabilities</a:t>
            </a:r>
            <a:endParaRPr sz="18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40" y="907796"/>
            <a:ext cx="10154919"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What can we do about it?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a:spLocks noGrp="1"/>
          </p:cNvSpPr>
          <p:nvPr>
            <p:ph type="body" idx="1"/>
          </p:nvPr>
        </p:nvSpPr>
        <p:spPr>
          <a:xfrm>
            <a:off x="1097915" y="1834387"/>
            <a:ext cx="9996169" cy="1636987"/>
          </a:xfrm>
          <a:prstGeom prst="rect">
            <a:avLst/>
          </a:prstGeom>
        </p:spPr>
        <p:txBody>
          <a:bodyPr vert="horz" wrap="square" lIns="0" tIns="46355" rIns="0" bIns="0" rtlCol="0">
            <a:spAutoFit/>
          </a:bodyPr>
          <a:lstStyle/>
          <a:p>
            <a:pPr marL="90805" marR="21590">
              <a:lnSpc>
                <a:spcPts val="2160"/>
              </a:lnSpc>
              <a:spcBef>
                <a:spcPts val="365"/>
              </a:spcBef>
            </a:pPr>
            <a:r>
              <a:rPr dirty="0"/>
              <a:t>For most attacks, tools and strategies have been developed for handling the attacks as best you  can. Some of these attacks target users directly, such as Phishing attempts; some of them attack  your own system.</a:t>
            </a:r>
          </a:p>
          <a:p>
            <a:pPr marL="90805" marR="5080">
              <a:lnSpc>
                <a:spcPts val="2160"/>
              </a:lnSpc>
              <a:spcBef>
                <a:spcPts val="1390"/>
              </a:spcBef>
            </a:pPr>
            <a:r>
              <a:rPr dirty="0"/>
              <a:t>It is your job as a web developer to be mindful of these security issues and preemptively protect  against them as best you can.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83483"/>
            <a:ext cx="9919970" cy="1243965"/>
          </a:xfrm>
          <a:prstGeom prst="rect">
            <a:avLst/>
          </a:prstGeom>
        </p:spPr>
        <p:txBody>
          <a:bodyPr vert="horz" wrap="square" lIns="0" tIns="11430" rIns="0" bIns="0" rtlCol="0">
            <a:spAutoFit/>
          </a:bodyPr>
          <a:lstStyle/>
          <a:p>
            <a:pPr marL="12700">
              <a:lnSpc>
                <a:spcPct val="100000"/>
              </a:lnSpc>
              <a:spcBef>
                <a:spcPts val="90"/>
              </a:spcBef>
              <a:tabLst>
                <a:tab pos="9906635" algn="l"/>
              </a:tabLst>
            </a:pPr>
            <a:r>
              <a:rPr sz="8000" u="sng" dirty="0">
                <a:solidFill>
                  <a:srgbClr val="262626"/>
                </a:solidFill>
                <a:uFill>
                  <a:solidFill>
                    <a:srgbClr val="7F7F7F"/>
                  </a:solidFill>
                </a:uFill>
                <a:latin typeface="Arial"/>
                <a:cs typeface="Arial"/>
              </a:rPr>
              <a:t>AJAX</a:t>
            </a:r>
            <a:r>
              <a:rPr sz="8000" u="sng" spc="-1175" dirty="0">
                <a:solidFill>
                  <a:srgbClr val="262626"/>
                </a:solidFill>
                <a:uFill>
                  <a:solidFill>
                    <a:srgbClr val="7F7F7F"/>
                  </a:solidFill>
                </a:uFill>
                <a:latin typeface="Arial"/>
                <a:cs typeface="Arial"/>
              </a:rPr>
              <a:t>	</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40" y="907796"/>
            <a:ext cx="10154919"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XSS Attacks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34387"/>
            <a:ext cx="9977120" cy="2975815"/>
          </a:xfrm>
          <a:prstGeom prst="rect">
            <a:avLst/>
          </a:prstGeom>
        </p:spPr>
        <p:txBody>
          <a:bodyPr vert="horz" wrap="square" lIns="0" tIns="46355" rIns="0" bIns="0" rtlCol="0">
            <a:spAutoFit/>
          </a:bodyPr>
          <a:lstStyle/>
          <a:p>
            <a:pPr marL="12700" marR="162560">
              <a:lnSpc>
                <a:spcPts val="2160"/>
              </a:lnSpc>
              <a:spcBef>
                <a:spcPts val="365"/>
              </a:spcBef>
            </a:pPr>
            <a:r>
              <a:rPr sz="2000" dirty="0">
                <a:solidFill>
                  <a:srgbClr val="404040"/>
                </a:solidFill>
                <a:latin typeface="Arial"/>
                <a:cs typeface="Arial"/>
              </a:rPr>
              <a:t>An XSS Attack is an injection attack, where a malicious user manages to inject content(typically,  JavaScript) into your website.</a:t>
            </a:r>
            <a:endParaRPr sz="2000">
              <a:latin typeface="Arial"/>
              <a:cs typeface="Arial"/>
            </a:endParaRPr>
          </a:p>
          <a:p>
            <a:pPr marL="12700" marR="5080">
              <a:lnSpc>
                <a:spcPts val="2160"/>
              </a:lnSpc>
              <a:spcBef>
                <a:spcPts val="1390"/>
              </a:spcBef>
            </a:pPr>
            <a:r>
              <a:rPr sz="2000" dirty="0">
                <a:solidFill>
                  <a:srgbClr val="404040"/>
                </a:solidFill>
                <a:latin typeface="Arial"/>
                <a:cs typeface="Arial"/>
              </a:rPr>
              <a:t>You can prevent XSS attacks by never displaying raw input that any user on your site may submit;  you must always sanitize it and strip HTML from it.</a:t>
            </a:r>
            <a:endParaRPr sz="2000">
              <a:latin typeface="Arial"/>
              <a:cs typeface="Arial"/>
            </a:endParaRPr>
          </a:p>
          <a:p>
            <a:pPr marL="305435" marR="259079" indent="-182880">
              <a:lnSpc>
                <a:spcPts val="1939"/>
              </a:lnSpc>
              <a:spcBef>
                <a:spcPts val="415"/>
              </a:spcBef>
              <a:buClr>
                <a:srgbClr val="E48312"/>
              </a:buClr>
              <a:buChar char="◦"/>
              <a:tabLst>
                <a:tab pos="305435" algn="l"/>
              </a:tabLst>
            </a:pPr>
            <a:r>
              <a:rPr sz="1800" dirty="0">
                <a:solidFill>
                  <a:srgbClr val="404040"/>
                </a:solidFill>
                <a:latin typeface="Arial"/>
                <a:cs typeface="Arial"/>
              </a:rPr>
              <a:t>It's always safer to deny all HTML except for a whitelisted set of tags and attributes, rather than reject  tags and attributes that you think should not be allowed.</a:t>
            </a:r>
            <a:endParaRPr sz="1800">
              <a:latin typeface="Arial"/>
              <a:cs typeface="Arial"/>
            </a:endParaRPr>
          </a:p>
          <a:p>
            <a:pPr marL="305435" indent="-182880">
              <a:lnSpc>
                <a:spcPct val="100000"/>
              </a:lnSpc>
              <a:spcBef>
                <a:spcPts val="360"/>
              </a:spcBef>
              <a:buClr>
                <a:srgbClr val="E48312"/>
              </a:buClr>
              <a:buChar char="◦"/>
              <a:tabLst>
                <a:tab pos="305435" algn="l"/>
              </a:tabLst>
            </a:pPr>
            <a:r>
              <a:rPr sz="1800" dirty="0">
                <a:solidFill>
                  <a:srgbClr val="404040"/>
                </a:solidFill>
                <a:latin typeface="Arial"/>
                <a:cs typeface="Arial"/>
              </a:rPr>
              <a:t>You can use the </a:t>
            </a:r>
            <a:r>
              <a:rPr sz="1800" i="1" dirty="0">
                <a:solidFill>
                  <a:srgbClr val="404040"/>
                </a:solidFill>
                <a:latin typeface="Arial"/>
                <a:cs typeface="Arial"/>
              </a:rPr>
              <a:t>xss </a:t>
            </a:r>
            <a:r>
              <a:rPr sz="1800" dirty="0">
                <a:solidFill>
                  <a:srgbClr val="404040"/>
                </a:solidFill>
                <a:latin typeface="Arial"/>
                <a:cs typeface="Arial"/>
              </a:rPr>
              <a:t>package to help protect yourself</a:t>
            </a:r>
            <a:endParaRPr sz="1800">
              <a:latin typeface="Arial"/>
              <a:cs typeface="Arial"/>
            </a:endParaRPr>
          </a:p>
          <a:p>
            <a:pPr marL="488315" lvl="1" indent="-182880">
              <a:lnSpc>
                <a:spcPct val="100000"/>
              </a:lnSpc>
              <a:spcBef>
                <a:spcPts val="475"/>
              </a:spcBef>
              <a:buClr>
                <a:srgbClr val="E48312"/>
              </a:buClr>
              <a:buChar char="◦"/>
              <a:tabLst>
                <a:tab pos="488315" algn="l"/>
              </a:tabLst>
            </a:pPr>
            <a:r>
              <a:rPr sz="1400" u="sng" dirty="0">
                <a:solidFill>
                  <a:srgbClr val="2998E3"/>
                </a:solidFill>
                <a:uFill>
                  <a:solidFill>
                    <a:srgbClr val="2998E3"/>
                  </a:solidFill>
                </a:uFill>
                <a:latin typeface="Arial"/>
                <a:cs typeface="Arial"/>
              </a:rPr>
              <a:t>https://</a:t>
            </a:r>
            <a:r>
              <a:rPr sz="1400" u="sng" dirty="0">
                <a:solidFill>
                  <a:srgbClr val="2998E3"/>
                </a:solidFill>
                <a:uFill>
                  <a:solidFill>
                    <a:srgbClr val="2998E3"/>
                  </a:solidFill>
                </a:uFill>
                <a:latin typeface="Arial"/>
                <a:cs typeface="Arial"/>
                <a:hlinkClick r:id="rId2"/>
              </a:rPr>
              <a:t>www.npmjs.com/package/xss</a:t>
            </a:r>
            <a:endParaRPr sz="1400">
              <a:latin typeface="Arial"/>
              <a:cs typeface="Arial"/>
            </a:endParaRPr>
          </a:p>
          <a:p>
            <a:pPr marL="12700">
              <a:lnSpc>
                <a:spcPct val="100000"/>
              </a:lnSpc>
              <a:spcBef>
                <a:spcPts val="1320"/>
              </a:spcBef>
            </a:pPr>
            <a:r>
              <a:rPr sz="2000" dirty="0">
                <a:solidFill>
                  <a:srgbClr val="404040"/>
                </a:solidFill>
                <a:latin typeface="Arial"/>
                <a:cs typeface="Arial"/>
              </a:rPr>
              <a:t>We have demonstrated XSS attacks before.</a:t>
            </a:r>
            <a:endParaRPr sz="20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ct val="100000"/>
              </a:lnSpc>
              <a:spcBef>
                <a:spcPts val="100"/>
              </a:spcBef>
              <a:tabLst>
                <a:tab pos="10141585" algn="l"/>
              </a:tabLst>
            </a:pPr>
            <a:r>
              <a:rPr spc="-725" dirty="0"/>
              <a:t>DDOS</a:t>
            </a:r>
            <a:r>
              <a:rPr spc="-425" dirty="0"/>
              <a:t> </a:t>
            </a:r>
            <a:r>
              <a:rPr spc="-265" dirty="0"/>
              <a:t>Attack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686864"/>
            <a:ext cx="9721215" cy="3279140"/>
          </a:xfrm>
          <a:prstGeom prst="rect">
            <a:avLst/>
          </a:prstGeom>
        </p:spPr>
        <p:txBody>
          <a:bodyPr vert="horz" wrap="square" lIns="0" tIns="158750" rIns="0" bIns="0" rtlCol="0">
            <a:spAutoFit/>
          </a:bodyPr>
          <a:lstStyle/>
          <a:p>
            <a:pPr marL="12700">
              <a:lnSpc>
                <a:spcPct val="100000"/>
              </a:lnSpc>
              <a:spcBef>
                <a:spcPts val="1250"/>
              </a:spcBef>
            </a:pPr>
            <a:r>
              <a:rPr sz="2000" spc="-185" dirty="0">
                <a:solidFill>
                  <a:srgbClr val="404040"/>
                </a:solidFill>
                <a:latin typeface="Arial"/>
                <a:cs typeface="Arial"/>
              </a:rPr>
              <a:t>A </a:t>
            </a:r>
            <a:r>
              <a:rPr sz="2000" spc="-280" dirty="0">
                <a:solidFill>
                  <a:srgbClr val="404040"/>
                </a:solidFill>
                <a:latin typeface="Arial"/>
                <a:cs typeface="Arial"/>
              </a:rPr>
              <a:t>DDOS </a:t>
            </a:r>
            <a:r>
              <a:rPr sz="2000" spc="-70" dirty="0">
                <a:solidFill>
                  <a:srgbClr val="404040"/>
                </a:solidFill>
                <a:latin typeface="Arial"/>
                <a:cs typeface="Arial"/>
              </a:rPr>
              <a:t>attack </a:t>
            </a:r>
            <a:r>
              <a:rPr sz="2000" spc="-105" dirty="0">
                <a:solidFill>
                  <a:srgbClr val="404040"/>
                </a:solidFill>
                <a:latin typeface="Arial"/>
                <a:cs typeface="Arial"/>
              </a:rPr>
              <a:t>is </a:t>
            </a:r>
            <a:r>
              <a:rPr sz="2000" spc="-160" dirty="0">
                <a:solidFill>
                  <a:srgbClr val="404040"/>
                </a:solidFill>
                <a:latin typeface="Arial"/>
                <a:cs typeface="Arial"/>
              </a:rPr>
              <a:t>a </a:t>
            </a:r>
            <a:r>
              <a:rPr sz="2000" spc="-50" dirty="0">
                <a:solidFill>
                  <a:srgbClr val="404040"/>
                </a:solidFill>
                <a:latin typeface="Arial"/>
                <a:cs typeface="Arial"/>
              </a:rPr>
              <a:t>Distributed </a:t>
            </a:r>
            <a:r>
              <a:rPr sz="2000" spc="-95" dirty="0">
                <a:solidFill>
                  <a:srgbClr val="404040"/>
                </a:solidFill>
                <a:latin typeface="Arial"/>
                <a:cs typeface="Arial"/>
              </a:rPr>
              <a:t>Denial </a:t>
            </a:r>
            <a:r>
              <a:rPr sz="2000" spc="-10" dirty="0">
                <a:solidFill>
                  <a:srgbClr val="404040"/>
                </a:solidFill>
                <a:latin typeface="Arial"/>
                <a:cs typeface="Arial"/>
              </a:rPr>
              <a:t>of </a:t>
            </a:r>
            <a:r>
              <a:rPr sz="2000" spc="-125" dirty="0">
                <a:solidFill>
                  <a:srgbClr val="404040"/>
                </a:solidFill>
                <a:latin typeface="Arial"/>
                <a:cs typeface="Arial"/>
              </a:rPr>
              <a:t>Service</a:t>
            </a:r>
            <a:r>
              <a:rPr sz="2000" spc="-220" dirty="0">
                <a:solidFill>
                  <a:srgbClr val="404040"/>
                </a:solidFill>
                <a:latin typeface="Arial"/>
                <a:cs typeface="Arial"/>
              </a:rPr>
              <a:t> </a:t>
            </a:r>
            <a:r>
              <a:rPr sz="2000" spc="-70" dirty="0">
                <a:solidFill>
                  <a:srgbClr val="404040"/>
                </a:solidFill>
                <a:latin typeface="Arial"/>
                <a:cs typeface="Arial"/>
              </a:rPr>
              <a:t>attack.</a:t>
            </a:r>
            <a:endParaRPr sz="2000">
              <a:latin typeface="Arial"/>
              <a:cs typeface="Arial"/>
            </a:endParaRPr>
          </a:p>
          <a:p>
            <a:pPr marL="12700" marR="149860">
              <a:lnSpc>
                <a:spcPts val="2160"/>
              </a:lnSpc>
              <a:spcBef>
                <a:spcPts val="1425"/>
              </a:spcBef>
            </a:pPr>
            <a:r>
              <a:rPr sz="2000" spc="-65" dirty="0">
                <a:solidFill>
                  <a:srgbClr val="404040"/>
                </a:solidFill>
                <a:latin typeface="Arial"/>
                <a:cs typeface="Arial"/>
              </a:rPr>
              <a:t>In </a:t>
            </a:r>
            <a:r>
              <a:rPr sz="2000" spc="-90" dirty="0">
                <a:solidFill>
                  <a:srgbClr val="404040"/>
                </a:solidFill>
                <a:latin typeface="Arial"/>
                <a:cs typeface="Arial"/>
              </a:rPr>
              <a:t>general, </a:t>
            </a:r>
            <a:r>
              <a:rPr sz="2000" spc="-160" dirty="0">
                <a:solidFill>
                  <a:srgbClr val="404040"/>
                </a:solidFill>
                <a:latin typeface="Arial"/>
                <a:cs typeface="Arial"/>
              </a:rPr>
              <a:t>a </a:t>
            </a:r>
            <a:r>
              <a:rPr sz="2000" spc="-295" dirty="0">
                <a:solidFill>
                  <a:srgbClr val="404040"/>
                </a:solidFill>
                <a:latin typeface="Arial"/>
                <a:cs typeface="Arial"/>
              </a:rPr>
              <a:t>DOS </a:t>
            </a:r>
            <a:r>
              <a:rPr sz="2000" spc="-105" dirty="0">
                <a:solidFill>
                  <a:srgbClr val="404040"/>
                </a:solidFill>
                <a:latin typeface="Arial"/>
                <a:cs typeface="Arial"/>
              </a:rPr>
              <a:t>is </a:t>
            </a:r>
            <a:r>
              <a:rPr sz="2000" spc="-70" dirty="0">
                <a:solidFill>
                  <a:srgbClr val="404040"/>
                </a:solidFill>
                <a:latin typeface="Arial"/>
                <a:cs typeface="Arial"/>
              </a:rPr>
              <a:t>when </a:t>
            </a:r>
            <a:r>
              <a:rPr sz="2000" spc="-125" dirty="0">
                <a:solidFill>
                  <a:srgbClr val="404040"/>
                </a:solidFill>
                <a:latin typeface="Arial"/>
                <a:cs typeface="Arial"/>
              </a:rPr>
              <a:t>some </a:t>
            </a:r>
            <a:r>
              <a:rPr sz="2000" spc="-30" dirty="0">
                <a:solidFill>
                  <a:srgbClr val="404040"/>
                </a:solidFill>
                <a:latin typeface="Arial"/>
                <a:cs typeface="Arial"/>
              </a:rPr>
              <a:t>form </a:t>
            </a:r>
            <a:r>
              <a:rPr sz="2000" spc="-10" dirty="0">
                <a:solidFill>
                  <a:srgbClr val="404040"/>
                </a:solidFill>
                <a:latin typeface="Arial"/>
                <a:cs typeface="Arial"/>
              </a:rPr>
              <a:t>of </a:t>
            </a:r>
            <a:r>
              <a:rPr sz="2000" spc="-70" dirty="0">
                <a:solidFill>
                  <a:srgbClr val="404040"/>
                </a:solidFill>
                <a:latin typeface="Arial"/>
                <a:cs typeface="Arial"/>
              </a:rPr>
              <a:t>attack </a:t>
            </a:r>
            <a:r>
              <a:rPr sz="2000" spc="-85" dirty="0">
                <a:solidFill>
                  <a:srgbClr val="404040"/>
                </a:solidFill>
                <a:latin typeface="Arial"/>
                <a:cs typeface="Arial"/>
              </a:rPr>
              <a:t>renders </a:t>
            </a:r>
            <a:r>
              <a:rPr sz="2000" spc="-160" dirty="0">
                <a:solidFill>
                  <a:srgbClr val="404040"/>
                </a:solidFill>
                <a:latin typeface="Arial"/>
                <a:cs typeface="Arial"/>
              </a:rPr>
              <a:t>a </a:t>
            </a:r>
            <a:r>
              <a:rPr sz="2000" spc="-90" dirty="0">
                <a:solidFill>
                  <a:srgbClr val="404040"/>
                </a:solidFill>
                <a:latin typeface="Arial"/>
                <a:cs typeface="Arial"/>
              </a:rPr>
              <a:t>server </a:t>
            </a:r>
            <a:r>
              <a:rPr sz="2000" spc="-80" dirty="0">
                <a:solidFill>
                  <a:srgbClr val="404040"/>
                </a:solidFill>
                <a:latin typeface="Arial"/>
                <a:cs typeface="Arial"/>
              </a:rPr>
              <a:t>unable </a:t>
            </a:r>
            <a:r>
              <a:rPr sz="2000" spc="10" dirty="0">
                <a:solidFill>
                  <a:srgbClr val="404040"/>
                </a:solidFill>
                <a:latin typeface="Arial"/>
                <a:cs typeface="Arial"/>
              </a:rPr>
              <a:t>to </a:t>
            </a:r>
            <a:r>
              <a:rPr sz="2000" spc="-90" dirty="0">
                <a:solidFill>
                  <a:srgbClr val="404040"/>
                </a:solidFill>
                <a:latin typeface="Arial"/>
                <a:cs typeface="Arial"/>
              </a:rPr>
              <a:t>respond </a:t>
            </a:r>
            <a:r>
              <a:rPr sz="2000" spc="-30" dirty="0">
                <a:solidFill>
                  <a:srgbClr val="404040"/>
                </a:solidFill>
                <a:latin typeface="Arial"/>
                <a:cs typeface="Arial"/>
              </a:rPr>
              <a:t>in </a:t>
            </a:r>
            <a:r>
              <a:rPr sz="2000" spc="-160" dirty="0">
                <a:solidFill>
                  <a:srgbClr val="404040"/>
                </a:solidFill>
                <a:latin typeface="Arial"/>
                <a:cs typeface="Arial"/>
              </a:rPr>
              <a:t>a </a:t>
            </a:r>
            <a:r>
              <a:rPr sz="2000" spc="-30" dirty="0">
                <a:solidFill>
                  <a:srgbClr val="404040"/>
                </a:solidFill>
                <a:latin typeface="Arial"/>
                <a:cs typeface="Arial"/>
              </a:rPr>
              <a:t>timely  </a:t>
            </a:r>
            <a:r>
              <a:rPr sz="2000" spc="-105" dirty="0">
                <a:solidFill>
                  <a:srgbClr val="404040"/>
                </a:solidFill>
                <a:latin typeface="Arial"/>
                <a:cs typeface="Arial"/>
              </a:rPr>
              <a:t>manner.</a:t>
            </a:r>
            <a:endParaRPr sz="2000">
              <a:latin typeface="Arial"/>
              <a:cs typeface="Arial"/>
            </a:endParaRPr>
          </a:p>
          <a:p>
            <a:pPr marL="12700" marR="5080">
              <a:lnSpc>
                <a:spcPts val="2160"/>
              </a:lnSpc>
              <a:spcBef>
                <a:spcPts val="1415"/>
              </a:spcBef>
            </a:pPr>
            <a:r>
              <a:rPr sz="2000" spc="-185" dirty="0">
                <a:solidFill>
                  <a:srgbClr val="404040"/>
                </a:solidFill>
                <a:latin typeface="Arial"/>
                <a:cs typeface="Arial"/>
              </a:rPr>
              <a:t>A </a:t>
            </a:r>
            <a:r>
              <a:rPr sz="2000" spc="-280" dirty="0">
                <a:solidFill>
                  <a:srgbClr val="404040"/>
                </a:solidFill>
                <a:latin typeface="Arial"/>
                <a:cs typeface="Arial"/>
              </a:rPr>
              <a:t>DDOS </a:t>
            </a:r>
            <a:r>
              <a:rPr sz="2000" spc="-70" dirty="0">
                <a:solidFill>
                  <a:srgbClr val="404040"/>
                </a:solidFill>
                <a:latin typeface="Arial"/>
                <a:cs typeface="Arial"/>
              </a:rPr>
              <a:t>attack </a:t>
            </a:r>
            <a:r>
              <a:rPr sz="2000" spc="-105" dirty="0">
                <a:solidFill>
                  <a:srgbClr val="404040"/>
                </a:solidFill>
                <a:latin typeface="Arial"/>
                <a:cs typeface="Arial"/>
              </a:rPr>
              <a:t>is </a:t>
            </a:r>
            <a:r>
              <a:rPr sz="2000" spc="-70" dirty="0">
                <a:solidFill>
                  <a:srgbClr val="404040"/>
                </a:solidFill>
                <a:latin typeface="Arial"/>
                <a:cs typeface="Arial"/>
              </a:rPr>
              <a:t>when </a:t>
            </a:r>
            <a:r>
              <a:rPr sz="2000" spc="-110" dirty="0">
                <a:solidFill>
                  <a:srgbClr val="404040"/>
                </a:solidFill>
                <a:latin typeface="Arial"/>
                <a:cs typeface="Arial"/>
              </a:rPr>
              <a:t>many machines </a:t>
            </a:r>
            <a:r>
              <a:rPr sz="2000" spc="-95" dirty="0">
                <a:solidFill>
                  <a:srgbClr val="404040"/>
                </a:solidFill>
                <a:latin typeface="Arial"/>
                <a:cs typeface="Arial"/>
              </a:rPr>
              <a:t>are </a:t>
            </a:r>
            <a:r>
              <a:rPr sz="2000" spc="-85" dirty="0">
                <a:solidFill>
                  <a:srgbClr val="404040"/>
                </a:solidFill>
                <a:latin typeface="Arial"/>
                <a:cs typeface="Arial"/>
              </a:rPr>
              <a:t>being </a:t>
            </a:r>
            <a:r>
              <a:rPr sz="2000" spc="-120" dirty="0">
                <a:solidFill>
                  <a:srgbClr val="404040"/>
                </a:solidFill>
                <a:latin typeface="Arial"/>
                <a:cs typeface="Arial"/>
              </a:rPr>
              <a:t>used </a:t>
            </a:r>
            <a:r>
              <a:rPr sz="2000" spc="-75" dirty="0">
                <a:solidFill>
                  <a:srgbClr val="404040"/>
                </a:solidFill>
                <a:latin typeface="Arial"/>
                <a:cs typeface="Arial"/>
              </a:rPr>
              <a:t>simultaneously </a:t>
            </a:r>
            <a:r>
              <a:rPr sz="2000" spc="10" dirty="0">
                <a:solidFill>
                  <a:srgbClr val="404040"/>
                </a:solidFill>
                <a:latin typeface="Arial"/>
                <a:cs typeface="Arial"/>
              </a:rPr>
              <a:t>to </a:t>
            </a:r>
            <a:r>
              <a:rPr sz="2000" spc="-175" dirty="0">
                <a:solidFill>
                  <a:srgbClr val="404040"/>
                </a:solidFill>
                <a:latin typeface="Arial"/>
                <a:cs typeface="Arial"/>
              </a:rPr>
              <a:t>access </a:t>
            </a:r>
            <a:r>
              <a:rPr sz="2000" spc="-160" dirty="0">
                <a:solidFill>
                  <a:srgbClr val="404040"/>
                </a:solidFill>
                <a:latin typeface="Arial"/>
                <a:cs typeface="Arial"/>
              </a:rPr>
              <a:t>a </a:t>
            </a:r>
            <a:r>
              <a:rPr sz="2000" spc="-70" dirty="0">
                <a:solidFill>
                  <a:srgbClr val="404040"/>
                </a:solidFill>
                <a:latin typeface="Arial"/>
                <a:cs typeface="Arial"/>
              </a:rPr>
              <a:t>website </a:t>
            </a:r>
            <a:r>
              <a:rPr sz="2000" spc="204" dirty="0">
                <a:solidFill>
                  <a:srgbClr val="404040"/>
                </a:solidFill>
                <a:latin typeface="Arial"/>
                <a:cs typeface="Arial"/>
              </a:rPr>
              <a:t>/  </a:t>
            </a:r>
            <a:r>
              <a:rPr sz="2000" spc="-110" dirty="0">
                <a:solidFill>
                  <a:srgbClr val="404040"/>
                </a:solidFill>
                <a:latin typeface="Arial"/>
                <a:cs typeface="Arial"/>
              </a:rPr>
              <a:t>server,</a:t>
            </a:r>
            <a:r>
              <a:rPr sz="2000" spc="-95" dirty="0">
                <a:solidFill>
                  <a:srgbClr val="404040"/>
                </a:solidFill>
                <a:latin typeface="Arial"/>
                <a:cs typeface="Arial"/>
              </a:rPr>
              <a:t> </a:t>
            </a:r>
            <a:r>
              <a:rPr sz="2000" spc="-120" dirty="0">
                <a:solidFill>
                  <a:srgbClr val="404040"/>
                </a:solidFill>
                <a:latin typeface="Arial"/>
                <a:cs typeface="Arial"/>
              </a:rPr>
              <a:t>causing</a:t>
            </a:r>
            <a:r>
              <a:rPr sz="2000" spc="-100" dirty="0">
                <a:solidFill>
                  <a:srgbClr val="404040"/>
                </a:solidFill>
                <a:latin typeface="Arial"/>
                <a:cs typeface="Arial"/>
              </a:rPr>
              <a:t> </a:t>
            </a:r>
            <a:r>
              <a:rPr sz="2000" spc="55" dirty="0">
                <a:solidFill>
                  <a:srgbClr val="404040"/>
                </a:solidFill>
                <a:latin typeface="Arial"/>
                <a:cs typeface="Arial"/>
              </a:rPr>
              <a:t>it</a:t>
            </a:r>
            <a:r>
              <a:rPr sz="2000" spc="-90" dirty="0">
                <a:solidFill>
                  <a:srgbClr val="404040"/>
                </a:solidFill>
                <a:latin typeface="Arial"/>
                <a:cs typeface="Arial"/>
              </a:rPr>
              <a:t> </a:t>
            </a:r>
            <a:r>
              <a:rPr sz="2000" spc="10" dirty="0">
                <a:solidFill>
                  <a:srgbClr val="404040"/>
                </a:solidFill>
                <a:latin typeface="Arial"/>
                <a:cs typeface="Arial"/>
              </a:rPr>
              <a:t>to</a:t>
            </a:r>
            <a:r>
              <a:rPr sz="2000" spc="-95" dirty="0">
                <a:solidFill>
                  <a:srgbClr val="404040"/>
                </a:solidFill>
                <a:latin typeface="Arial"/>
                <a:cs typeface="Arial"/>
              </a:rPr>
              <a:t> </a:t>
            </a:r>
            <a:r>
              <a:rPr sz="2000" spc="-30" dirty="0">
                <a:solidFill>
                  <a:srgbClr val="404040"/>
                </a:solidFill>
                <a:latin typeface="Arial"/>
                <a:cs typeface="Arial"/>
              </a:rPr>
              <a:t>fall</a:t>
            </a:r>
            <a:r>
              <a:rPr sz="2000" spc="-90" dirty="0">
                <a:solidFill>
                  <a:srgbClr val="404040"/>
                </a:solidFill>
                <a:latin typeface="Arial"/>
                <a:cs typeface="Arial"/>
              </a:rPr>
              <a:t> </a:t>
            </a:r>
            <a:r>
              <a:rPr sz="2000" spc="-60" dirty="0">
                <a:solidFill>
                  <a:srgbClr val="404040"/>
                </a:solidFill>
                <a:latin typeface="Arial"/>
                <a:cs typeface="Arial"/>
              </a:rPr>
              <a:t>under</a:t>
            </a:r>
            <a:r>
              <a:rPr sz="2000" spc="-90" dirty="0">
                <a:solidFill>
                  <a:srgbClr val="404040"/>
                </a:solidFill>
                <a:latin typeface="Arial"/>
                <a:cs typeface="Arial"/>
              </a:rPr>
              <a:t> </a:t>
            </a:r>
            <a:r>
              <a:rPr sz="2000" spc="-130" dirty="0">
                <a:solidFill>
                  <a:srgbClr val="404040"/>
                </a:solidFill>
                <a:latin typeface="Arial"/>
                <a:cs typeface="Arial"/>
              </a:rPr>
              <a:t>such</a:t>
            </a:r>
            <a:r>
              <a:rPr sz="2000" spc="-95" dirty="0">
                <a:solidFill>
                  <a:srgbClr val="404040"/>
                </a:solidFill>
                <a:latin typeface="Arial"/>
                <a:cs typeface="Arial"/>
              </a:rPr>
              <a:t> </a:t>
            </a:r>
            <a:r>
              <a:rPr sz="2000" spc="-114" dirty="0">
                <a:solidFill>
                  <a:srgbClr val="404040"/>
                </a:solidFill>
                <a:latin typeface="Arial"/>
                <a:cs typeface="Arial"/>
              </a:rPr>
              <a:t>heavy</a:t>
            </a:r>
            <a:r>
              <a:rPr sz="2000" spc="-100" dirty="0">
                <a:solidFill>
                  <a:srgbClr val="404040"/>
                </a:solidFill>
                <a:latin typeface="Arial"/>
                <a:cs typeface="Arial"/>
              </a:rPr>
              <a:t> </a:t>
            </a:r>
            <a:r>
              <a:rPr sz="2000" spc="-70" dirty="0">
                <a:solidFill>
                  <a:srgbClr val="404040"/>
                </a:solidFill>
                <a:latin typeface="Arial"/>
                <a:cs typeface="Arial"/>
              </a:rPr>
              <a:t>load</a:t>
            </a:r>
            <a:r>
              <a:rPr sz="2000" spc="-95" dirty="0">
                <a:solidFill>
                  <a:srgbClr val="404040"/>
                </a:solidFill>
                <a:latin typeface="Arial"/>
                <a:cs typeface="Arial"/>
              </a:rPr>
              <a:t> </a:t>
            </a:r>
            <a:r>
              <a:rPr sz="2000" spc="-5" dirty="0">
                <a:solidFill>
                  <a:srgbClr val="404040"/>
                </a:solidFill>
                <a:latin typeface="Arial"/>
                <a:cs typeface="Arial"/>
              </a:rPr>
              <a:t>that</a:t>
            </a:r>
            <a:r>
              <a:rPr sz="2000" spc="-90" dirty="0">
                <a:solidFill>
                  <a:srgbClr val="404040"/>
                </a:solidFill>
                <a:latin typeface="Arial"/>
                <a:cs typeface="Arial"/>
              </a:rPr>
              <a:t> </a:t>
            </a:r>
            <a:r>
              <a:rPr sz="2000" spc="55" dirty="0">
                <a:solidFill>
                  <a:srgbClr val="404040"/>
                </a:solidFill>
                <a:latin typeface="Arial"/>
                <a:cs typeface="Arial"/>
              </a:rPr>
              <a:t>it</a:t>
            </a:r>
            <a:r>
              <a:rPr sz="2000" spc="-90" dirty="0">
                <a:solidFill>
                  <a:srgbClr val="404040"/>
                </a:solidFill>
                <a:latin typeface="Arial"/>
                <a:cs typeface="Arial"/>
              </a:rPr>
              <a:t> </a:t>
            </a:r>
            <a:r>
              <a:rPr sz="2000" spc="-70" dirty="0">
                <a:solidFill>
                  <a:srgbClr val="404040"/>
                </a:solidFill>
                <a:latin typeface="Arial"/>
                <a:cs typeface="Arial"/>
              </a:rPr>
              <a:t>cannot</a:t>
            </a:r>
            <a:r>
              <a:rPr sz="2000" spc="-90" dirty="0">
                <a:solidFill>
                  <a:srgbClr val="404040"/>
                </a:solidFill>
                <a:latin typeface="Arial"/>
                <a:cs typeface="Arial"/>
              </a:rPr>
              <a:t> </a:t>
            </a:r>
            <a:r>
              <a:rPr sz="2000" spc="-120" dirty="0">
                <a:solidFill>
                  <a:srgbClr val="404040"/>
                </a:solidFill>
                <a:latin typeface="Arial"/>
                <a:cs typeface="Arial"/>
              </a:rPr>
              <a:t>keep</a:t>
            </a:r>
            <a:r>
              <a:rPr sz="2000" spc="-90" dirty="0">
                <a:solidFill>
                  <a:srgbClr val="404040"/>
                </a:solidFill>
                <a:latin typeface="Arial"/>
                <a:cs typeface="Arial"/>
              </a:rPr>
              <a:t> </a:t>
            </a:r>
            <a:r>
              <a:rPr sz="2000" spc="-70" dirty="0">
                <a:solidFill>
                  <a:srgbClr val="404040"/>
                </a:solidFill>
                <a:latin typeface="Arial"/>
                <a:cs typeface="Arial"/>
              </a:rPr>
              <a:t>up</a:t>
            </a:r>
            <a:r>
              <a:rPr sz="2000" spc="-95" dirty="0">
                <a:solidFill>
                  <a:srgbClr val="404040"/>
                </a:solidFill>
                <a:latin typeface="Arial"/>
                <a:cs typeface="Arial"/>
              </a:rPr>
              <a:t> </a:t>
            </a:r>
            <a:r>
              <a:rPr sz="2000" spc="0" dirty="0">
                <a:solidFill>
                  <a:srgbClr val="404040"/>
                </a:solidFill>
                <a:latin typeface="Arial"/>
                <a:cs typeface="Arial"/>
              </a:rPr>
              <a:t>with</a:t>
            </a:r>
            <a:r>
              <a:rPr sz="2000" spc="-95" dirty="0">
                <a:solidFill>
                  <a:srgbClr val="404040"/>
                </a:solidFill>
                <a:latin typeface="Arial"/>
                <a:cs typeface="Arial"/>
              </a:rPr>
              <a:t> </a:t>
            </a:r>
            <a:r>
              <a:rPr sz="2000" spc="-120" dirty="0">
                <a:solidFill>
                  <a:srgbClr val="404040"/>
                </a:solidFill>
                <a:latin typeface="Arial"/>
                <a:cs typeface="Arial"/>
              </a:rPr>
              <a:t>any</a:t>
            </a:r>
            <a:r>
              <a:rPr sz="2000" spc="-100" dirty="0">
                <a:solidFill>
                  <a:srgbClr val="404040"/>
                </a:solidFill>
                <a:latin typeface="Arial"/>
                <a:cs typeface="Arial"/>
              </a:rPr>
              <a:t> </a:t>
            </a:r>
            <a:r>
              <a:rPr sz="2000" spc="-10" dirty="0">
                <a:solidFill>
                  <a:srgbClr val="404040"/>
                </a:solidFill>
                <a:latin typeface="Arial"/>
                <a:cs typeface="Arial"/>
              </a:rPr>
              <a:t>of</a:t>
            </a:r>
            <a:r>
              <a:rPr sz="2000" spc="-95" dirty="0">
                <a:solidFill>
                  <a:srgbClr val="404040"/>
                </a:solidFill>
                <a:latin typeface="Arial"/>
                <a:cs typeface="Arial"/>
              </a:rPr>
              <a:t> </a:t>
            </a:r>
            <a:r>
              <a:rPr sz="2000" spc="-30" dirty="0">
                <a:solidFill>
                  <a:srgbClr val="404040"/>
                </a:solidFill>
                <a:latin typeface="Arial"/>
                <a:cs typeface="Arial"/>
              </a:rPr>
              <a:t>the</a:t>
            </a:r>
            <a:r>
              <a:rPr sz="2000" spc="-85" dirty="0">
                <a:solidFill>
                  <a:srgbClr val="404040"/>
                </a:solidFill>
                <a:latin typeface="Arial"/>
                <a:cs typeface="Arial"/>
              </a:rPr>
              <a:t> </a:t>
            </a:r>
            <a:r>
              <a:rPr sz="2000" spc="-90" dirty="0">
                <a:solidFill>
                  <a:srgbClr val="404040"/>
                </a:solidFill>
                <a:latin typeface="Arial"/>
                <a:cs typeface="Arial"/>
              </a:rPr>
              <a:t>requests.  </a:t>
            </a:r>
            <a:r>
              <a:rPr sz="2000" spc="-135" dirty="0">
                <a:solidFill>
                  <a:srgbClr val="404040"/>
                </a:solidFill>
                <a:latin typeface="Arial"/>
                <a:cs typeface="Arial"/>
              </a:rPr>
              <a:t>This </a:t>
            </a:r>
            <a:r>
              <a:rPr sz="2000" spc="-85" dirty="0">
                <a:solidFill>
                  <a:srgbClr val="404040"/>
                </a:solidFill>
                <a:latin typeface="Arial"/>
                <a:cs typeface="Arial"/>
              </a:rPr>
              <a:t>renders </a:t>
            </a:r>
            <a:r>
              <a:rPr sz="2000" spc="-30" dirty="0">
                <a:solidFill>
                  <a:srgbClr val="404040"/>
                </a:solidFill>
                <a:latin typeface="Arial"/>
                <a:cs typeface="Arial"/>
              </a:rPr>
              <a:t>the </a:t>
            </a:r>
            <a:r>
              <a:rPr sz="2000" spc="-90" dirty="0">
                <a:solidFill>
                  <a:srgbClr val="404040"/>
                </a:solidFill>
                <a:latin typeface="Arial"/>
                <a:cs typeface="Arial"/>
              </a:rPr>
              <a:t>server unusable; </a:t>
            </a:r>
            <a:r>
              <a:rPr sz="2000" spc="-45" dirty="0">
                <a:solidFill>
                  <a:srgbClr val="404040"/>
                </a:solidFill>
                <a:latin typeface="Arial"/>
                <a:cs typeface="Arial"/>
              </a:rPr>
              <a:t>all </a:t>
            </a:r>
            <a:r>
              <a:rPr sz="2000" spc="-95" dirty="0">
                <a:solidFill>
                  <a:srgbClr val="404040"/>
                </a:solidFill>
                <a:latin typeface="Arial"/>
                <a:cs typeface="Arial"/>
              </a:rPr>
              <a:t>requests </a:t>
            </a:r>
            <a:r>
              <a:rPr sz="2000" dirty="0">
                <a:solidFill>
                  <a:srgbClr val="404040"/>
                </a:solidFill>
                <a:latin typeface="Arial"/>
                <a:cs typeface="Arial"/>
              </a:rPr>
              <a:t>will</a:t>
            </a:r>
            <a:r>
              <a:rPr sz="2000" spc="-229" dirty="0">
                <a:solidFill>
                  <a:srgbClr val="404040"/>
                </a:solidFill>
                <a:latin typeface="Arial"/>
                <a:cs typeface="Arial"/>
              </a:rPr>
              <a:t> </a:t>
            </a:r>
            <a:r>
              <a:rPr sz="2000" spc="-20" dirty="0">
                <a:solidFill>
                  <a:srgbClr val="404040"/>
                </a:solidFill>
                <a:latin typeface="Arial"/>
                <a:cs typeface="Arial"/>
              </a:rPr>
              <a:t>timeout.</a:t>
            </a:r>
            <a:endParaRPr sz="2000">
              <a:latin typeface="Arial"/>
              <a:cs typeface="Arial"/>
            </a:endParaRPr>
          </a:p>
          <a:p>
            <a:pPr marL="12700">
              <a:lnSpc>
                <a:spcPct val="100000"/>
              </a:lnSpc>
              <a:spcBef>
                <a:spcPts val="1120"/>
              </a:spcBef>
            </a:pPr>
            <a:r>
              <a:rPr sz="2000" spc="-220" dirty="0">
                <a:solidFill>
                  <a:srgbClr val="404040"/>
                </a:solidFill>
                <a:latin typeface="Arial"/>
                <a:cs typeface="Arial"/>
              </a:rPr>
              <a:t>You </a:t>
            </a:r>
            <a:r>
              <a:rPr sz="2000" spc="-135" dirty="0">
                <a:solidFill>
                  <a:srgbClr val="404040"/>
                </a:solidFill>
                <a:latin typeface="Arial"/>
                <a:cs typeface="Arial"/>
              </a:rPr>
              <a:t>can </a:t>
            </a:r>
            <a:r>
              <a:rPr sz="2000" spc="-45" dirty="0">
                <a:solidFill>
                  <a:srgbClr val="404040"/>
                </a:solidFill>
                <a:latin typeface="Arial"/>
                <a:cs typeface="Arial"/>
              </a:rPr>
              <a:t>mitigate </a:t>
            </a:r>
            <a:r>
              <a:rPr sz="2000" spc="-160" dirty="0">
                <a:solidFill>
                  <a:srgbClr val="404040"/>
                </a:solidFill>
                <a:latin typeface="Arial"/>
                <a:cs typeface="Arial"/>
              </a:rPr>
              <a:t>a </a:t>
            </a:r>
            <a:r>
              <a:rPr sz="2000" spc="-280" dirty="0">
                <a:solidFill>
                  <a:srgbClr val="404040"/>
                </a:solidFill>
                <a:latin typeface="Arial"/>
                <a:cs typeface="Arial"/>
              </a:rPr>
              <a:t>DDOS </a:t>
            </a:r>
            <a:r>
              <a:rPr sz="2000" spc="-70" dirty="0">
                <a:solidFill>
                  <a:srgbClr val="404040"/>
                </a:solidFill>
                <a:latin typeface="Arial"/>
                <a:cs typeface="Arial"/>
              </a:rPr>
              <a:t>attack</a:t>
            </a:r>
            <a:r>
              <a:rPr sz="2000" spc="-385" dirty="0">
                <a:solidFill>
                  <a:srgbClr val="404040"/>
                </a:solidFill>
                <a:latin typeface="Arial"/>
                <a:cs typeface="Arial"/>
              </a:rPr>
              <a:t> </a:t>
            </a:r>
            <a:r>
              <a:rPr sz="2000" spc="-70" dirty="0">
                <a:solidFill>
                  <a:srgbClr val="404040"/>
                </a:solidFill>
                <a:latin typeface="Arial"/>
                <a:cs typeface="Arial"/>
              </a:rPr>
              <a:t>by:</a:t>
            </a:r>
            <a:endParaRPr sz="2000">
              <a:latin typeface="Arial"/>
              <a:cs typeface="Arial"/>
            </a:endParaRPr>
          </a:p>
          <a:p>
            <a:pPr marL="305435" indent="-182880">
              <a:lnSpc>
                <a:spcPct val="100000"/>
              </a:lnSpc>
              <a:spcBef>
                <a:spcPts val="200"/>
              </a:spcBef>
              <a:buClr>
                <a:srgbClr val="E48312"/>
              </a:buClr>
              <a:buChar char="◦"/>
              <a:tabLst>
                <a:tab pos="305435" algn="l"/>
              </a:tabLst>
            </a:pPr>
            <a:r>
              <a:rPr sz="1800" spc="-80" dirty="0">
                <a:solidFill>
                  <a:srgbClr val="404040"/>
                </a:solidFill>
                <a:latin typeface="Arial"/>
                <a:cs typeface="Arial"/>
              </a:rPr>
              <a:t>Temporarily </a:t>
            </a:r>
            <a:r>
              <a:rPr sz="1800" spc="-65" dirty="0">
                <a:solidFill>
                  <a:srgbClr val="404040"/>
                </a:solidFill>
                <a:latin typeface="Arial"/>
                <a:cs typeface="Arial"/>
              </a:rPr>
              <a:t>upping </a:t>
            </a:r>
            <a:r>
              <a:rPr sz="1800" spc="-50" dirty="0">
                <a:solidFill>
                  <a:srgbClr val="404040"/>
                </a:solidFill>
                <a:latin typeface="Arial"/>
                <a:cs typeface="Arial"/>
              </a:rPr>
              <a:t>your </a:t>
            </a:r>
            <a:r>
              <a:rPr sz="1800" spc="-80" dirty="0">
                <a:solidFill>
                  <a:srgbClr val="404040"/>
                </a:solidFill>
                <a:latin typeface="Arial"/>
                <a:cs typeface="Arial"/>
              </a:rPr>
              <a:t>available </a:t>
            </a:r>
            <a:r>
              <a:rPr sz="1800" spc="-40" dirty="0">
                <a:solidFill>
                  <a:srgbClr val="404040"/>
                </a:solidFill>
                <a:latin typeface="Arial"/>
                <a:cs typeface="Arial"/>
              </a:rPr>
              <a:t>bandwidth </a:t>
            </a:r>
            <a:r>
              <a:rPr sz="1800" spc="5" dirty="0">
                <a:solidFill>
                  <a:srgbClr val="404040"/>
                </a:solidFill>
                <a:latin typeface="Arial"/>
                <a:cs typeface="Arial"/>
              </a:rPr>
              <a:t>to </a:t>
            </a:r>
            <a:r>
              <a:rPr sz="1800" spc="-35" dirty="0">
                <a:solidFill>
                  <a:srgbClr val="404040"/>
                </a:solidFill>
                <a:latin typeface="Arial"/>
                <a:cs typeface="Arial"/>
              </a:rPr>
              <a:t>ride </a:t>
            </a:r>
            <a:r>
              <a:rPr sz="1800" spc="50" dirty="0">
                <a:solidFill>
                  <a:srgbClr val="404040"/>
                </a:solidFill>
                <a:latin typeface="Arial"/>
                <a:cs typeface="Arial"/>
              </a:rPr>
              <a:t>it</a:t>
            </a:r>
            <a:r>
              <a:rPr sz="1800" spc="-370" dirty="0">
                <a:solidFill>
                  <a:srgbClr val="404040"/>
                </a:solidFill>
                <a:latin typeface="Arial"/>
                <a:cs typeface="Arial"/>
              </a:rPr>
              <a:t> </a:t>
            </a:r>
            <a:r>
              <a:rPr sz="1800" spc="-5" dirty="0">
                <a:solidFill>
                  <a:srgbClr val="404040"/>
                </a:solidFill>
                <a:latin typeface="Arial"/>
                <a:cs typeface="Arial"/>
              </a:rPr>
              <a:t>out</a:t>
            </a:r>
            <a:endParaRPr sz="1800">
              <a:latin typeface="Arial"/>
              <a:cs typeface="Arial"/>
            </a:endParaRPr>
          </a:p>
          <a:p>
            <a:pPr marL="305435" indent="-182880">
              <a:lnSpc>
                <a:spcPct val="100000"/>
              </a:lnSpc>
              <a:spcBef>
                <a:spcPts val="385"/>
              </a:spcBef>
              <a:buClr>
                <a:srgbClr val="E48312"/>
              </a:buClr>
              <a:buChar char="◦"/>
              <a:tabLst>
                <a:tab pos="305435" algn="l"/>
              </a:tabLst>
            </a:pPr>
            <a:r>
              <a:rPr sz="1800" spc="-195" dirty="0">
                <a:solidFill>
                  <a:srgbClr val="404040"/>
                </a:solidFill>
                <a:latin typeface="Arial"/>
                <a:cs typeface="Arial"/>
              </a:rPr>
              <a:t>You </a:t>
            </a:r>
            <a:r>
              <a:rPr sz="1800" spc="-120" dirty="0">
                <a:solidFill>
                  <a:srgbClr val="404040"/>
                </a:solidFill>
                <a:latin typeface="Arial"/>
                <a:cs typeface="Arial"/>
              </a:rPr>
              <a:t>can </a:t>
            </a:r>
            <a:r>
              <a:rPr sz="1800" spc="-125" dirty="0">
                <a:solidFill>
                  <a:srgbClr val="404040"/>
                </a:solidFill>
                <a:latin typeface="Arial"/>
                <a:cs typeface="Arial"/>
              </a:rPr>
              <a:t>use </a:t>
            </a:r>
            <a:r>
              <a:rPr sz="1800" spc="-140" dirty="0">
                <a:solidFill>
                  <a:srgbClr val="404040"/>
                </a:solidFill>
                <a:latin typeface="Arial"/>
                <a:cs typeface="Arial"/>
              </a:rPr>
              <a:t>a </a:t>
            </a:r>
            <a:r>
              <a:rPr sz="1800" spc="-90" dirty="0">
                <a:solidFill>
                  <a:srgbClr val="404040"/>
                </a:solidFill>
                <a:latin typeface="Arial"/>
                <a:cs typeface="Arial"/>
              </a:rPr>
              <a:t>service </a:t>
            </a:r>
            <a:r>
              <a:rPr sz="1800" spc="-114" dirty="0">
                <a:solidFill>
                  <a:srgbClr val="404040"/>
                </a:solidFill>
                <a:latin typeface="Arial"/>
                <a:cs typeface="Arial"/>
              </a:rPr>
              <a:t>such </a:t>
            </a:r>
            <a:r>
              <a:rPr sz="1800" spc="-170" dirty="0">
                <a:solidFill>
                  <a:srgbClr val="404040"/>
                </a:solidFill>
                <a:latin typeface="Arial"/>
                <a:cs typeface="Arial"/>
              </a:rPr>
              <a:t>as </a:t>
            </a:r>
            <a:r>
              <a:rPr sz="1800" spc="-105" dirty="0">
                <a:solidFill>
                  <a:srgbClr val="404040"/>
                </a:solidFill>
                <a:latin typeface="Arial"/>
                <a:cs typeface="Arial"/>
              </a:rPr>
              <a:t>CloudFlare </a:t>
            </a:r>
            <a:r>
              <a:rPr sz="1800" spc="5" dirty="0">
                <a:solidFill>
                  <a:srgbClr val="404040"/>
                </a:solidFill>
                <a:latin typeface="Arial"/>
                <a:cs typeface="Arial"/>
              </a:rPr>
              <a:t>to </a:t>
            </a:r>
            <a:r>
              <a:rPr sz="1800" spc="-70" dirty="0">
                <a:solidFill>
                  <a:srgbClr val="404040"/>
                </a:solidFill>
                <a:latin typeface="Arial"/>
                <a:cs typeface="Arial"/>
              </a:rPr>
              <a:t>handle </a:t>
            </a:r>
            <a:r>
              <a:rPr sz="1800" spc="-65" dirty="0">
                <a:solidFill>
                  <a:srgbClr val="404040"/>
                </a:solidFill>
                <a:latin typeface="Arial"/>
                <a:cs typeface="Arial"/>
              </a:rPr>
              <a:t>incoming </a:t>
            </a:r>
            <a:r>
              <a:rPr sz="1800" spc="-20" dirty="0">
                <a:solidFill>
                  <a:srgbClr val="404040"/>
                </a:solidFill>
                <a:latin typeface="Arial"/>
                <a:cs typeface="Arial"/>
              </a:rPr>
              <a:t>traffic </a:t>
            </a:r>
            <a:r>
              <a:rPr sz="1800" spc="-85" dirty="0">
                <a:solidFill>
                  <a:srgbClr val="404040"/>
                </a:solidFill>
                <a:latin typeface="Arial"/>
                <a:cs typeface="Arial"/>
              </a:rPr>
              <a:t>and </a:t>
            </a:r>
            <a:r>
              <a:rPr sz="1800" spc="-55" dirty="0">
                <a:solidFill>
                  <a:srgbClr val="404040"/>
                </a:solidFill>
                <a:latin typeface="Arial"/>
                <a:cs typeface="Arial"/>
              </a:rPr>
              <a:t>prevent </a:t>
            </a:r>
            <a:r>
              <a:rPr sz="1800" spc="-95" dirty="0">
                <a:solidFill>
                  <a:srgbClr val="404040"/>
                </a:solidFill>
                <a:latin typeface="Arial"/>
                <a:cs typeface="Arial"/>
              </a:rPr>
              <a:t>suspected</a:t>
            </a:r>
            <a:r>
              <a:rPr sz="1800" spc="-160" dirty="0">
                <a:solidFill>
                  <a:srgbClr val="404040"/>
                </a:solidFill>
                <a:latin typeface="Arial"/>
                <a:cs typeface="Arial"/>
              </a:rPr>
              <a:t> </a:t>
            </a:r>
            <a:r>
              <a:rPr sz="1800" spc="-204" dirty="0">
                <a:solidFill>
                  <a:srgbClr val="404040"/>
                </a:solidFill>
                <a:latin typeface="Arial"/>
                <a:cs typeface="Arial"/>
              </a:rPr>
              <a:t>DDOSs.</a:t>
            </a:r>
            <a:endParaRPr sz="18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40" y="907796"/>
            <a:ext cx="10154919"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SQL Injections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a:spLocks noGrp="1"/>
          </p:cNvSpPr>
          <p:nvPr>
            <p:ph type="body" idx="1"/>
          </p:nvPr>
        </p:nvSpPr>
        <p:spPr>
          <a:xfrm>
            <a:off x="1097915" y="1834387"/>
            <a:ext cx="9996169" cy="3511859"/>
          </a:xfrm>
          <a:prstGeom prst="rect">
            <a:avLst/>
          </a:prstGeom>
        </p:spPr>
        <p:txBody>
          <a:bodyPr vert="horz" wrap="square" lIns="0" tIns="46355" rIns="0" bIns="0" rtlCol="0">
            <a:spAutoFit/>
          </a:bodyPr>
          <a:lstStyle/>
          <a:p>
            <a:pPr marL="90805" marR="5080">
              <a:lnSpc>
                <a:spcPts val="2160"/>
              </a:lnSpc>
              <a:spcBef>
                <a:spcPts val="365"/>
              </a:spcBef>
            </a:pPr>
            <a:r>
              <a:rPr dirty="0"/>
              <a:t>An SQL Injection is when you allow for a user to sneak their own SQL statements into SQL you're  sending to the server. This allows them to attain unauthorized access to your database.</a:t>
            </a:r>
          </a:p>
          <a:p>
            <a:pPr marL="90805">
              <a:lnSpc>
                <a:spcPct val="100000"/>
              </a:lnSpc>
              <a:spcBef>
                <a:spcPts val="1120"/>
              </a:spcBef>
            </a:pPr>
            <a:r>
              <a:rPr dirty="0"/>
              <a:t>You can prevent this by:</a:t>
            </a:r>
          </a:p>
          <a:p>
            <a:pPr marL="383540" indent="-182880">
              <a:lnSpc>
                <a:spcPct val="100000"/>
              </a:lnSpc>
              <a:spcBef>
                <a:spcPts val="200"/>
              </a:spcBef>
              <a:buClr>
                <a:srgbClr val="E48312"/>
              </a:buClr>
              <a:buChar char="◦"/>
              <a:tabLst>
                <a:tab pos="383540" algn="l"/>
              </a:tabLst>
            </a:pPr>
            <a:r>
              <a:rPr sz="1800" dirty="0"/>
              <a:t>Sanitizing all strings used as input</a:t>
            </a:r>
            <a:endParaRPr sz="1800"/>
          </a:p>
          <a:p>
            <a:pPr marL="383540" indent="-182880">
              <a:lnSpc>
                <a:spcPct val="100000"/>
              </a:lnSpc>
              <a:spcBef>
                <a:spcPts val="380"/>
              </a:spcBef>
              <a:buClr>
                <a:srgbClr val="E48312"/>
              </a:buClr>
              <a:buFont typeface="Arial"/>
              <a:buChar char="◦"/>
              <a:tabLst>
                <a:tab pos="383540" algn="l"/>
              </a:tabLst>
            </a:pPr>
            <a:r>
              <a:rPr sz="1800" b="1" dirty="0">
                <a:latin typeface="Arial"/>
                <a:cs typeface="Arial"/>
              </a:rPr>
              <a:t>Using prepared statements</a:t>
            </a:r>
            <a:endParaRPr sz="1800">
              <a:latin typeface="Arial"/>
              <a:cs typeface="Arial"/>
            </a:endParaRPr>
          </a:p>
          <a:p>
            <a:pPr marL="90805">
              <a:lnSpc>
                <a:spcPct val="100000"/>
              </a:lnSpc>
              <a:spcBef>
                <a:spcPts val="1360"/>
              </a:spcBef>
            </a:pPr>
            <a:r>
              <a:rPr b="1" dirty="0">
                <a:latin typeface="Arial"/>
                <a:cs typeface="Arial"/>
              </a:rPr>
              <a:t>In our course, as we use MongoDB, we do not have to worry about SQL Injections.</a:t>
            </a:r>
          </a:p>
          <a:p>
            <a:pPr marL="90805" marR="107950">
              <a:lnSpc>
                <a:spcPts val="2160"/>
              </a:lnSpc>
              <a:spcBef>
                <a:spcPts val="1425"/>
              </a:spcBef>
            </a:pPr>
            <a:r>
              <a:rPr dirty="0"/>
              <a:t>MongoDB is vulnerable to other injection attacks, but they are much more involved and rely on  server exploits beyond the scope of this course.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1" y="1737845"/>
            <a:ext cx="9966960" cy="0"/>
          </a:xfrm>
          <a:custGeom>
            <a:avLst/>
            <a:gdLst/>
            <a:ahLst/>
            <a:cxnLst/>
            <a:rect l="l" t="t" r="r" b="b"/>
            <a:pathLst>
              <a:path w="9966960">
                <a:moveTo>
                  <a:pt x="0" y="0"/>
                </a:moveTo>
                <a:lnTo>
                  <a:pt x="9966960" y="1"/>
                </a:lnTo>
              </a:path>
            </a:pathLst>
          </a:custGeom>
          <a:ln w="6350">
            <a:solidFill>
              <a:srgbClr val="7F7F7F"/>
            </a:solidFill>
          </a:ln>
        </p:spPr>
        <p:txBody>
          <a:bodyPr wrap="square" lIns="0" tIns="0" rIns="0" bIns="0" rtlCol="0"/>
          <a:lstStyle/>
          <a:p>
            <a:endParaRPr/>
          </a:p>
        </p:txBody>
      </p:sp>
      <p:sp>
        <p:nvSpPr>
          <p:cNvPr id="3" name="object 3"/>
          <p:cNvSpPr txBox="1">
            <a:spLocks noGrp="1"/>
          </p:cNvSpPr>
          <p:nvPr>
            <p:ph type="title"/>
          </p:nvPr>
        </p:nvSpPr>
        <p:spPr>
          <a:xfrm>
            <a:off x="1176019" y="907796"/>
            <a:ext cx="5377181" cy="751488"/>
          </a:xfrm>
          <a:prstGeom prst="rect">
            <a:avLst/>
          </a:prstGeom>
        </p:spPr>
        <p:txBody>
          <a:bodyPr vert="horz" wrap="square" lIns="0" tIns="12700" rIns="0" bIns="0" rtlCol="0">
            <a:spAutoFit/>
          </a:bodyPr>
          <a:lstStyle/>
          <a:p>
            <a:pPr marL="12700">
              <a:lnSpc>
                <a:spcPct val="100000"/>
              </a:lnSpc>
              <a:spcBef>
                <a:spcPts val="100"/>
              </a:spcBef>
            </a:pPr>
            <a:r>
              <a:rPr u="none" dirty="0"/>
              <a:t>Brute Force Attacks</a:t>
            </a:r>
          </a:p>
        </p:txBody>
      </p:sp>
      <p:sp>
        <p:nvSpPr>
          <p:cNvPr id="5" name="object 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4" name="object 4"/>
          <p:cNvSpPr txBox="1"/>
          <p:nvPr/>
        </p:nvSpPr>
        <p:spPr>
          <a:xfrm>
            <a:off x="1176019" y="1810004"/>
            <a:ext cx="9843770" cy="3899535"/>
          </a:xfrm>
          <a:prstGeom prst="rect">
            <a:avLst/>
          </a:prstGeom>
        </p:spPr>
        <p:txBody>
          <a:bodyPr vert="horz" wrap="square" lIns="0" tIns="70485" rIns="0" bIns="0" rtlCol="0">
            <a:spAutoFit/>
          </a:bodyPr>
          <a:lstStyle/>
          <a:p>
            <a:pPr marL="12700" marR="5080">
              <a:lnSpc>
                <a:spcPts val="1920"/>
              </a:lnSpc>
              <a:spcBef>
                <a:spcPts val="555"/>
              </a:spcBef>
            </a:pPr>
            <a:r>
              <a:rPr sz="2000" dirty="0">
                <a:solidFill>
                  <a:srgbClr val="404040"/>
                </a:solidFill>
                <a:latin typeface="Arial"/>
                <a:cs typeface="Arial"/>
              </a:rPr>
              <a:t>A Brute Force Attack is when a user attempts to find information about your system / resources  in your system (such as users) by providing a constant stream of values.</a:t>
            </a:r>
            <a:endParaRPr sz="2000">
              <a:latin typeface="Arial"/>
              <a:cs typeface="Arial"/>
            </a:endParaRPr>
          </a:p>
          <a:p>
            <a:pPr marL="12700">
              <a:lnSpc>
                <a:spcPts val="2390"/>
              </a:lnSpc>
              <a:spcBef>
                <a:spcPts val="930"/>
              </a:spcBef>
            </a:pPr>
            <a:r>
              <a:rPr sz="2000" dirty="0">
                <a:solidFill>
                  <a:srgbClr val="404040"/>
                </a:solidFill>
                <a:latin typeface="Arial"/>
                <a:cs typeface="Arial"/>
              </a:rPr>
              <a:t>User logins are particularly vulnerable to Brute Force Attacks.</a:t>
            </a:r>
            <a:endParaRPr sz="2000">
              <a:latin typeface="Arial"/>
              <a:cs typeface="Arial"/>
            </a:endParaRPr>
          </a:p>
          <a:p>
            <a:pPr marL="305435" indent="-182880">
              <a:lnSpc>
                <a:spcPts val="2150"/>
              </a:lnSpc>
              <a:buClr>
                <a:srgbClr val="E48312"/>
              </a:buClr>
              <a:buChar char="◦"/>
              <a:tabLst>
                <a:tab pos="305435" algn="l"/>
              </a:tabLst>
            </a:pPr>
            <a:r>
              <a:rPr sz="1800" dirty="0">
                <a:solidFill>
                  <a:srgbClr val="404040"/>
                </a:solidFill>
                <a:latin typeface="Arial"/>
                <a:cs typeface="Arial"/>
              </a:rPr>
              <a:t>A malicious user would target your login form</a:t>
            </a:r>
            <a:endParaRPr sz="1800">
              <a:latin typeface="Arial"/>
              <a:cs typeface="Arial"/>
            </a:endParaRPr>
          </a:p>
          <a:p>
            <a:pPr marL="305435" marR="5080" indent="-182880">
              <a:lnSpc>
                <a:spcPct val="80000"/>
              </a:lnSpc>
              <a:spcBef>
                <a:spcPts val="600"/>
              </a:spcBef>
              <a:buClr>
                <a:srgbClr val="E48312"/>
              </a:buClr>
              <a:buChar char="◦"/>
              <a:tabLst>
                <a:tab pos="305435" algn="l"/>
              </a:tabLst>
            </a:pPr>
            <a:r>
              <a:rPr sz="1800" dirty="0">
                <a:solidFill>
                  <a:srgbClr val="404040"/>
                </a:solidFill>
                <a:latin typeface="Arial"/>
                <a:cs typeface="Arial"/>
              </a:rPr>
              <a:t>They would write a script to submit to that form with known usernames and the most common 10,000  passwords.</a:t>
            </a:r>
            <a:endParaRPr sz="1800">
              <a:latin typeface="Arial"/>
              <a:cs typeface="Arial"/>
            </a:endParaRPr>
          </a:p>
          <a:p>
            <a:pPr marL="305435" indent="-182880">
              <a:lnSpc>
                <a:spcPct val="100000"/>
              </a:lnSpc>
              <a:spcBef>
                <a:spcPts val="165"/>
              </a:spcBef>
              <a:buClr>
                <a:srgbClr val="E48312"/>
              </a:buClr>
              <a:buChar char="◦"/>
              <a:tabLst>
                <a:tab pos="305435" algn="l"/>
              </a:tabLst>
            </a:pPr>
            <a:r>
              <a:rPr sz="1800" dirty="0">
                <a:solidFill>
                  <a:srgbClr val="404040"/>
                </a:solidFill>
                <a:latin typeface="Arial"/>
                <a:cs typeface="Arial"/>
              </a:rPr>
              <a:t>In time, they would be able to successfully harvest usernames and passwords</a:t>
            </a:r>
            <a:endParaRPr sz="1800">
              <a:latin typeface="Arial"/>
              <a:cs typeface="Arial"/>
            </a:endParaRPr>
          </a:p>
          <a:p>
            <a:pPr marL="12700">
              <a:lnSpc>
                <a:spcPts val="2380"/>
              </a:lnSpc>
              <a:spcBef>
                <a:spcPts val="1120"/>
              </a:spcBef>
            </a:pPr>
            <a:r>
              <a:rPr sz="2000" dirty="0">
                <a:solidFill>
                  <a:srgbClr val="404040"/>
                </a:solidFill>
                <a:latin typeface="Arial"/>
                <a:cs typeface="Arial"/>
              </a:rPr>
              <a:t>You can prevent your system from brute force attacks by:</a:t>
            </a:r>
            <a:endParaRPr sz="2000">
              <a:latin typeface="Arial"/>
              <a:cs typeface="Arial"/>
            </a:endParaRPr>
          </a:p>
          <a:p>
            <a:pPr marL="305435" indent="-182880">
              <a:lnSpc>
                <a:spcPts val="2140"/>
              </a:lnSpc>
              <a:buClr>
                <a:srgbClr val="E48312"/>
              </a:buClr>
              <a:buChar char="◦"/>
              <a:tabLst>
                <a:tab pos="305435" algn="l"/>
              </a:tabLst>
            </a:pPr>
            <a:r>
              <a:rPr sz="1800" dirty="0">
                <a:solidFill>
                  <a:srgbClr val="404040"/>
                </a:solidFill>
                <a:latin typeface="Arial"/>
                <a:cs typeface="Arial"/>
              </a:rPr>
              <a:t>Tracking the IP of every form submission and limiting based on that</a:t>
            </a:r>
            <a:endParaRPr sz="180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Lock accounts after some number of failed attempts to access.</a:t>
            </a:r>
            <a:endParaRPr sz="1800">
              <a:latin typeface="Arial"/>
              <a:cs typeface="Arial"/>
            </a:endParaRPr>
          </a:p>
          <a:p>
            <a:pPr marL="305435" marR="65405" indent="-182880">
              <a:lnSpc>
                <a:spcPts val="1730"/>
              </a:lnSpc>
              <a:spcBef>
                <a:spcPts val="585"/>
              </a:spcBef>
              <a:buClr>
                <a:srgbClr val="E48312"/>
              </a:buClr>
              <a:buChar char="◦"/>
              <a:tabLst>
                <a:tab pos="305435" algn="l"/>
              </a:tabLst>
            </a:pPr>
            <a:r>
              <a:rPr sz="1800" dirty="0">
                <a:solidFill>
                  <a:srgbClr val="404040"/>
                </a:solidFill>
                <a:latin typeface="Arial"/>
                <a:cs typeface="Arial"/>
              </a:rPr>
              <a:t>On password login attempts, you can purposefully stall your responses so that the attacker has to wait  longer and longer, reducing the effectiveness of their attack.</a:t>
            </a:r>
            <a:endParaRPr sz="1800">
              <a:latin typeface="Arial"/>
              <a:cs typeface="Arial"/>
            </a:endParaRPr>
          </a:p>
          <a:p>
            <a:pPr marL="305435" indent="-182880">
              <a:lnSpc>
                <a:spcPct val="100000"/>
              </a:lnSpc>
              <a:spcBef>
                <a:spcPts val="180"/>
              </a:spcBef>
              <a:buClr>
                <a:srgbClr val="E48312"/>
              </a:buClr>
              <a:buChar char="◦"/>
              <a:tabLst>
                <a:tab pos="305435" algn="l"/>
              </a:tabLst>
            </a:pPr>
            <a:r>
              <a:rPr sz="1800" dirty="0">
                <a:solidFill>
                  <a:srgbClr val="404040"/>
                </a:solidFill>
                <a:latin typeface="Arial"/>
                <a:cs typeface="Arial"/>
              </a:rPr>
              <a:t>Require CAPTCHA style systems.</a:t>
            </a:r>
            <a:endParaRPr sz="18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1" y="1737845"/>
            <a:ext cx="9966960" cy="0"/>
          </a:xfrm>
          <a:custGeom>
            <a:avLst/>
            <a:gdLst/>
            <a:ahLst/>
            <a:cxnLst/>
            <a:rect l="l" t="t" r="r" b="b"/>
            <a:pathLst>
              <a:path w="9966960">
                <a:moveTo>
                  <a:pt x="0" y="0"/>
                </a:moveTo>
                <a:lnTo>
                  <a:pt x="9966960" y="1"/>
                </a:lnTo>
              </a:path>
            </a:pathLst>
          </a:custGeom>
          <a:ln w="6350">
            <a:solidFill>
              <a:srgbClr val="7F7F7F"/>
            </a:solidFill>
          </a:ln>
        </p:spPr>
        <p:txBody>
          <a:bodyPr wrap="square" lIns="0" tIns="0" rIns="0" bIns="0" rtlCol="0"/>
          <a:lstStyle/>
          <a:p>
            <a:endParaRPr/>
          </a:p>
        </p:txBody>
      </p:sp>
      <p:sp>
        <p:nvSpPr>
          <p:cNvPr id="3" name="object 3"/>
          <p:cNvSpPr txBox="1">
            <a:spLocks noGrp="1"/>
          </p:cNvSpPr>
          <p:nvPr>
            <p:ph type="title"/>
          </p:nvPr>
        </p:nvSpPr>
        <p:spPr>
          <a:xfrm>
            <a:off x="1176018" y="907796"/>
            <a:ext cx="7739381" cy="751488"/>
          </a:xfrm>
          <a:prstGeom prst="rect">
            <a:avLst/>
          </a:prstGeom>
        </p:spPr>
        <p:txBody>
          <a:bodyPr vert="horz" wrap="square" lIns="0" tIns="12700" rIns="0" bIns="0" rtlCol="0">
            <a:spAutoFit/>
          </a:bodyPr>
          <a:lstStyle/>
          <a:p>
            <a:pPr marL="12700">
              <a:lnSpc>
                <a:spcPct val="100000"/>
              </a:lnSpc>
              <a:spcBef>
                <a:spcPts val="100"/>
              </a:spcBef>
            </a:pPr>
            <a:r>
              <a:rPr u="none" dirty="0"/>
              <a:t>File Inclusion Vulnerabilities</a:t>
            </a:r>
          </a:p>
        </p:txBody>
      </p:sp>
      <p:sp>
        <p:nvSpPr>
          <p:cNvPr id="5" name="object 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4" name="object 4"/>
          <p:cNvSpPr txBox="1"/>
          <p:nvPr/>
        </p:nvSpPr>
        <p:spPr>
          <a:xfrm>
            <a:off x="1176019" y="1810004"/>
            <a:ext cx="9841865" cy="3977371"/>
          </a:xfrm>
          <a:prstGeom prst="rect">
            <a:avLst/>
          </a:prstGeom>
        </p:spPr>
        <p:txBody>
          <a:bodyPr vert="horz" wrap="square" lIns="0" tIns="70485" rIns="0" bIns="0" rtlCol="0">
            <a:spAutoFit/>
          </a:bodyPr>
          <a:lstStyle/>
          <a:p>
            <a:pPr marL="12700" marR="180975">
              <a:lnSpc>
                <a:spcPts val="1920"/>
              </a:lnSpc>
              <a:spcBef>
                <a:spcPts val="555"/>
              </a:spcBef>
            </a:pPr>
            <a:r>
              <a:rPr sz="2000" dirty="0">
                <a:solidFill>
                  <a:srgbClr val="404040"/>
                </a:solidFill>
                <a:latin typeface="Arial"/>
                <a:cs typeface="Arial"/>
              </a:rPr>
              <a:t>When you allow users access to resources that are stored in files, you may be tempted to give  them urls that have paths to the files stored in the GET string, like so:</a:t>
            </a:r>
            <a:endParaRPr sz="2000">
              <a:latin typeface="Arial"/>
              <a:cs typeface="Arial"/>
            </a:endParaRPr>
          </a:p>
          <a:p>
            <a:pPr marL="305435" indent="-182880">
              <a:lnSpc>
                <a:spcPct val="100000"/>
              </a:lnSpc>
              <a:buClr>
                <a:srgbClr val="E48312"/>
              </a:buClr>
              <a:buChar char="◦"/>
              <a:tabLst>
                <a:tab pos="305435" algn="l"/>
              </a:tabLst>
            </a:pPr>
            <a:r>
              <a:rPr sz="1800" u="heavy" dirty="0">
                <a:solidFill>
                  <a:srgbClr val="2998E3"/>
                </a:solidFill>
                <a:uFill>
                  <a:solidFill>
                    <a:srgbClr val="2998E3"/>
                  </a:solidFill>
                </a:uFill>
                <a:latin typeface="Arial"/>
                <a:cs typeface="Arial"/>
              </a:rPr>
              <a:t>http://localhost:3000/view_story?file=my_story.txt</a:t>
            </a:r>
            <a:endParaRPr sz="1800">
              <a:latin typeface="Arial"/>
              <a:cs typeface="Arial"/>
            </a:endParaRPr>
          </a:p>
          <a:p>
            <a:pPr marL="12700">
              <a:lnSpc>
                <a:spcPts val="2390"/>
              </a:lnSpc>
              <a:spcBef>
                <a:spcPts val="1095"/>
              </a:spcBef>
            </a:pPr>
            <a:r>
              <a:rPr sz="2000" dirty="0">
                <a:solidFill>
                  <a:srgbClr val="404040"/>
                </a:solidFill>
                <a:latin typeface="Arial"/>
                <a:cs typeface="Arial"/>
              </a:rPr>
              <a:t>This leaves you open to a Local File Inclusion!</a:t>
            </a:r>
            <a:endParaRPr sz="2000">
              <a:latin typeface="Arial"/>
              <a:cs typeface="Arial"/>
            </a:endParaRPr>
          </a:p>
          <a:p>
            <a:pPr marL="305435" marR="284480" indent="-182880">
              <a:lnSpc>
                <a:spcPct val="80000"/>
              </a:lnSpc>
              <a:spcBef>
                <a:spcPts val="425"/>
              </a:spcBef>
              <a:buClr>
                <a:srgbClr val="E48312"/>
              </a:buClr>
              <a:buChar char="◦"/>
              <a:tabLst>
                <a:tab pos="305435" algn="l"/>
              </a:tabLst>
            </a:pPr>
            <a:r>
              <a:rPr sz="1800" dirty="0">
                <a:solidFill>
                  <a:srgbClr val="404040"/>
                </a:solidFill>
                <a:latin typeface="Arial"/>
                <a:cs typeface="Arial"/>
              </a:rPr>
              <a:t>You can change </a:t>
            </a:r>
            <a:r>
              <a:rPr sz="1800" i="1" dirty="0">
                <a:solidFill>
                  <a:srgbClr val="404040"/>
                </a:solidFill>
                <a:latin typeface="Arial"/>
                <a:cs typeface="Arial"/>
              </a:rPr>
              <a:t>my_story.txt </a:t>
            </a:r>
            <a:r>
              <a:rPr sz="1800" dirty="0">
                <a:solidFill>
                  <a:srgbClr val="404040"/>
                </a:solidFill>
                <a:latin typeface="Arial"/>
                <a:cs typeface="Arial"/>
              </a:rPr>
              <a:t>to be </a:t>
            </a:r>
            <a:r>
              <a:rPr sz="1800" i="1" dirty="0">
                <a:solidFill>
                  <a:srgbClr val="404040"/>
                </a:solidFill>
                <a:latin typeface="Arial"/>
                <a:cs typeface="Arial"/>
              </a:rPr>
              <a:t>../../database_credentials.txt </a:t>
            </a:r>
            <a:r>
              <a:rPr sz="1800" dirty="0">
                <a:solidFill>
                  <a:srgbClr val="404040"/>
                </a:solidFill>
                <a:latin typeface="Arial"/>
                <a:cs typeface="Arial"/>
              </a:rPr>
              <a:t>or something similar to access local  files, if you do not allow users to select from a limited set of filenames</a:t>
            </a:r>
            <a:endParaRPr sz="1800">
              <a:latin typeface="Arial"/>
              <a:cs typeface="Arial"/>
            </a:endParaRPr>
          </a:p>
          <a:p>
            <a:pPr marL="12700">
              <a:lnSpc>
                <a:spcPts val="2380"/>
              </a:lnSpc>
              <a:spcBef>
                <a:spcPts val="1120"/>
              </a:spcBef>
            </a:pPr>
            <a:r>
              <a:rPr sz="2000" dirty="0">
                <a:solidFill>
                  <a:srgbClr val="404040"/>
                </a:solidFill>
                <a:latin typeface="Arial"/>
                <a:cs typeface="Arial"/>
              </a:rPr>
              <a:t>You're also vulnerable to a Remote File Inclusion!</a:t>
            </a:r>
            <a:endParaRPr sz="2000">
              <a:latin typeface="Arial"/>
              <a:cs typeface="Arial"/>
            </a:endParaRPr>
          </a:p>
          <a:p>
            <a:pPr marL="305435" marR="5080" indent="-182880">
              <a:lnSpc>
                <a:spcPct val="80000"/>
              </a:lnSpc>
              <a:spcBef>
                <a:spcPts val="409"/>
              </a:spcBef>
              <a:buClr>
                <a:srgbClr val="E48312"/>
              </a:buClr>
              <a:buChar char="◦"/>
              <a:tabLst>
                <a:tab pos="305435" algn="l"/>
              </a:tabLst>
            </a:pPr>
            <a:r>
              <a:rPr sz="1800" dirty="0">
                <a:solidFill>
                  <a:srgbClr val="404040"/>
                </a:solidFill>
                <a:latin typeface="Arial"/>
                <a:cs typeface="Arial"/>
              </a:rPr>
              <a:t>You can change </a:t>
            </a:r>
            <a:r>
              <a:rPr sz="1800" i="1" dirty="0">
                <a:solidFill>
                  <a:srgbClr val="404040"/>
                </a:solidFill>
                <a:latin typeface="Arial"/>
                <a:cs typeface="Arial"/>
              </a:rPr>
              <a:t>my_file.png </a:t>
            </a:r>
            <a:r>
              <a:rPr sz="1800" dirty="0">
                <a:solidFill>
                  <a:srgbClr val="404040"/>
                </a:solidFill>
                <a:latin typeface="Arial"/>
                <a:cs typeface="Arial"/>
              </a:rPr>
              <a:t>to be</a:t>
            </a:r>
            <a:r>
              <a:rPr sz="1800" dirty="0">
                <a:solidFill>
                  <a:srgbClr val="2998E3"/>
                </a:solidFill>
                <a:latin typeface="Arial"/>
                <a:cs typeface="Arial"/>
              </a:rPr>
              <a:t> </a:t>
            </a:r>
            <a:r>
              <a:rPr sz="1800" i="1" u="heavy" dirty="0">
                <a:solidFill>
                  <a:srgbClr val="2998E3"/>
                </a:solidFill>
                <a:uFill>
                  <a:solidFill>
                    <a:srgbClr val="2998E3"/>
                  </a:solidFill>
                </a:uFill>
                <a:latin typeface="Arial"/>
                <a:cs typeface="Arial"/>
              </a:rPr>
              <a:t>http://my_hacker_site.com/my_attack_vector.txt</a:t>
            </a:r>
            <a:r>
              <a:rPr sz="1800" i="1" dirty="0">
                <a:solidFill>
                  <a:srgbClr val="2998E3"/>
                </a:solidFill>
                <a:latin typeface="Arial"/>
                <a:cs typeface="Arial"/>
              </a:rPr>
              <a:t> </a:t>
            </a:r>
            <a:r>
              <a:rPr sz="1800" dirty="0">
                <a:solidFill>
                  <a:srgbClr val="404040"/>
                </a:solidFill>
                <a:latin typeface="Arial"/>
                <a:cs typeface="Arial"/>
              </a:rPr>
              <a:t>in order to execute  your own scripts inside their page, which would allow you to gain access to their system!</a:t>
            </a:r>
            <a:endParaRPr sz="1800">
              <a:latin typeface="Arial"/>
              <a:cs typeface="Arial"/>
            </a:endParaRPr>
          </a:p>
          <a:p>
            <a:pPr marL="12700">
              <a:lnSpc>
                <a:spcPts val="2390"/>
              </a:lnSpc>
              <a:spcBef>
                <a:spcPts val="1120"/>
              </a:spcBef>
            </a:pPr>
            <a:r>
              <a:rPr sz="2000" dirty="0">
                <a:solidFill>
                  <a:srgbClr val="404040"/>
                </a:solidFill>
                <a:latin typeface="Arial"/>
                <a:cs typeface="Arial"/>
              </a:rPr>
              <a:t>You can prevent these types of attacks by:</a:t>
            </a:r>
            <a:endParaRPr sz="2000">
              <a:latin typeface="Arial"/>
              <a:cs typeface="Arial"/>
            </a:endParaRPr>
          </a:p>
          <a:p>
            <a:pPr marL="305435" indent="-182880">
              <a:lnSpc>
                <a:spcPts val="2150"/>
              </a:lnSpc>
              <a:buClr>
                <a:srgbClr val="E48312"/>
              </a:buClr>
              <a:buChar char="◦"/>
              <a:tabLst>
                <a:tab pos="305435" algn="l"/>
              </a:tabLst>
            </a:pPr>
            <a:r>
              <a:rPr sz="1800" dirty="0">
                <a:solidFill>
                  <a:srgbClr val="404040"/>
                </a:solidFill>
                <a:latin typeface="Arial"/>
                <a:cs typeface="Arial"/>
              </a:rPr>
              <a:t>Referencing resources by ids, that you then lookup files</a:t>
            </a:r>
            <a:endParaRPr sz="180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Only allowing known, acceptable resource to be included.</a:t>
            </a:r>
            <a:endParaRPr sz="18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40" y="907796"/>
            <a:ext cx="10154919"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How concerned do we have to be?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34387"/>
            <a:ext cx="9677400" cy="893193"/>
          </a:xfrm>
          <a:prstGeom prst="rect">
            <a:avLst/>
          </a:prstGeom>
        </p:spPr>
        <p:txBody>
          <a:bodyPr vert="horz" wrap="square" lIns="0" tIns="46355" rIns="0" bIns="0" rtlCol="0">
            <a:spAutoFit/>
          </a:bodyPr>
          <a:lstStyle/>
          <a:p>
            <a:pPr marL="12700" marR="5080">
              <a:lnSpc>
                <a:spcPts val="2160"/>
              </a:lnSpc>
              <a:spcBef>
                <a:spcPts val="365"/>
              </a:spcBef>
            </a:pPr>
            <a:r>
              <a:rPr sz="2000" dirty="0">
                <a:solidFill>
                  <a:srgbClr val="404040"/>
                </a:solidFill>
                <a:latin typeface="Arial"/>
                <a:cs typeface="Arial"/>
              </a:rPr>
              <a:t>You have to be constantly aware of these issues, and many more. You are responsible for your  users and their data; you should make your best efforts to be secure.</a:t>
            </a:r>
            <a:endParaRPr sz="20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2983483"/>
            <a:ext cx="10896600" cy="1242648"/>
          </a:xfrm>
          <a:prstGeom prst="rect">
            <a:avLst/>
          </a:prstGeom>
        </p:spPr>
        <p:txBody>
          <a:bodyPr vert="horz" wrap="square" lIns="0" tIns="11430" rIns="0" bIns="0" rtlCol="0">
            <a:spAutoFit/>
          </a:bodyPr>
          <a:lstStyle/>
          <a:p>
            <a:pPr marL="12700">
              <a:lnSpc>
                <a:spcPct val="100000"/>
              </a:lnSpc>
              <a:spcBef>
                <a:spcPts val="90"/>
              </a:spcBef>
              <a:tabLst>
                <a:tab pos="9906635" algn="l"/>
              </a:tabLst>
            </a:pPr>
            <a:r>
              <a:rPr sz="8000" u="sng" dirty="0">
                <a:solidFill>
                  <a:srgbClr val="262626"/>
                </a:solidFill>
                <a:uFill>
                  <a:solidFill>
                    <a:srgbClr val="7F7F7F"/>
                  </a:solidFill>
                </a:uFill>
                <a:latin typeface="Arial"/>
                <a:cs typeface="Arial"/>
              </a:rPr>
              <a:t>Making a dynamic page</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40" y="907796"/>
            <a:ext cx="10154919"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What is a Dynamic HTML Page?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686864"/>
            <a:ext cx="9471660" cy="2276264"/>
          </a:xfrm>
          <a:prstGeom prst="rect">
            <a:avLst/>
          </a:prstGeom>
        </p:spPr>
        <p:txBody>
          <a:bodyPr vert="horz" wrap="square" lIns="0" tIns="158750" rIns="0" bIns="0" rtlCol="0">
            <a:spAutoFit/>
          </a:bodyPr>
          <a:lstStyle/>
          <a:p>
            <a:pPr marL="12700">
              <a:lnSpc>
                <a:spcPct val="100000"/>
              </a:lnSpc>
              <a:spcBef>
                <a:spcPts val="1250"/>
              </a:spcBef>
            </a:pPr>
            <a:r>
              <a:rPr sz="2000" dirty="0">
                <a:solidFill>
                  <a:srgbClr val="404040"/>
                </a:solidFill>
                <a:latin typeface="Arial"/>
                <a:cs typeface="Arial"/>
              </a:rPr>
              <a:t>A Dynamic HTML Page is any page that manipulates itself after the client has received it.</a:t>
            </a:r>
            <a:endParaRPr sz="2000">
              <a:latin typeface="Arial"/>
              <a:cs typeface="Arial"/>
            </a:endParaRPr>
          </a:p>
          <a:p>
            <a:pPr marL="12700" marR="5080">
              <a:lnSpc>
                <a:spcPts val="2160"/>
              </a:lnSpc>
              <a:spcBef>
                <a:spcPts val="1425"/>
              </a:spcBef>
            </a:pPr>
            <a:r>
              <a:rPr sz="2000" dirty="0">
                <a:solidFill>
                  <a:srgbClr val="404040"/>
                </a:solidFill>
                <a:latin typeface="Arial"/>
                <a:cs typeface="Arial"/>
              </a:rPr>
              <a:t>Until now, we have used a small amount of JavaScript in order to interact with the page. We  have also been creating APIs that are not particularly useful for a user.</a:t>
            </a:r>
            <a:endParaRPr sz="2000">
              <a:latin typeface="Arial"/>
              <a:cs typeface="Arial"/>
            </a:endParaRPr>
          </a:p>
          <a:p>
            <a:pPr marL="12700">
              <a:lnSpc>
                <a:spcPct val="100000"/>
              </a:lnSpc>
              <a:spcBef>
                <a:spcPts val="1145"/>
              </a:spcBef>
            </a:pPr>
            <a:r>
              <a:rPr sz="2000" dirty="0">
                <a:solidFill>
                  <a:srgbClr val="404040"/>
                </a:solidFill>
                <a:latin typeface="Arial"/>
                <a:cs typeface="Arial"/>
              </a:rPr>
              <a:t>We may not combine these two things to start creating robust, single page applications.</a:t>
            </a:r>
            <a:endParaRPr sz="20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40" y="907796"/>
            <a:ext cx="10154919"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Dynamic pages we're familiar with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34387"/>
            <a:ext cx="9969500" cy="2855269"/>
          </a:xfrm>
          <a:prstGeom prst="rect">
            <a:avLst/>
          </a:prstGeom>
        </p:spPr>
        <p:txBody>
          <a:bodyPr vert="horz" wrap="square" lIns="0" tIns="46355" rIns="0" bIns="0" rtlCol="0">
            <a:spAutoFit/>
          </a:bodyPr>
          <a:lstStyle/>
          <a:p>
            <a:pPr marL="12700" marR="53340">
              <a:lnSpc>
                <a:spcPts val="2160"/>
              </a:lnSpc>
              <a:spcBef>
                <a:spcPts val="365"/>
              </a:spcBef>
            </a:pPr>
            <a:r>
              <a:rPr sz="2000" dirty="0">
                <a:solidFill>
                  <a:srgbClr val="404040"/>
                </a:solidFill>
                <a:latin typeface="Arial"/>
                <a:cs typeface="Arial"/>
              </a:rPr>
              <a:t>When you make a new status on Facebook, you never leave the page; instead it just shows up at  the top of your page.</a:t>
            </a:r>
            <a:endParaRPr sz="2000">
              <a:latin typeface="Arial"/>
              <a:cs typeface="Arial"/>
            </a:endParaRPr>
          </a:p>
          <a:p>
            <a:pPr marL="12700" marR="142875">
              <a:lnSpc>
                <a:spcPts val="2160"/>
              </a:lnSpc>
              <a:spcBef>
                <a:spcPts val="1390"/>
              </a:spcBef>
            </a:pPr>
            <a:r>
              <a:rPr sz="2000" dirty="0">
                <a:solidFill>
                  <a:srgbClr val="404040"/>
                </a:solidFill>
                <a:latin typeface="Arial"/>
                <a:cs typeface="Arial"/>
              </a:rPr>
              <a:t>On Tumblr, when you scroll down far enough, the page automatically queries new data to show  you.</a:t>
            </a:r>
            <a:endParaRPr sz="2000">
              <a:latin typeface="Arial"/>
              <a:cs typeface="Arial"/>
            </a:endParaRPr>
          </a:p>
          <a:p>
            <a:pPr marL="12700">
              <a:lnSpc>
                <a:spcPct val="100000"/>
              </a:lnSpc>
              <a:spcBef>
                <a:spcPts val="1145"/>
              </a:spcBef>
            </a:pPr>
            <a:r>
              <a:rPr sz="2000" dirty="0">
                <a:solidFill>
                  <a:srgbClr val="404040"/>
                </a:solidFill>
                <a:latin typeface="Arial"/>
                <a:cs typeface="Arial"/>
              </a:rPr>
              <a:t>On reddit, when you upvote or downvote a post, it submits that action without leaving the page.</a:t>
            </a:r>
            <a:endParaRPr sz="2000">
              <a:latin typeface="Arial"/>
              <a:cs typeface="Arial"/>
            </a:endParaRPr>
          </a:p>
          <a:p>
            <a:pPr marL="12700" marR="389890">
              <a:lnSpc>
                <a:spcPts val="2160"/>
              </a:lnSpc>
              <a:spcBef>
                <a:spcPts val="1425"/>
              </a:spcBef>
            </a:pPr>
            <a:r>
              <a:rPr sz="2000" dirty="0">
                <a:solidFill>
                  <a:srgbClr val="404040"/>
                </a:solidFill>
                <a:latin typeface="Arial"/>
                <a:cs typeface="Arial"/>
              </a:rPr>
              <a:t>On Gmail, all actions are done via AJAX! You never actually leave the main page, it's all clever  JavaScript.</a:t>
            </a:r>
            <a:endParaRPr sz="20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40" y="907796"/>
            <a:ext cx="10154919"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Setting up a Dynamic Page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34387"/>
            <a:ext cx="9563100" cy="3978653"/>
          </a:xfrm>
          <a:prstGeom prst="rect">
            <a:avLst/>
          </a:prstGeom>
        </p:spPr>
        <p:txBody>
          <a:bodyPr vert="horz" wrap="square" lIns="0" tIns="46355" rIns="0" bIns="0" rtlCol="0">
            <a:spAutoFit/>
          </a:bodyPr>
          <a:lstStyle/>
          <a:p>
            <a:pPr marL="12700" marR="5080">
              <a:lnSpc>
                <a:spcPts val="2160"/>
              </a:lnSpc>
              <a:spcBef>
                <a:spcPts val="365"/>
              </a:spcBef>
            </a:pPr>
            <a:r>
              <a:rPr sz="2000" dirty="0">
                <a:solidFill>
                  <a:srgbClr val="404040"/>
                </a:solidFill>
                <a:latin typeface="Arial"/>
                <a:cs typeface="Arial"/>
              </a:rPr>
              <a:t>In order to create dynamic pages easily, you're going to want to start on your server's side by  creating API routes that allow you to easily interact with your application; this is generally  anything you would submit a form to, or data that you can request.</a:t>
            </a:r>
            <a:endParaRPr sz="2000">
              <a:latin typeface="Arial"/>
              <a:cs typeface="Arial"/>
            </a:endParaRPr>
          </a:p>
          <a:p>
            <a:pPr marL="12700" marR="285115">
              <a:lnSpc>
                <a:spcPts val="2160"/>
              </a:lnSpc>
              <a:spcBef>
                <a:spcPts val="1390"/>
              </a:spcBef>
            </a:pPr>
            <a:r>
              <a:rPr sz="2000" dirty="0">
                <a:solidFill>
                  <a:srgbClr val="404040"/>
                </a:solidFill>
                <a:latin typeface="Arial"/>
                <a:cs typeface="Arial"/>
              </a:rPr>
              <a:t>After that's done, you setup the parts of your website that don't change, such as the main  layout.</a:t>
            </a:r>
            <a:endParaRPr sz="2000">
              <a:latin typeface="Arial"/>
              <a:cs typeface="Arial"/>
            </a:endParaRPr>
          </a:p>
          <a:p>
            <a:pPr marL="12700">
              <a:lnSpc>
                <a:spcPct val="100000"/>
              </a:lnSpc>
              <a:spcBef>
                <a:spcPts val="1145"/>
              </a:spcBef>
            </a:pPr>
            <a:r>
              <a:rPr sz="2000" dirty="0">
                <a:solidFill>
                  <a:srgbClr val="404040"/>
                </a:solidFill>
                <a:latin typeface="Arial"/>
                <a:cs typeface="Arial"/>
              </a:rPr>
              <a:t>You can then write your dynamic parts in a JavaScript file, such as:</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On page load, request data to populate the page.</a:t>
            </a:r>
            <a:endParaRPr sz="1800">
              <a:latin typeface="Arial"/>
              <a:cs typeface="Arial"/>
            </a:endParaRPr>
          </a:p>
          <a:p>
            <a:pPr marL="305435" indent="-182880">
              <a:lnSpc>
                <a:spcPct val="100000"/>
              </a:lnSpc>
              <a:spcBef>
                <a:spcPts val="384"/>
              </a:spcBef>
              <a:buClr>
                <a:srgbClr val="E48312"/>
              </a:buClr>
              <a:buChar char="◦"/>
              <a:tabLst>
                <a:tab pos="305435" algn="l"/>
              </a:tabLst>
            </a:pPr>
            <a:r>
              <a:rPr sz="1800" dirty="0">
                <a:solidFill>
                  <a:srgbClr val="404040"/>
                </a:solidFill>
                <a:latin typeface="Arial"/>
                <a:cs typeface="Arial"/>
              </a:rPr>
              <a:t>On a form submission, validate the form</a:t>
            </a:r>
            <a:endParaRPr sz="1800">
              <a:latin typeface="Arial"/>
              <a:cs typeface="Arial"/>
            </a:endParaRPr>
          </a:p>
          <a:p>
            <a:pPr marL="305435" indent="-182880">
              <a:lnSpc>
                <a:spcPct val="100000"/>
              </a:lnSpc>
              <a:spcBef>
                <a:spcPts val="380"/>
              </a:spcBef>
              <a:buClr>
                <a:srgbClr val="E48312"/>
              </a:buClr>
              <a:buChar char="◦"/>
              <a:tabLst>
                <a:tab pos="305435" algn="l"/>
              </a:tabLst>
            </a:pPr>
            <a:r>
              <a:rPr sz="1800" dirty="0">
                <a:solidFill>
                  <a:srgbClr val="404040"/>
                </a:solidFill>
                <a:latin typeface="Arial"/>
                <a:cs typeface="Arial"/>
              </a:rPr>
              <a:t>On a successful form submission, POST it to the server via AJAX</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Use the response to show an error message if there was an error, and show the error on screen</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If there is no error, query the new data to show it on the page.</a:t>
            </a:r>
            <a:endParaRPr sz="18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40" y="907796"/>
            <a:ext cx="10154919"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What is AJAX?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34387"/>
            <a:ext cx="9950450" cy="2085827"/>
          </a:xfrm>
          <a:prstGeom prst="rect">
            <a:avLst/>
          </a:prstGeom>
        </p:spPr>
        <p:txBody>
          <a:bodyPr vert="horz" wrap="square" lIns="0" tIns="46355" rIns="0" bIns="0" rtlCol="0">
            <a:spAutoFit/>
          </a:bodyPr>
          <a:lstStyle/>
          <a:p>
            <a:pPr marL="12700" marR="273685">
              <a:lnSpc>
                <a:spcPts val="2160"/>
              </a:lnSpc>
              <a:spcBef>
                <a:spcPts val="365"/>
              </a:spcBef>
            </a:pPr>
            <a:r>
              <a:rPr sz="2000" dirty="0">
                <a:solidFill>
                  <a:srgbClr val="404040"/>
                </a:solidFill>
                <a:latin typeface="Arial"/>
                <a:cs typeface="Arial"/>
              </a:rPr>
              <a:t>AJAX (asynchronous JavaScript and XML) is a series of techniques used to have clients execute  JavaScript code in order to request resources without leaving their current page.</a:t>
            </a:r>
            <a:endParaRPr sz="2000">
              <a:latin typeface="Arial"/>
              <a:cs typeface="Arial"/>
            </a:endParaRPr>
          </a:p>
          <a:p>
            <a:pPr marL="12700" marR="5080">
              <a:lnSpc>
                <a:spcPts val="2160"/>
              </a:lnSpc>
              <a:spcBef>
                <a:spcPts val="1390"/>
              </a:spcBef>
            </a:pPr>
            <a:r>
              <a:rPr sz="2000" dirty="0">
                <a:solidFill>
                  <a:srgbClr val="404040"/>
                </a:solidFill>
                <a:latin typeface="Arial"/>
                <a:cs typeface="Arial"/>
              </a:rPr>
              <a:t>This means that you can write code that makes network requests on the client's behalf to access  data on your server.</a:t>
            </a:r>
            <a:endParaRPr sz="2000">
              <a:latin typeface="Arial"/>
              <a:cs typeface="Arial"/>
            </a:endParaRPr>
          </a:p>
          <a:p>
            <a:pPr marL="12700">
              <a:lnSpc>
                <a:spcPct val="100000"/>
              </a:lnSpc>
              <a:spcBef>
                <a:spcPts val="1145"/>
              </a:spcBef>
            </a:pPr>
            <a:r>
              <a:rPr sz="2000" dirty="0">
                <a:solidFill>
                  <a:srgbClr val="404040"/>
                </a:solidFill>
                <a:latin typeface="Arial"/>
                <a:cs typeface="Arial"/>
              </a:rPr>
              <a:t>We will be using jQuery to perform our AJAX requests.</a:t>
            </a:r>
            <a:endParaRPr sz="2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40" y="907796"/>
            <a:ext cx="10154919"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How do I use AJAX?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34387"/>
            <a:ext cx="9780905" cy="1803699"/>
          </a:xfrm>
          <a:prstGeom prst="rect">
            <a:avLst/>
          </a:prstGeom>
        </p:spPr>
        <p:txBody>
          <a:bodyPr vert="horz" wrap="square" lIns="0" tIns="46355" rIns="0" bIns="0" rtlCol="0">
            <a:spAutoFit/>
          </a:bodyPr>
          <a:lstStyle/>
          <a:p>
            <a:pPr marL="12700" marR="19050">
              <a:lnSpc>
                <a:spcPts val="2160"/>
              </a:lnSpc>
              <a:spcBef>
                <a:spcPts val="365"/>
              </a:spcBef>
            </a:pPr>
            <a:r>
              <a:rPr sz="2000" dirty="0">
                <a:solidFill>
                  <a:srgbClr val="404040"/>
                </a:solidFill>
                <a:latin typeface="Arial"/>
                <a:cs typeface="Arial"/>
              </a:rPr>
              <a:t>Using jQuery, we would use the </a:t>
            </a:r>
            <a:r>
              <a:rPr sz="2000" i="1" dirty="0">
                <a:solidFill>
                  <a:srgbClr val="404040"/>
                </a:solidFill>
                <a:latin typeface="Arial"/>
                <a:cs typeface="Arial"/>
              </a:rPr>
              <a:t>$.ajax </a:t>
            </a:r>
            <a:r>
              <a:rPr sz="2000" dirty="0">
                <a:solidFill>
                  <a:srgbClr val="404040"/>
                </a:solidFill>
                <a:latin typeface="Arial"/>
                <a:cs typeface="Arial"/>
              </a:rPr>
              <a:t>method to create an </a:t>
            </a:r>
            <a:r>
              <a:rPr sz="2000" i="1" dirty="0">
                <a:solidFill>
                  <a:srgbClr val="404040"/>
                </a:solidFill>
                <a:latin typeface="Arial"/>
                <a:cs typeface="Arial"/>
              </a:rPr>
              <a:t>XMLHttpRequest </a:t>
            </a:r>
            <a:r>
              <a:rPr sz="2000" dirty="0">
                <a:solidFill>
                  <a:srgbClr val="404040"/>
                </a:solidFill>
                <a:latin typeface="Arial"/>
                <a:cs typeface="Arial"/>
              </a:rPr>
              <a:t>for each resource  request you want to make.</a:t>
            </a:r>
            <a:endParaRPr sz="2000">
              <a:latin typeface="Arial"/>
              <a:cs typeface="Arial"/>
            </a:endParaRPr>
          </a:p>
          <a:p>
            <a:pPr marL="12700">
              <a:lnSpc>
                <a:spcPct val="100000"/>
              </a:lnSpc>
              <a:spcBef>
                <a:spcPts val="1120"/>
              </a:spcBef>
            </a:pPr>
            <a:r>
              <a:rPr sz="2000" dirty="0">
                <a:solidFill>
                  <a:srgbClr val="404040"/>
                </a:solidFill>
                <a:latin typeface="Arial"/>
                <a:cs typeface="Arial"/>
              </a:rPr>
              <a:t>See </a:t>
            </a:r>
            <a:r>
              <a:rPr sz="2000" i="1" dirty="0">
                <a:solidFill>
                  <a:srgbClr val="404040"/>
                </a:solidFill>
                <a:latin typeface="Arial"/>
                <a:cs typeface="Arial"/>
              </a:rPr>
              <a:t>basic_ajax_with_jquery.js </a:t>
            </a:r>
            <a:r>
              <a:rPr sz="2000" dirty="0">
                <a:solidFill>
                  <a:srgbClr val="404040"/>
                </a:solidFill>
                <a:latin typeface="Arial"/>
                <a:cs typeface="Arial"/>
              </a:rPr>
              <a:t>for an example of how to GET and POST.</a:t>
            </a:r>
            <a:endParaRPr sz="2000">
              <a:latin typeface="Arial"/>
              <a:cs typeface="Arial"/>
            </a:endParaRPr>
          </a:p>
          <a:p>
            <a:pPr marL="12700" marR="5080">
              <a:lnSpc>
                <a:spcPts val="2160"/>
              </a:lnSpc>
              <a:spcBef>
                <a:spcPts val="1445"/>
              </a:spcBef>
            </a:pPr>
            <a:r>
              <a:rPr sz="2000" dirty="0">
                <a:solidFill>
                  <a:srgbClr val="404040"/>
                </a:solidFill>
                <a:latin typeface="Arial"/>
                <a:cs typeface="Arial"/>
              </a:rPr>
              <a:t>We can monitor these requests in our browser's developer consoles, to see what data we send  and see the responses.</a:t>
            </a:r>
            <a:endParaRPr sz="2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40" y="907796"/>
            <a:ext cx="10154919"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What does asynchronous mean?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34387"/>
            <a:ext cx="9845040" cy="2049920"/>
          </a:xfrm>
          <a:prstGeom prst="rect">
            <a:avLst/>
          </a:prstGeom>
        </p:spPr>
        <p:txBody>
          <a:bodyPr vert="horz" wrap="square" lIns="0" tIns="46355" rIns="0" bIns="0" rtlCol="0">
            <a:spAutoFit/>
          </a:bodyPr>
          <a:lstStyle/>
          <a:p>
            <a:pPr marL="12700" marR="5080">
              <a:lnSpc>
                <a:spcPts val="2160"/>
              </a:lnSpc>
              <a:spcBef>
                <a:spcPts val="365"/>
              </a:spcBef>
            </a:pPr>
            <a:r>
              <a:rPr sz="2000" dirty="0">
                <a:solidFill>
                  <a:srgbClr val="404040"/>
                </a:solidFill>
                <a:latin typeface="Arial"/>
                <a:cs typeface="Arial"/>
              </a:rPr>
              <a:t>AJAX calls are inherently asynchronous; you do not know when they will complete, so they pass  data through callbacks.</a:t>
            </a:r>
            <a:endParaRPr sz="2000">
              <a:latin typeface="Arial"/>
              <a:cs typeface="Arial"/>
            </a:endParaRPr>
          </a:p>
          <a:p>
            <a:pPr marL="305435" indent="-182880">
              <a:lnSpc>
                <a:spcPct val="100000"/>
              </a:lnSpc>
              <a:spcBef>
                <a:spcPts val="165"/>
              </a:spcBef>
              <a:buClr>
                <a:srgbClr val="E48312"/>
              </a:buClr>
              <a:buChar char="◦"/>
              <a:tabLst>
                <a:tab pos="305435" algn="l"/>
              </a:tabLst>
            </a:pPr>
            <a:r>
              <a:rPr sz="1800" dirty="0">
                <a:solidFill>
                  <a:srgbClr val="404040"/>
                </a:solidFill>
                <a:latin typeface="Arial"/>
                <a:cs typeface="Arial"/>
              </a:rPr>
              <a:t>The request is made on a background thread that does not block the UI</a:t>
            </a:r>
            <a:endParaRPr sz="1800">
              <a:latin typeface="Arial"/>
              <a:cs typeface="Arial"/>
            </a:endParaRPr>
          </a:p>
          <a:p>
            <a:pPr marL="305435" marR="97790" indent="-182880">
              <a:lnSpc>
                <a:spcPts val="1939"/>
              </a:lnSpc>
              <a:spcBef>
                <a:spcPts val="635"/>
              </a:spcBef>
              <a:buClr>
                <a:srgbClr val="E48312"/>
              </a:buClr>
              <a:buChar char="◦"/>
              <a:tabLst>
                <a:tab pos="305435" algn="l"/>
              </a:tabLst>
            </a:pPr>
            <a:r>
              <a:rPr sz="1800" dirty="0">
                <a:solidFill>
                  <a:srgbClr val="404040"/>
                </a:solidFill>
                <a:latin typeface="Arial"/>
                <a:cs typeface="Arial"/>
              </a:rPr>
              <a:t>This request can finish anytime after it is sent, so you want to hook into your event listener before the  request is sent; a request could theoretically complete before you listen for the response.</a:t>
            </a:r>
            <a:endParaRPr sz="1800">
              <a:latin typeface="Arial"/>
              <a:cs typeface="Arial"/>
            </a:endParaRPr>
          </a:p>
          <a:p>
            <a:pPr marL="305435" indent="-182880">
              <a:lnSpc>
                <a:spcPct val="100000"/>
              </a:lnSpc>
              <a:spcBef>
                <a:spcPts val="359"/>
              </a:spcBef>
              <a:buClr>
                <a:srgbClr val="E48312"/>
              </a:buClr>
              <a:buChar char="◦"/>
              <a:tabLst>
                <a:tab pos="305435" algn="l"/>
              </a:tabLst>
            </a:pPr>
            <a:r>
              <a:rPr sz="1800" dirty="0">
                <a:solidFill>
                  <a:srgbClr val="404040"/>
                </a:solidFill>
                <a:latin typeface="Arial"/>
                <a:cs typeface="Arial"/>
              </a:rPr>
              <a:t>The request may not ever complete successfully</a:t>
            </a:r>
            <a:endParaRPr sz="18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40" y="907796"/>
            <a:ext cx="10154919"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Requesting Data (JSON)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686864"/>
            <a:ext cx="9674225" cy="2943883"/>
          </a:xfrm>
          <a:prstGeom prst="rect">
            <a:avLst/>
          </a:prstGeom>
        </p:spPr>
        <p:txBody>
          <a:bodyPr vert="horz" wrap="square" lIns="0" tIns="12700" rIns="0" bIns="0" rtlCol="0">
            <a:spAutoFit/>
          </a:bodyPr>
          <a:lstStyle/>
          <a:p>
            <a:pPr marL="12700" marR="4141470">
              <a:lnSpc>
                <a:spcPct val="148000"/>
              </a:lnSpc>
              <a:spcBef>
                <a:spcPts val="100"/>
              </a:spcBef>
            </a:pPr>
            <a:r>
              <a:rPr sz="2000" dirty="0">
                <a:solidFill>
                  <a:srgbClr val="404040"/>
                </a:solidFill>
                <a:latin typeface="Arial"/>
                <a:cs typeface="Arial"/>
              </a:rPr>
              <a:t>With Express, having a route return JSON is very easy.  You can easily request and use JSON data by:</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Make an AJAX request to a route that sends JSON in its response</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Listen for a callback state change</a:t>
            </a:r>
            <a:endParaRPr sz="1800">
              <a:latin typeface="Arial"/>
              <a:cs typeface="Arial"/>
            </a:endParaRPr>
          </a:p>
          <a:p>
            <a:pPr marL="305435" indent="-182880">
              <a:lnSpc>
                <a:spcPct val="100000"/>
              </a:lnSpc>
              <a:spcBef>
                <a:spcPts val="384"/>
              </a:spcBef>
              <a:buClr>
                <a:srgbClr val="E48312"/>
              </a:buClr>
              <a:buChar char="◦"/>
              <a:tabLst>
                <a:tab pos="305435" algn="l"/>
              </a:tabLst>
            </a:pPr>
            <a:r>
              <a:rPr sz="1800" dirty="0">
                <a:solidFill>
                  <a:srgbClr val="404040"/>
                </a:solidFill>
                <a:latin typeface="Arial"/>
                <a:cs typeface="Arial"/>
              </a:rPr>
              <a:t>Check the data to see what you should do (ie, was it successful? Then render; otherwise, show error)</a:t>
            </a:r>
            <a:endParaRPr sz="1800">
              <a:latin typeface="Arial"/>
              <a:cs typeface="Arial"/>
            </a:endParaRPr>
          </a:p>
          <a:p>
            <a:pPr marL="305435" indent="-182880">
              <a:lnSpc>
                <a:spcPct val="100000"/>
              </a:lnSpc>
              <a:spcBef>
                <a:spcPts val="380"/>
              </a:spcBef>
              <a:buClr>
                <a:srgbClr val="E48312"/>
              </a:buClr>
              <a:buChar char="◦"/>
              <a:tabLst>
                <a:tab pos="305435" algn="l"/>
              </a:tabLst>
            </a:pPr>
            <a:r>
              <a:rPr sz="1800" dirty="0">
                <a:solidFill>
                  <a:srgbClr val="404040"/>
                </a:solidFill>
                <a:latin typeface="Arial"/>
                <a:cs typeface="Arial"/>
              </a:rPr>
              <a:t>Manipulate and use the data as needed</a:t>
            </a:r>
            <a:endParaRPr sz="18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40" y="907796"/>
            <a:ext cx="10154919"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Requesting Data (HTML)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834387"/>
            <a:ext cx="9730740" cy="3352841"/>
          </a:xfrm>
          <a:prstGeom prst="rect">
            <a:avLst/>
          </a:prstGeom>
        </p:spPr>
        <p:txBody>
          <a:bodyPr vert="horz" wrap="square" lIns="0" tIns="46355" rIns="0" bIns="0" rtlCol="0">
            <a:spAutoFit/>
          </a:bodyPr>
          <a:lstStyle/>
          <a:p>
            <a:pPr marL="12700" marR="194945">
              <a:lnSpc>
                <a:spcPts val="2160"/>
              </a:lnSpc>
              <a:spcBef>
                <a:spcPts val="365"/>
              </a:spcBef>
            </a:pPr>
            <a:r>
              <a:rPr sz="2000" dirty="0">
                <a:solidFill>
                  <a:srgbClr val="404040"/>
                </a:solidFill>
                <a:latin typeface="Arial"/>
                <a:cs typeface="Arial"/>
              </a:rPr>
              <a:t>Nothing says you </a:t>
            </a:r>
            <a:r>
              <a:rPr sz="2000" b="1" dirty="0">
                <a:solidFill>
                  <a:srgbClr val="404040"/>
                </a:solidFill>
                <a:latin typeface="Arial"/>
                <a:cs typeface="Arial"/>
              </a:rPr>
              <a:t>have </a:t>
            </a:r>
            <a:r>
              <a:rPr sz="2000" dirty="0">
                <a:solidFill>
                  <a:srgbClr val="404040"/>
                </a:solidFill>
                <a:latin typeface="Arial"/>
                <a:cs typeface="Arial"/>
              </a:rPr>
              <a:t>to render your HTML with a full HTML layout -- you can actually just  return a portion of markup that is intended on being inserted into a page that already exists.</a:t>
            </a:r>
            <a:endParaRPr sz="2000">
              <a:latin typeface="Arial"/>
              <a:cs typeface="Arial"/>
            </a:endParaRPr>
          </a:p>
          <a:p>
            <a:pPr marL="12700">
              <a:lnSpc>
                <a:spcPct val="100000"/>
              </a:lnSpc>
              <a:spcBef>
                <a:spcPts val="1120"/>
              </a:spcBef>
            </a:pPr>
            <a:r>
              <a:rPr sz="2000" dirty="0">
                <a:solidFill>
                  <a:srgbClr val="404040"/>
                </a:solidFill>
                <a:latin typeface="Arial"/>
                <a:cs typeface="Arial"/>
              </a:rPr>
              <a:t>The basic way to request this data is:</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Make an AJAX request to a route that renders HTML for the requested resource</a:t>
            </a:r>
            <a:endParaRPr sz="1800">
              <a:latin typeface="Arial"/>
              <a:cs typeface="Arial"/>
            </a:endParaRPr>
          </a:p>
          <a:p>
            <a:pPr marL="305435" indent="-182880">
              <a:lnSpc>
                <a:spcPct val="100000"/>
              </a:lnSpc>
              <a:spcBef>
                <a:spcPts val="380"/>
              </a:spcBef>
              <a:buClr>
                <a:srgbClr val="E48312"/>
              </a:buClr>
              <a:buChar char="◦"/>
              <a:tabLst>
                <a:tab pos="305435" algn="l"/>
              </a:tabLst>
            </a:pPr>
            <a:r>
              <a:rPr sz="1800" dirty="0">
                <a:solidFill>
                  <a:srgbClr val="404040"/>
                </a:solidFill>
                <a:latin typeface="Arial"/>
                <a:cs typeface="Arial"/>
              </a:rPr>
              <a:t>Listen for a callback state change</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If successful, insert it into the page!</a:t>
            </a:r>
            <a:endParaRPr sz="1800">
              <a:latin typeface="Arial"/>
              <a:cs typeface="Arial"/>
            </a:endParaRPr>
          </a:p>
          <a:p>
            <a:pPr marL="12700" marR="5080">
              <a:lnSpc>
                <a:spcPts val="2160"/>
              </a:lnSpc>
              <a:spcBef>
                <a:spcPts val="1635"/>
              </a:spcBef>
            </a:pPr>
            <a:r>
              <a:rPr sz="2000" dirty="0">
                <a:solidFill>
                  <a:srgbClr val="404040"/>
                </a:solidFill>
                <a:latin typeface="Arial"/>
                <a:cs typeface="Arial"/>
              </a:rPr>
              <a:t>Manipulating data when you send HTML is hard, but the performance is higher as you don’t  have to generate HTML on your client; your mileage may vary. Sometimes you want to do one,  sometimes the other!</a:t>
            </a:r>
            <a:endParaRPr sz="20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40" y="907796"/>
            <a:ext cx="10154919"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Submitting JSON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a:spLocks noGrp="1"/>
          </p:cNvSpPr>
          <p:nvPr>
            <p:ph type="body" idx="1"/>
          </p:nvPr>
        </p:nvSpPr>
        <p:spPr>
          <a:xfrm>
            <a:off x="1097915" y="1834387"/>
            <a:ext cx="9996169" cy="2098651"/>
          </a:xfrm>
          <a:prstGeom prst="rect">
            <a:avLst/>
          </a:prstGeom>
        </p:spPr>
        <p:txBody>
          <a:bodyPr vert="horz" wrap="square" lIns="0" tIns="46355" rIns="0" bIns="0" rtlCol="0">
            <a:spAutoFit/>
          </a:bodyPr>
          <a:lstStyle/>
          <a:p>
            <a:pPr marL="90805" marR="262255">
              <a:lnSpc>
                <a:spcPts val="2160"/>
              </a:lnSpc>
              <a:spcBef>
                <a:spcPts val="365"/>
              </a:spcBef>
            </a:pPr>
            <a:r>
              <a:rPr dirty="0"/>
              <a:t>We can post JSON, as well! This is particularly useful, as you can finally start sending numbers  and booleans as well as strings by sending JSON.</a:t>
            </a:r>
          </a:p>
          <a:p>
            <a:pPr marL="90805" marR="5080">
              <a:lnSpc>
                <a:spcPts val="2160"/>
              </a:lnSpc>
              <a:spcBef>
                <a:spcPts val="1390"/>
              </a:spcBef>
            </a:pPr>
            <a:r>
              <a:rPr dirty="0"/>
              <a:t>In order to POST data in JSON format, you format your request and pass JSON in the body of the  request.</a:t>
            </a:r>
          </a:p>
          <a:p>
            <a:pPr marL="90805" marR="283210">
              <a:lnSpc>
                <a:spcPts val="2160"/>
              </a:lnSpc>
              <a:spcBef>
                <a:spcPts val="1415"/>
              </a:spcBef>
            </a:pPr>
            <a:r>
              <a:rPr dirty="0"/>
              <a:t>Using the bodyparser middleware allows you to have this JSON easily parsed into our request  body field in our Express routes and middlewares.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40" y="907796"/>
            <a:ext cx="10154919" cy="751488"/>
          </a:xfrm>
          <a:prstGeom prst="rect">
            <a:avLst/>
          </a:prstGeom>
        </p:spPr>
        <p:txBody>
          <a:bodyPr vert="horz" wrap="square" lIns="0" tIns="12700" rIns="0" bIns="0" rtlCol="0">
            <a:spAutoFit/>
          </a:bodyPr>
          <a:lstStyle/>
          <a:p>
            <a:pPr marL="170180">
              <a:lnSpc>
                <a:spcPct val="100000"/>
              </a:lnSpc>
              <a:spcBef>
                <a:spcPts val="100"/>
              </a:spcBef>
              <a:tabLst>
                <a:tab pos="10141585" algn="l"/>
              </a:tabLst>
            </a:pPr>
            <a:r>
              <a:rPr dirty="0"/>
              <a:t>Benefits of using AJAX	</a:t>
            </a:r>
          </a:p>
        </p:txBody>
      </p:sp>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25" dirty="0"/>
              <a:t>©2015 </a:t>
            </a:r>
            <a:r>
              <a:rPr spc="-145" dirty="0"/>
              <a:t>STEVENS </a:t>
            </a:r>
            <a:r>
              <a:rPr spc="-105" dirty="0"/>
              <a:t>INSTITUTE </a:t>
            </a:r>
            <a:r>
              <a:rPr spc="-120" dirty="0"/>
              <a:t>OF</a:t>
            </a:r>
            <a:r>
              <a:rPr spc="-50" dirty="0"/>
              <a:t> </a:t>
            </a:r>
            <a:r>
              <a:rPr spc="-130" dirty="0"/>
              <a:t>TECHNOLOGY</a:t>
            </a:r>
          </a:p>
        </p:txBody>
      </p:sp>
      <p:sp>
        <p:nvSpPr>
          <p:cNvPr id="3" name="object 3"/>
          <p:cNvSpPr txBox="1"/>
          <p:nvPr/>
        </p:nvSpPr>
        <p:spPr>
          <a:xfrm>
            <a:off x="1176019" y="1686864"/>
            <a:ext cx="9684385" cy="2488374"/>
          </a:xfrm>
          <a:prstGeom prst="rect">
            <a:avLst/>
          </a:prstGeom>
        </p:spPr>
        <p:txBody>
          <a:bodyPr vert="horz" wrap="square" lIns="0" tIns="12700" rIns="0" bIns="0" rtlCol="0">
            <a:spAutoFit/>
          </a:bodyPr>
          <a:lstStyle/>
          <a:p>
            <a:pPr marL="12700" marR="2077085">
              <a:lnSpc>
                <a:spcPct val="148000"/>
              </a:lnSpc>
              <a:spcBef>
                <a:spcPts val="100"/>
              </a:spcBef>
            </a:pPr>
            <a:r>
              <a:rPr sz="2000" dirty="0">
                <a:solidFill>
                  <a:srgbClr val="404040"/>
                </a:solidFill>
                <a:latin typeface="Arial"/>
                <a:cs typeface="Arial"/>
              </a:rPr>
              <a:t>Smaller payloads; you can only send down data that the user cares about.  You can split up your code into a more modular setup.</a:t>
            </a:r>
            <a:endParaRPr sz="2000">
              <a:latin typeface="Arial"/>
              <a:cs typeface="Arial"/>
            </a:endParaRPr>
          </a:p>
          <a:p>
            <a:pPr marL="12700">
              <a:lnSpc>
                <a:spcPct val="100000"/>
              </a:lnSpc>
              <a:spcBef>
                <a:spcPts val="1175"/>
              </a:spcBef>
            </a:pPr>
            <a:r>
              <a:rPr sz="2000" dirty="0">
                <a:solidFill>
                  <a:srgbClr val="404040"/>
                </a:solidFill>
                <a:latin typeface="Arial"/>
                <a:cs typeface="Arial"/>
              </a:rPr>
              <a:t>You can keep updating one page, rather than re-requesting entirely new pages all the time!</a:t>
            </a:r>
            <a:endParaRPr sz="2000">
              <a:latin typeface="Arial"/>
              <a:cs typeface="Arial"/>
            </a:endParaRPr>
          </a:p>
          <a:p>
            <a:pPr marL="305435" marR="5080" indent="-182880">
              <a:lnSpc>
                <a:spcPts val="1939"/>
              </a:lnSpc>
              <a:spcBef>
                <a:spcPts val="450"/>
              </a:spcBef>
              <a:buClr>
                <a:srgbClr val="E48312"/>
              </a:buClr>
              <a:buChar char="◦"/>
              <a:tabLst>
                <a:tab pos="305435" algn="l"/>
              </a:tabLst>
            </a:pPr>
            <a:r>
              <a:rPr sz="1800" dirty="0">
                <a:solidFill>
                  <a:srgbClr val="404040"/>
                </a:solidFill>
                <a:latin typeface="Arial"/>
                <a:cs typeface="Arial"/>
              </a:rPr>
              <a:t>Since one page is updating, you will not have to re-request and re-render the same resources such as  stylesheets and JS files, making your application often perform much better.</a:t>
            </a:r>
            <a:endParaRPr sz="18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998E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289</TotalTime>
  <Words>2397</Words>
  <Application>Microsoft Macintosh PowerPoint</Application>
  <PresentationFormat>Widescreen</PresentationFormat>
  <Paragraphs>168</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PowerPoint Presentation</vt:lpstr>
      <vt:lpstr>PowerPoint Presentation</vt:lpstr>
      <vt:lpstr>What is AJAX? </vt:lpstr>
      <vt:lpstr>How do I use AJAX? </vt:lpstr>
      <vt:lpstr>What does asynchronous mean? </vt:lpstr>
      <vt:lpstr>Requesting Data (JSON) </vt:lpstr>
      <vt:lpstr>Requesting Data (HTML) </vt:lpstr>
      <vt:lpstr>Submitting JSON </vt:lpstr>
      <vt:lpstr>Benefits of using AJAX </vt:lpstr>
      <vt:lpstr>Downsides of using AJAX </vt:lpstr>
      <vt:lpstr>When would I use AJAX? </vt:lpstr>
      <vt:lpstr>PowerPoint Presentation</vt:lpstr>
      <vt:lpstr>Making an AJAX request using jQuery</vt:lpstr>
      <vt:lpstr>Storing data attributes </vt:lpstr>
      <vt:lpstr>Adding HTML to a page  When your server responds with HTML, you can easily target an element and set its HTML.  This allows you to have server-side rendering that is then placed on the page.</vt:lpstr>
      <vt:lpstr>Rebinding Events </vt:lpstr>
      <vt:lpstr>PowerPoint Presentation</vt:lpstr>
      <vt:lpstr>Types of concerns </vt:lpstr>
      <vt:lpstr>What can we do about it? </vt:lpstr>
      <vt:lpstr>XSS Attacks </vt:lpstr>
      <vt:lpstr>DDOS Attack </vt:lpstr>
      <vt:lpstr>SQL Injections </vt:lpstr>
      <vt:lpstr>Brute Force Attacks</vt:lpstr>
      <vt:lpstr>File Inclusion Vulnerabilities</vt:lpstr>
      <vt:lpstr>How concerned do we have to be? </vt:lpstr>
      <vt:lpstr>PowerPoint Presentation</vt:lpstr>
      <vt:lpstr>What is a Dynamic HTML Page? </vt:lpstr>
      <vt:lpstr>Dynamic pages we're familiar with </vt:lpstr>
      <vt:lpstr>Setting up a Dynamic Page </vt:lpstr>
    </vt:vector>
  </TitlesOfParts>
  <LinksUpToDate>false</LinksUpToDate>
  <SharedDoc>false</SharedDoc>
  <HyperlinksChanged>false</HyperlinksChanged>
  <AppVersion>16.0017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Patrick Hill</cp:lastModifiedBy>
  <cp:revision>1</cp:revision>
  <dcterms:created xsi:type="dcterms:W3CDTF">2018-08-11T00:22:23Z</dcterms:created>
  <dcterms:modified xsi:type="dcterms:W3CDTF">2018-08-14T19:30:06Z</dcterms:modified>
</cp:coreProperties>
</file>