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24" d="100"/>
          <a:sy n="124" d="100"/>
        </p:scale>
        <p:origin x="64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rgbClr val="40404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17" name="bk object 17"/>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6400800"/>
            <a:ext cx="12192000" cy="457200"/>
          </a:xfrm>
          <a:custGeom>
            <a:avLst/>
            <a:gdLst/>
            <a:ahLst/>
            <a:cxnLst/>
            <a:rect l="l" t="t" r="r" b="b"/>
            <a:pathLst>
              <a:path w="12192000" h="457200">
                <a:moveTo>
                  <a:pt x="0" y="457200"/>
                </a:moveTo>
                <a:lnTo>
                  <a:pt x="12192000" y="457200"/>
                </a:lnTo>
                <a:lnTo>
                  <a:pt x="12192000" y="0"/>
                </a:lnTo>
                <a:lnTo>
                  <a:pt x="0" y="0"/>
                </a:lnTo>
                <a:lnTo>
                  <a:pt x="0" y="457200"/>
                </a:lnTo>
                <a:close/>
              </a:path>
            </a:pathLst>
          </a:custGeom>
          <a:solidFill>
            <a:srgbClr val="BD582C"/>
          </a:solidFill>
        </p:spPr>
        <p:txBody>
          <a:bodyPr wrap="square" lIns="0" tIns="0" rIns="0" bIns="0" rtlCol="0"/>
          <a:lstStyle/>
          <a:p>
            <a:endParaRPr/>
          </a:p>
        </p:txBody>
      </p:sp>
      <p:sp>
        <p:nvSpPr>
          <p:cNvPr id="17" name="bk object 17"/>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2" name="Holder 2"/>
          <p:cNvSpPr>
            <a:spLocks noGrp="1"/>
          </p:cNvSpPr>
          <p:nvPr>
            <p:ph type="title"/>
          </p:nvPr>
        </p:nvSpPr>
        <p:spPr>
          <a:xfrm>
            <a:off x="1018539" y="913193"/>
            <a:ext cx="10154920" cy="756919"/>
          </a:xfrm>
          <a:prstGeom prst="rect">
            <a:avLst/>
          </a:prstGeom>
        </p:spPr>
        <p:txBody>
          <a:bodyPr wrap="square" lIns="0" tIns="0" rIns="0" bIns="0">
            <a:spAutoFit/>
          </a:bodyPr>
          <a:lstStyle>
            <a:lvl1pPr>
              <a:defRPr sz="4800" b="0" i="0" u="sng">
                <a:solidFill>
                  <a:srgbClr val="404040"/>
                </a:solidFill>
                <a:latin typeface="Arial"/>
                <a:cs typeface="Arial"/>
              </a:defRPr>
            </a:lvl1pPr>
          </a:lstStyle>
          <a:p>
            <a:endParaRPr/>
          </a:p>
        </p:txBody>
      </p:sp>
      <p:sp>
        <p:nvSpPr>
          <p:cNvPr id="3" name="Holder 3"/>
          <p:cNvSpPr>
            <a:spLocks noGrp="1"/>
          </p:cNvSpPr>
          <p:nvPr>
            <p:ph type="body" idx="1"/>
          </p:nvPr>
        </p:nvSpPr>
        <p:spPr>
          <a:xfrm>
            <a:off x="1160779" y="1803962"/>
            <a:ext cx="9870440" cy="3669029"/>
          </a:xfrm>
          <a:prstGeom prst="rect">
            <a:avLst/>
          </a:prstGeom>
        </p:spPr>
        <p:txBody>
          <a:bodyPr wrap="square" lIns="0" tIns="0" rIns="0" bIns="0">
            <a:spAutoFit/>
          </a:bodyPr>
          <a:lstStyle>
            <a:lvl1pPr>
              <a:defRPr sz="2000" b="0" i="0">
                <a:solidFill>
                  <a:srgbClr val="404040"/>
                </a:solidFill>
                <a:latin typeface="Arial"/>
                <a:cs typeface="Arial"/>
              </a:defRPr>
            </a:lvl1pPr>
          </a:lstStyle>
          <a:p>
            <a:endParaRPr/>
          </a:p>
        </p:txBody>
      </p:sp>
      <p:sp>
        <p:nvSpPr>
          <p:cNvPr id="4" name="Holder 4"/>
          <p:cNvSpPr>
            <a:spLocks noGrp="1"/>
          </p:cNvSpPr>
          <p:nvPr>
            <p:ph type="ftr" sz="quarter" idx="5"/>
          </p:nvPr>
        </p:nvSpPr>
        <p:spPr>
          <a:xfrm>
            <a:off x="5042693" y="6558091"/>
            <a:ext cx="2110104" cy="165100"/>
          </a:xfrm>
          <a:prstGeom prst="rect">
            <a:avLst/>
          </a:prstGeom>
        </p:spPr>
        <p:txBody>
          <a:bodyPr wrap="square" lIns="0" tIns="0" rIns="0" bIns="0">
            <a:spAutoFit/>
          </a:bodyPr>
          <a:lstStyle>
            <a:lvl1pPr>
              <a:defRPr sz="900" b="0" i="0">
                <a:solidFill>
                  <a:schemeClr val="bg1"/>
                </a:solidFill>
                <a:latin typeface="Arial"/>
                <a:cs typeface="Arial"/>
              </a:defRPr>
            </a:lvl1p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getpostman.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3" name="object 3"/>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4" name="object 4"/>
          <p:cNvSpPr txBox="1">
            <a:spLocks noGrp="1"/>
          </p:cNvSpPr>
          <p:nvPr>
            <p:ph type="title"/>
          </p:nvPr>
        </p:nvSpPr>
        <p:spPr>
          <a:xfrm>
            <a:off x="1176020" y="920686"/>
            <a:ext cx="9919970" cy="4384534"/>
          </a:xfrm>
          <a:prstGeom prst="rect">
            <a:avLst/>
          </a:prstGeom>
        </p:spPr>
        <p:txBody>
          <a:bodyPr vert="horz" wrap="square" lIns="0" tIns="196850" rIns="0" bIns="0" rtlCol="0">
            <a:spAutoFit/>
          </a:bodyPr>
          <a:lstStyle/>
          <a:p>
            <a:pPr marL="12700" marR="5080">
              <a:lnSpc>
                <a:spcPct val="84900"/>
              </a:lnSpc>
              <a:spcBef>
                <a:spcPts val="1550"/>
              </a:spcBef>
              <a:tabLst>
                <a:tab pos="9906635" algn="l"/>
              </a:tabLst>
            </a:pPr>
            <a:r>
              <a:rPr sz="8000" u="none" dirty="0">
                <a:solidFill>
                  <a:srgbClr val="262626"/>
                </a:solidFill>
              </a:rPr>
              <a:t>Lecture 7: API  Development and  </a:t>
            </a:r>
            <a:r>
              <a:rPr sz="8000" dirty="0">
                <a:solidFill>
                  <a:srgbClr val="262626"/>
                </a:solidFill>
              </a:rPr>
              <a:t>Intermediate MongoDB	</a:t>
            </a:r>
            <a:endParaRPr sz="8000" dirty="0"/>
          </a:p>
        </p:txBody>
      </p:sp>
      <p:sp>
        <p:nvSpPr>
          <p:cNvPr id="5" name="object 5"/>
          <p:cNvSpPr txBox="1"/>
          <p:nvPr/>
        </p:nvSpPr>
        <p:spPr>
          <a:xfrm>
            <a:off x="5042693" y="6552622"/>
            <a:ext cx="2110105" cy="162560"/>
          </a:xfrm>
          <a:prstGeom prst="rect">
            <a:avLst/>
          </a:prstGeom>
        </p:spPr>
        <p:txBody>
          <a:bodyPr vert="horz" wrap="square" lIns="0" tIns="12700" rIns="0" bIns="0" rtlCol="0">
            <a:spAutoFit/>
          </a:bodyPr>
          <a:lstStyle/>
          <a:p>
            <a:pPr marL="12700">
              <a:lnSpc>
                <a:spcPct val="100000"/>
              </a:lnSpc>
              <a:spcBef>
                <a:spcPts val="100"/>
              </a:spcBef>
            </a:pPr>
            <a:r>
              <a:rPr sz="900" spc="-30" dirty="0">
                <a:solidFill>
                  <a:srgbClr val="FFFFFF"/>
                </a:solidFill>
                <a:latin typeface="Arial"/>
                <a:cs typeface="Arial"/>
              </a:rPr>
              <a:t>©2015 </a:t>
            </a:r>
            <a:r>
              <a:rPr sz="900" spc="-140" dirty="0">
                <a:solidFill>
                  <a:srgbClr val="FFFFFF"/>
                </a:solidFill>
                <a:latin typeface="Arial"/>
                <a:cs typeface="Arial"/>
              </a:rPr>
              <a:t>STEVENS </a:t>
            </a:r>
            <a:r>
              <a:rPr sz="900" spc="-105" dirty="0">
                <a:solidFill>
                  <a:srgbClr val="FFFFFF"/>
                </a:solidFill>
                <a:latin typeface="Arial"/>
                <a:cs typeface="Arial"/>
              </a:rPr>
              <a:t>INSTITUTE </a:t>
            </a:r>
            <a:r>
              <a:rPr sz="900" spc="-120" dirty="0">
                <a:solidFill>
                  <a:srgbClr val="FFFFFF"/>
                </a:solidFill>
                <a:latin typeface="Arial"/>
                <a:cs typeface="Arial"/>
              </a:rPr>
              <a:t>OF</a:t>
            </a:r>
            <a:r>
              <a:rPr sz="900" spc="-9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A request body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684041"/>
            <a:ext cx="8912860" cy="3103029"/>
          </a:xfrm>
          <a:prstGeom prst="rect">
            <a:avLst/>
          </a:prstGeom>
        </p:spPr>
        <p:txBody>
          <a:bodyPr vert="horz" wrap="square" lIns="0" tIns="160655" rIns="0" bIns="0" rtlCol="0">
            <a:spAutoFit/>
          </a:bodyPr>
          <a:lstStyle/>
          <a:p>
            <a:pPr marL="12700">
              <a:lnSpc>
                <a:spcPct val="100000"/>
              </a:lnSpc>
              <a:spcBef>
                <a:spcPts val="1265"/>
              </a:spcBef>
            </a:pPr>
            <a:r>
              <a:rPr sz="2000" dirty="0">
                <a:solidFill>
                  <a:srgbClr val="404040"/>
                </a:solidFill>
                <a:latin typeface="Arial"/>
                <a:cs typeface="Arial"/>
              </a:rPr>
              <a:t>POST, PUT, and DELETE requests can all provide data in a request body.</a:t>
            </a:r>
            <a:endParaRPr sz="2000">
              <a:latin typeface="Arial"/>
              <a:cs typeface="Arial"/>
            </a:endParaRPr>
          </a:p>
          <a:p>
            <a:pPr marL="12700" marR="5080">
              <a:lnSpc>
                <a:spcPct val="148600"/>
              </a:lnSpc>
            </a:pPr>
            <a:r>
              <a:rPr sz="2000" dirty="0">
                <a:solidFill>
                  <a:srgbClr val="404040"/>
                </a:solidFill>
                <a:latin typeface="Arial"/>
                <a:cs typeface="Arial"/>
              </a:rPr>
              <a:t>A request body is a series of bytes transmitted below the headers of an HTTP Request.  We will be submitting a request body in two ways:</a:t>
            </a:r>
            <a:endParaRPr sz="200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Text that is in a JSON format (modern format of submitting data)</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Text that is in a form data format (traditionally how browsers POST)</a:t>
            </a:r>
            <a:endParaRPr sz="1800">
              <a:latin typeface="Arial"/>
              <a:cs typeface="Arial"/>
            </a:endParaRPr>
          </a:p>
          <a:p>
            <a:pPr marL="12700">
              <a:lnSpc>
                <a:spcPct val="100000"/>
              </a:lnSpc>
              <a:spcBef>
                <a:spcPts val="1340"/>
              </a:spcBef>
            </a:pPr>
            <a:r>
              <a:rPr sz="2000" dirty="0">
                <a:solidFill>
                  <a:srgbClr val="404040"/>
                </a:solidFill>
                <a:latin typeface="Arial"/>
                <a:cs typeface="Arial"/>
              </a:rPr>
              <a:t>The request body will be interpreted by our server using the body-parser middleware</a:t>
            </a:r>
            <a:endParaRPr sz="2000">
              <a:latin typeface="Arial"/>
              <a:cs typeface="Arial"/>
            </a:endParaRPr>
          </a:p>
          <a:p>
            <a:pPr marL="305435" indent="-182880">
              <a:lnSpc>
                <a:spcPct val="100000"/>
              </a:lnSpc>
              <a:spcBef>
                <a:spcPts val="200"/>
              </a:spcBef>
              <a:buClr>
                <a:srgbClr val="E48312"/>
              </a:buClr>
              <a:buChar char="◦"/>
              <a:tabLst>
                <a:tab pos="305435" algn="l"/>
              </a:tabLst>
            </a:pPr>
            <a:r>
              <a:rPr sz="1800" u="sng" dirty="0">
                <a:solidFill>
                  <a:srgbClr val="2998E3"/>
                </a:solidFill>
                <a:uFill>
                  <a:solidFill>
                    <a:srgbClr val="2998E3"/>
                  </a:solidFill>
                </a:uFill>
                <a:latin typeface="Arial"/>
                <a:cs typeface="Arial"/>
              </a:rPr>
              <a:t>https://github.com/expressjs/body-parser</a:t>
            </a:r>
            <a:endParaRPr sz="18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Using request body data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684041"/>
            <a:ext cx="9916160" cy="3204467"/>
          </a:xfrm>
          <a:prstGeom prst="rect">
            <a:avLst/>
          </a:prstGeom>
        </p:spPr>
        <p:txBody>
          <a:bodyPr vert="horz" wrap="square" lIns="0" tIns="12700" rIns="0" bIns="0" rtlCol="0">
            <a:spAutoFit/>
          </a:bodyPr>
          <a:lstStyle/>
          <a:p>
            <a:pPr marL="12700" marR="1014730">
              <a:lnSpc>
                <a:spcPct val="148600"/>
              </a:lnSpc>
              <a:spcBef>
                <a:spcPts val="100"/>
              </a:spcBef>
            </a:pPr>
            <a:r>
              <a:rPr sz="2000" dirty="0">
                <a:solidFill>
                  <a:srgbClr val="404040"/>
                </a:solidFill>
                <a:latin typeface="Arial"/>
                <a:cs typeface="Arial"/>
              </a:rPr>
              <a:t>In order to access request body data, we must first apply the </a:t>
            </a:r>
            <a:r>
              <a:rPr sz="2000" i="1" dirty="0">
                <a:solidFill>
                  <a:srgbClr val="404040"/>
                </a:solidFill>
                <a:latin typeface="Arial"/>
                <a:cs typeface="Arial"/>
              </a:rPr>
              <a:t>body-parser </a:t>
            </a:r>
            <a:r>
              <a:rPr sz="2000" dirty="0">
                <a:solidFill>
                  <a:srgbClr val="404040"/>
                </a:solidFill>
                <a:latin typeface="Arial"/>
                <a:cs typeface="Arial"/>
              </a:rPr>
              <a:t>middleware.  We will be having our express app use the JSON body-parser middleware</a:t>
            </a:r>
            <a:endParaRPr sz="2000">
              <a:latin typeface="Arial"/>
              <a:cs typeface="Arial"/>
            </a:endParaRPr>
          </a:p>
          <a:p>
            <a:pPr marL="305435" indent="-182880">
              <a:lnSpc>
                <a:spcPct val="100000"/>
              </a:lnSpc>
              <a:spcBef>
                <a:spcPts val="200"/>
              </a:spcBef>
              <a:buClr>
                <a:srgbClr val="E48312"/>
              </a:buClr>
              <a:buChar char="◦"/>
              <a:tabLst>
                <a:tab pos="305435" algn="l"/>
              </a:tabLst>
            </a:pPr>
            <a:r>
              <a:rPr sz="1800" u="sng" dirty="0">
                <a:solidFill>
                  <a:srgbClr val="2998E3"/>
                </a:solidFill>
                <a:uFill>
                  <a:solidFill>
                    <a:srgbClr val="2998E3"/>
                  </a:solidFill>
                </a:uFill>
                <a:latin typeface="Arial"/>
                <a:cs typeface="Arial"/>
              </a:rPr>
              <a:t>https://github.com/expressjs/body-parser#expressconnect-top-level-generic</a:t>
            </a:r>
            <a:endParaRPr sz="1800">
              <a:latin typeface="Arial"/>
              <a:cs typeface="Arial"/>
            </a:endParaRPr>
          </a:p>
          <a:p>
            <a:pPr marL="12700" marR="19685">
              <a:lnSpc>
                <a:spcPts val="2170"/>
              </a:lnSpc>
              <a:spcBef>
                <a:spcPts val="1605"/>
              </a:spcBef>
            </a:pPr>
            <a:r>
              <a:rPr sz="2000" dirty="0">
                <a:solidFill>
                  <a:srgbClr val="404040"/>
                </a:solidFill>
                <a:latin typeface="Arial"/>
                <a:cs typeface="Arial"/>
              </a:rPr>
              <a:t>This will allow us to add text that is formatted as JSON to a request body, and to have our server  parse the JSON and place the object in the </a:t>
            </a:r>
            <a:r>
              <a:rPr sz="2000" i="1" dirty="0">
                <a:solidFill>
                  <a:srgbClr val="404040"/>
                </a:solidFill>
                <a:latin typeface="Arial"/>
                <a:cs typeface="Arial"/>
              </a:rPr>
              <a:t>request.body </a:t>
            </a:r>
            <a:r>
              <a:rPr sz="2000" dirty="0">
                <a:solidFill>
                  <a:srgbClr val="404040"/>
                </a:solidFill>
                <a:latin typeface="Arial"/>
                <a:cs typeface="Arial"/>
              </a:rPr>
              <a:t>property.</a:t>
            </a:r>
            <a:endParaRPr sz="2000">
              <a:latin typeface="Arial"/>
              <a:cs typeface="Arial"/>
            </a:endParaRPr>
          </a:p>
          <a:p>
            <a:pPr marL="12700" marR="5080">
              <a:lnSpc>
                <a:spcPts val="2170"/>
              </a:lnSpc>
              <a:spcBef>
                <a:spcPts val="1360"/>
              </a:spcBef>
            </a:pPr>
            <a:r>
              <a:rPr sz="2000" dirty="0">
                <a:solidFill>
                  <a:srgbClr val="404040"/>
                </a:solidFill>
                <a:latin typeface="Arial"/>
                <a:cs typeface="Arial"/>
              </a:rPr>
              <a:t>This will allow us to submit data with our POST, PUT, and DELETE calls and begin interacting with  our server.</a:t>
            </a:r>
            <a:endParaRPr sz="20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Using Postman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32208"/>
            <a:ext cx="9789160" cy="2741776"/>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As we use more methods, such as POST, PUT, and DELETE, it becomes increasingly difficult to  test using just your browser, particularly because you cannot directly PUT and DELETE from the  browser!</a:t>
            </a:r>
            <a:endParaRPr sz="2000">
              <a:latin typeface="Arial"/>
              <a:cs typeface="Arial"/>
            </a:endParaRPr>
          </a:p>
          <a:p>
            <a:pPr marL="12700">
              <a:lnSpc>
                <a:spcPct val="100000"/>
              </a:lnSpc>
              <a:spcBef>
                <a:spcPts val="1095"/>
              </a:spcBef>
            </a:pPr>
            <a:r>
              <a:rPr sz="2000" dirty="0">
                <a:solidFill>
                  <a:srgbClr val="404040"/>
                </a:solidFill>
                <a:latin typeface="Arial"/>
                <a:cs typeface="Arial"/>
              </a:rPr>
              <a:t>You can use a REST client such as Postman and PAW to test your API calls.</a:t>
            </a:r>
            <a:endParaRPr sz="2000">
              <a:latin typeface="Arial"/>
              <a:cs typeface="Arial"/>
            </a:endParaRPr>
          </a:p>
          <a:p>
            <a:pPr marL="305435" indent="-182880">
              <a:lnSpc>
                <a:spcPct val="100000"/>
              </a:lnSpc>
              <a:spcBef>
                <a:spcPts val="200"/>
              </a:spcBef>
              <a:buClr>
                <a:srgbClr val="E48312"/>
              </a:buClr>
              <a:buChar char="◦"/>
              <a:tabLst>
                <a:tab pos="305435" algn="l"/>
              </a:tabLst>
            </a:pPr>
            <a:r>
              <a:rPr sz="1800" u="sng" dirty="0">
                <a:solidFill>
                  <a:srgbClr val="2998E3"/>
                </a:solidFill>
                <a:uFill>
                  <a:solidFill>
                    <a:srgbClr val="2998E3"/>
                  </a:solidFill>
                </a:uFill>
                <a:latin typeface="Arial"/>
                <a:cs typeface="Arial"/>
              </a:rPr>
              <a:t>https://</a:t>
            </a:r>
            <a:r>
              <a:rPr sz="1800" u="sng" dirty="0">
                <a:solidFill>
                  <a:srgbClr val="2998E3"/>
                </a:solidFill>
                <a:uFill>
                  <a:solidFill>
                    <a:srgbClr val="2998E3"/>
                  </a:solidFill>
                </a:uFill>
                <a:latin typeface="Arial"/>
                <a:cs typeface="Arial"/>
                <a:hlinkClick r:id="rId2"/>
              </a:rPr>
              <a:t>www.getpostman.com/</a:t>
            </a:r>
            <a:endParaRPr sz="1800">
              <a:latin typeface="Arial"/>
              <a:cs typeface="Arial"/>
            </a:endParaRPr>
          </a:p>
          <a:p>
            <a:pPr marL="305435" indent="-182880">
              <a:lnSpc>
                <a:spcPct val="100000"/>
              </a:lnSpc>
              <a:spcBef>
                <a:spcPts val="405"/>
              </a:spcBef>
              <a:buClr>
                <a:srgbClr val="E48312"/>
              </a:buClr>
              <a:buChar char="◦"/>
              <a:tabLst>
                <a:tab pos="305435" algn="l"/>
              </a:tabLst>
            </a:pPr>
            <a:r>
              <a:rPr sz="1800" u="sng" dirty="0">
                <a:solidFill>
                  <a:srgbClr val="2998E3"/>
                </a:solidFill>
                <a:uFill>
                  <a:solidFill>
                    <a:srgbClr val="2998E3"/>
                  </a:solidFill>
                </a:uFill>
                <a:latin typeface="Arial"/>
                <a:cs typeface="Arial"/>
              </a:rPr>
              <a:t>https://luckymarmot.com/paw</a:t>
            </a:r>
            <a:endParaRPr sz="1800">
              <a:latin typeface="Arial"/>
              <a:cs typeface="Arial"/>
            </a:endParaRPr>
          </a:p>
          <a:p>
            <a:pPr marL="12700" marR="229870">
              <a:lnSpc>
                <a:spcPts val="2170"/>
              </a:lnSpc>
              <a:spcBef>
                <a:spcPts val="1605"/>
              </a:spcBef>
            </a:pPr>
            <a:r>
              <a:rPr sz="2000" dirty="0">
                <a:solidFill>
                  <a:srgbClr val="404040"/>
                </a:solidFill>
                <a:latin typeface="Arial"/>
                <a:cs typeface="Arial"/>
              </a:rPr>
              <a:t>A REST client is a program that will allow you to easily configure and make HTTP Calls to your  servers.</a:t>
            </a:r>
            <a:endParaRPr sz="20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Using Postman to send JSON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03962"/>
            <a:ext cx="4370705" cy="2056973"/>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In order to use Postman, you need:</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The URL you wish to submit data to</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The request method you wish to use</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Body data</a:t>
            </a:r>
            <a:endParaRPr sz="1800">
              <a:latin typeface="Arial"/>
              <a:cs typeface="Arial"/>
            </a:endParaRPr>
          </a:p>
          <a:p>
            <a:pPr marL="488315" lvl="1" indent="-182880">
              <a:lnSpc>
                <a:spcPct val="100000"/>
              </a:lnSpc>
              <a:spcBef>
                <a:spcPts val="440"/>
              </a:spcBef>
              <a:buClr>
                <a:srgbClr val="E48312"/>
              </a:buClr>
              <a:buChar char="◦"/>
              <a:tabLst>
                <a:tab pos="488315" algn="l"/>
              </a:tabLst>
            </a:pPr>
            <a:r>
              <a:rPr sz="1400" dirty="0">
                <a:solidFill>
                  <a:srgbClr val="404040"/>
                </a:solidFill>
                <a:latin typeface="Arial"/>
                <a:cs typeface="Arial"/>
              </a:rPr>
              <a:t>You must set the body type to </a:t>
            </a:r>
            <a:r>
              <a:rPr sz="1400" b="1" dirty="0">
                <a:solidFill>
                  <a:srgbClr val="404040"/>
                </a:solidFill>
                <a:latin typeface="Arial"/>
                <a:cs typeface="Arial"/>
              </a:rPr>
              <a:t>raw</a:t>
            </a:r>
            <a:endParaRPr sz="1400">
              <a:latin typeface="Arial"/>
              <a:cs typeface="Arial"/>
            </a:endParaRPr>
          </a:p>
          <a:p>
            <a:pPr marL="488315" lvl="1" indent="-182880">
              <a:lnSpc>
                <a:spcPct val="100000"/>
              </a:lnSpc>
              <a:spcBef>
                <a:spcPts val="420"/>
              </a:spcBef>
              <a:buClr>
                <a:srgbClr val="E48312"/>
              </a:buClr>
              <a:buChar char="◦"/>
              <a:tabLst>
                <a:tab pos="488315" algn="l"/>
              </a:tabLst>
            </a:pPr>
            <a:r>
              <a:rPr sz="1400" dirty="0">
                <a:solidFill>
                  <a:srgbClr val="404040"/>
                </a:solidFill>
                <a:latin typeface="Arial"/>
                <a:cs typeface="Arial"/>
              </a:rPr>
              <a:t>You must also set the type to </a:t>
            </a:r>
            <a:r>
              <a:rPr sz="1400" b="1" dirty="0">
                <a:solidFill>
                  <a:srgbClr val="404040"/>
                </a:solidFill>
                <a:latin typeface="Arial"/>
                <a:cs typeface="Arial"/>
              </a:rPr>
              <a:t>JSON (application/json)</a:t>
            </a:r>
            <a:endParaRPr sz="14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Adding a blog post with Postman	</a:t>
            </a:r>
          </a:p>
        </p:txBody>
      </p:sp>
      <p:sp>
        <p:nvSpPr>
          <p:cNvPr id="3" name="object 3"/>
          <p:cNvSpPr/>
          <p:nvPr/>
        </p:nvSpPr>
        <p:spPr>
          <a:xfrm>
            <a:off x="1284220" y="1846262"/>
            <a:ext cx="9683884" cy="4022725"/>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Using that post on the server	</a:t>
            </a:r>
          </a:p>
        </p:txBody>
      </p:sp>
      <p:sp>
        <p:nvSpPr>
          <p:cNvPr id="3" name="object 3"/>
          <p:cNvSpPr txBox="1"/>
          <p:nvPr/>
        </p:nvSpPr>
        <p:spPr>
          <a:xfrm>
            <a:off x="1176020" y="1832208"/>
            <a:ext cx="8161020" cy="628377"/>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404040"/>
                </a:solidFill>
                <a:latin typeface="Arial"/>
                <a:cs typeface="Arial"/>
              </a:rPr>
              <a:t>We can then use data posted on the server by accessing the </a:t>
            </a:r>
            <a:r>
              <a:rPr sz="2000" i="1" dirty="0">
                <a:solidFill>
                  <a:srgbClr val="404040"/>
                </a:solidFill>
                <a:latin typeface="Arial"/>
                <a:cs typeface="Arial"/>
              </a:rPr>
              <a:t>req.body </a:t>
            </a:r>
            <a:r>
              <a:rPr sz="2000" dirty="0">
                <a:solidFill>
                  <a:srgbClr val="404040"/>
                </a:solidFill>
                <a:latin typeface="Arial"/>
                <a:cs typeface="Arial"/>
              </a:rPr>
              <a:t>property.</a:t>
            </a:r>
            <a:endParaRPr sz="2000">
              <a:latin typeface="Arial"/>
              <a:cs typeface="Arial"/>
            </a:endParaRPr>
          </a:p>
        </p:txBody>
      </p:sp>
      <p:sp>
        <p:nvSpPr>
          <p:cNvPr id="4" name="object 4"/>
          <p:cNvSpPr/>
          <p:nvPr/>
        </p:nvSpPr>
        <p:spPr>
          <a:xfrm>
            <a:off x="1122680" y="3178175"/>
            <a:ext cx="9156700" cy="268605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Updating data	</a:t>
            </a:r>
          </a:p>
        </p:txBody>
      </p:sp>
      <p:sp>
        <p:nvSpPr>
          <p:cNvPr id="3" name="object 3"/>
          <p:cNvSpPr txBox="1"/>
          <p:nvPr/>
        </p:nvSpPr>
        <p:spPr>
          <a:xfrm>
            <a:off x="1176020" y="1684041"/>
            <a:ext cx="9937115" cy="1789464"/>
          </a:xfrm>
          <a:prstGeom prst="rect">
            <a:avLst/>
          </a:prstGeom>
        </p:spPr>
        <p:txBody>
          <a:bodyPr vert="horz" wrap="square" lIns="0" tIns="160655" rIns="0" bIns="0" rtlCol="0">
            <a:spAutoFit/>
          </a:bodyPr>
          <a:lstStyle/>
          <a:p>
            <a:pPr marL="12700">
              <a:lnSpc>
                <a:spcPct val="100000"/>
              </a:lnSpc>
              <a:spcBef>
                <a:spcPts val="1265"/>
              </a:spcBef>
            </a:pPr>
            <a:r>
              <a:rPr sz="2000" dirty="0">
                <a:solidFill>
                  <a:srgbClr val="404040"/>
                </a:solidFill>
                <a:latin typeface="Arial"/>
                <a:cs typeface="Arial"/>
              </a:rPr>
              <a:t>We use the PUT verb to update data. URLs to update object often include its identifier.</a:t>
            </a:r>
            <a:endParaRPr sz="2000">
              <a:latin typeface="Arial"/>
              <a:cs typeface="Arial"/>
            </a:endParaRPr>
          </a:p>
          <a:p>
            <a:pPr marL="12700" marR="5080">
              <a:lnSpc>
                <a:spcPct val="148600"/>
              </a:lnSpc>
            </a:pPr>
            <a:r>
              <a:rPr sz="2000" dirty="0">
                <a:solidFill>
                  <a:srgbClr val="404040"/>
                </a:solidFill>
                <a:latin typeface="Arial"/>
                <a:cs typeface="Arial"/>
              </a:rPr>
              <a:t>That means to update a blog post with an id of </a:t>
            </a:r>
            <a:r>
              <a:rPr sz="2000" i="1" dirty="0">
                <a:solidFill>
                  <a:srgbClr val="404040"/>
                </a:solidFill>
                <a:latin typeface="Arial"/>
                <a:cs typeface="Arial"/>
              </a:rPr>
              <a:t>3 </a:t>
            </a:r>
            <a:r>
              <a:rPr sz="2000" dirty="0">
                <a:solidFill>
                  <a:srgbClr val="404040"/>
                </a:solidFill>
                <a:latin typeface="Arial"/>
                <a:cs typeface="Arial"/>
              </a:rPr>
              <a:t>you would PUT to </a:t>
            </a:r>
            <a:r>
              <a:rPr sz="2000" u="sng" dirty="0">
                <a:solidFill>
                  <a:srgbClr val="2998E3"/>
                </a:solidFill>
                <a:uFill>
                  <a:solidFill>
                    <a:srgbClr val="2998E3"/>
                  </a:solidFill>
                </a:uFill>
                <a:latin typeface="Arial"/>
                <a:cs typeface="Arial"/>
              </a:rPr>
              <a:t>http://localhost:3000/blog/3 </a:t>
            </a:r>
            <a:r>
              <a:rPr sz="2000" dirty="0">
                <a:solidFill>
                  <a:srgbClr val="2998E3"/>
                </a:solidFill>
                <a:latin typeface="Arial"/>
                <a:cs typeface="Arial"/>
              </a:rPr>
              <a:t> </a:t>
            </a:r>
            <a:r>
              <a:rPr sz="2000" dirty="0">
                <a:solidFill>
                  <a:srgbClr val="404040"/>
                </a:solidFill>
                <a:latin typeface="Arial"/>
                <a:cs typeface="Arial"/>
              </a:rPr>
              <a:t>Your request body would contain the new version of the blog post.</a:t>
            </a:r>
            <a:endParaRPr sz="2000">
              <a:latin typeface="Arial"/>
              <a:cs typeface="Arial"/>
            </a:endParaRPr>
          </a:p>
        </p:txBody>
      </p:sp>
      <p:sp>
        <p:nvSpPr>
          <p:cNvPr id="4" name="object 4"/>
          <p:cNvSpPr/>
          <p:nvPr/>
        </p:nvSpPr>
        <p:spPr>
          <a:xfrm>
            <a:off x="3732529" y="3424768"/>
            <a:ext cx="4794250" cy="25019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Deleting data	</a:t>
            </a:r>
          </a:p>
        </p:txBody>
      </p:sp>
      <p:sp>
        <p:nvSpPr>
          <p:cNvPr id="3" name="object 3"/>
          <p:cNvSpPr txBox="1"/>
          <p:nvPr/>
        </p:nvSpPr>
        <p:spPr>
          <a:xfrm>
            <a:off x="1176020" y="1832208"/>
            <a:ext cx="9586595" cy="1329690"/>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Informing your server that you want to delete an entity is extremely easy. Much like PUT, you  would send a DELETE call to a URL that contains the identifier.</a:t>
            </a:r>
            <a:endParaRPr sz="2000">
              <a:latin typeface="Arial"/>
              <a:cs typeface="Arial"/>
            </a:endParaRPr>
          </a:p>
          <a:p>
            <a:pPr marL="12700" marR="2434590">
              <a:lnSpc>
                <a:spcPts val="2130"/>
              </a:lnSpc>
              <a:spcBef>
                <a:spcPts val="1425"/>
              </a:spcBef>
            </a:pPr>
            <a:r>
              <a:rPr sz="2000" dirty="0">
                <a:solidFill>
                  <a:srgbClr val="404040"/>
                </a:solidFill>
                <a:latin typeface="Arial"/>
                <a:cs typeface="Arial"/>
              </a:rPr>
              <a:t>That means to delete a blog post with an id of </a:t>
            </a:r>
            <a:r>
              <a:rPr sz="2000" i="1" dirty="0">
                <a:solidFill>
                  <a:srgbClr val="404040"/>
                </a:solidFill>
                <a:latin typeface="Arial"/>
                <a:cs typeface="Arial"/>
              </a:rPr>
              <a:t>3 </a:t>
            </a:r>
            <a:r>
              <a:rPr sz="2000" dirty="0">
                <a:solidFill>
                  <a:srgbClr val="404040"/>
                </a:solidFill>
                <a:latin typeface="Arial"/>
                <a:cs typeface="Arial"/>
              </a:rPr>
              <a:t>you would DELETE to  </a:t>
            </a:r>
            <a:r>
              <a:rPr sz="2000" u="sng" dirty="0">
                <a:solidFill>
                  <a:srgbClr val="2998E3"/>
                </a:solidFill>
                <a:uFill>
                  <a:solidFill>
                    <a:srgbClr val="2998E3"/>
                  </a:solidFill>
                </a:uFill>
                <a:latin typeface="Arial"/>
                <a:cs typeface="Arial"/>
              </a:rPr>
              <a:t>http://localhost:3000/blog/3</a:t>
            </a:r>
            <a:endParaRPr sz="2000">
              <a:latin typeface="Arial"/>
              <a:cs typeface="Arial"/>
            </a:endParaRPr>
          </a:p>
        </p:txBody>
      </p:sp>
      <p:sp>
        <p:nvSpPr>
          <p:cNvPr id="4" name="object 4"/>
          <p:cNvSpPr/>
          <p:nvPr/>
        </p:nvSpPr>
        <p:spPr>
          <a:xfrm>
            <a:off x="3840479" y="3544994"/>
            <a:ext cx="4686300" cy="231775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3" name="object 3"/>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4" name="object 4"/>
          <p:cNvSpPr txBox="1">
            <a:spLocks noGrp="1"/>
          </p:cNvSpPr>
          <p:nvPr>
            <p:ph type="title"/>
          </p:nvPr>
        </p:nvSpPr>
        <p:spPr>
          <a:xfrm>
            <a:off x="1176020" y="1957006"/>
            <a:ext cx="9919970" cy="2277745"/>
          </a:xfrm>
          <a:prstGeom prst="rect">
            <a:avLst/>
          </a:prstGeom>
        </p:spPr>
        <p:txBody>
          <a:bodyPr vert="horz" wrap="square" lIns="0" tIns="202565" rIns="0" bIns="0" rtlCol="0">
            <a:spAutoFit/>
          </a:bodyPr>
          <a:lstStyle/>
          <a:p>
            <a:pPr marL="12700" marR="5080">
              <a:lnSpc>
                <a:spcPts val="8130"/>
              </a:lnSpc>
              <a:spcBef>
                <a:spcPts val="1595"/>
              </a:spcBef>
              <a:tabLst>
                <a:tab pos="9906635" algn="l"/>
              </a:tabLst>
            </a:pPr>
            <a:r>
              <a:rPr sz="8000" u="none" dirty="0">
                <a:solidFill>
                  <a:srgbClr val="262626"/>
                </a:solidFill>
              </a:rPr>
              <a:t>Server Side Error  </a:t>
            </a:r>
            <a:r>
              <a:rPr sz="8000" dirty="0">
                <a:solidFill>
                  <a:srgbClr val="262626"/>
                </a:solidFill>
              </a:rPr>
              <a:t>Checking	</a:t>
            </a:r>
            <a:endParaRPr sz="8000" dirty="0"/>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What is server side validation?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32208"/>
            <a:ext cx="9766300" cy="2952090"/>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Users will submit errors; it’s a fact of life that as a web developer, you will encounter situations  where an error is submitted.</a:t>
            </a:r>
            <a:endParaRPr sz="2000">
              <a:latin typeface="Arial"/>
              <a:cs typeface="Arial"/>
            </a:endParaRPr>
          </a:p>
          <a:p>
            <a:pPr marL="12700">
              <a:lnSpc>
                <a:spcPct val="100000"/>
              </a:lnSpc>
              <a:spcBef>
                <a:spcPts val="1130"/>
              </a:spcBef>
            </a:pPr>
            <a:r>
              <a:rPr sz="2000" dirty="0">
                <a:solidFill>
                  <a:srgbClr val="404040"/>
                </a:solidFill>
                <a:latin typeface="Arial"/>
                <a:cs typeface="Arial"/>
              </a:rPr>
              <a:t>There are many types of errors that can occur:</a:t>
            </a:r>
            <a:endParaRPr sz="200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The user tries to request a resource that does not exist</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The user inputs data that does not make sense (bad arguments / parameters / querystring data)</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The user is not authenticated</a:t>
            </a:r>
            <a:endParaRPr sz="1800">
              <a:latin typeface="Arial"/>
              <a:cs typeface="Arial"/>
            </a:endParaRPr>
          </a:p>
          <a:p>
            <a:pPr marL="305435" indent="-182880">
              <a:lnSpc>
                <a:spcPct val="100000"/>
              </a:lnSpc>
              <a:spcBef>
                <a:spcPts val="370"/>
              </a:spcBef>
              <a:buClr>
                <a:srgbClr val="E48312"/>
              </a:buClr>
              <a:buChar char="◦"/>
              <a:tabLst>
                <a:tab pos="305435" algn="l"/>
              </a:tabLst>
            </a:pPr>
            <a:r>
              <a:rPr sz="1800" dirty="0">
                <a:solidFill>
                  <a:srgbClr val="404040"/>
                </a:solidFill>
                <a:latin typeface="Arial"/>
                <a:cs typeface="Arial"/>
              </a:rPr>
              <a:t>The input the user provides does not make sense</a:t>
            </a:r>
            <a:endParaRPr sz="1800">
              <a:latin typeface="Arial"/>
              <a:cs typeface="Arial"/>
            </a:endParaRPr>
          </a:p>
          <a:p>
            <a:pPr marL="305435" indent="-182880">
              <a:lnSpc>
                <a:spcPct val="100000"/>
              </a:lnSpc>
              <a:spcBef>
                <a:spcPts val="409"/>
              </a:spcBef>
              <a:buClr>
                <a:srgbClr val="E48312"/>
              </a:buClr>
              <a:buChar char="◦"/>
              <a:tabLst>
                <a:tab pos="305435" algn="l"/>
              </a:tabLst>
            </a:pPr>
            <a:r>
              <a:rPr sz="1800" dirty="0">
                <a:solidFill>
                  <a:srgbClr val="404040"/>
                </a:solidFill>
                <a:latin typeface="Arial"/>
                <a:cs typeface="Arial"/>
              </a:rPr>
              <a:t>The user is attempting to access resources they do not have access to</a:t>
            </a:r>
            <a:endParaRPr sz="18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2993326"/>
            <a:ext cx="10638790" cy="1243930"/>
          </a:xfrm>
          <a:prstGeom prst="rect">
            <a:avLst/>
          </a:prstGeom>
        </p:spPr>
        <p:txBody>
          <a:bodyPr vert="horz" wrap="square" lIns="0" tIns="12700" rIns="0" bIns="0" rtlCol="0">
            <a:spAutoFit/>
          </a:bodyPr>
          <a:lstStyle/>
          <a:p>
            <a:pPr marL="12700">
              <a:lnSpc>
                <a:spcPct val="100000"/>
              </a:lnSpc>
              <a:spcBef>
                <a:spcPts val="100"/>
              </a:spcBef>
              <a:tabLst>
                <a:tab pos="9906635" algn="l"/>
              </a:tabLst>
            </a:pPr>
            <a:r>
              <a:rPr sz="8000" u="sng" dirty="0">
                <a:solidFill>
                  <a:srgbClr val="262626"/>
                </a:solidFill>
                <a:uFill>
                  <a:solidFill>
                    <a:srgbClr val="7F7F7F"/>
                  </a:solidFill>
                </a:uFill>
                <a:latin typeface="Arial"/>
                <a:cs typeface="Arial"/>
              </a:rPr>
              <a:t>Intermediate MongoDB</a:t>
            </a:r>
            <a:endParaRPr sz="80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Server side error checking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03962"/>
            <a:ext cx="8545195" cy="3236784"/>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Whenever input comes from a user, you must check that this input is:</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Actually there!</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Actually the type you want!</a:t>
            </a:r>
            <a:endParaRPr sz="1800">
              <a:latin typeface="Arial"/>
              <a:cs typeface="Arial"/>
            </a:endParaRPr>
          </a:p>
          <a:p>
            <a:pPr marL="488315" lvl="1" indent="-182880">
              <a:lnSpc>
                <a:spcPct val="100000"/>
              </a:lnSpc>
              <a:spcBef>
                <a:spcPts val="470"/>
              </a:spcBef>
              <a:buClr>
                <a:srgbClr val="E48312"/>
              </a:buClr>
              <a:buChar char="◦"/>
              <a:tabLst>
                <a:tab pos="488315" algn="l"/>
              </a:tabLst>
            </a:pPr>
            <a:r>
              <a:rPr sz="1400" dirty="0">
                <a:solidFill>
                  <a:srgbClr val="404040"/>
                </a:solidFill>
                <a:latin typeface="Arial"/>
                <a:cs typeface="Arial"/>
              </a:rPr>
              <a:t>For example, you may have to change from strings to numbers</a:t>
            </a:r>
            <a:endParaRPr sz="1400">
              <a:latin typeface="Arial"/>
              <a:cs typeface="Arial"/>
            </a:endParaRPr>
          </a:p>
          <a:p>
            <a:pPr marL="305435" indent="-182880">
              <a:lnSpc>
                <a:spcPct val="100000"/>
              </a:lnSpc>
              <a:spcBef>
                <a:spcPts val="355"/>
              </a:spcBef>
              <a:buClr>
                <a:srgbClr val="E48312"/>
              </a:buClr>
              <a:buChar char="◦"/>
              <a:tabLst>
                <a:tab pos="305435" algn="l"/>
              </a:tabLst>
            </a:pPr>
            <a:r>
              <a:rPr sz="1800" dirty="0">
                <a:solidFill>
                  <a:srgbClr val="404040"/>
                </a:solidFill>
                <a:latin typeface="Arial"/>
                <a:cs typeface="Arial"/>
              </a:rPr>
              <a:t>Actually valid!</a:t>
            </a:r>
            <a:endParaRPr sz="1800">
              <a:latin typeface="Arial"/>
              <a:cs typeface="Arial"/>
            </a:endParaRPr>
          </a:p>
          <a:p>
            <a:pPr marL="488315" lvl="1" indent="-182880">
              <a:lnSpc>
                <a:spcPct val="100000"/>
              </a:lnSpc>
              <a:spcBef>
                <a:spcPts val="440"/>
              </a:spcBef>
              <a:buClr>
                <a:srgbClr val="E48312"/>
              </a:buClr>
              <a:buChar char="◦"/>
              <a:tabLst>
                <a:tab pos="488315" algn="l"/>
              </a:tabLst>
            </a:pPr>
            <a:r>
              <a:rPr sz="1400" dirty="0">
                <a:solidFill>
                  <a:srgbClr val="404040"/>
                </a:solidFill>
                <a:latin typeface="Arial"/>
                <a:cs typeface="Arial"/>
              </a:rPr>
              <a:t>When you write a calculator that you wouldn’t let someone divide by 0</a:t>
            </a:r>
            <a:endParaRPr sz="1400">
              <a:latin typeface="Arial"/>
              <a:cs typeface="Arial"/>
            </a:endParaRPr>
          </a:p>
          <a:p>
            <a:pPr marL="12700">
              <a:lnSpc>
                <a:spcPct val="100000"/>
              </a:lnSpc>
              <a:spcBef>
                <a:spcPts val="1320"/>
              </a:spcBef>
            </a:pPr>
            <a:r>
              <a:rPr sz="2000" dirty="0">
                <a:solidFill>
                  <a:srgbClr val="404040"/>
                </a:solidFill>
                <a:latin typeface="Arial"/>
                <a:cs typeface="Arial"/>
              </a:rPr>
              <a:t>There are two places you will need to perform error checking:</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Inside of your routes; this will easily catch user submitted errors</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Inside of your data modules; this will allow you to ensure that you don’t create bad data.</a:t>
            </a:r>
            <a:endParaRPr sz="18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Error handling in an API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684041"/>
            <a:ext cx="9890125" cy="2764859"/>
          </a:xfrm>
          <a:prstGeom prst="rect">
            <a:avLst/>
          </a:prstGeom>
        </p:spPr>
        <p:txBody>
          <a:bodyPr vert="horz" wrap="square" lIns="0" tIns="12700" rIns="0" bIns="0" rtlCol="0">
            <a:spAutoFit/>
          </a:bodyPr>
          <a:lstStyle/>
          <a:p>
            <a:pPr marL="12700" marR="3289300">
              <a:lnSpc>
                <a:spcPct val="148600"/>
              </a:lnSpc>
              <a:spcBef>
                <a:spcPts val="100"/>
              </a:spcBef>
            </a:pPr>
            <a:r>
              <a:rPr sz="2000" dirty="0">
                <a:solidFill>
                  <a:srgbClr val="404040"/>
                </a:solidFill>
                <a:latin typeface="Arial"/>
                <a:cs typeface="Arial"/>
              </a:rPr>
              <a:t>While we build out these APIs, error handling is extremely easy!  When you encounter an issue in your API routes, you will:</a:t>
            </a:r>
            <a:endParaRPr sz="2000">
              <a:latin typeface="Arial"/>
              <a:cs typeface="Arial"/>
            </a:endParaRPr>
          </a:p>
          <a:p>
            <a:pPr marL="305435" marR="75565" indent="-182880">
              <a:lnSpc>
                <a:spcPts val="1930"/>
              </a:lnSpc>
              <a:spcBef>
                <a:spcPts val="455"/>
              </a:spcBef>
              <a:buClr>
                <a:srgbClr val="E48312"/>
              </a:buClr>
              <a:buChar char="◦"/>
              <a:tabLst>
                <a:tab pos="305435" algn="l"/>
              </a:tabLst>
            </a:pPr>
            <a:r>
              <a:rPr sz="1800" dirty="0">
                <a:solidFill>
                  <a:srgbClr val="404040"/>
                </a:solidFill>
                <a:latin typeface="Arial"/>
                <a:cs typeface="Arial"/>
              </a:rPr>
              <a:t>Determine what type of error it is (ie, the user is requesting an object that does not exist) and respond  with the proper status code.</a:t>
            </a:r>
            <a:endParaRPr sz="1800">
              <a:latin typeface="Arial"/>
              <a:cs typeface="Arial"/>
            </a:endParaRPr>
          </a:p>
          <a:p>
            <a:pPr marL="305435" marR="5080" indent="-182880">
              <a:lnSpc>
                <a:spcPct val="90300"/>
              </a:lnSpc>
              <a:spcBef>
                <a:spcPts val="560"/>
              </a:spcBef>
              <a:buClr>
                <a:srgbClr val="E48312"/>
              </a:buClr>
              <a:buChar char="◦"/>
              <a:tabLst>
                <a:tab pos="305435" algn="l"/>
              </a:tabLst>
            </a:pPr>
            <a:r>
              <a:rPr sz="1800" dirty="0">
                <a:solidFill>
                  <a:srgbClr val="404040"/>
                </a:solidFill>
                <a:latin typeface="Arial"/>
                <a:cs typeface="Arial"/>
              </a:rPr>
              <a:t>In addition to the failed status code, also send back a JSON object that describes what happened. It can  be as simple as having a property called </a:t>
            </a:r>
            <a:r>
              <a:rPr sz="1800" i="1" dirty="0">
                <a:solidFill>
                  <a:srgbClr val="404040"/>
                </a:solidFill>
                <a:latin typeface="Arial"/>
                <a:cs typeface="Arial"/>
              </a:rPr>
              <a:t>errorMessage </a:t>
            </a:r>
            <a:r>
              <a:rPr sz="1800" dirty="0">
                <a:solidFill>
                  <a:srgbClr val="404040"/>
                </a:solidFill>
                <a:latin typeface="Arial"/>
                <a:cs typeface="Arial"/>
              </a:rPr>
              <a:t>with a string describing the error, or an array of  all the errors!</a:t>
            </a:r>
            <a:endParaRPr sz="18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Demonstration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32208"/>
            <a:ext cx="10020300" cy="2623795"/>
          </a:xfrm>
          <a:prstGeom prst="rect">
            <a:avLst/>
          </a:prstGeom>
        </p:spPr>
        <p:txBody>
          <a:bodyPr vert="horz" wrap="square" lIns="0" tIns="45720" rIns="0" bIns="0" rtlCol="0">
            <a:spAutoFit/>
          </a:bodyPr>
          <a:lstStyle/>
          <a:p>
            <a:pPr marL="12700" marR="140335">
              <a:lnSpc>
                <a:spcPts val="2170"/>
              </a:lnSpc>
              <a:spcBef>
                <a:spcPts val="360"/>
              </a:spcBef>
            </a:pPr>
            <a:r>
              <a:rPr sz="2000" dirty="0">
                <a:solidFill>
                  <a:srgbClr val="404040"/>
                </a:solidFill>
                <a:latin typeface="Arial"/>
                <a:cs typeface="Arial"/>
              </a:rPr>
              <a:t>In Lecture 7’s repository, see </a:t>
            </a:r>
            <a:r>
              <a:rPr sz="2000" i="1" dirty="0">
                <a:solidFill>
                  <a:srgbClr val="404040"/>
                </a:solidFill>
                <a:latin typeface="Arial"/>
                <a:cs typeface="Arial"/>
              </a:rPr>
              <a:t>advanced_mongo.js </a:t>
            </a:r>
            <a:r>
              <a:rPr sz="2000" dirty="0">
                <a:solidFill>
                  <a:srgbClr val="404040"/>
                </a:solidFill>
                <a:latin typeface="Arial"/>
                <a:cs typeface="Arial"/>
              </a:rPr>
              <a:t>for examples. In this file, a module is exported  detailing many of the functions listed.</a:t>
            </a:r>
            <a:endParaRPr sz="2000">
              <a:latin typeface="Arial"/>
              <a:cs typeface="Arial"/>
            </a:endParaRPr>
          </a:p>
          <a:p>
            <a:pPr marL="12700" marR="625475">
              <a:lnSpc>
                <a:spcPts val="2130"/>
              </a:lnSpc>
              <a:spcBef>
                <a:spcPts val="1425"/>
              </a:spcBef>
            </a:pPr>
            <a:r>
              <a:rPr sz="2000" dirty="0">
                <a:solidFill>
                  <a:srgbClr val="404040"/>
                </a:solidFill>
                <a:latin typeface="Arial"/>
                <a:cs typeface="Arial"/>
              </a:rPr>
              <a:t>I would recommend running node in the command line, requiring </a:t>
            </a:r>
            <a:r>
              <a:rPr sz="2000" i="1" dirty="0">
                <a:solidFill>
                  <a:srgbClr val="404040"/>
                </a:solidFill>
                <a:latin typeface="Arial"/>
                <a:cs typeface="Arial"/>
              </a:rPr>
              <a:t>advanced_mongo.js</a:t>
            </a:r>
            <a:r>
              <a:rPr sz="2000" dirty="0">
                <a:solidFill>
                  <a:srgbClr val="404040"/>
                </a:solidFill>
                <a:latin typeface="Arial"/>
                <a:cs typeface="Arial"/>
              </a:rPr>
              <a:t>, and  experimenting with it accordingly. Or, you can write your own driver to experiment.</a:t>
            </a:r>
            <a:endParaRPr sz="2000">
              <a:latin typeface="Arial"/>
              <a:cs typeface="Arial"/>
            </a:endParaRPr>
          </a:p>
          <a:p>
            <a:pPr marL="12700" marR="5080">
              <a:lnSpc>
                <a:spcPts val="2170"/>
              </a:lnSpc>
              <a:spcBef>
                <a:spcPts val="1410"/>
              </a:spcBef>
            </a:pPr>
            <a:r>
              <a:rPr sz="2000" b="1" dirty="0">
                <a:solidFill>
                  <a:srgbClr val="404040"/>
                </a:solidFill>
                <a:latin typeface="Arial"/>
                <a:cs typeface="Arial"/>
              </a:rPr>
              <a:t>Note: the data for this collection will rebuild itself every time you require the file, and for  simplicity’s sake the id’s are being stored as integers. At the end of every function, the changes  will be logged. Feel free to change this!</a:t>
            </a:r>
            <a:endParaRPr sz="20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Advanced Finding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03962"/>
            <a:ext cx="8157845" cy="2929007"/>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We can find documents many more ways than just matching on multiple fields:</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Query by subdocuments</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Query for matches inside an array</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Query for a field to be one of </a:t>
            </a:r>
            <a:r>
              <a:rPr sz="1800" i="1" dirty="0">
                <a:solidFill>
                  <a:srgbClr val="404040"/>
                </a:solidFill>
                <a:latin typeface="Arial"/>
                <a:cs typeface="Arial"/>
              </a:rPr>
              <a:t>many </a:t>
            </a:r>
            <a:r>
              <a:rPr sz="1800" dirty="0">
                <a:solidFill>
                  <a:srgbClr val="404040"/>
                </a:solidFill>
                <a:latin typeface="Arial"/>
                <a:cs typeface="Arial"/>
              </a:rPr>
              <a:t>values</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Matching fields that are less than (or equal to) a value</a:t>
            </a:r>
            <a:endParaRPr sz="1800">
              <a:latin typeface="Arial"/>
              <a:cs typeface="Arial"/>
            </a:endParaRPr>
          </a:p>
          <a:p>
            <a:pPr marL="305435" indent="-182880">
              <a:lnSpc>
                <a:spcPct val="100000"/>
              </a:lnSpc>
              <a:spcBef>
                <a:spcPts val="370"/>
              </a:spcBef>
              <a:buClr>
                <a:srgbClr val="E48312"/>
              </a:buClr>
              <a:buChar char="◦"/>
              <a:tabLst>
                <a:tab pos="305435" algn="l"/>
              </a:tabLst>
            </a:pPr>
            <a:r>
              <a:rPr sz="1800" dirty="0">
                <a:solidFill>
                  <a:srgbClr val="404040"/>
                </a:solidFill>
                <a:latin typeface="Arial"/>
                <a:cs typeface="Arial"/>
              </a:rPr>
              <a:t>Matching fields that are greater than (or equal to) a value</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Performing a logical query for all matching queries, or any matching queries</a:t>
            </a:r>
            <a:endParaRPr sz="1800">
              <a:latin typeface="Arial"/>
              <a:cs typeface="Arial"/>
            </a:endParaRPr>
          </a:p>
          <a:p>
            <a:pPr marL="305435" indent="-182880">
              <a:lnSpc>
                <a:spcPct val="100000"/>
              </a:lnSpc>
              <a:spcBef>
                <a:spcPts val="405"/>
              </a:spcBef>
              <a:buClr>
                <a:srgbClr val="E48312"/>
              </a:buClr>
              <a:buFont typeface="Arial"/>
              <a:buChar char="◦"/>
              <a:tabLst>
                <a:tab pos="305435" algn="l"/>
              </a:tabLst>
            </a:pPr>
            <a:r>
              <a:rPr sz="1800" b="1" dirty="0">
                <a:solidFill>
                  <a:srgbClr val="404040"/>
                </a:solidFill>
                <a:latin typeface="Arial"/>
                <a:cs typeface="Arial"/>
              </a:rPr>
              <a:t>JavaScript based querying!</a:t>
            </a:r>
            <a:endParaRPr sz="18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Advanced Updating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a:spLocks noGrp="1"/>
          </p:cNvSpPr>
          <p:nvPr>
            <p:ph type="body" idx="1"/>
          </p:nvPr>
        </p:nvSpPr>
        <p:spPr>
          <a:xfrm>
            <a:off x="1160779" y="1803962"/>
            <a:ext cx="9870440" cy="4026743"/>
          </a:xfrm>
          <a:prstGeom prst="rect">
            <a:avLst/>
          </a:prstGeom>
        </p:spPr>
        <p:txBody>
          <a:bodyPr vert="horz" wrap="square" lIns="0" tIns="40640" rIns="0" bIns="0" rtlCol="0">
            <a:spAutoFit/>
          </a:bodyPr>
          <a:lstStyle/>
          <a:p>
            <a:pPr marL="27940">
              <a:lnSpc>
                <a:spcPct val="100000"/>
              </a:lnSpc>
              <a:spcBef>
                <a:spcPts val="320"/>
              </a:spcBef>
            </a:pPr>
            <a:r>
              <a:rPr dirty="0"/>
              <a:t>There are many ways we can update documents, rather than just replacing their entire content.</a:t>
            </a:r>
          </a:p>
          <a:p>
            <a:pPr marL="320675" indent="-182880">
              <a:lnSpc>
                <a:spcPct val="100000"/>
              </a:lnSpc>
              <a:spcBef>
                <a:spcPts val="200"/>
              </a:spcBef>
              <a:buClr>
                <a:srgbClr val="E48312"/>
              </a:buClr>
              <a:buChar char="◦"/>
              <a:tabLst>
                <a:tab pos="320675" algn="l"/>
              </a:tabLst>
            </a:pPr>
            <a:r>
              <a:rPr sz="1800" dirty="0"/>
              <a:t>We can change only specific fields</a:t>
            </a:r>
            <a:endParaRPr sz="1800"/>
          </a:p>
          <a:p>
            <a:pPr marL="320675" indent="-182880">
              <a:lnSpc>
                <a:spcPct val="100000"/>
              </a:lnSpc>
              <a:spcBef>
                <a:spcPts val="375"/>
              </a:spcBef>
              <a:buClr>
                <a:srgbClr val="E48312"/>
              </a:buClr>
              <a:buChar char="◦"/>
              <a:tabLst>
                <a:tab pos="320675" algn="l"/>
              </a:tabLst>
            </a:pPr>
            <a:r>
              <a:rPr sz="1800" dirty="0"/>
              <a:t>Update subdocuments</a:t>
            </a:r>
            <a:endParaRPr sz="1800"/>
          </a:p>
          <a:p>
            <a:pPr marL="320675" indent="-182880">
              <a:lnSpc>
                <a:spcPct val="100000"/>
              </a:lnSpc>
              <a:spcBef>
                <a:spcPts val="405"/>
              </a:spcBef>
              <a:buClr>
                <a:srgbClr val="E48312"/>
              </a:buClr>
              <a:buChar char="◦"/>
              <a:tabLst>
                <a:tab pos="320675" algn="l"/>
              </a:tabLst>
            </a:pPr>
            <a:r>
              <a:rPr sz="1800" dirty="0"/>
              <a:t>Increment fields</a:t>
            </a:r>
            <a:endParaRPr sz="1800"/>
          </a:p>
          <a:p>
            <a:pPr marL="320675" indent="-182880">
              <a:lnSpc>
                <a:spcPct val="100000"/>
              </a:lnSpc>
              <a:spcBef>
                <a:spcPts val="375"/>
              </a:spcBef>
              <a:buClr>
                <a:srgbClr val="E48312"/>
              </a:buClr>
              <a:buChar char="◦"/>
              <a:tabLst>
                <a:tab pos="320675" algn="l"/>
              </a:tabLst>
            </a:pPr>
            <a:r>
              <a:rPr sz="1800" dirty="0"/>
              <a:t>Multiply fields value</a:t>
            </a:r>
            <a:endParaRPr sz="1800"/>
          </a:p>
          <a:p>
            <a:pPr marL="320675" indent="-182880">
              <a:lnSpc>
                <a:spcPct val="100000"/>
              </a:lnSpc>
              <a:spcBef>
                <a:spcPts val="370"/>
              </a:spcBef>
              <a:buClr>
                <a:srgbClr val="E48312"/>
              </a:buClr>
              <a:buChar char="◦"/>
              <a:tabLst>
                <a:tab pos="320675" algn="l"/>
              </a:tabLst>
            </a:pPr>
            <a:r>
              <a:rPr sz="1800" dirty="0"/>
              <a:t>Remove fields</a:t>
            </a:r>
            <a:endParaRPr sz="1800"/>
          </a:p>
          <a:p>
            <a:pPr marL="320675" indent="-182880">
              <a:lnSpc>
                <a:spcPct val="100000"/>
              </a:lnSpc>
              <a:spcBef>
                <a:spcPts val="375"/>
              </a:spcBef>
              <a:buClr>
                <a:srgbClr val="E48312"/>
              </a:buClr>
              <a:buChar char="◦"/>
              <a:tabLst>
                <a:tab pos="320675" algn="l"/>
              </a:tabLst>
            </a:pPr>
            <a:r>
              <a:rPr sz="1800" dirty="0"/>
              <a:t>Update to a minimum value</a:t>
            </a:r>
            <a:endParaRPr sz="1800"/>
          </a:p>
          <a:p>
            <a:pPr marL="320675" indent="-182880">
              <a:lnSpc>
                <a:spcPct val="100000"/>
              </a:lnSpc>
              <a:spcBef>
                <a:spcPts val="405"/>
              </a:spcBef>
              <a:buClr>
                <a:srgbClr val="E48312"/>
              </a:buClr>
              <a:buChar char="◦"/>
              <a:tabLst>
                <a:tab pos="320675" algn="l"/>
              </a:tabLst>
            </a:pPr>
            <a:r>
              <a:rPr sz="1800" dirty="0"/>
              <a:t>Update to a maximum value</a:t>
            </a:r>
            <a:endParaRPr sz="1800"/>
          </a:p>
          <a:p>
            <a:pPr marL="320675" indent="-182880">
              <a:lnSpc>
                <a:spcPct val="100000"/>
              </a:lnSpc>
              <a:spcBef>
                <a:spcPts val="375"/>
              </a:spcBef>
              <a:buClr>
                <a:srgbClr val="E48312"/>
              </a:buClr>
              <a:buChar char="◦"/>
              <a:tabLst>
                <a:tab pos="320675" algn="l"/>
              </a:tabLst>
            </a:pPr>
            <a:r>
              <a:rPr sz="1800" dirty="0"/>
              <a:t>Manipulate arrays</a:t>
            </a:r>
            <a:endParaRPr sz="1800"/>
          </a:p>
          <a:p>
            <a:pPr marL="27940" marR="399415">
              <a:lnSpc>
                <a:spcPts val="2170"/>
              </a:lnSpc>
              <a:spcBef>
                <a:spcPts val="1605"/>
              </a:spcBef>
            </a:pPr>
            <a:r>
              <a:rPr dirty="0"/>
              <a:t>All of these are demonstrated in </a:t>
            </a:r>
            <a:r>
              <a:rPr i="1" dirty="0">
                <a:latin typeface="Arial"/>
                <a:cs typeface="Arial"/>
              </a:rPr>
              <a:t>advanced_mongo.js, </a:t>
            </a:r>
            <a:r>
              <a:rPr dirty="0"/>
              <a:t>where you can experiment with them  accordingly through the node command line or writing your own file.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Array Querying Operation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03962"/>
            <a:ext cx="9569450" cy="2151871"/>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Naturally, as JSON documents, we can store arrays in MongoDB.</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Entries can be primitives or objects!</a:t>
            </a:r>
            <a:endParaRPr sz="1800">
              <a:latin typeface="Arial"/>
              <a:cs typeface="Arial"/>
            </a:endParaRPr>
          </a:p>
          <a:p>
            <a:pPr marL="12700" marR="5080">
              <a:lnSpc>
                <a:spcPts val="2170"/>
              </a:lnSpc>
              <a:spcBef>
                <a:spcPts val="1605"/>
              </a:spcBef>
            </a:pPr>
            <a:r>
              <a:rPr sz="2000" dirty="0">
                <a:solidFill>
                  <a:srgbClr val="404040"/>
                </a:solidFill>
                <a:latin typeface="Arial"/>
                <a:cs typeface="Arial"/>
              </a:rPr>
              <a:t>We can query documents based on arrays and update arrays and their entries. When dealing  with arrays containing subdocuments, we can query for matching fields on subdocuments.</a:t>
            </a:r>
            <a:endParaRPr sz="2000">
              <a:latin typeface="Arial"/>
              <a:cs typeface="Arial"/>
            </a:endParaRPr>
          </a:p>
          <a:p>
            <a:pPr marL="12700">
              <a:lnSpc>
                <a:spcPct val="100000"/>
              </a:lnSpc>
              <a:spcBef>
                <a:spcPts val="1130"/>
              </a:spcBef>
            </a:pPr>
            <a:r>
              <a:rPr sz="2000" dirty="0">
                <a:solidFill>
                  <a:srgbClr val="404040"/>
                </a:solidFill>
                <a:latin typeface="Arial"/>
                <a:cs typeface="Arial"/>
              </a:rPr>
              <a:t>We can query arrays to find documents that have arrays with matching entries</a:t>
            </a:r>
            <a:endParaRPr sz="20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Array Manipulation Operations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32208"/>
            <a:ext cx="9914890" cy="2649855"/>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Arguably, the most difficult part of MongoDB is array manipulation due to the complex syntax of  combining arrays and subdocuments.</a:t>
            </a:r>
            <a:endParaRPr sz="2000">
              <a:latin typeface="Arial"/>
              <a:cs typeface="Arial"/>
            </a:endParaRPr>
          </a:p>
          <a:p>
            <a:pPr marL="12700">
              <a:lnSpc>
                <a:spcPct val="100000"/>
              </a:lnSpc>
              <a:spcBef>
                <a:spcPts val="1130"/>
              </a:spcBef>
            </a:pPr>
            <a:r>
              <a:rPr sz="2000" dirty="0">
                <a:solidFill>
                  <a:srgbClr val="404040"/>
                </a:solidFill>
                <a:latin typeface="Arial"/>
                <a:cs typeface="Arial"/>
              </a:rPr>
              <a:t>There are many ways of updating arrays:</a:t>
            </a:r>
            <a:endParaRPr sz="200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Adding to the array if it does not already exist</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Adding to the array whether or not it exists</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Popping the first or last element</a:t>
            </a:r>
            <a:endParaRPr sz="1800">
              <a:latin typeface="Arial"/>
              <a:cs typeface="Arial"/>
            </a:endParaRPr>
          </a:p>
          <a:p>
            <a:pPr marL="305435" indent="-182880">
              <a:lnSpc>
                <a:spcPct val="100000"/>
              </a:lnSpc>
              <a:spcBef>
                <a:spcPts val="370"/>
              </a:spcBef>
              <a:buClr>
                <a:srgbClr val="E48312"/>
              </a:buClr>
              <a:buChar char="◦"/>
              <a:tabLst>
                <a:tab pos="305435" algn="l"/>
              </a:tabLst>
            </a:pPr>
            <a:r>
              <a:rPr sz="1800" dirty="0">
                <a:solidFill>
                  <a:srgbClr val="404040"/>
                </a:solidFill>
                <a:latin typeface="Arial"/>
                <a:cs typeface="Arial"/>
              </a:rPr>
              <a:t>Remove a single matching element</a:t>
            </a:r>
            <a:endParaRPr sz="1800">
              <a:latin typeface="Arial"/>
              <a:cs typeface="Arial"/>
            </a:endParaRPr>
          </a:p>
          <a:p>
            <a:pPr marL="305435" indent="-182880">
              <a:lnSpc>
                <a:spcPct val="100000"/>
              </a:lnSpc>
              <a:spcBef>
                <a:spcPts val="409"/>
              </a:spcBef>
              <a:buClr>
                <a:srgbClr val="E48312"/>
              </a:buClr>
              <a:buChar char="◦"/>
              <a:tabLst>
                <a:tab pos="305435" algn="l"/>
              </a:tabLst>
            </a:pPr>
            <a:r>
              <a:rPr sz="1800" dirty="0">
                <a:solidFill>
                  <a:srgbClr val="404040"/>
                </a:solidFill>
                <a:latin typeface="Arial"/>
                <a:cs typeface="Arial"/>
              </a:rPr>
              <a:t>Removing all matching elements</a:t>
            </a:r>
            <a:endParaRPr sz="18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3048000"/>
            <a:ext cx="12192000" cy="1120820"/>
          </a:xfrm>
          <a:prstGeom prst="rect">
            <a:avLst/>
          </a:prstGeom>
        </p:spPr>
        <p:txBody>
          <a:bodyPr vert="horz" wrap="square" lIns="0" tIns="12700" rIns="0" bIns="0" rtlCol="0">
            <a:spAutoFit/>
          </a:bodyPr>
          <a:lstStyle/>
          <a:p>
            <a:pPr marL="12700">
              <a:lnSpc>
                <a:spcPct val="100000"/>
              </a:lnSpc>
              <a:spcBef>
                <a:spcPts val="100"/>
              </a:spcBef>
              <a:tabLst>
                <a:tab pos="9906635" algn="l"/>
              </a:tabLst>
            </a:pPr>
            <a:r>
              <a:rPr sz="7200" u="sng" dirty="0">
                <a:solidFill>
                  <a:srgbClr val="262626"/>
                </a:solidFill>
                <a:uFill>
                  <a:solidFill>
                    <a:srgbClr val="7F7F7F"/>
                  </a:solidFill>
                </a:uFill>
                <a:latin typeface="Arial"/>
                <a:cs typeface="Arial"/>
              </a:rPr>
              <a:t>POST, PUT, DELETE (API)	</a:t>
            </a:r>
            <a:endParaRPr sz="72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POST, PUT, and DELETE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32208"/>
            <a:ext cx="9561830" cy="3745865"/>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Last lecture, we focused on GET requests. GET requests are used to retrieve data, and do not  have access to request bodies.</a:t>
            </a:r>
            <a:endParaRPr sz="2000">
              <a:latin typeface="Arial"/>
              <a:cs typeface="Arial"/>
            </a:endParaRPr>
          </a:p>
          <a:p>
            <a:pPr marL="12700">
              <a:lnSpc>
                <a:spcPct val="100000"/>
              </a:lnSpc>
              <a:spcBef>
                <a:spcPts val="1130"/>
              </a:spcBef>
            </a:pPr>
            <a:r>
              <a:rPr sz="2000" dirty="0">
                <a:solidFill>
                  <a:srgbClr val="404040"/>
                </a:solidFill>
                <a:latin typeface="Arial"/>
                <a:cs typeface="Arial"/>
              </a:rPr>
              <a:t>POST, PUT, and DELETE calls are used for other actions.</a:t>
            </a:r>
            <a:endParaRPr sz="200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POST requests call for the creation of an entity</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PUT requests call for an entity to be updated</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DELETE requests call for an entity to be deleted</a:t>
            </a:r>
            <a:endParaRPr sz="1800">
              <a:latin typeface="Arial"/>
              <a:cs typeface="Arial"/>
            </a:endParaRPr>
          </a:p>
          <a:p>
            <a:pPr marL="12700">
              <a:lnSpc>
                <a:spcPct val="100000"/>
              </a:lnSpc>
              <a:spcBef>
                <a:spcPts val="1340"/>
              </a:spcBef>
            </a:pPr>
            <a:r>
              <a:rPr sz="2000" dirty="0">
                <a:solidFill>
                  <a:srgbClr val="404040"/>
                </a:solidFill>
                <a:latin typeface="Arial"/>
                <a:cs typeface="Arial"/>
              </a:rPr>
              <a:t>Each of these request types can use the following types of data:</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Querystring parameters</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Request bodies</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URL Params</a:t>
            </a:r>
            <a:endParaRPr sz="1800">
              <a:latin typeface="Arial"/>
              <a:cs typeface="Arial"/>
            </a:endParaRPr>
          </a:p>
          <a:p>
            <a:pPr marL="305435" indent="-182880">
              <a:lnSpc>
                <a:spcPct val="100000"/>
              </a:lnSpc>
              <a:spcBef>
                <a:spcPts val="370"/>
              </a:spcBef>
              <a:buClr>
                <a:srgbClr val="E48312"/>
              </a:buClr>
              <a:buChar char="◦"/>
              <a:tabLst>
                <a:tab pos="305435" algn="l"/>
              </a:tabLst>
            </a:pPr>
            <a:r>
              <a:rPr sz="1800" dirty="0">
                <a:solidFill>
                  <a:srgbClr val="404040"/>
                </a:solidFill>
                <a:latin typeface="Arial"/>
                <a:cs typeface="Arial"/>
              </a:rPr>
              <a:t>Headers</a:t>
            </a:r>
            <a:endParaRPr sz="18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998E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301</TotalTime>
  <Words>1431</Words>
  <Application>Microsoft Macintosh PowerPoint</Application>
  <PresentationFormat>Widescreen</PresentationFormat>
  <Paragraphs>129</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Lecture 7: API  Development and  Intermediate MongoDB </vt:lpstr>
      <vt:lpstr>PowerPoint Presentation</vt:lpstr>
      <vt:lpstr>Demonstration </vt:lpstr>
      <vt:lpstr>Advanced Finding </vt:lpstr>
      <vt:lpstr>Advanced Updating </vt:lpstr>
      <vt:lpstr>Array Querying Operation </vt:lpstr>
      <vt:lpstr>Array Manipulation Operations </vt:lpstr>
      <vt:lpstr>PowerPoint Presentation</vt:lpstr>
      <vt:lpstr>POST, PUT, and DELETE </vt:lpstr>
      <vt:lpstr>A request body </vt:lpstr>
      <vt:lpstr>Using request body data </vt:lpstr>
      <vt:lpstr>Using Postman </vt:lpstr>
      <vt:lpstr>Using Postman to send JSON </vt:lpstr>
      <vt:lpstr>Adding a blog post with Postman </vt:lpstr>
      <vt:lpstr>Using that post on the server </vt:lpstr>
      <vt:lpstr>Updating data </vt:lpstr>
      <vt:lpstr>Deleting data </vt:lpstr>
      <vt:lpstr>Server Side Error  Checking </vt:lpstr>
      <vt:lpstr>What is server side validation? </vt:lpstr>
      <vt:lpstr>Server side error checking </vt:lpstr>
      <vt:lpstr>Error handling in an API </vt:lpstr>
    </vt:vector>
  </TitlesOfParts>
  <LinksUpToDate>false</LinksUpToDate>
  <SharedDoc>false</SharedDoc>
  <HyperlinksChanged>false</HyperlinksChanged>
  <AppVersion>16.0017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7: API  Development and  Intermediate MongoDB </dc:title>
  <cp:lastModifiedBy>Patrick Hill</cp:lastModifiedBy>
  <cp:revision>1</cp:revision>
  <dcterms:created xsi:type="dcterms:W3CDTF">2018-08-11T00:19:22Z</dcterms:created>
  <dcterms:modified xsi:type="dcterms:W3CDTF">2018-08-14T19:41:00Z</dcterms:modified>
</cp:coreProperties>
</file>