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p:cViewPr varScale="1">
        <p:scale>
          <a:sx n="124" d="100"/>
          <a:sy n="124" d="100"/>
        </p:scale>
        <p:origin x="640" y="1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900" b="0" i="0">
                <a:solidFill>
                  <a:schemeClr val="bg1"/>
                </a:solidFill>
                <a:latin typeface="Arial"/>
                <a:cs typeface="Arial"/>
              </a:defRPr>
            </a:lvl1p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8/14/18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u="sng">
                <a:solidFill>
                  <a:srgbClr val="404040"/>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8000" b="0" i="0">
                <a:solidFill>
                  <a:srgbClr val="262626"/>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900" b="0" i="0">
                <a:solidFill>
                  <a:schemeClr val="bg1"/>
                </a:solidFill>
                <a:latin typeface="Arial"/>
                <a:cs typeface="Arial"/>
              </a:defRPr>
            </a:lvl1p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8/14/18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u="sng">
                <a:solidFill>
                  <a:srgbClr val="404040"/>
                </a:solidFill>
                <a:latin typeface="Arial"/>
                <a:cs typeface="Arial"/>
              </a:defRPr>
            </a:lvl1pPr>
          </a:lstStyle>
          <a:p>
            <a:endParaRPr/>
          </a:p>
        </p:txBody>
      </p:sp>
      <p:sp>
        <p:nvSpPr>
          <p:cNvPr id="3" name="Holder 3"/>
          <p:cNvSpPr>
            <a:spLocks noGrp="1"/>
          </p:cNvSpPr>
          <p:nvPr>
            <p:ph sz="half" idx="2"/>
          </p:nvPr>
        </p:nvSpPr>
        <p:spPr>
          <a:xfrm>
            <a:off x="1176019" y="1806808"/>
            <a:ext cx="4866005" cy="3695700"/>
          </a:xfrm>
          <a:prstGeom prst="rect">
            <a:avLst/>
          </a:prstGeom>
        </p:spPr>
        <p:txBody>
          <a:bodyPr wrap="square" lIns="0" tIns="0" rIns="0" bIns="0">
            <a:spAutoFit/>
          </a:bodyPr>
          <a:lstStyle>
            <a:lvl1pPr>
              <a:defRPr sz="2000" b="0" i="0">
                <a:solidFill>
                  <a:srgbClr val="404040"/>
                </a:solidFill>
                <a:latin typeface="Arial"/>
                <a:cs typeface="Arial"/>
              </a:defRPr>
            </a:lvl1pPr>
          </a:lstStyle>
          <a:p>
            <a:endParaRPr/>
          </a:p>
        </p:txBody>
      </p:sp>
      <p:sp>
        <p:nvSpPr>
          <p:cNvPr id="4" name="Holder 4"/>
          <p:cNvSpPr>
            <a:spLocks noGrp="1"/>
          </p:cNvSpPr>
          <p:nvPr>
            <p:ph sz="half" idx="3"/>
          </p:nvPr>
        </p:nvSpPr>
        <p:spPr>
          <a:xfrm>
            <a:off x="6205220" y="1685800"/>
            <a:ext cx="4937759" cy="4051300"/>
          </a:xfrm>
          <a:prstGeom prst="rect">
            <a:avLst/>
          </a:prstGeom>
        </p:spPr>
        <p:txBody>
          <a:bodyPr wrap="square" lIns="0" tIns="0" rIns="0" bIns="0">
            <a:spAutoFit/>
          </a:bodyPr>
          <a:lstStyle>
            <a:lvl1pPr>
              <a:defRPr sz="1900" b="0" i="0">
                <a:solidFill>
                  <a:srgbClr val="404040"/>
                </a:solidFill>
                <a:latin typeface="Courier New"/>
                <a:cs typeface="Courier New"/>
              </a:defRPr>
            </a:lvl1pPr>
          </a:lstStyle>
          <a:p>
            <a:endParaRPr/>
          </a:p>
        </p:txBody>
      </p:sp>
      <p:sp>
        <p:nvSpPr>
          <p:cNvPr id="5" name="Holder 5"/>
          <p:cNvSpPr>
            <a:spLocks noGrp="1"/>
          </p:cNvSpPr>
          <p:nvPr>
            <p:ph type="ftr" sz="quarter" idx="5"/>
          </p:nvPr>
        </p:nvSpPr>
        <p:spPr/>
        <p:txBody>
          <a:bodyPr lIns="0" tIns="0" rIns="0" bIns="0"/>
          <a:lstStyle>
            <a:lvl1pPr>
              <a:defRPr sz="900" b="0" i="0">
                <a:solidFill>
                  <a:schemeClr val="bg1"/>
                </a:solidFill>
                <a:latin typeface="Arial"/>
                <a:cs typeface="Arial"/>
              </a:defRPr>
            </a:lvl1p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8/14/18</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u="sng">
                <a:solidFill>
                  <a:srgbClr val="404040"/>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900" b="0" i="0">
                <a:solidFill>
                  <a:schemeClr val="bg1"/>
                </a:solidFill>
                <a:latin typeface="Arial"/>
                <a:cs typeface="Arial"/>
              </a:defRPr>
            </a:lvl1p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8/14/18</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3175" y="6400800"/>
            <a:ext cx="12188825" cy="457200"/>
          </a:xfrm>
          <a:custGeom>
            <a:avLst/>
            <a:gdLst/>
            <a:ahLst/>
            <a:cxnLst/>
            <a:rect l="l" t="t" r="r" b="b"/>
            <a:pathLst>
              <a:path w="12188825" h="457200">
                <a:moveTo>
                  <a:pt x="0" y="457200"/>
                </a:moveTo>
                <a:lnTo>
                  <a:pt x="12188825" y="457200"/>
                </a:lnTo>
                <a:lnTo>
                  <a:pt x="12188825" y="0"/>
                </a:lnTo>
                <a:lnTo>
                  <a:pt x="0" y="0"/>
                </a:lnTo>
                <a:lnTo>
                  <a:pt x="0" y="457200"/>
                </a:lnTo>
                <a:close/>
              </a:path>
            </a:pathLst>
          </a:custGeom>
          <a:solidFill>
            <a:srgbClr val="BD582C"/>
          </a:solidFill>
        </p:spPr>
        <p:txBody>
          <a:bodyPr wrap="square" lIns="0" tIns="0" rIns="0" bIns="0" rtlCol="0"/>
          <a:lstStyle/>
          <a:p>
            <a:endParaRPr/>
          </a:p>
        </p:txBody>
      </p:sp>
      <p:sp>
        <p:nvSpPr>
          <p:cNvPr id="17" name="bk object 17"/>
          <p:cNvSpPr/>
          <p:nvPr/>
        </p:nvSpPr>
        <p:spPr>
          <a:xfrm>
            <a:off x="14" y="6334316"/>
            <a:ext cx="12188825" cy="64135"/>
          </a:xfrm>
          <a:custGeom>
            <a:avLst/>
            <a:gdLst/>
            <a:ahLst/>
            <a:cxnLst/>
            <a:rect l="l" t="t" r="r" b="b"/>
            <a:pathLst>
              <a:path w="12188825" h="64135">
                <a:moveTo>
                  <a:pt x="0" y="64007"/>
                </a:moveTo>
                <a:lnTo>
                  <a:pt x="12188825" y="64007"/>
                </a:lnTo>
                <a:lnTo>
                  <a:pt x="12188825" y="0"/>
                </a:lnTo>
                <a:lnTo>
                  <a:pt x="0" y="0"/>
                </a:lnTo>
                <a:lnTo>
                  <a:pt x="0" y="64007"/>
                </a:lnTo>
                <a:close/>
              </a:path>
            </a:pathLst>
          </a:custGeom>
          <a:solidFill>
            <a:srgbClr val="E48312"/>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900" b="0" i="0">
                <a:solidFill>
                  <a:schemeClr val="bg1"/>
                </a:solidFill>
                <a:latin typeface="Arial"/>
                <a:cs typeface="Arial"/>
              </a:defRPr>
            </a:lvl1p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8/14/18</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 y="6400800"/>
            <a:ext cx="12192000" cy="457200"/>
          </a:xfrm>
          <a:custGeom>
            <a:avLst/>
            <a:gdLst/>
            <a:ahLst/>
            <a:cxnLst/>
            <a:rect l="l" t="t" r="r" b="b"/>
            <a:pathLst>
              <a:path w="12192000" h="457200">
                <a:moveTo>
                  <a:pt x="0" y="457200"/>
                </a:moveTo>
                <a:lnTo>
                  <a:pt x="12192000" y="457200"/>
                </a:lnTo>
                <a:lnTo>
                  <a:pt x="12192000" y="0"/>
                </a:lnTo>
                <a:lnTo>
                  <a:pt x="0" y="0"/>
                </a:lnTo>
                <a:lnTo>
                  <a:pt x="0" y="457200"/>
                </a:lnTo>
                <a:close/>
              </a:path>
            </a:pathLst>
          </a:custGeom>
          <a:solidFill>
            <a:srgbClr val="BD582C"/>
          </a:solidFill>
        </p:spPr>
        <p:txBody>
          <a:bodyPr wrap="square" lIns="0" tIns="0" rIns="0" bIns="0" rtlCol="0"/>
          <a:lstStyle/>
          <a:p>
            <a:endParaRPr/>
          </a:p>
        </p:txBody>
      </p:sp>
      <p:sp>
        <p:nvSpPr>
          <p:cNvPr id="17" name="bk object 17"/>
          <p:cNvSpPr/>
          <p:nvPr/>
        </p:nvSpPr>
        <p:spPr>
          <a:xfrm>
            <a:off x="0" y="6334316"/>
            <a:ext cx="12192000" cy="66040"/>
          </a:xfrm>
          <a:custGeom>
            <a:avLst/>
            <a:gdLst/>
            <a:ahLst/>
            <a:cxnLst/>
            <a:rect l="l" t="t" r="r" b="b"/>
            <a:pathLst>
              <a:path w="12192000" h="66039">
                <a:moveTo>
                  <a:pt x="0" y="65998"/>
                </a:moveTo>
                <a:lnTo>
                  <a:pt x="12192000" y="65998"/>
                </a:lnTo>
                <a:lnTo>
                  <a:pt x="12192000" y="0"/>
                </a:lnTo>
                <a:lnTo>
                  <a:pt x="0" y="0"/>
                </a:lnTo>
                <a:lnTo>
                  <a:pt x="0" y="65998"/>
                </a:lnTo>
                <a:close/>
              </a:path>
            </a:pathLst>
          </a:custGeom>
          <a:solidFill>
            <a:srgbClr val="E48312"/>
          </a:solidFill>
        </p:spPr>
        <p:txBody>
          <a:bodyPr wrap="square" lIns="0" tIns="0" rIns="0" bIns="0" rtlCol="0"/>
          <a:lstStyle/>
          <a:p>
            <a:endParaRPr/>
          </a:p>
        </p:txBody>
      </p:sp>
      <p:sp>
        <p:nvSpPr>
          <p:cNvPr id="2" name="Holder 2"/>
          <p:cNvSpPr>
            <a:spLocks noGrp="1"/>
          </p:cNvSpPr>
          <p:nvPr>
            <p:ph type="title"/>
          </p:nvPr>
        </p:nvSpPr>
        <p:spPr>
          <a:xfrm>
            <a:off x="1018539" y="913193"/>
            <a:ext cx="10154920" cy="756919"/>
          </a:xfrm>
          <a:prstGeom prst="rect">
            <a:avLst/>
          </a:prstGeom>
        </p:spPr>
        <p:txBody>
          <a:bodyPr wrap="square" lIns="0" tIns="0" rIns="0" bIns="0">
            <a:spAutoFit/>
          </a:bodyPr>
          <a:lstStyle>
            <a:lvl1pPr>
              <a:defRPr sz="4800" b="0" i="0" u="sng">
                <a:solidFill>
                  <a:srgbClr val="404040"/>
                </a:solidFill>
                <a:latin typeface="Arial"/>
                <a:cs typeface="Arial"/>
              </a:defRPr>
            </a:lvl1pPr>
          </a:lstStyle>
          <a:p>
            <a:endParaRPr/>
          </a:p>
        </p:txBody>
      </p:sp>
      <p:sp>
        <p:nvSpPr>
          <p:cNvPr id="3" name="Holder 3"/>
          <p:cNvSpPr>
            <a:spLocks noGrp="1"/>
          </p:cNvSpPr>
          <p:nvPr>
            <p:ph type="body" idx="1"/>
          </p:nvPr>
        </p:nvSpPr>
        <p:spPr>
          <a:xfrm>
            <a:off x="1096009" y="1957006"/>
            <a:ext cx="9999980" cy="2277745"/>
          </a:xfrm>
          <a:prstGeom prst="rect">
            <a:avLst/>
          </a:prstGeom>
        </p:spPr>
        <p:txBody>
          <a:bodyPr wrap="square" lIns="0" tIns="0" rIns="0" bIns="0">
            <a:spAutoFit/>
          </a:bodyPr>
          <a:lstStyle>
            <a:lvl1pPr>
              <a:defRPr sz="8000" b="0" i="0">
                <a:solidFill>
                  <a:srgbClr val="262626"/>
                </a:solidFill>
                <a:latin typeface="Arial"/>
                <a:cs typeface="Arial"/>
              </a:defRPr>
            </a:lvl1pPr>
          </a:lstStyle>
          <a:p>
            <a:endParaRPr/>
          </a:p>
        </p:txBody>
      </p:sp>
      <p:sp>
        <p:nvSpPr>
          <p:cNvPr id="4" name="Holder 4"/>
          <p:cNvSpPr>
            <a:spLocks noGrp="1"/>
          </p:cNvSpPr>
          <p:nvPr>
            <p:ph type="ftr" sz="quarter" idx="5"/>
          </p:nvPr>
        </p:nvSpPr>
        <p:spPr>
          <a:xfrm>
            <a:off x="5042693" y="6558091"/>
            <a:ext cx="2110104" cy="165100"/>
          </a:xfrm>
          <a:prstGeom prst="rect">
            <a:avLst/>
          </a:prstGeom>
        </p:spPr>
        <p:txBody>
          <a:bodyPr wrap="square" lIns="0" tIns="0" rIns="0" bIns="0">
            <a:spAutoFit/>
          </a:bodyPr>
          <a:lstStyle>
            <a:lvl1pPr>
              <a:defRPr sz="900" b="0" i="0">
                <a:solidFill>
                  <a:schemeClr val="bg1"/>
                </a:solidFill>
                <a:latin typeface="Arial"/>
                <a:cs typeface="Arial"/>
              </a:defRPr>
            </a:lvl1p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8/14/18</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handlebarsjs.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175" y="6400800"/>
            <a:ext cx="12188825" cy="457200"/>
          </a:xfrm>
          <a:custGeom>
            <a:avLst/>
            <a:gdLst/>
            <a:ahLst/>
            <a:cxnLst/>
            <a:rect l="l" t="t" r="r" b="b"/>
            <a:pathLst>
              <a:path w="12188825" h="457200">
                <a:moveTo>
                  <a:pt x="0" y="457200"/>
                </a:moveTo>
                <a:lnTo>
                  <a:pt x="12188825" y="457200"/>
                </a:lnTo>
                <a:lnTo>
                  <a:pt x="12188825" y="0"/>
                </a:lnTo>
                <a:lnTo>
                  <a:pt x="0" y="0"/>
                </a:lnTo>
                <a:lnTo>
                  <a:pt x="0" y="457200"/>
                </a:lnTo>
                <a:close/>
              </a:path>
            </a:pathLst>
          </a:custGeom>
          <a:solidFill>
            <a:srgbClr val="BD582C"/>
          </a:solidFill>
        </p:spPr>
        <p:txBody>
          <a:bodyPr wrap="square" lIns="0" tIns="0" rIns="0" bIns="0" rtlCol="0"/>
          <a:lstStyle/>
          <a:p>
            <a:endParaRPr/>
          </a:p>
        </p:txBody>
      </p:sp>
      <p:sp>
        <p:nvSpPr>
          <p:cNvPr id="3" name="object 3"/>
          <p:cNvSpPr/>
          <p:nvPr/>
        </p:nvSpPr>
        <p:spPr>
          <a:xfrm>
            <a:off x="14" y="6334316"/>
            <a:ext cx="12188825" cy="64135"/>
          </a:xfrm>
          <a:custGeom>
            <a:avLst/>
            <a:gdLst/>
            <a:ahLst/>
            <a:cxnLst/>
            <a:rect l="l" t="t" r="r" b="b"/>
            <a:pathLst>
              <a:path w="12188825" h="64135">
                <a:moveTo>
                  <a:pt x="0" y="64007"/>
                </a:moveTo>
                <a:lnTo>
                  <a:pt x="12188825" y="64007"/>
                </a:lnTo>
                <a:lnTo>
                  <a:pt x="12188825" y="0"/>
                </a:lnTo>
                <a:lnTo>
                  <a:pt x="0" y="0"/>
                </a:lnTo>
                <a:lnTo>
                  <a:pt x="0" y="64007"/>
                </a:lnTo>
                <a:close/>
              </a:path>
            </a:pathLst>
          </a:custGeom>
          <a:solidFill>
            <a:srgbClr val="E48312"/>
          </a:solidFill>
        </p:spPr>
        <p:txBody>
          <a:bodyPr wrap="square" lIns="0" tIns="0" rIns="0" bIns="0" rtlCol="0"/>
          <a:lstStyle/>
          <a:p>
            <a:endParaRPr/>
          </a:p>
        </p:txBody>
      </p:sp>
      <p:sp>
        <p:nvSpPr>
          <p:cNvPr id="4" name="object 4"/>
          <p:cNvSpPr/>
          <p:nvPr/>
        </p:nvSpPr>
        <p:spPr>
          <a:xfrm>
            <a:off x="1207657" y="4343400"/>
            <a:ext cx="9875520" cy="0"/>
          </a:xfrm>
          <a:custGeom>
            <a:avLst/>
            <a:gdLst/>
            <a:ahLst/>
            <a:cxnLst/>
            <a:rect l="l" t="t" r="r" b="b"/>
            <a:pathLst>
              <a:path w="9875520">
                <a:moveTo>
                  <a:pt x="0" y="0"/>
                </a:moveTo>
                <a:lnTo>
                  <a:pt x="9875520" y="1"/>
                </a:lnTo>
              </a:path>
            </a:pathLst>
          </a:custGeom>
          <a:ln w="6350">
            <a:solidFill>
              <a:srgbClr val="7F7F7F"/>
            </a:solidFill>
          </a:ln>
        </p:spPr>
        <p:txBody>
          <a:bodyPr wrap="square" lIns="0" tIns="0" rIns="0" bIns="0" rtlCol="0"/>
          <a:lstStyle/>
          <a:p>
            <a:endParaRPr/>
          </a:p>
        </p:txBody>
      </p:sp>
      <p:sp>
        <p:nvSpPr>
          <p:cNvPr id="5" name="object 5"/>
          <p:cNvSpPr txBox="1">
            <a:spLocks noGrp="1"/>
          </p:cNvSpPr>
          <p:nvPr>
            <p:ph type="title"/>
          </p:nvPr>
        </p:nvSpPr>
        <p:spPr>
          <a:xfrm>
            <a:off x="1194202" y="174687"/>
            <a:ext cx="9478010" cy="4384534"/>
          </a:xfrm>
          <a:prstGeom prst="rect">
            <a:avLst/>
          </a:prstGeom>
        </p:spPr>
        <p:txBody>
          <a:bodyPr vert="horz" wrap="square" lIns="0" tIns="196850" rIns="0" bIns="0" rtlCol="0">
            <a:spAutoFit/>
          </a:bodyPr>
          <a:lstStyle/>
          <a:p>
            <a:pPr marL="12700" marR="5080">
              <a:lnSpc>
                <a:spcPct val="84900"/>
              </a:lnSpc>
              <a:spcBef>
                <a:spcPts val="1550"/>
              </a:spcBef>
            </a:pPr>
            <a:r>
              <a:rPr sz="8000" u="none" dirty="0">
                <a:solidFill>
                  <a:srgbClr val="262626"/>
                </a:solidFill>
              </a:rPr>
              <a:t>Lecture 8: Introduction  to CSS, HTML Forms,  and Node Templating</a:t>
            </a:r>
            <a:endParaRPr sz="8000" dirty="0"/>
          </a:p>
        </p:txBody>
      </p:sp>
      <p:sp>
        <p:nvSpPr>
          <p:cNvPr id="6" name="object 6"/>
          <p:cNvSpPr txBox="1"/>
          <p:nvPr/>
        </p:nvSpPr>
        <p:spPr>
          <a:xfrm>
            <a:off x="1178791" y="4433585"/>
            <a:ext cx="4419600" cy="391160"/>
          </a:xfrm>
          <a:prstGeom prst="rect">
            <a:avLst/>
          </a:prstGeom>
        </p:spPr>
        <p:txBody>
          <a:bodyPr vert="horz" wrap="square" lIns="0" tIns="12700" rIns="0" bIns="0" rtlCol="0">
            <a:spAutoFit/>
          </a:bodyPr>
          <a:lstStyle/>
          <a:p>
            <a:pPr marL="12700">
              <a:lnSpc>
                <a:spcPct val="100000"/>
              </a:lnSpc>
              <a:spcBef>
                <a:spcPts val="100"/>
              </a:spcBef>
            </a:pPr>
            <a:r>
              <a:rPr sz="2400" spc="-45" dirty="0">
                <a:solidFill>
                  <a:srgbClr val="637052"/>
                </a:solidFill>
                <a:latin typeface="Arial"/>
                <a:cs typeface="Arial"/>
              </a:rPr>
              <a:t>CS-546 </a:t>
            </a:r>
            <a:r>
              <a:rPr sz="2400" spc="-140" dirty="0">
                <a:solidFill>
                  <a:srgbClr val="637052"/>
                </a:solidFill>
                <a:latin typeface="Arial"/>
                <a:cs typeface="Arial"/>
              </a:rPr>
              <a:t>– </a:t>
            </a:r>
            <a:r>
              <a:rPr sz="2400" spc="-105" dirty="0">
                <a:solidFill>
                  <a:srgbClr val="637052"/>
                </a:solidFill>
                <a:latin typeface="Arial"/>
                <a:cs typeface="Arial"/>
              </a:rPr>
              <a:t>WEB</a:t>
            </a:r>
            <a:r>
              <a:rPr sz="2400" spc="105" dirty="0">
                <a:solidFill>
                  <a:srgbClr val="637052"/>
                </a:solidFill>
                <a:latin typeface="Arial"/>
                <a:cs typeface="Arial"/>
              </a:rPr>
              <a:t> </a:t>
            </a:r>
            <a:r>
              <a:rPr sz="2400" spc="-80" dirty="0">
                <a:solidFill>
                  <a:srgbClr val="637052"/>
                </a:solidFill>
                <a:latin typeface="Arial"/>
                <a:cs typeface="Arial"/>
              </a:rPr>
              <a:t>PROGRAMMING</a:t>
            </a:r>
            <a:endParaRPr sz="2400">
              <a:latin typeface="Arial"/>
              <a:cs typeface="Arial"/>
            </a:endParaRPr>
          </a:p>
        </p:txBody>
      </p:sp>
      <p:sp>
        <p:nvSpPr>
          <p:cNvPr id="7" name="object 7"/>
          <p:cNvSpPr txBox="1"/>
          <p:nvPr/>
        </p:nvSpPr>
        <p:spPr>
          <a:xfrm>
            <a:off x="5029993" y="6552622"/>
            <a:ext cx="213550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FFFFFF"/>
                </a:solidFill>
                <a:latin typeface="Arial"/>
                <a:cs typeface="Arial"/>
              </a:rPr>
              <a:t>© </a:t>
            </a:r>
            <a:r>
              <a:rPr sz="900" spc="-55" dirty="0">
                <a:solidFill>
                  <a:srgbClr val="FFFFFF"/>
                </a:solidFill>
                <a:latin typeface="Arial"/>
                <a:cs typeface="Arial"/>
              </a:rPr>
              <a:t>2015 </a:t>
            </a:r>
            <a:r>
              <a:rPr sz="900" spc="-140" dirty="0">
                <a:solidFill>
                  <a:srgbClr val="FFFFFF"/>
                </a:solidFill>
                <a:latin typeface="Arial"/>
                <a:cs typeface="Arial"/>
              </a:rPr>
              <a:t>STEVENS </a:t>
            </a:r>
            <a:r>
              <a:rPr sz="900" spc="-105" dirty="0">
                <a:solidFill>
                  <a:srgbClr val="FFFFFF"/>
                </a:solidFill>
                <a:latin typeface="Arial"/>
                <a:cs typeface="Arial"/>
              </a:rPr>
              <a:t>INSTITUTE </a:t>
            </a:r>
            <a:r>
              <a:rPr sz="900" spc="-120" dirty="0">
                <a:solidFill>
                  <a:srgbClr val="FFFFFF"/>
                </a:solidFill>
                <a:latin typeface="Arial"/>
                <a:cs typeface="Arial"/>
              </a:rPr>
              <a:t>OF</a:t>
            </a:r>
            <a:r>
              <a:rPr sz="900" spc="-95" dirty="0">
                <a:solidFill>
                  <a:srgbClr val="FFFFFF"/>
                </a:solidFill>
                <a:latin typeface="Arial"/>
                <a:cs typeface="Arial"/>
              </a:rPr>
              <a:t> </a:t>
            </a:r>
            <a:r>
              <a:rPr sz="900" spc="-130" dirty="0">
                <a:solidFill>
                  <a:srgbClr val="FFFFFF"/>
                </a:solidFill>
                <a:latin typeface="Arial"/>
                <a:cs typeface="Arial"/>
              </a:rPr>
              <a:t>TECHNOLOGY</a:t>
            </a:r>
            <a:endParaRPr sz="9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CSS Syntax / Example rule-sets	</a:t>
            </a:r>
          </a:p>
        </p:txBody>
      </p:sp>
      <p:sp>
        <p:nvSpPr>
          <p:cNvPr id="4" name="object 4"/>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3" name="object 3"/>
          <p:cNvSpPr txBox="1"/>
          <p:nvPr/>
        </p:nvSpPr>
        <p:spPr>
          <a:xfrm>
            <a:off x="1084580" y="1844908"/>
            <a:ext cx="10069830" cy="3860031"/>
          </a:xfrm>
          <a:prstGeom prst="rect">
            <a:avLst/>
          </a:prstGeom>
        </p:spPr>
        <p:txBody>
          <a:bodyPr vert="horz" wrap="square" lIns="0" tIns="12700" rIns="0" bIns="0" rtlCol="0">
            <a:spAutoFit/>
          </a:bodyPr>
          <a:lstStyle/>
          <a:p>
            <a:pPr marL="12700">
              <a:lnSpc>
                <a:spcPts val="1480"/>
              </a:lnSpc>
              <a:spcBef>
                <a:spcPts val="100"/>
              </a:spcBef>
            </a:pPr>
            <a:r>
              <a:rPr sz="1300" b="1" dirty="0">
                <a:solidFill>
                  <a:srgbClr val="404040"/>
                </a:solidFill>
                <a:latin typeface="Courier New"/>
                <a:cs typeface="Courier New"/>
              </a:rPr>
              <a:t>h2 {</a:t>
            </a:r>
            <a:endParaRPr sz="1300">
              <a:latin typeface="Courier New"/>
              <a:cs typeface="Courier New"/>
            </a:endParaRPr>
          </a:p>
          <a:p>
            <a:pPr marL="209550">
              <a:lnSpc>
                <a:spcPts val="1400"/>
              </a:lnSpc>
            </a:pPr>
            <a:r>
              <a:rPr sz="1300" b="1" dirty="0">
                <a:solidFill>
                  <a:srgbClr val="404040"/>
                </a:solidFill>
                <a:latin typeface="Courier New"/>
                <a:cs typeface="Courier New"/>
              </a:rPr>
              <a:t>text-align: center;</a:t>
            </a:r>
            <a:endParaRPr sz="1300">
              <a:latin typeface="Courier New"/>
              <a:cs typeface="Courier New"/>
            </a:endParaRPr>
          </a:p>
          <a:p>
            <a:pPr marL="12700">
              <a:lnSpc>
                <a:spcPts val="1480"/>
              </a:lnSpc>
            </a:pPr>
            <a:r>
              <a:rPr sz="1300" b="1" dirty="0">
                <a:solidFill>
                  <a:srgbClr val="404040"/>
                </a:solidFill>
                <a:latin typeface="Courier New"/>
                <a:cs typeface="Courier New"/>
              </a:rPr>
              <a:t>}</a:t>
            </a:r>
            <a:endParaRPr sz="1300">
              <a:latin typeface="Courier New"/>
              <a:cs typeface="Courier New"/>
            </a:endParaRPr>
          </a:p>
          <a:p>
            <a:pPr>
              <a:lnSpc>
                <a:spcPct val="100000"/>
              </a:lnSpc>
              <a:spcBef>
                <a:spcPts val="40"/>
              </a:spcBef>
            </a:pPr>
            <a:endParaRPr sz="1200">
              <a:latin typeface="Times New Roman"/>
              <a:cs typeface="Times New Roman"/>
            </a:endParaRPr>
          </a:p>
          <a:p>
            <a:pPr marL="209550" marR="6997065" indent="-196850">
              <a:lnSpc>
                <a:spcPts val="1400"/>
              </a:lnSpc>
            </a:pPr>
            <a:r>
              <a:rPr sz="1300" b="1" dirty="0">
                <a:solidFill>
                  <a:srgbClr val="404040"/>
                </a:solidFill>
                <a:latin typeface="Courier New"/>
                <a:cs typeface="Courier New"/>
              </a:rPr>
              <a:t>p.bio, .about-me .career-info {  font-size: 16pt;</a:t>
            </a:r>
            <a:endParaRPr sz="1300">
              <a:latin typeface="Courier New"/>
              <a:cs typeface="Courier New"/>
            </a:endParaRPr>
          </a:p>
          <a:p>
            <a:pPr marL="209550">
              <a:lnSpc>
                <a:spcPts val="1335"/>
              </a:lnSpc>
            </a:pPr>
            <a:r>
              <a:rPr sz="1300" b="1" dirty="0">
                <a:solidFill>
                  <a:srgbClr val="404040"/>
                </a:solidFill>
                <a:latin typeface="Courier New"/>
                <a:cs typeface="Courier New"/>
              </a:rPr>
              <a:t>border-bottom: 1px solid #333;</a:t>
            </a:r>
            <a:endParaRPr sz="1300">
              <a:latin typeface="Courier New"/>
              <a:cs typeface="Courier New"/>
            </a:endParaRPr>
          </a:p>
          <a:p>
            <a:pPr marL="12700">
              <a:lnSpc>
                <a:spcPts val="1480"/>
              </a:lnSpc>
            </a:pPr>
            <a:r>
              <a:rPr sz="1300" b="1" dirty="0">
                <a:solidFill>
                  <a:srgbClr val="404040"/>
                </a:solidFill>
                <a:latin typeface="Courier New"/>
                <a:cs typeface="Courier New"/>
              </a:rPr>
              <a:t>}</a:t>
            </a:r>
            <a:endParaRPr sz="1300">
              <a:latin typeface="Courier New"/>
              <a:cs typeface="Courier New"/>
            </a:endParaRPr>
          </a:p>
          <a:p>
            <a:pPr>
              <a:lnSpc>
                <a:spcPct val="100000"/>
              </a:lnSpc>
              <a:spcBef>
                <a:spcPts val="35"/>
              </a:spcBef>
            </a:pPr>
            <a:endParaRPr sz="1750">
              <a:latin typeface="Times New Roman"/>
              <a:cs typeface="Times New Roman"/>
            </a:endParaRPr>
          </a:p>
          <a:p>
            <a:pPr marL="104139" marR="150495">
              <a:lnSpc>
                <a:spcPts val="2070"/>
              </a:lnSpc>
            </a:pPr>
            <a:r>
              <a:rPr sz="1900" dirty="0">
                <a:solidFill>
                  <a:srgbClr val="404040"/>
                </a:solidFill>
                <a:latin typeface="Arial"/>
                <a:cs typeface="Arial"/>
              </a:rPr>
              <a:t>The first rule-set will target </a:t>
            </a:r>
            <a:r>
              <a:rPr sz="1900" b="1" dirty="0">
                <a:solidFill>
                  <a:srgbClr val="404040"/>
                </a:solidFill>
                <a:latin typeface="Arial"/>
                <a:cs typeface="Arial"/>
              </a:rPr>
              <a:t>all </a:t>
            </a:r>
            <a:r>
              <a:rPr sz="1900" dirty="0">
                <a:solidFill>
                  <a:srgbClr val="404040"/>
                </a:solidFill>
                <a:latin typeface="Arial"/>
                <a:cs typeface="Arial"/>
              </a:rPr>
              <a:t>h2 elements in the document, and center all the text contained inside  the element.</a:t>
            </a:r>
            <a:endParaRPr sz="1900">
              <a:latin typeface="Arial"/>
              <a:cs typeface="Arial"/>
            </a:endParaRPr>
          </a:p>
          <a:p>
            <a:pPr marL="104139" marR="5080">
              <a:lnSpc>
                <a:spcPct val="89900"/>
              </a:lnSpc>
              <a:spcBef>
                <a:spcPts val="2014"/>
              </a:spcBef>
            </a:pPr>
            <a:r>
              <a:rPr sz="1900" dirty="0">
                <a:solidFill>
                  <a:srgbClr val="404040"/>
                </a:solidFill>
                <a:latin typeface="Arial"/>
                <a:cs typeface="Arial"/>
              </a:rPr>
              <a:t>The second rule-set will target all </a:t>
            </a:r>
            <a:r>
              <a:rPr sz="1900" b="1" dirty="0">
                <a:solidFill>
                  <a:srgbClr val="404040"/>
                </a:solidFill>
                <a:latin typeface="Arial"/>
                <a:cs typeface="Arial"/>
              </a:rPr>
              <a:t>p </a:t>
            </a:r>
            <a:r>
              <a:rPr sz="1900" dirty="0">
                <a:solidFill>
                  <a:srgbClr val="404040"/>
                </a:solidFill>
                <a:latin typeface="Arial"/>
                <a:cs typeface="Arial"/>
              </a:rPr>
              <a:t>tags that have a class of </a:t>
            </a:r>
            <a:r>
              <a:rPr sz="1900" b="1" dirty="0">
                <a:solidFill>
                  <a:srgbClr val="404040"/>
                </a:solidFill>
                <a:latin typeface="Arial"/>
                <a:cs typeface="Arial"/>
              </a:rPr>
              <a:t>bio</a:t>
            </a:r>
            <a:r>
              <a:rPr sz="1900" dirty="0">
                <a:solidFill>
                  <a:srgbClr val="404040"/>
                </a:solidFill>
                <a:latin typeface="Arial"/>
                <a:cs typeface="Arial"/>
              </a:rPr>
              <a:t>, as well as all elements with a class of  </a:t>
            </a:r>
            <a:r>
              <a:rPr sz="1900" b="1" dirty="0">
                <a:solidFill>
                  <a:srgbClr val="404040"/>
                </a:solidFill>
                <a:latin typeface="Arial"/>
                <a:cs typeface="Arial"/>
              </a:rPr>
              <a:t>career-info </a:t>
            </a:r>
            <a:r>
              <a:rPr sz="1900" dirty="0">
                <a:solidFill>
                  <a:srgbClr val="404040"/>
                </a:solidFill>
                <a:latin typeface="Arial"/>
                <a:cs typeface="Arial"/>
              </a:rPr>
              <a:t>that are contained inside an element that has a class of </a:t>
            </a:r>
            <a:r>
              <a:rPr sz="1900" b="1" dirty="0">
                <a:solidFill>
                  <a:srgbClr val="404040"/>
                </a:solidFill>
                <a:latin typeface="Arial"/>
                <a:cs typeface="Arial"/>
              </a:rPr>
              <a:t>about-me</a:t>
            </a:r>
            <a:r>
              <a:rPr sz="1900" dirty="0">
                <a:solidFill>
                  <a:srgbClr val="404040"/>
                </a:solidFill>
                <a:latin typeface="Arial"/>
                <a:cs typeface="Arial"/>
              </a:rPr>
              <a:t>; there can be any  number of elements and nested layers of elements between </a:t>
            </a:r>
            <a:r>
              <a:rPr sz="1900" b="1" dirty="0">
                <a:solidFill>
                  <a:srgbClr val="404040"/>
                </a:solidFill>
                <a:latin typeface="Arial"/>
                <a:cs typeface="Arial"/>
              </a:rPr>
              <a:t>about-me </a:t>
            </a:r>
            <a:r>
              <a:rPr sz="1900" dirty="0">
                <a:solidFill>
                  <a:srgbClr val="404040"/>
                </a:solidFill>
                <a:latin typeface="Arial"/>
                <a:cs typeface="Arial"/>
              </a:rPr>
              <a:t>and </a:t>
            </a:r>
            <a:r>
              <a:rPr sz="1900" b="1" dirty="0">
                <a:solidFill>
                  <a:srgbClr val="404040"/>
                </a:solidFill>
                <a:latin typeface="Arial"/>
                <a:cs typeface="Arial"/>
              </a:rPr>
              <a:t>career-info</a:t>
            </a:r>
            <a:r>
              <a:rPr sz="1900" dirty="0">
                <a:solidFill>
                  <a:srgbClr val="404040"/>
                </a:solidFill>
                <a:latin typeface="Arial"/>
                <a:cs typeface="Arial"/>
              </a:rPr>
              <a:t>. Any matching  elements will have a bottom-border that is 1 pixel in size, grey colored, and a solid line; they will also  have their font set to be 16pt.</a:t>
            </a:r>
            <a:endParaRPr sz="190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531" y="1737845"/>
            <a:ext cx="9966960" cy="0"/>
          </a:xfrm>
          <a:custGeom>
            <a:avLst/>
            <a:gdLst/>
            <a:ahLst/>
            <a:cxnLst/>
            <a:rect l="l" t="t" r="r" b="b"/>
            <a:pathLst>
              <a:path w="9966960">
                <a:moveTo>
                  <a:pt x="0" y="0"/>
                </a:moveTo>
                <a:lnTo>
                  <a:pt x="9966960" y="1"/>
                </a:lnTo>
              </a:path>
            </a:pathLst>
          </a:custGeom>
          <a:ln w="6350">
            <a:solidFill>
              <a:srgbClr val="7F7F7F"/>
            </a:solidFill>
          </a:ln>
        </p:spPr>
        <p:txBody>
          <a:bodyPr wrap="square" lIns="0" tIns="0" rIns="0" bIns="0" rtlCol="0"/>
          <a:lstStyle/>
          <a:p>
            <a:endParaRPr/>
          </a:p>
        </p:txBody>
      </p:sp>
      <p:sp>
        <p:nvSpPr>
          <p:cNvPr id="3" name="object 3"/>
          <p:cNvSpPr txBox="1">
            <a:spLocks noGrp="1"/>
          </p:cNvSpPr>
          <p:nvPr>
            <p:ph type="title"/>
          </p:nvPr>
        </p:nvSpPr>
        <p:spPr>
          <a:xfrm>
            <a:off x="1176020" y="913193"/>
            <a:ext cx="9263380" cy="751488"/>
          </a:xfrm>
          <a:prstGeom prst="rect">
            <a:avLst/>
          </a:prstGeom>
        </p:spPr>
        <p:txBody>
          <a:bodyPr vert="horz" wrap="square" lIns="0" tIns="12700" rIns="0" bIns="0" rtlCol="0">
            <a:spAutoFit/>
          </a:bodyPr>
          <a:lstStyle/>
          <a:p>
            <a:pPr marL="12700">
              <a:lnSpc>
                <a:spcPct val="100000"/>
              </a:lnSpc>
              <a:spcBef>
                <a:spcPts val="100"/>
              </a:spcBef>
            </a:pPr>
            <a:r>
              <a:rPr u="none" dirty="0"/>
              <a:t>What can we change with CSS?</a:t>
            </a:r>
          </a:p>
        </p:txBody>
      </p:sp>
      <p:sp>
        <p:nvSpPr>
          <p:cNvPr id="5" name="object 5"/>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4" name="object 4"/>
          <p:cNvSpPr txBox="1"/>
          <p:nvPr/>
        </p:nvSpPr>
        <p:spPr>
          <a:xfrm>
            <a:off x="1176020" y="1806808"/>
            <a:ext cx="5566410" cy="4267835"/>
          </a:xfrm>
          <a:prstGeom prst="rect">
            <a:avLst/>
          </a:prstGeom>
        </p:spPr>
        <p:txBody>
          <a:bodyPr vert="horz" wrap="square" lIns="0" tIns="12700" rIns="0" bIns="0" rtlCol="0">
            <a:spAutoFit/>
          </a:bodyPr>
          <a:lstStyle/>
          <a:p>
            <a:pPr marL="12700">
              <a:lnSpc>
                <a:spcPts val="2385"/>
              </a:lnSpc>
              <a:spcBef>
                <a:spcPts val="100"/>
              </a:spcBef>
            </a:pPr>
            <a:r>
              <a:rPr sz="2000" dirty="0">
                <a:solidFill>
                  <a:srgbClr val="404040"/>
                </a:solidFill>
                <a:latin typeface="Arial"/>
                <a:cs typeface="Arial"/>
              </a:rPr>
              <a:t>The way text appears</a:t>
            </a:r>
            <a:endParaRPr sz="2000">
              <a:latin typeface="Arial"/>
              <a:cs typeface="Arial"/>
            </a:endParaRPr>
          </a:p>
          <a:p>
            <a:pPr marL="305435" indent="-182880">
              <a:lnSpc>
                <a:spcPts val="2145"/>
              </a:lnSpc>
              <a:buClr>
                <a:srgbClr val="E48312"/>
              </a:buClr>
              <a:buChar char="◦"/>
              <a:tabLst>
                <a:tab pos="305435" algn="l"/>
              </a:tabLst>
            </a:pPr>
            <a:r>
              <a:rPr sz="1800" dirty="0">
                <a:solidFill>
                  <a:srgbClr val="404040"/>
                </a:solidFill>
                <a:latin typeface="Arial"/>
                <a:cs typeface="Arial"/>
              </a:rPr>
              <a:t>Color</a:t>
            </a:r>
            <a:endParaRPr sz="1800">
              <a:latin typeface="Arial"/>
              <a:cs typeface="Arial"/>
            </a:endParaRPr>
          </a:p>
          <a:p>
            <a:pPr marL="305435" indent="-182880">
              <a:lnSpc>
                <a:spcPct val="100000"/>
              </a:lnSpc>
              <a:spcBef>
                <a:spcPts val="170"/>
              </a:spcBef>
              <a:buClr>
                <a:srgbClr val="E48312"/>
              </a:buClr>
              <a:buChar char="◦"/>
              <a:tabLst>
                <a:tab pos="305435" algn="l"/>
              </a:tabLst>
            </a:pPr>
            <a:r>
              <a:rPr sz="1800" dirty="0">
                <a:solidFill>
                  <a:srgbClr val="404040"/>
                </a:solidFill>
                <a:latin typeface="Arial"/>
                <a:cs typeface="Arial"/>
              </a:rPr>
              <a:t>Size</a:t>
            </a:r>
            <a:endParaRPr sz="1800">
              <a:latin typeface="Arial"/>
              <a:cs typeface="Arial"/>
            </a:endParaRPr>
          </a:p>
          <a:p>
            <a:pPr marL="305435" indent="-182880">
              <a:lnSpc>
                <a:spcPct val="100000"/>
              </a:lnSpc>
              <a:spcBef>
                <a:spcPts val="175"/>
              </a:spcBef>
              <a:buClr>
                <a:srgbClr val="E48312"/>
              </a:buClr>
              <a:buChar char="◦"/>
              <a:tabLst>
                <a:tab pos="305435" algn="l"/>
              </a:tabLst>
            </a:pPr>
            <a:r>
              <a:rPr sz="1800" dirty="0">
                <a:solidFill>
                  <a:srgbClr val="404040"/>
                </a:solidFill>
                <a:latin typeface="Arial"/>
                <a:cs typeface="Arial"/>
              </a:rPr>
              <a:t>Line Height</a:t>
            </a:r>
            <a:endParaRPr sz="1800">
              <a:latin typeface="Arial"/>
              <a:cs typeface="Arial"/>
            </a:endParaRPr>
          </a:p>
          <a:p>
            <a:pPr marL="12700">
              <a:lnSpc>
                <a:spcPct val="100000"/>
              </a:lnSpc>
              <a:spcBef>
                <a:spcPts val="1105"/>
              </a:spcBef>
            </a:pPr>
            <a:r>
              <a:rPr sz="2000" dirty="0">
                <a:solidFill>
                  <a:srgbClr val="404040"/>
                </a:solidFill>
                <a:latin typeface="Arial"/>
                <a:cs typeface="Arial"/>
              </a:rPr>
              <a:t>The way our elements appear</a:t>
            </a:r>
            <a:endParaRPr sz="2000">
              <a:latin typeface="Arial"/>
              <a:cs typeface="Arial"/>
            </a:endParaRPr>
          </a:p>
          <a:p>
            <a:pPr marL="305435" indent="-182880">
              <a:lnSpc>
                <a:spcPct val="100000"/>
              </a:lnSpc>
              <a:buClr>
                <a:srgbClr val="E48312"/>
              </a:buClr>
              <a:buChar char="◦"/>
              <a:tabLst>
                <a:tab pos="305435" algn="l"/>
              </a:tabLst>
            </a:pPr>
            <a:r>
              <a:rPr sz="1800" dirty="0">
                <a:solidFill>
                  <a:srgbClr val="404040"/>
                </a:solidFill>
                <a:latin typeface="Arial"/>
                <a:cs typeface="Arial"/>
              </a:rPr>
              <a:t>Shape and size</a:t>
            </a:r>
            <a:endParaRPr sz="1800">
              <a:latin typeface="Arial"/>
              <a:cs typeface="Arial"/>
            </a:endParaRPr>
          </a:p>
          <a:p>
            <a:pPr marL="305435" indent="-182880">
              <a:lnSpc>
                <a:spcPct val="100000"/>
              </a:lnSpc>
              <a:spcBef>
                <a:spcPts val="140"/>
              </a:spcBef>
              <a:buClr>
                <a:srgbClr val="E48312"/>
              </a:buClr>
              <a:buChar char="◦"/>
              <a:tabLst>
                <a:tab pos="305435" algn="l"/>
              </a:tabLst>
            </a:pPr>
            <a:r>
              <a:rPr sz="1800" dirty="0">
                <a:solidFill>
                  <a:srgbClr val="404040"/>
                </a:solidFill>
                <a:latin typeface="Arial"/>
                <a:cs typeface="Arial"/>
              </a:rPr>
              <a:t>Background color</a:t>
            </a:r>
            <a:endParaRPr sz="1800">
              <a:latin typeface="Arial"/>
              <a:cs typeface="Arial"/>
            </a:endParaRPr>
          </a:p>
          <a:p>
            <a:pPr marL="305435" indent="-182880">
              <a:lnSpc>
                <a:spcPct val="100000"/>
              </a:lnSpc>
              <a:spcBef>
                <a:spcPts val="175"/>
              </a:spcBef>
              <a:buClr>
                <a:srgbClr val="E48312"/>
              </a:buClr>
              <a:buChar char="◦"/>
              <a:tabLst>
                <a:tab pos="305435" algn="l"/>
              </a:tabLst>
            </a:pPr>
            <a:r>
              <a:rPr sz="1800" dirty="0">
                <a:solidFill>
                  <a:srgbClr val="404040"/>
                </a:solidFill>
                <a:latin typeface="Arial"/>
                <a:cs typeface="Arial"/>
              </a:rPr>
              <a:t>How other elements are positioned inside of an element</a:t>
            </a:r>
            <a:endParaRPr sz="1800">
              <a:latin typeface="Arial"/>
              <a:cs typeface="Arial"/>
            </a:endParaRPr>
          </a:p>
          <a:p>
            <a:pPr marL="12700">
              <a:lnSpc>
                <a:spcPct val="100000"/>
              </a:lnSpc>
              <a:spcBef>
                <a:spcPts val="1105"/>
              </a:spcBef>
            </a:pPr>
            <a:r>
              <a:rPr sz="2000" dirty="0">
                <a:solidFill>
                  <a:srgbClr val="404040"/>
                </a:solidFill>
                <a:latin typeface="Arial"/>
                <a:cs typeface="Arial"/>
              </a:rPr>
              <a:t>The position of elements on the page</a:t>
            </a:r>
            <a:endParaRPr sz="2000">
              <a:latin typeface="Arial"/>
              <a:cs typeface="Arial"/>
            </a:endParaRPr>
          </a:p>
          <a:p>
            <a:pPr marL="305435" indent="-182880">
              <a:lnSpc>
                <a:spcPct val="100000"/>
              </a:lnSpc>
              <a:buClr>
                <a:srgbClr val="E48312"/>
              </a:buClr>
              <a:buChar char="◦"/>
              <a:tabLst>
                <a:tab pos="305435" algn="l"/>
              </a:tabLst>
            </a:pPr>
            <a:r>
              <a:rPr sz="1800" dirty="0">
                <a:solidFill>
                  <a:srgbClr val="404040"/>
                </a:solidFill>
                <a:latin typeface="Arial"/>
                <a:cs typeface="Arial"/>
              </a:rPr>
              <a:t>How the elements are spaced out</a:t>
            </a:r>
            <a:endParaRPr sz="1800">
              <a:latin typeface="Arial"/>
              <a:cs typeface="Arial"/>
            </a:endParaRPr>
          </a:p>
          <a:p>
            <a:pPr marL="305435" indent="-182880">
              <a:lnSpc>
                <a:spcPct val="100000"/>
              </a:lnSpc>
              <a:spcBef>
                <a:spcPts val="175"/>
              </a:spcBef>
              <a:buClr>
                <a:srgbClr val="E48312"/>
              </a:buClr>
              <a:buChar char="◦"/>
              <a:tabLst>
                <a:tab pos="305435" algn="l"/>
              </a:tabLst>
            </a:pPr>
            <a:r>
              <a:rPr sz="1800" dirty="0">
                <a:solidFill>
                  <a:srgbClr val="404040"/>
                </a:solidFill>
                <a:latin typeface="Arial"/>
                <a:cs typeface="Arial"/>
              </a:rPr>
              <a:t>Where they appear on the page</a:t>
            </a:r>
            <a:endParaRPr sz="1800">
              <a:latin typeface="Arial"/>
              <a:cs typeface="Arial"/>
            </a:endParaRPr>
          </a:p>
          <a:p>
            <a:pPr marL="12700">
              <a:lnSpc>
                <a:spcPct val="100000"/>
              </a:lnSpc>
              <a:spcBef>
                <a:spcPts val="1105"/>
              </a:spcBef>
            </a:pPr>
            <a:r>
              <a:rPr sz="2000" dirty="0">
                <a:solidFill>
                  <a:srgbClr val="404040"/>
                </a:solidFill>
                <a:latin typeface="Arial"/>
                <a:cs typeface="Arial"/>
              </a:rPr>
              <a:t>So much more.</a:t>
            </a:r>
            <a:endParaRPr sz="200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Design in this course	</a:t>
            </a:r>
          </a:p>
        </p:txBody>
      </p:sp>
      <p:sp>
        <p:nvSpPr>
          <p:cNvPr id="4" name="object 4"/>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3" name="object 3"/>
          <p:cNvSpPr txBox="1"/>
          <p:nvPr/>
        </p:nvSpPr>
        <p:spPr>
          <a:xfrm>
            <a:off x="1176020" y="1684041"/>
            <a:ext cx="9745345" cy="1850250"/>
          </a:xfrm>
          <a:prstGeom prst="rect">
            <a:avLst/>
          </a:prstGeom>
        </p:spPr>
        <p:txBody>
          <a:bodyPr vert="horz" wrap="square" lIns="0" tIns="12700" rIns="0" bIns="0" rtlCol="0">
            <a:spAutoFit/>
          </a:bodyPr>
          <a:lstStyle/>
          <a:p>
            <a:pPr marL="12700" marR="5080">
              <a:lnSpc>
                <a:spcPct val="148600"/>
              </a:lnSpc>
              <a:spcBef>
                <a:spcPts val="100"/>
              </a:spcBef>
            </a:pPr>
            <a:r>
              <a:rPr sz="2000" dirty="0">
                <a:solidFill>
                  <a:srgbClr val="404040"/>
                </a:solidFill>
                <a:latin typeface="Arial"/>
                <a:cs typeface="Arial"/>
              </a:rPr>
              <a:t>Fortunately, the only type of design we care in this course is designing in an accessible manner  Since this is not a web-design course, your design skills will not be taken into account.</a:t>
            </a:r>
            <a:endParaRPr sz="2000">
              <a:latin typeface="Arial"/>
              <a:cs typeface="Arial"/>
            </a:endParaRPr>
          </a:p>
          <a:p>
            <a:pPr marL="12700">
              <a:lnSpc>
                <a:spcPct val="100000"/>
              </a:lnSpc>
              <a:spcBef>
                <a:spcPts val="1165"/>
              </a:spcBef>
            </a:pPr>
            <a:r>
              <a:rPr sz="2000" dirty="0">
                <a:solidFill>
                  <a:srgbClr val="404040"/>
                </a:solidFill>
                <a:latin typeface="Arial"/>
                <a:cs typeface="Arial"/>
              </a:rPr>
              <a:t>You will be graded on your understanding of CSS and how to apply designs.</a:t>
            </a:r>
            <a:endParaRPr sz="200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175" y="6400800"/>
            <a:ext cx="12188825" cy="457200"/>
          </a:xfrm>
          <a:custGeom>
            <a:avLst/>
            <a:gdLst/>
            <a:ahLst/>
            <a:cxnLst/>
            <a:rect l="l" t="t" r="r" b="b"/>
            <a:pathLst>
              <a:path w="12188825" h="457200">
                <a:moveTo>
                  <a:pt x="0" y="457200"/>
                </a:moveTo>
                <a:lnTo>
                  <a:pt x="12188825" y="457200"/>
                </a:lnTo>
                <a:lnTo>
                  <a:pt x="12188825" y="0"/>
                </a:lnTo>
                <a:lnTo>
                  <a:pt x="0" y="0"/>
                </a:lnTo>
                <a:lnTo>
                  <a:pt x="0" y="457200"/>
                </a:lnTo>
                <a:close/>
              </a:path>
            </a:pathLst>
          </a:custGeom>
          <a:solidFill>
            <a:srgbClr val="BD582C"/>
          </a:solidFill>
        </p:spPr>
        <p:txBody>
          <a:bodyPr wrap="square" lIns="0" tIns="0" rIns="0" bIns="0" rtlCol="0"/>
          <a:lstStyle/>
          <a:p>
            <a:endParaRPr/>
          </a:p>
        </p:txBody>
      </p:sp>
      <p:sp>
        <p:nvSpPr>
          <p:cNvPr id="3" name="object 3"/>
          <p:cNvSpPr/>
          <p:nvPr/>
        </p:nvSpPr>
        <p:spPr>
          <a:xfrm>
            <a:off x="14" y="6334316"/>
            <a:ext cx="12188825" cy="64135"/>
          </a:xfrm>
          <a:custGeom>
            <a:avLst/>
            <a:gdLst/>
            <a:ahLst/>
            <a:cxnLst/>
            <a:rect l="l" t="t" r="r" b="b"/>
            <a:pathLst>
              <a:path w="12188825" h="64135">
                <a:moveTo>
                  <a:pt x="0" y="64007"/>
                </a:moveTo>
                <a:lnTo>
                  <a:pt x="12188825" y="64007"/>
                </a:lnTo>
                <a:lnTo>
                  <a:pt x="12188825" y="0"/>
                </a:lnTo>
                <a:lnTo>
                  <a:pt x="0" y="0"/>
                </a:lnTo>
                <a:lnTo>
                  <a:pt x="0" y="64007"/>
                </a:lnTo>
                <a:close/>
              </a:path>
            </a:pathLst>
          </a:custGeom>
          <a:solidFill>
            <a:srgbClr val="E48312"/>
          </a:solidFill>
        </p:spPr>
        <p:txBody>
          <a:bodyPr wrap="square" lIns="0" tIns="0" rIns="0" bIns="0" rtlCol="0"/>
          <a:lstStyle/>
          <a:p>
            <a:endParaRPr/>
          </a:p>
        </p:txBody>
      </p:sp>
      <p:sp>
        <p:nvSpPr>
          <p:cNvPr id="4" name="object 4"/>
          <p:cNvSpPr txBox="1">
            <a:spLocks noGrp="1"/>
          </p:cNvSpPr>
          <p:nvPr>
            <p:ph type="body" idx="1"/>
          </p:nvPr>
        </p:nvSpPr>
        <p:spPr>
          <a:prstGeom prst="rect">
            <a:avLst/>
          </a:prstGeom>
        </p:spPr>
        <p:txBody>
          <a:bodyPr vert="horz" wrap="square" lIns="0" tIns="202565" rIns="0" bIns="0" rtlCol="0">
            <a:spAutoFit/>
          </a:bodyPr>
          <a:lstStyle/>
          <a:p>
            <a:pPr marL="92710" marR="5080">
              <a:lnSpc>
                <a:spcPts val="8130"/>
              </a:lnSpc>
              <a:spcBef>
                <a:spcPts val="1595"/>
              </a:spcBef>
              <a:tabLst>
                <a:tab pos="9986645" algn="l"/>
              </a:tabLst>
            </a:pPr>
            <a:r>
              <a:rPr dirty="0"/>
              <a:t>Basic CSS Selectors and  </a:t>
            </a:r>
            <a:r>
              <a:rPr dirty="0">
                <a:uFill>
                  <a:solidFill>
                    <a:srgbClr val="7F7F7F"/>
                  </a:solidFill>
                </a:uFill>
              </a:rPr>
              <a:t>Units	</a:t>
            </a:r>
          </a:p>
        </p:txBody>
      </p:sp>
      <p:sp>
        <p:nvSpPr>
          <p:cNvPr id="5" name="object 5"/>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0180">
              <a:lnSpc>
                <a:spcPct val="100000"/>
              </a:lnSpc>
              <a:spcBef>
                <a:spcPts val="100"/>
              </a:spcBef>
              <a:tabLst>
                <a:tab pos="10141585" algn="l"/>
              </a:tabLst>
            </a:pPr>
            <a:r>
              <a:rPr spc="-330" dirty="0"/>
              <a:t>Selectors	</a:t>
            </a:r>
          </a:p>
        </p:txBody>
      </p:sp>
      <p:sp>
        <p:nvSpPr>
          <p:cNvPr id="4" name="object 4"/>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graphicFrame>
        <p:nvGraphicFramePr>
          <p:cNvPr id="3" name="object 3"/>
          <p:cNvGraphicFramePr>
            <a:graphicFrameLocks noGrp="1"/>
          </p:cNvGraphicFramePr>
          <p:nvPr/>
        </p:nvGraphicFramePr>
        <p:xfrm>
          <a:off x="1090610" y="1839912"/>
          <a:ext cx="10057765" cy="4287520"/>
        </p:xfrm>
        <a:graphic>
          <a:graphicData uri="http://schemas.openxmlformats.org/drawingml/2006/table">
            <a:tbl>
              <a:tblPr firstRow="1" bandRow="1">
                <a:tableStyleId>{2D5ABB26-0587-4C30-8999-92F81FD0307C}</a:tableStyleId>
              </a:tblPr>
              <a:tblGrid>
                <a:gridCol w="2630805">
                  <a:extLst>
                    <a:ext uri="{9D8B030D-6E8A-4147-A177-3AD203B41FA5}">
                      <a16:colId xmlns:a16="http://schemas.microsoft.com/office/drawing/2014/main" val="20000"/>
                    </a:ext>
                  </a:extLst>
                </a:gridCol>
                <a:gridCol w="1786255">
                  <a:extLst>
                    <a:ext uri="{9D8B030D-6E8A-4147-A177-3AD203B41FA5}">
                      <a16:colId xmlns:a16="http://schemas.microsoft.com/office/drawing/2014/main" val="20001"/>
                    </a:ext>
                  </a:extLst>
                </a:gridCol>
                <a:gridCol w="5640705">
                  <a:extLst>
                    <a:ext uri="{9D8B030D-6E8A-4147-A177-3AD203B41FA5}">
                      <a16:colId xmlns:a16="http://schemas.microsoft.com/office/drawing/2014/main" val="20002"/>
                    </a:ext>
                  </a:extLst>
                </a:gridCol>
              </a:tblGrid>
              <a:tr h="370840">
                <a:tc>
                  <a:txBody>
                    <a:bodyPr/>
                    <a:lstStyle/>
                    <a:p>
                      <a:pPr marL="97790">
                        <a:lnSpc>
                          <a:spcPct val="100000"/>
                        </a:lnSpc>
                        <a:spcBef>
                          <a:spcPts val="260"/>
                        </a:spcBef>
                      </a:pPr>
                      <a:r>
                        <a:rPr sz="1600" b="1" spc="-315" dirty="0">
                          <a:solidFill>
                            <a:srgbClr val="FFFFFF"/>
                          </a:solidFill>
                          <a:latin typeface="Arial"/>
                          <a:cs typeface="Arial"/>
                        </a:rPr>
                        <a:t>CSS</a:t>
                      </a:r>
                      <a:endParaRPr sz="1600">
                        <a:latin typeface="Arial"/>
                        <a:cs typeface="Arial"/>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E48312"/>
                    </a:solidFill>
                  </a:tcPr>
                </a:tc>
                <a:tc>
                  <a:txBody>
                    <a:bodyPr/>
                    <a:lstStyle/>
                    <a:p>
                      <a:pPr marL="97790">
                        <a:lnSpc>
                          <a:spcPct val="100000"/>
                        </a:lnSpc>
                        <a:spcBef>
                          <a:spcPts val="260"/>
                        </a:spcBef>
                      </a:pPr>
                      <a:r>
                        <a:rPr sz="1600" b="1" spc="-110" dirty="0">
                          <a:solidFill>
                            <a:srgbClr val="FFFFFF"/>
                          </a:solidFill>
                          <a:latin typeface="Arial"/>
                          <a:cs typeface="Arial"/>
                        </a:rPr>
                        <a:t>Name</a:t>
                      </a:r>
                      <a:endParaRPr sz="1600">
                        <a:latin typeface="Arial"/>
                        <a:cs typeface="Arial"/>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E48312"/>
                    </a:solidFill>
                  </a:tcPr>
                </a:tc>
                <a:tc>
                  <a:txBody>
                    <a:bodyPr/>
                    <a:lstStyle/>
                    <a:p>
                      <a:pPr marL="97790">
                        <a:lnSpc>
                          <a:spcPct val="100000"/>
                        </a:lnSpc>
                        <a:spcBef>
                          <a:spcPts val="260"/>
                        </a:spcBef>
                      </a:pPr>
                      <a:r>
                        <a:rPr sz="1600" b="1" spc="-145" dirty="0">
                          <a:solidFill>
                            <a:srgbClr val="FFFFFF"/>
                          </a:solidFill>
                          <a:latin typeface="Arial"/>
                          <a:cs typeface="Arial"/>
                        </a:rPr>
                        <a:t>Selects</a:t>
                      </a:r>
                      <a:endParaRPr sz="1600">
                        <a:latin typeface="Arial"/>
                        <a:cs typeface="Arial"/>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E48312"/>
                    </a:solidFill>
                  </a:tcPr>
                </a:tc>
                <a:extLst>
                  <a:ext uri="{0D108BD9-81ED-4DB2-BD59-A6C34878D82A}">
                    <a16:rowId xmlns:a16="http://schemas.microsoft.com/office/drawing/2014/main" val="10000"/>
                  </a:ext>
                </a:extLst>
              </a:tr>
              <a:tr h="370840">
                <a:tc>
                  <a:txBody>
                    <a:bodyPr/>
                    <a:lstStyle/>
                    <a:p>
                      <a:pPr marL="97790">
                        <a:lnSpc>
                          <a:spcPct val="100000"/>
                        </a:lnSpc>
                        <a:spcBef>
                          <a:spcPts val="160"/>
                        </a:spcBef>
                      </a:pPr>
                      <a:r>
                        <a:rPr sz="1600" dirty="0">
                          <a:latin typeface="Courier New"/>
                          <a:cs typeface="Courier New"/>
                        </a:rPr>
                        <a:t>*</a:t>
                      </a:r>
                      <a:endParaRPr sz="1600">
                        <a:latin typeface="Courier New"/>
                        <a:cs typeface="Courier New"/>
                      </a:endParaRPr>
                    </a:p>
                  </a:txBody>
                  <a:tcPr marL="0" marR="0" marT="20320"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F5D9CC"/>
                    </a:solidFill>
                  </a:tcPr>
                </a:tc>
                <a:tc>
                  <a:txBody>
                    <a:bodyPr/>
                    <a:lstStyle/>
                    <a:p>
                      <a:pPr marL="97790">
                        <a:lnSpc>
                          <a:spcPct val="100000"/>
                        </a:lnSpc>
                        <a:spcBef>
                          <a:spcPts val="259"/>
                        </a:spcBef>
                      </a:pPr>
                      <a:r>
                        <a:rPr sz="1600" spc="-75" dirty="0">
                          <a:latin typeface="Arial"/>
                          <a:cs typeface="Arial"/>
                        </a:rPr>
                        <a:t>Universal</a:t>
                      </a:r>
                      <a:endParaRPr sz="1600">
                        <a:latin typeface="Arial"/>
                        <a:cs typeface="Arial"/>
                      </a:endParaRPr>
                    </a:p>
                  </a:txBody>
                  <a:tcPr marL="0" marR="0" marT="33019"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F5D9CC"/>
                    </a:solidFill>
                  </a:tcPr>
                </a:tc>
                <a:tc>
                  <a:txBody>
                    <a:bodyPr/>
                    <a:lstStyle/>
                    <a:p>
                      <a:pPr marL="97790">
                        <a:lnSpc>
                          <a:spcPct val="100000"/>
                        </a:lnSpc>
                        <a:spcBef>
                          <a:spcPts val="259"/>
                        </a:spcBef>
                      </a:pPr>
                      <a:r>
                        <a:rPr sz="1600" spc="-105" dirty="0">
                          <a:latin typeface="Arial"/>
                          <a:cs typeface="Arial"/>
                        </a:rPr>
                        <a:t>Any </a:t>
                      </a:r>
                      <a:r>
                        <a:rPr sz="1600" spc="-80" dirty="0">
                          <a:latin typeface="Arial"/>
                          <a:cs typeface="Arial"/>
                        </a:rPr>
                        <a:t>and </a:t>
                      </a:r>
                      <a:r>
                        <a:rPr sz="1600" spc="-70" dirty="0">
                          <a:latin typeface="Arial"/>
                          <a:cs typeface="Arial"/>
                        </a:rPr>
                        <a:t>every</a:t>
                      </a:r>
                      <a:r>
                        <a:rPr sz="1600" spc="-75" dirty="0">
                          <a:latin typeface="Arial"/>
                          <a:cs typeface="Arial"/>
                        </a:rPr>
                        <a:t> </a:t>
                      </a:r>
                      <a:r>
                        <a:rPr sz="1600" spc="-50" dirty="0">
                          <a:latin typeface="Arial"/>
                          <a:cs typeface="Arial"/>
                        </a:rPr>
                        <a:t>element</a:t>
                      </a:r>
                      <a:endParaRPr sz="1600">
                        <a:latin typeface="Arial"/>
                        <a:cs typeface="Arial"/>
                      </a:endParaRPr>
                    </a:p>
                  </a:txBody>
                  <a:tcPr marL="0" marR="0" marT="33019"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F5D9CC"/>
                    </a:solidFill>
                  </a:tcPr>
                </a:tc>
                <a:extLst>
                  <a:ext uri="{0D108BD9-81ED-4DB2-BD59-A6C34878D82A}">
                    <a16:rowId xmlns:a16="http://schemas.microsoft.com/office/drawing/2014/main" val="10001"/>
                  </a:ext>
                </a:extLst>
              </a:tr>
              <a:tr h="370840">
                <a:tc>
                  <a:txBody>
                    <a:bodyPr/>
                    <a:lstStyle/>
                    <a:p>
                      <a:pPr marL="97790">
                        <a:lnSpc>
                          <a:spcPct val="100000"/>
                        </a:lnSpc>
                        <a:spcBef>
                          <a:spcPts val="160"/>
                        </a:spcBef>
                      </a:pPr>
                      <a:r>
                        <a:rPr sz="1600" dirty="0">
                          <a:latin typeface="Courier New"/>
                          <a:cs typeface="Courier New"/>
                        </a:rPr>
                        <a:t>div</a:t>
                      </a:r>
                      <a:endParaRPr sz="1600">
                        <a:latin typeface="Courier New"/>
                        <a:cs typeface="Courier New"/>
                      </a:endParaRPr>
                    </a:p>
                  </a:txBody>
                  <a:tcPr marL="0" marR="0" marT="203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tc>
                  <a:txBody>
                    <a:bodyPr/>
                    <a:lstStyle/>
                    <a:p>
                      <a:pPr marL="97790">
                        <a:lnSpc>
                          <a:spcPct val="100000"/>
                        </a:lnSpc>
                        <a:spcBef>
                          <a:spcPts val="259"/>
                        </a:spcBef>
                      </a:pPr>
                      <a:r>
                        <a:rPr sz="1600" spc="-75" dirty="0">
                          <a:latin typeface="Arial"/>
                          <a:cs typeface="Arial"/>
                        </a:rPr>
                        <a:t>Element</a:t>
                      </a:r>
                      <a:endParaRPr sz="1600">
                        <a:latin typeface="Arial"/>
                        <a:cs typeface="Arial"/>
                      </a:endParaRPr>
                    </a:p>
                  </a:txBody>
                  <a:tcPr marL="0" marR="0" marT="33019"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tc>
                  <a:txBody>
                    <a:bodyPr/>
                    <a:lstStyle/>
                    <a:p>
                      <a:pPr marL="97790">
                        <a:lnSpc>
                          <a:spcPct val="100000"/>
                        </a:lnSpc>
                        <a:spcBef>
                          <a:spcPts val="259"/>
                        </a:spcBef>
                      </a:pPr>
                      <a:r>
                        <a:rPr sz="1600" spc="-45" dirty="0">
                          <a:latin typeface="Arial"/>
                          <a:cs typeface="Arial"/>
                        </a:rPr>
                        <a:t>All div</a:t>
                      </a:r>
                      <a:r>
                        <a:rPr sz="1600" spc="-130" dirty="0">
                          <a:latin typeface="Arial"/>
                          <a:cs typeface="Arial"/>
                        </a:rPr>
                        <a:t> </a:t>
                      </a:r>
                      <a:r>
                        <a:rPr sz="1600" spc="-65" dirty="0">
                          <a:latin typeface="Arial"/>
                          <a:cs typeface="Arial"/>
                        </a:rPr>
                        <a:t>elements</a:t>
                      </a:r>
                      <a:endParaRPr sz="1600">
                        <a:latin typeface="Arial"/>
                        <a:cs typeface="Arial"/>
                      </a:endParaRPr>
                    </a:p>
                  </a:txBody>
                  <a:tcPr marL="0" marR="0" marT="33019"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extLst>
                  <a:ext uri="{0D108BD9-81ED-4DB2-BD59-A6C34878D82A}">
                    <a16:rowId xmlns:a16="http://schemas.microsoft.com/office/drawing/2014/main" val="10002"/>
                  </a:ext>
                </a:extLst>
              </a:tr>
              <a:tr h="370840">
                <a:tc>
                  <a:txBody>
                    <a:bodyPr/>
                    <a:lstStyle/>
                    <a:p>
                      <a:pPr marL="97790">
                        <a:lnSpc>
                          <a:spcPct val="100000"/>
                        </a:lnSpc>
                        <a:spcBef>
                          <a:spcPts val="160"/>
                        </a:spcBef>
                      </a:pPr>
                      <a:r>
                        <a:rPr sz="1600" dirty="0">
                          <a:latin typeface="Courier New"/>
                          <a:cs typeface="Courier New"/>
                        </a:rPr>
                        <a:t>.foo {</a:t>
                      </a:r>
                      <a:r>
                        <a:rPr sz="1600" spc="-15" dirty="0">
                          <a:latin typeface="Courier New"/>
                          <a:cs typeface="Courier New"/>
                        </a:rPr>
                        <a:t> </a:t>
                      </a:r>
                      <a:r>
                        <a:rPr sz="1600" dirty="0">
                          <a:latin typeface="Courier New"/>
                          <a:cs typeface="Courier New"/>
                        </a:rPr>
                        <a:t>}</a:t>
                      </a:r>
                      <a:endParaRPr sz="1600">
                        <a:latin typeface="Courier New"/>
                        <a:cs typeface="Courier New"/>
                      </a:endParaRPr>
                    </a:p>
                  </a:txBody>
                  <a:tcPr marL="0" marR="0" marT="203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5D9CC"/>
                    </a:solidFill>
                  </a:tcPr>
                </a:tc>
                <a:tc>
                  <a:txBody>
                    <a:bodyPr/>
                    <a:lstStyle/>
                    <a:p>
                      <a:pPr marL="97790">
                        <a:lnSpc>
                          <a:spcPct val="100000"/>
                        </a:lnSpc>
                        <a:spcBef>
                          <a:spcPts val="260"/>
                        </a:spcBef>
                      </a:pPr>
                      <a:r>
                        <a:rPr sz="1600" spc="-160" dirty="0">
                          <a:latin typeface="Arial"/>
                          <a:cs typeface="Arial"/>
                        </a:rPr>
                        <a:t>Class</a:t>
                      </a:r>
                      <a:endParaRPr sz="1600">
                        <a:latin typeface="Arial"/>
                        <a:cs typeface="Arial"/>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5D9CC"/>
                    </a:solidFill>
                  </a:tcPr>
                </a:tc>
                <a:tc>
                  <a:txBody>
                    <a:bodyPr/>
                    <a:lstStyle/>
                    <a:p>
                      <a:pPr marL="97790">
                        <a:lnSpc>
                          <a:spcPct val="100000"/>
                        </a:lnSpc>
                        <a:spcBef>
                          <a:spcPts val="260"/>
                        </a:spcBef>
                      </a:pPr>
                      <a:r>
                        <a:rPr sz="1600" spc="-45" dirty="0">
                          <a:latin typeface="Arial"/>
                          <a:cs typeface="Arial"/>
                        </a:rPr>
                        <a:t>All </a:t>
                      </a:r>
                      <a:r>
                        <a:rPr sz="1600" spc="-65" dirty="0">
                          <a:latin typeface="Arial"/>
                          <a:cs typeface="Arial"/>
                        </a:rPr>
                        <a:t>elements </a:t>
                      </a:r>
                      <a:r>
                        <a:rPr sz="1600" spc="0" dirty="0">
                          <a:latin typeface="Arial"/>
                          <a:cs typeface="Arial"/>
                        </a:rPr>
                        <a:t>with </a:t>
                      </a:r>
                      <a:r>
                        <a:rPr sz="1600" spc="-125" dirty="0">
                          <a:latin typeface="Arial"/>
                          <a:cs typeface="Arial"/>
                        </a:rPr>
                        <a:t>a class </a:t>
                      </a:r>
                      <a:r>
                        <a:rPr sz="1600" spc="-5" dirty="0">
                          <a:latin typeface="Arial"/>
                          <a:cs typeface="Arial"/>
                        </a:rPr>
                        <a:t>of</a:t>
                      </a:r>
                      <a:r>
                        <a:rPr sz="1600" spc="-170" dirty="0">
                          <a:latin typeface="Arial"/>
                          <a:cs typeface="Arial"/>
                        </a:rPr>
                        <a:t> </a:t>
                      </a:r>
                      <a:r>
                        <a:rPr sz="1600" i="1" spc="-40" dirty="0">
                          <a:latin typeface="Arial"/>
                          <a:cs typeface="Arial"/>
                        </a:rPr>
                        <a:t>foo</a:t>
                      </a:r>
                      <a:endParaRPr sz="1600">
                        <a:latin typeface="Arial"/>
                        <a:cs typeface="Arial"/>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5D9CC"/>
                    </a:solidFill>
                  </a:tcPr>
                </a:tc>
                <a:extLst>
                  <a:ext uri="{0D108BD9-81ED-4DB2-BD59-A6C34878D82A}">
                    <a16:rowId xmlns:a16="http://schemas.microsoft.com/office/drawing/2014/main" val="10003"/>
                  </a:ext>
                </a:extLst>
              </a:tr>
              <a:tr h="370840">
                <a:tc>
                  <a:txBody>
                    <a:bodyPr/>
                    <a:lstStyle/>
                    <a:p>
                      <a:pPr marL="97790">
                        <a:lnSpc>
                          <a:spcPct val="100000"/>
                        </a:lnSpc>
                        <a:spcBef>
                          <a:spcPts val="160"/>
                        </a:spcBef>
                      </a:pPr>
                      <a:r>
                        <a:rPr sz="1600" dirty="0">
                          <a:latin typeface="Courier New"/>
                          <a:cs typeface="Courier New"/>
                        </a:rPr>
                        <a:t>#bar {</a:t>
                      </a:r>
                      <a:r>
                        <a:rPr sz="1600" spc="-15" dirty="0">
                          <a:latin typeface="Courier New"/>
                          <a:cs typeface="Courier New"/>
                        </a:rPr>
                        <a:t> </a:t>
                      </a:r>
                      <a:r>
                        <a:rPr sz="1600" dirty="0">
                          <a:latin typeface="Courier New"/>
                          <a:cs typeface="Courier New"/>
                        </a:rPr>
                        <a:t>}</a:t>
                      </a:r>
                      <a:endParaRPr sz="1600">
                        <a:latin typeface="Courier New"/>
                        <a:cs typeface="Courier New"/>
                      </a:endParaRPr>
                    </a:p>
                  </a:txBody>
                  <a:tcPr marL="0" marR="0" marT="203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tc>
                  <a:txBody>
                    <a:bodyPr/>
                    <a:lstStyle/>
                    <a:p>
                      <a:pPr marL="97790">
                        <a:lnSpc>
                          <a:spcPct val="100000"/>
                        </a:lnSpc>
                        <a:spcBef>
                          <a:spcPts val="259"/>
                        </a:spcBef>
                      </a:pPr>
                      <a:r>
                        <a:rPr sz="1600" spc="-114" dirty="0">
                          <a:latin typeface="Arial"/>
                          <a:cs typeface="Arial"/>
                        </a:rPr>
                        <a:t>ID</a:t>
                      </a:r>
                      <a:endParaRPr sz="1600">
                        <a:latin typeface="Arial"/>
                        <a:cs typeface="Arial"/>
                      </a:endParaRPr>
                    </a:p>
                  </a:txBody>
                  <a:tcPr marL="0" marR="0" marT="33019"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tc>
                  <a:txBody>
                    <a:bodyPr/>
                    <a:lstStyle/>
                    <a:p>
                      <a:pPr marL="97790">
                        <a:lnSpc>
                          <a:spcPct val="100000"/>
                        </a:lnSpc>
                        <a:spcBef>
                          <a:spcPts val="259"/>
                        </a:spcBef>
                      </a:pPr>
                      <a:r>
                        <a:rPr sz="1600" spc="-120" dirty="0">
                          <a:latin typeface="Arial"/>
                          <a:cs typeface="Arial"/>
                        </a:rPr>
                        <a:t>The </a:t>
                      </a:r>
                      <a:r>
                        <a:rPr sz="1600" spc="-80" dirty="0">
                          <a:latin typeface="Arial"/>
                          <a:cs typeface="Arial"/>
                        </a:rPr>
                        <a:t>single </a:t>
                      </a:r>
                      <a:r>
                        <a:rPr sz="1600" spc="-45" dirty="0">
                          <a:latin typeface="Arial"/>
                          <a:cs typeface="Arial"/>
                        </a:rPr>
                        <a:t>element </a:t>
                      </a:r>
                      <a:r>
                        <a:rPr sz="1600" spc="0" dirty="0">
                          <a:latin typeface="Arial"/>
                          <a:cs typeface="Arial"/>
                        </a:rPr>
                        <a:t>with </a:t>
                      </a:r>
                      <a:r>
                        <a:rPr sz="1600" spc="-20" dirty="0">
                          <a:latin typeface="Arial"/>
                          <a:cs typeface="Arial"/>
                        </a:rPr>
                        <a:t>the </a:t>
                      </a:r>
                      <a:r>
                        <a:rPr sz="1600" spc="-25" dirty="0">
                          <a:latin typeface="Arial"/>
                          <a:cs typeface="Arial"/>
                        </a:rPr>
                        <a:t>id </a:t>
                      </a:r>
                      <a:r>
                        <a:rPr sz="1600" spc="-5" dirty="0">
                          <a:latin typeface="Arial"/>
                          <a:cs typeface="Arial"/>
                        </a:rPr>
                        <a:t>of</a:t>
                      </a:r>
                      <a:r>
                        <a:rPr sz="1600" spc="-300" dirty="0">
                          <a:latin typeface="Arial"/>
                          <a:cs typeface="Arial"/>
                        </a:rPr>
                        <a:t> </a:t>
                      </a:r>
                      <a:r>
                        <a:rPr sz="1600" i="1" spc="-40" dirty="0">
                          <a:latin typeface="Arial"/>
                          <a:cs typeface="Arial"/>
                        </a:rPr>
                        <a:t>bar</a:t>
                      </a:r>
                      <a:endParaRPr sz="1600">
                        <a:latin typeface="Arial"/>
                        <a:cs typeface="Arial"/>
                      </a:endParaRPr>
                    </a:p>
                  </a:txBody>
                  <a:tcPr marL="0" marR="0" marT="33019"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extLst>
                  <a:ext uri="{0D108BD9-81ED-4DB2-BD59-A6C34878D82A}">
                    <a16:rowId xmlns:a16="http://schemas.microsoft.com/office/drawing/2014/main" val="10004"/>
                  </a:ext>
                </a:extLst>
              </a:tr>
              <a:tr h="370840">
                <a:tc>
                  <a:txBody>
                    <a:bodyPr/>
                    <a:lstStyle/>
                    <a:p>
                      <a:pPr marL="97790">
                        <a:lnSpc>
                          <a:spcPct val="100000"/>
                        </a:lnSpc>
                        <a:spcBef>
                          <a:spcPts val="160"/>
                        </a:spcBef>
                      </a:pPr>
                      <a:r>
                        <a:rPr sz="1600" dirty="0">
                          <a:latin typeface="Courier New"/>
                          <a:cs typeface="Courier New"/>
                        </a:rPr>
                        <a:t>#bar .foo {</a:t>
                      </a:r>
                      <a:r>
                        <a:rPr sz="1600" spc="-30" dirty="0">
                          <a:latin typeface="Courier New"/>
                          <a:cs typeface="Courier New"/>
                        </a:rPr>
                        <a:t> </a:t>
                      </a:r>
                      <a:r>
                        <a:rPr sz="1600" dirty="0">
                          <a:latin typeface="Courier New"/>
                          <a:cs typeface="Courier New"/>
                        </a:rPr>
                        <a:t>}</a:t>
                      </a:r>
                      <a:endParaRPr sz="1600">
                        <a:latin typeface="Courier New"/>
                        <a:cs typeface="Courier New"/>
                      </a:endParaRPr>
                    </a:p>
                  </a:txBody>
                  <a:tcPr marL="0" marR="0" marT="203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5D9CC"/>
                    </a:solidFill>
                  </a:tcPr>
                </a:tc>
                <a:tc>
                  <a:txBody>
                    <a:bodyPr/>
                    <a:lstStyle/>
                    <a:p>
                      <a:pPr marL="97790">
                        <a:lnSpc>
                          <a:spcPct val="100000"/>
                        </a:lnSpc>
                        <a:spcBef>
                          <a:spcPts val="260"/>
                        </a:spcBef>
                      </a:pPr>
                      <a:r>
                        <a:rPr sz="1600" spc="-90" dirty="0">
                          <a:latin typeface="Arial"/>
                          <a:cs typeface="Arial"/>
                        </a:rPr>
                        <a:t>Descendant</a:t>
                      </a:r>
                      <a:endParaRPr sz="1600">
                        <a:latin typeface="Arial"/>
                        <a:cs typeface="Arial"/>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5D9CC"/>
                    </a:solidFill>
                  </a:tcPr>
                </a:tc>
                <a:tc>
                  <a:txBody>
                    <a:bodyPr/>
                    <a:lstStyle/>
                    <a:p>
                      <a:pPr marL="97790">
                        <a:lnSpc>
                          <a:spcPct val="100000"/>
                        </a:lnSpc>
                        <a:spcBef>
                          <a:spcPts val="260"/>
                        </a:spcBef>
                      </a:pPr>
                      <a:r>
                        <a:rPr sz="1600" spc="-45" dirty="0">
                          <a:latin typeface="Arial"/>
                          <a:cs typeface="Arial"/>
                        </a:rPr>
                        <a:t>All </a:t>
                      </a:r>
                      <a:r>
                        <a:rPr sz="1600" spc="-40" dirty="0">
                          <a:latin typeface="Arial"/>
                          <a:cs typeface="Arial"/>
                        </a:rPr>
                        <a:t>.</a:t>
                      </a:r>
                      <a:r>
                        <a:rPr sz="1600" i="1" spc="-40" dirty="0">
                          <a:latin typeface="Arial"/>
                          <a:cs typeface="Arial"/>
                        </a:rPr>
                        <a:t>foo </a:t>
                      </a:r>
                      <a:r>
                        <a:rPr sz="1600" spc="-5" dirty="0">
                          <a:latin typeface="Arial"/>
                          <a:cs typeface="Arial"/>
                        </a:rPr>
                        <a:t>that </a:t>
                      </a:r>
                      <a:r>
                        <a:rPr sz="1600" spc="-75" dirty="0">
                          <a:latin typeface="Arial"/>
                          <a:cs typeface="Arial"/>
                        </a:rPr>
                        <a:t>are </a:t>
                      </a:r>
                      <a:r>
                        <a:rPr sz="1600" spc="-60" dirty="0">
                          <a:latin typeface="Arial"/>
                          <a:cs typeface="Arial"/>
                        </a:rPr>
                        <a:t>contained </a:t>
                      </a:r>
                      <a:r>
                        <a:rPr sz="1600" spc="-65" dirty="0">
                          <a:latin typeface="Arial"/>
                          <a:cs typeface="Arial"/>
                        </a:rPr>
                        <a:t>inside</a:t>
                      </a:r>
                      <a:r>
                        <a:rPr sz="1600" spc="-275" dirty="0">
                          <a:latin typeface="Arial"/>
                          <a:cs typeface="Arial"/>
                        </a:rPr>
                        <a:t> </a:t>
                      </a:r>
                      <a:r>
                        <a:rPr sz="1600" spc="-55" dirty="0">
                          <a:latin typeface="Arial"/>
                          <a:cs typeface="Arial"/>
                        </a:rPr>
                        <a:t>#</a:t>
                      </a:r>
                      <a:r>
                        <a:rPr sz="1600" i="1" spc="-55" dirty="0">
                          <a:latin typeface="Arial"/>
                          <a:cs typeface="Arial"/>
                        </a:rPr>
                        <a:t>bar</a:t>
                      </a:r>
                      <a:endParaRPr sz="1600">
                        <a:latin typeface="Arial"/>
                        <a:cs typeface="Arial"/>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5D9CC"/>
                    </a:solidFill>
                  </a:tcPr>
                </a:tc>
                <a:extLst>
                  <a:ext uri="{0D108BD9-81ED-4DB2-BD59-A6C34878D82A}">
                    <a16:rowId xmlns:a16="http://schemas.microsoft.com/office/drawing/2014/main" val="10005"/>
                  </a:ext>
                </a:extLst>
              </a:tr>
              <a:tr h="370840">
                <a:tc>
                  <a:txBody>
                    <a:bodyPr/>
                    <a:lstStyle/>
                    <a:p>
                      <a:pPr marL="97790">
                        <a:lnSpc>
                          <a:spcPct val="100000"/>
                        </a:lnSpc>
                        <a:spcBef>
                          <a:spcPts val="160"/>
                        </a:spcBef>
                      </a:pPr>
                      <a:r>
                        <a:rPr sz="1600" dirty="0">
                          <a:latin typeface="Courier New"/>
                          <a:cs typeface="Courier New"/>
                        </a:rPr>
                        <a:t>.parent &gt;</a:t>
                      </a:r>
                      <a:r>
                        <a:rPr sz="1600" spc="-30" dirty="0">
                          <a:latin typeface="Courier New"/>
                          <a:cs typeface="Courier New"/>
                        </a:rPr>
                        <a:t> </a:t>
                      </a:r>
                      <a:r>
                        <a:rPr sz="1600" dirty="0">
                          <a:latin typeface="Courier New"/>
                          <a:cs typeface="Courier New"/>
                        </a:rPr>
                        <a:t>.child</a:t>
                      </a:r>
                      <a:endParaRPr sz="1600">
                        <a:latin typeface="Courier New"/>
                        <a:cs typeface="Courier New"/>
                      </a:endParaRPr>
                    </a:p>
                  </a:txBody>
                  <a:tcPr marL="0" marR="0" marT="203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tc>
                  <a:txBody>
                    <a:bodyPr/>
                    <a:lstStyle/>
                    <a:p>
                      <a:pPr marL="97790">
                        <a:lnSpc>
                          <a:spcPct val="100000"/>
                        </a:lnSpc>
                        <a:spcBef>
                          <a:spcPts val="260"/>
                        </a:spcBef>
                      </a:pPr>
                      <a:r>
                        <a:rPr sz="1600" spc="-85" dirty="0">
                          <a:latin typeface="Arial"/>
                          <a:cs typeface="Arial"/>
                        </a:rPr>
                        <a:t>Child</a:t>
                      </a:r>
                      <a:endParaRPr sz="1600">
                        <a:latin typeface="Arial"/>
                        <a:cs typeface="Arial"/>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tc>
                  <a:txBody>
                    <a:bodyPr/>
                    <a:lstStyle/>
                    <a:p>
                      <a:pPr marL="97790">
                        <a:lnSpc>
                          <a:spcPct val="100000"/>
                        </a:lnSpc>
                        <a:spcBef>
                          <a:spcPts val="260"/>
                        </a:spcBef>
                      </a:pPr>
                      <a:r>
                        <a:rPr sz="1600" spc="-45" dirty="0">
                          <a:latin typeface="Arial"/>
                          <a:cs typeface="Arial"/>
                        </a:rPr>
                        <a:t>All </a:t>
                      </a:r>
                      <a:r>
                        <a:rPr sz="1600" spc="-50" dirty="0">
                          <a:latin typeface="Arial"/>
                          <a:cs typeface="Arial"/>
                        </a:rPr>
                        <a:t>.child </a:t>
                      </a:r>
                      <a:r>
                        <a:rPr sz="1600" spc="-35" dirty="0">
                          <a:latin typeface="Arial"/>
                          <a:cs typeface="Arial"/>
                        </a:rPr>
                        <a:t>directly </a:t>
                      </a:r>
                      <a:r>
                        <a:rPr sz="1600" spc="-65" dirty="0">
                          <a:latin typeface="Arial"/>
                          <a:cs typeface="Arial"/>
                        </a:rPr>
                        <a:t>inside </a:t>
                      </a:r>
                      <a:r>
                        <a:rPr sz="1600" spc="-5" dirty="0">
                          <a:latin typeface="Arial"/>
                          <a:cs typeface="Arial"/>
                        </a:rPr>
                        <a:t>of</a:t>
                      </a:r>
                      <a:r>
                        <a:rPr sz="1600" spc="-229" dirty="0">
                          <a:latin typeface="Arial"/>
                          <a:cs typeface="Arial"/>
                        </a:rPr>
                        <a:t> </a:t>
                      </a:r>
                      <a:r>
                        <a:rPr sz="1600" spc="-45" dirty="0">
                          <a:latin typeface="Arial"/>
                          <a:cs typeface="Arial"/>
                        </a:rPr>
                        <a:t>.parent</a:t>
                      </a:r>
                      <a:endParaRPr sz="1600">
                        <a:latin typeface="Arial"/>
                        <a:cs typeface="Arial"/>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extLst>
                  <a:ext uri="{0D108BD9-81ED-4DB2-BD59-A6C34878D82A}">
                    <a16:rowId xmlns:a16="http://schemas.microsoft.com/office/drawing/2014/main" val="10006"/>
                  </a:ext>
                </a:extLst>
              </a:tr>
              <a:tr h="370840">
                <a:tc>
                  <a:txBody>
                    <a:bodyPr/>
                    <a:lstStyle/>
                    <a:p>
                      <a:pPr marL="97790">
                        <a:lnSpc>
                          <a:spcPct val="100000"/>
                        </a:lnSpc>
                        <a:spcBef>
                          <a:spcPts val="160"/>
                        </a:spcBef>
                      </a:pPr>
                      <a:r>
                        <a:rPr sz="1600" dirty="0">
                          <a:latin typeface="Courier New"/>
                          <a:cs typeface="Courier New"/>
                        </a:rPr>
                        <a:t>.post +</a:t>
                      </a:r>
                      <a:r>
                        <a:rPr sz="1600" spc="-30" dirty="0">
                          <a:latin typeface="Courier New"/>
                          <a:cs typeface="Courier New"/>
                        </a:rPr>
                        <a:t> </a:t>
                      </a:r>
                      <a:r>
                        <a:rPr sz="1600" dirty="0">
                          <a:latin typeface="Courier New"/>
                          <a:cs typeface="Courier New"/>
                        </a:rPr>
                        <a:t>.divider</a:t>
                      </a:r>
                      <a:endParaRPr sz="1600">
                        <a:latin typeface="Courier New"/>
                        <a:cs typeface="Courier New"/>
                      </a:endParaRPr>
                    </a:p>
                  </a:txBody>
                  <a:tcPr marL="0" marR="0" marT="203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5D9CC"/>
                    </a:solidFill>
                  </a:tcPr>
                </a:tc>
                <a:tc>
                  <a:txBody>
                    <a:bodyPr/>
                    <a:lstStyle/>
                    <a:p>
                      <a:pPr marL="97790">
                        <a:lnSpc>
                          <a:spcPct val="100000"/>
                        </a:lnSpc>
                        <a:spcBef>
                          <a:spcPts val="259"/>
                        </a:spcBef>
                      </a:pPr>
                      <a:r>
                        <a:rPr sz="1600" spc="-65" dirty="0">
                          <a:latin typeface="Arial"/>
                          <a:cs typeface="Arial"/>
                        </a:rPr>
                        <a:t>Adjacent</a:t>
                      </a:r>
                      <a:r>
                        <a:rPr sz="1600" spc="-90" dirty="0">
                          <a:latin typeface="Arial"/>
                          <a:cs typeface="Arial"/>
                        </a:rPr>
                        <a:t> </a:t>
                      </a:r>
                      <a:r>
                        <a:rPr sz="1600" spc="-85" dirty="0">
                          <a:latin typeface="Arial"/>
                          <a:cs typeface="Arial"/>
                        </a:rPr>
                        <a:t>Sibling</a:t>
                      </a:r>
                      <a:endParaRPr sz="1600">
                        <a:latin typeface="Arial"/>
                        <a:cs typeface="Arial"/>
                      </a:endParaRPr>
                    </a:p>
                  </a:txBody>
                  <a:tcPr marL="0" marR="0" marT="33019"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5D9CC"/>
                    </a:solidFill>
                  </a:tcPr>
                </a:tc>
                <a:tc>
                  <a:txBody>
                    <a:bodyPr/>
                    <a:lstStyle/>
                    <a:p>
                      <a:pPr marL="97790">
                        <a:lnSpc>
                          <a:spcPct val="100000"/>
                        </a:lnSpc>
                        <a:spcBef>
                          <a:spcPts val="259"/>
                        </a:spcBef>
                      </a:pPr>
                      <a:r>
                        <a:rPr sz="1600" spc="-45" dirty="0">
                          <a:latin typeface="Arial"/>
                          <a:cs typeface="Arial"/>
                        </a:rPr>
                        <a:t>All</a:t>
                      </a:r>
                      <a:r>
                        <a:rPr sz="1600" spc="-90" dirty="0">
                          <a:latin typeface="Arial"/>
                          <a:cs typeface="Arial"/>
                        </a:rPr>
                        <a:t> </a:t>
                      </a:r>
                      <a:r>
                        <a:rPr sz="1600" spc="-40" dirty="0">
                          <a:latin typeface="Arial"/>
                          <a:cs typeface="Arial"/>
                        </a:rPr>
                        <a:t>.divider</a:t>
                      </a:r>
                      <a:r>
                        <a:rPr sz="1600" spc="-80" dirty="0">
                          <a:latin typeface="Arial"/>
                          <a:cs typeface="Arial"/>
                        </a:rPr>
                        <a:t> </a:t>
                      </a:r>
                      <a:r>
                        <a:rPr sz="1600" spc="-5" dirty="0">
                          <a:latin typeface="Arial"/>
                          <a:cs typeface="Arial"/>
                        </a:rPr>
                        <a:t>that</a:t>
                      </a:r>
                      <a:r>
                        <a:rPr sz="1600" spc="-80" dirty="0">
                          <a:latin typeface="Arial"/>
                          <a:cs typeface="Arial"/>
                        </a:rPr>
                        <a:t> </a:t>
                      </a:r>
                      <a:r>
                        <a:rPr sz="1600" spc="-75" dirty="0">
                          <a:latin typeface="Arial"/>
                          <a:cs typeface="Arial"/>
                        </a:rPr>
                        <a:t>are</a:t>
                      </a:r>
                      <a:r>
                        <a:rPr sz="1600" spc="-80" dirty="0">
                          <a:latin typeface="Arial"/>
                          <a:cs typeface="Arial"/>
                        </a:rPr>
                        <a:t> </a:t>
                      </a:r>
                      <a:r>
                        <a:rPr sz="1600" spc="-35" dirty="0">
                          <a:latin typeface="Arial"/>
                          <a:cs typeface="Arial"/>
                        </a:rPr>
                        <a:t>directly</a:t>
                      </a:r>
                      <a:r>
                        <a:rPr sz="1600" spc="-85" dirty="0">
                          <a:latin typeface="Arial"/>
                          <a:cs typeface="Arial"/>
                        </a:rPr>
                        <a:t> </a:t>
                      </a:r>
                      <a:r>
                        <a:rPr sz="1600" spc="-20" dirty="0">
                          <a:latin typeface="Arial"/>
                          <a:cs typeface="Arial"/>
                        </a:rPr>
                        <a:t>after</a:t>
                      </a:r>
                      <a:r>
                        <a:rPr sz="1600" spc="-80" dirty="0">
                          <a:latin typeface="Arial"/>
                          <a:cs typeface="Arial"/>
                        </a:rPr>
                        <a:t> </a:t>
                      </a:r>
                      <a:r>
                        <a:rPr sz="1600" spc="-50" dirty="0">
                          <a:latin typeface="Arial"/>
                          <a:cs typeface="Arial"/>
                        </a:rPr>
                        <a:t>.post</a:t>
                      </a:r>
                      <a:r>
                        <a:rPr sz="1600" spc="-80" dirty="0">
                          <a:latin typeface="Arial"/>
                          <a:cs typeface="Arial"/>
                        </a:rPr>
                        <a:t> </a:t>
                      </a:r>
                      <a:r>
                        <a:rPr sz="1600" spc="-25" dirty="0">
                          <a:latin typeface="Arial"/>
                          <a:cs typeface="Arial"/>
                        </a:rPr>
                        <a:t>in</a:t>
                      </a:r>
                      <a:r>
                        <a:rPr sz="1600" spc="-90" dirty="0">
                          <a:latin typeface="Arial"/>
                          <a:cs typeface="Arial"/>
                        </a:rPr>
                        <a:t> </a:t>
                      </a:r>
                      <a:r>
                        <a:rPr sz="1600" spc="-5" dirty="0">
                          <a:latin typeface="Arial"/>
                          <a:cs typeface="Arial"/>
                        </a:rPr>
                        <a:t>their</a:t>
                      </a:r>
                      <a:r>
                        <a:rPr sz="1600" spc="-80" dirty="0">
                          <a:latin typeface="Arial"/>
                          <a:cs typeface="Arial"/>
                        </a:rPr>
                        <a:t> </a:t>
                      </a:r>
                      <a:r>
                        <a:rPr sz="1600" spc="-45" dirty="0">
                          <a:latin typeface="Arial"/>
                          <a:cs typeface="Arial"/>
                        </a:rPr>
                        <a:t>parent.</a:t>
                      </a:r>
                      <a:endParaRPr sz="1600">
                        <a:latin typeface="Arial"/>
                        <a:cs typeface="Arial"/>
                      </a:endParaRPr>
                    </a:p>
                  </a:txBody>
                  <a:tcPr marL="0" marR="0" marT="33019"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5D9CC"/>
                    </a:solidFill>
                  </a:tcPr>
                </a:tc>
                <a:extLst>
                  <a:ext uri="{0D108BD9-81ED-4DB2-BD59-A6C34878D82A}">
                    <a16:rowId xmlns:a16="http://schemas.microsoft.com/office/drawing/2014/main" val="10007"/>
                  </a:ext>
                </a:extLst>
              </a:tr>
              <a:tr h="370840">
                <a:tc>
                  <a:txBody>
                    <a:bodyPr/>
                    <a:lstStyle/>
                    <a:p>
                      <a:pPr marL="97790">
                        <a:lnSpc>
                          <a:spcPct val="100000"/>
                        </a:lnSpc>
                        <a:spcBef>
                          <a:spcPts val="160"/>
                        </a:spcBef>
                      </a:pPr>
                      <a:r>
                        <a:rPr sz="1600" dirty="0">
                          <a:latin typeface="Courier New"/>
                          <a:cs typeface="Courier New"/>
                        </a:rPr>
                        <a:t>.post ~</a:t>
                      </a:r>
                      <a:r>
                        <a:rPr sz="1600" spc="-25" dirty="0">
                          <a:latin typeface="Courier New"/>
                          <a:cs typeface="Courier New"/>
                        </a:rPr>
                        <a:t> </a:t>
                      </a:r>
                      <a:r>
                        <a:rPr sz="1600" dirty="0">
                          <a:latin typeface="Courier New"/>
                          <a:cs typeface="Courier New"/>
                        </a:rPr>
                        <a:t>.subtext</a:t>
                      </a:r>
                      <a:endParaRPr sz="1600">
                        <a:latin typeface="Courier New"/>
                        <a:cs typeface="Courier New"/>
                      </a:endParaRPr>
                    </a:p>
                  </a:txBody>
                  <a:tcPr marL="0" marR="0" marT="203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tc>
                  <a:txBody>
                    <a:bodyPr/>
                    <a:lstStyle/>
                    <a:p>
                      <a:pPr marL="97790">
                        <a:lnSpc>
                          <a:spcPct val="100000"/>
                        </a:lnSpc>
                        <a:spcBef>
                          <a:spcPts val="260"/>
                        </a:spcBef>
                      </a:pPr>
                      <a:r>
                        <a:rPr sz="1600" spc="-90" dirty="0">
                          <a:latin typeface="Arial"/>
                          <a:cs typeface="Arial"/>
                        </a:rPr>
                        <a:t>General</a:t>
                      </a:r>
                      <a:r>
                        <a:rPr sz="1600" spc="-100" dirty="0">
                          <a:latin typeface="Arial"/>
                          <a:cs typeface="Arial"/>
                        </a:rPr>
                        <a:t> </a:t>
                      </a:r>
                      <a:r>
                        <a:rPr sz="1600" spc="-80" dirty="0">
                          <a:latin typeface="Arial"/>
                          <a:cs typeface="Arial"/>
                        </a:rPr>
                        <a:t>Sibling</a:t>
                      </a:r>
                      <a:endParaRPr sz="1600">
                        <a:latin typeface="Arial"/>
                        <a:cs typeface="Arial"/>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tc>
                  <a:txBody>
                    <a:bodyPr/>
                    <a:lstStyle/>
                    <a:p>
                      <a:pPr marL="97790">
                        <a:lnSpc>
                          <a:spcPct val="100000"/>
                        </a:lnSpc>
                        <a:spcBef>
                          <a:spcPts val="260"/>
                        </a:spcBef>
                      </a:pPr>
                      <a:r>
                        <a:rPr sz="1600" spc="-45" dirty="0">
                          <a:latin typeface="Arial"/>
                          <a:cs typeface="Arial"/>
                        </a:rPr>
                        <a:t>All</a:t>
                      </a:r>
                      <a:r>
                        <a:rPr sz="1600" spc="-90" dirty="0">
                          <a:latin typeface="Arial"/>
                          <a:cs typeface="Arial"/>
                        </a:rPr>
                        <a:t> </a:t>
                      </a:r>
                      <a:r>
                        <a:rPr sz="1600" spc="-55" dirty="0">
                          <a:latin typeface="Arial"/>
                          <a:cs typeface="Arial"/>
                        </a:rPr>
                        <a:t>.subtext</a:t>
                      </a:r>
                      <a:r>
                        <a:rPr sz="1600" spc="-85" dirty="0">
                          <a:latin typeface="Arial"/>
                          <a:cs typeface="Arial"/>
                        </a:rPr>
                        <a:t> </a:t>
                      </a:r>
                      <a:r>
                        <a:rPr sz="1600" spc="-5" dirty="0">
                          <a:latin typeface="Arial"/>
                          <a:cs typeface="Arial"/>
                        </a:rPr>
                        <a:t>that</a:t>
                      </a:r>
                      <a:r>
                        <a:rPr sz="1600" spc="-85" dirty="0">
                          <a:latin typeface="Arial"/>
                          <a:cs typeface="Arial"/>
                        </a:rPr>
                        <a:t> come</a:t>
                      </a:r>
                      <a:r>
                        <a:rPr sz="1600" spc="-80" dirty="0">
                          <a:latin typeface="Arial"/>
                          <a:cs typeface="Arial"/>
                        </a:rPr>
                        <a:t> </a:t>
                      </a:r>
                      <a:r>
                        <a:rPr sz="1600" spc="-70" dirty="0">
                          <a:latin typeface="Arial"/>
                          <a:cs typeface="Arial"/>
                        </a:rPr>
                        <a:t>anywhere</a:t>
                      </a:r>
                      <a:r>
                        <a:rPr sz="1600" spc="-80" dirty="0">
                          <a:latin typeface="Arial"/>
                          <a:cs typeface="Arial"/>
                        </a:rPr>
                        <a:t> </a:t>
                      </a:r>
                      <a:r>
                        <a:rPr sz="1600" spc="-20" dirty="0">
                          <a:latin typeface="Arial"/>
                          <a:cs typeface="Arial"/>
                        </a:rPr>
                        <a:t>after</a:t>
                      </a:r>
                      <a:r>
                        <a:rPr sz="1600" spc="-80" dirty="0">
                          <a:latin typeface="Arial"/>
                          <a:cs typeface="Arial"/>
                        </a:rPr>
                        <a:t> </a:t>
                      </a:r>
                      <a:r>
                        <a:rPr sz="1600" spc="-50" dirty="0">
                          <a:latin typeface="Arial"/>
                          <a:cs typeface="Arial"/>
                        </a:rPr>
                        <a:t>.post</a:t>
                      </a:r>
                      <a:r>
                        <a:rPr sz="1600" spc="-85" dirty="0">
                          <a:latin typeface="Arial"/>
                          <a:cs typeface="Arial"/>
                        </a:rPr>
                        <a:t> </a:t>
                      </a:r>
                      <a:r>
                        <a:rPr sz="1600" spc="-25" dirty="0">
                          <a:latin typeface="Arial"/>
                          <a:cs typeface="Arial"/>
                        </a:rPr>
                        <a:t>in</a:t>
                      </a:r>
                      <a:r>
                        <a:rPr sz="1600" spc="-85" dirty="0">
                          <a:latin typeface="Arial"/>
                          <a:cs typeface="Arial"/>
                        </a:rPr>
                        <a:t> </a:t>
                      </a:r>
                      <a:r>
                        <a:rPr sz="1600" spc="-5" dirty="0">
                          <a:latin typeface="Arial"/>
                          <a:cs typeface="Arial"/>
                        </a:rPr>
                        <a:t>their</a:t>
                      </a:r>
                      <a:r>
                        <a:rPr sz="1600" spc="-80" dirty="0">
                          <a:latin typeface="Arial"/>
                          <a:cs typeface="Arial"/>
                        </a:rPr>
                        <a:t> </a:t>
                      </a:r>
                      <a:r>
                        <a:rPr sz="1600" spc="-45" dirty="0">
                          <a:latin typeface="Arial"/>
                          <a:cs typeface="Arial"/>
                        </a:rPr>
                        <a:t>parent.</a:t>
                      </a:r>
                      <a:endParaRPr sz="1600">
                        <a:latin typeface="Arial"/>
                        <a:cs typeface="Arial"/>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extLst>
                  <a:ext uri="{0D108BD9-81ED-4DB2-BD59-A6C34878D82A}">
                    <a16:rowId xmlns:a16="http://schemas.microsoft.com/office/drawing/2014/main" val="10008"/>
                  </a:ext>
                </a:extLst>
              </a:tr>
              <a:tr h="370840">
                <a:tc>
                  <a:txBody>
                    <a:bodyPr/>
                    <a:lstStyle/>
                    <a:p>
                      <a:pPr marL="97790">
                        <a:lnSpc>
                          <a:spcPct val="100000"/>
                        </a:lnSpc>
                        <a:spcBef>
                          <a:spcPts val="160"/>
                        </a:spcBef>
                      </a:pPr>
                      <a:r>
                        <a:rPr sz="1600" dirty="0">
                          <a:latin typeface="Courier New"/>
                          <a:cs typeface="Courier New"/>
                        </a:rPr>
                        <a:t>.post:pseudoclass</a:t>
                      </a:r>
                      <a:endParaRPr sz="1600">
                        <a:latin typeface="Courier New"/>
                        <a:cs typeface="Courier New"/>
                      </a:endParaRPr>
                    </a:p>
                  </a:txBody>
                  <a:tcPr marL="0" marR="0" marT="203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5D9CC"/>
                    </a:solidFill>
                  </a:tcPr>
                </a:tc>
                <a:tc>
                  <a:txBody>
                    <a:bodyPr/>
                    <a:lstStyle/>
                    <a:p>
                      <a:pPr marL="97790">
                        <a:lnSpc>
                          <a:spcPct val="100000"/>
                        </a:lnSpc>
                        <a:spcBef>
                          <a:spcPts val="260"/>
                        </a:spcBef>
                      </a:pPr>
                      <a:r>
                        <a:rPr sz="1600" spc="-130" dirty="0">
                          <a:latin typeface="Arial"/>
                          <a:cs typeface="Arial"/>
                        </a:rPr>
                        <a:t>Pseudo-Class</a:t>
                      </a:r>
                      <a:endParaRPr sz="1600">
                        <a:latin typeface="Arial"/>
                        <a:cs typeface="Arial"/>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5D9CC"/>
                    </a:solidFill>
                  </a:tcPr>
                </a:tc>
                <a:tc>
                  <a:txBody>
                    <a:bodyPr/>
                    <a:lstStyle/>
                    <a:p>
                      <a:pPr marL="97790">
                        <a:lnSpc>
                          <a:spcPct val="100000"/>
                        </a:lnSpc>
                        <a:spcBef>
                          <a:spcPts val="260"/>
                        </a:spcBef>
                      </a:pPr>
                      <a:r>
                        <a:rPr sz="1600" spc="-45" dirty="0">
                          <a:latin typeface="Arial"/>
                          <a:cs typeface="Arial"/>
                        </a:rPr>
                        <a:t>All </a:t>
                      </a:r>
                      <a:r>
                        <a:rPr sz="1600" spc="-50" dirty="0">
                          <a:latin typeface="Arial"/>
                          <a:cs typeface="Arial"/>
                        </a:rPr>
                        <a:t>.post </a:t>
                      </a:r>
                      <a:r>
                        <a:rPr sz="1600" spc="-5" dirty="0">
                          <a:latin typeface="Arial"/>
                          <a:cs typeface="Arial"/>
                        </a:rPr>
                        <a:t>that </a:t>
                      </a:r>
                      <a:r>
                        <a:rPr sz="1600" spc="-100" dirty="0">
                          <a:latin typeface="Arial"/>
                          <a:cs typeface="Arial"/>
                        </a:rPr>
                        <a:t>have </a:t>
                      </a:r>
                      <a:r>
                        <a:rPr sz="1600" spc="-125" dirty="0">
                          <a:latin typeface="Arial"/>
                          <a:cs typeface="Arial"/>
                        </a:rPr>
                        <a:t>a </a:t>
                      </a:r>
                      <a:r>
                        <a:rPr sz="1600" spc="-35" dirty="0">
                          <a:latin typeface="Arial"/>
                          <a:cs typeface="Arial"/>
                        </a:rPr>
                        <a:t>particular</a:t>
                      </a:r>
                      <a:r>
                        <a:rPr sz="1600" spc="-190" dirty="0">
                          <a:latin typeface="Arial"/>
                          <a:cs typeface="Arial"/>
                        </a:rPr>
                        <a:t> </a:t>
                      </a:r>
                      <a:r>
                        <a:rPr sz="1600" spc="-95" dirty="0">
                          <a:latin typeface="Arial"/>
                          <a:cs typeface="Arial"/>
                        </a:rPr>
                        <a:t>pseudoclass.</a:t>
                      </a:r>
                      <a:endParaRPr sz="1600">
                        <a:latin typeface="Arial"/>
                        <a:cs typeface="Arial"/>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5D9CC"/>
                    </a:solidFill>
                  </a:tcPr>
                </a:tc>
                <a:extLst>
                  <a:ext uri="{0D108BD9-81ED-4DB2-BD59-A6C34878D82A}">
                    <a16:rowId xmlns:a16="http://schemas.microsoft.com/office/drawing/2014/main" val="10009"/>
                  </a:ext>
                </a:extLst>
              </a:tr>
              <a:tr h="579120">
                <a:tc>
                  <a:txBody>
                    <a:bodyPr/>
                    <a:lstStyle/>
                    <a:p>
                      <a:pPr marL="97790">
                        <a:lnSpc>
                          <a:spcPct val="100000"/>
                        </a:lnSpc>
                        <a:spcBef>
                          <a:spcPts val="160"/>
                        </a:spcBef>
                      </a:pPr>
                      <a:r>
                        <a:rPr sz="1600" dirty="0">
                          <a:latin typeface="Courier New"/>
                          <a:cs typeface="Courier New"/>
                        </a:rPr>
                        <a:t>[role='navigation']</a:t>
                      </a:r>
                      <a:endParaRPr sz="1600">
                        <a:latin typeface="Courier New"/>
                        <a:cs typeface="Courier New"/>
                      </a:endParaRPr>
                    </a:p>
                  </a:txBody>
                  <a:tcPr marL="0" marR="0" marT="203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tc>
                  <a:txBody>
                    <a:bodyPr/>
                    <a:lstStyle/>
                    <a:p>
                      <a:pPr marL="97790">
                        <a:lnSpc>
                          <a:spcPct val="100000"/>
                        </a:lnSpc>
                        <a:spcBef>
                          <a:spcPts val="260"/>
                        </a:spcBef>
                      </a:pPr>
                      <a:r>
                        <a:rPr sz="1600" spc="-15" dirty="0">
                          <a:latin typeface="Arial"/>
                          <a:cs typeface="Arial"/>
                        </a:rPr>
                        <a:t>Attribute</a:t>
                      </a:r>
                      <a:endParaRPr sz="1600">
                        <a:latin typeface="Arial"/>
                        <a:cs typeface="Arial"/>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tc>
                  <a:txBody>
                    <a:bodyPr/>
                    <a:lstStyle/>
                    <a:p>
                      <a:pPr marL="97790" marR="154940">
                        <a:lnSpc>
                          <a:spcPct val="100699"/>
                        </a:lnSpc>
                        <a:spcBef>
                          <a:spcPts val="245"/>
                        </a:spcBef>
                      </a:pPr>
                      <a:r>
                        <a:rPr sz="1600" spc="-45" dirty="0">
                          <a:latin typeface="Arial"/>
                          <a:cs typeface="Arial"/>
                        </a:rPr>
                        <a:t>All</a:t>
                      </a:r>
                      <a:r>
                        <a:rPr sz="1600" spc="-90" dirty="0">
                          <a:latin typeface="Arial"/>
                          <a:cs typeface="Arial"/>
                        </a:rPr>
                        <a:t> </a:t>
                      </a:r>
                      <a:r>
                        <a:rPr sz="1600" spc="-65" dirty="0">
                          <a:latin typeface="Arial"/>
                          <a:cs typeface="Arial"/>
                        </a:rPr>
                        <a:t>elements</a:t>
                      </a:r>
                      <a:r>
                        <a:rPr sz="1600" spc="-85" dirty="0">
                          <a:latin typeface="Arial"/>
                          <a:cs typeface="Arial"/>
                        </a:rPr>
                        <a:t> </a:t>
                      </a:r>
                      <a:r>
                        <a:rPr sz="1600" spc="-5" dirty="0">
                          <a:latin typeface="Arial"/>
                          <a:cs typeface="Arial"/>
                        </a:rPr>
                        <a:t>that</a:t>
                      </a:r>
                      <a:r>
                        <a:rPr sz="1600" spc="-80" dirty="0">
                          <a:latin typeface="Arial"/>
                          <a:cs typeface="Arial"/>
                        </a:rPr>
                        <a:t> </a:t>
                      </a:r>
                      <a:r>
                        <a:rPr sz="1600" spc="-100" dirty="0">
                          <a:latin typeface="Arial"/>
                          <a:cs typeface="Arial"/>
                        </a:rPr>
                        <a:t>have</a:t>
                      </a:r>
                      <a:r>
                        <a:rPr sz="1600" spc="-80" dirty="0">
                          <a:latin typeface="Arial"/>
                          <a:cs typeface="Arial"/>
                        </a:rPr>
                        <a:t> </a:t>
                      </a:r>
                      <a:r>
                        <a:rPr sz="1600" spc="-90" dirty="0">
                          <a:latin typeface="Arial"/>
                          <a:cs typeface="Arial"/>
                        </a:rPr>
                        <a:t>an</a:t>
                      </a:r>
                      <a:r>
                        <a:rPr sz="1600" spc="-85" dirty="0">
                          <a:latin typeface="Arial"/>
                          <a:cs typeface="Arial"/>
                        </a:rPr>
                        <a:t> </a:t>
                      </a:r>
                      <a:r>
                        <a:rPr sz="1600" spc="-10" dirty="0">
                          <a:latin typeface="Arial"/>
                          <a:cs typeface="Arial"/>
                        </a:rPr>
                        <a:t>attribute</a:t>
                      </a:r>
                      <a:r>
                        <a:rPr sz="1600" spc="-80" dirty="0">
                          <a:latin typeface="Arial"/>
                          <a:cs typeface="Arial"/>
                        </a:rPr>
                        <a:t> named</a:t>
                      </a:r>
                      <a:r>
                        <a:rPr sz="1600" spc="-85" dirty="0">
                          <a:latin typeface="Arial"/>
                          <a:cs typeface="Arial"/>
                        </a:rPr>
                        <a:t> </a:t>
                      </a:r>
                      <a:r>
                        <a:rPr sz="1600" spc="-10" dirty="0">
                          <a:latin typeface="Arial"/>
                          <a:cs typeface="Arial"/>
                        </a:rPr>
                        <a:t>'role'</a:t>
                      </a:r>
                      <a:r>
                        <a:rPr sz="1600" spc="-85" dirty="0">
                          <a:latin typeface="Arial"/>
                          <a:cs typeface="Arial"/>
                        </a:rPr>
                        <a:t> </a:t>
                      </a:r>
                      <a:r>
                        <a:rPr sz="1600" spc="0" dirty="0">
                          <a:latin typeface="Arial"/>
                          <a:cs typeface="Arial"/>
                        </a:rPr>
                        <a:t>with</a:t>
                      </a:r>
                      <a:r>
                        <a:rPr sz="1600" spc="-85" dirty="0">
                          <a:latin typeface="Arial"/>
                          <a:cs typeface="Arial"/>
                        </a:rPr>
                        <a:t> </a:t>
                      </a:r>
                      <a:r>
                        <a:rPr sz="1600" spc="-20" dirty="0">
                          <a:latin typeface="Arial"/>
                          <a:cs typeface="Arial"/>
                        </a:rPr>
                        <a:t>the</a:t>
                      </a:r>
                      <a:r>
                        <a:rPr sz="1600" spc="-80" dirty="0">
                          <a:latin typeface="Arial"/>
                          <a:cs typeface="Arial"/>
                        </a:rPr>
                        <a:t> value </a:t>
                      </a:r>
                      <a:r>
                        <a:rPr sz="1600" spc="-5" dirty="0">
                          <a:latin typeface="Arial"/>
                          <a:cs typeface="Arial"/>
                        </a:rPr>
                        <a:t>of  </a:t>
                      </a:r>
                      <a:r>
                        <a:rPr sz="1600" spc="-45" dirty="0">
                          <a:latin typeface="Arial"/>
                          <a:cs typeface="Arial"/>
                        </a:rPr>
                        <a:t>'navigation'. </a:t>
                      </a:r>
                      <a:r>
                        <a:rPr sz="1600" spc="-170" dirty="0">
                          <a:latin typeface="Arial"/>
                          <a:cs typeface="Arial"/>
                        </a:rPr>
                        <a:t>You </a:t>
                      </a:r>
                      <a:r>
                        <a:rPr sz="1600" spc="-110" dirty="0">
                          <a:latin typeface="Arial"/>
                          <a:cs typeface="Arial"/>
                        </a:rPr>
                        <a:t>can </a:t>
                      </a:r>
                      <a:r>
                        <a:rPr sz="1600" spc="-55" dirty="0">
                          <a:latin typeface="Arial"/>
                          <a:cs typeface="Arial"/>
                        </a:rPr>
                        <a:t>do </a:t>
                      </a:r>
                      <a:r>
                        <a:rPr sz="1600" spc="-35" dirty="0">
                          <a:latin typeface="Arial"/>
                          <a:cs typeface="Arial"/>
                        </a:rPr>
                        <a:t>this </a:t>
                      </a:r>
                      <a:r>
                        <a:rPr sz="1600" spc="-5" dirty="0">
                          <a:latin typeface="Arial"/>
                          <a:cs typeface="Arial"/>
                        </a:rPr>
                        <a:t>for </a:t>
                      </a:r>
                      <a:r>
                        <a:rPr sz="1600" spc="-100" dirty="0">
                          <a:latin typeface="Arial"/>
                          <a:cs typeface="Arial"/>
                        </a:rPr>
                        <a:t>any </a:t>
                      </a:r>
                      <a:r>
                        <a:rPr sz="1600" spc="-10" dirty="0">
                          <a:latin typeface="Arial"/>
                          <a:cs typeface="Arial"/>
                        </a:rPr>
                        <a:t>attribute </a:t>
                      </a:r>
                      <a:r>
                        <a:rPr sz="1600" spc="-80" dirty="0">
                          <a:latin typeface="Arial"/>
                          <a:cs typeface="Arial"/>
                        </a:rPr>
                        <a:t>and</a:t>
                      </a:r>
                      <a:r>
                        <a:rPr sz="1600" spc="-210" dirty="0">
                          <a:latin typeface="Arial"/>
                          <a:cs typeface="Arial"/>
                        </a:rPr>
                        <a:t> </a:t>
                      </a:r>
                      <a:r>
                        <a:rPr sz="1600" spc="-70" dirty="0">
                          <a:latin typeface="Arial"/>
                          <a:cs typeface="Arial"/>
                        </a:rPr>
                        <a:t>value.</a:t>
                      </a:r>
                      <a:endParaRPr sz="1600">
                        <a:latin typeface="Arial"/>
                        <a:cs typeface="Arial"/>
                      </a:endParaRPr>
                    </a:p>
                  </a:txBody>
                  <a:tcPr marL="0" marR="0" marT="3111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0180">
              <a:lnSpc>
                <a:spcPct val="100000"/>
              </a:lnSpc>
              <a:spcBef>
                <a:spcPts val="100"/>
              </a:spcBef>
              <a:tabLst>
                <a:tab pos="10141585" algn="l"/>
              </a:tabLst>
            </a:pPr>
            <a:r>
              <a:rPr spc="-409" dirty="0"/>
              <a:t>Pseudo </a:t>
            </a:r>
            <a:r>
              <a:rPr spc="-505" dirty="0"/>
              <a:t>Classes </a:t>
            </a:r>
            <a:r>
              <a:rPr spc="-210" dirty="0"/>
              <a:t>(All</a:t>
            </a:r>
            <a:r>
              <a:rPr spc="-155" dirty="0"/>
              <a:t> </a:t>
            </a:r>
            <a:r>
              <a:rPr spc="-434" dirty="0"/>
              <a:t>Types)	</a:t>
            </a:r>
          </a:p>
        </p:txBody>
      </p:sp>
      <p:sp>
        <p:nvSpPr>
          <p:cNvPr id="4" name="object 4"/>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graphicFrame>
        <p:nvGraphicFramePr>
          <p:cNvPr id="3" name="object 3"/>
          <p:cNvGraphicFramePr>
            <a:graphicFrameLocks noGrp="1"/>
          </p:cNvGraphicFramePr>
          <p:nvPr/>
        </p:nvGraphicFramePr>
        <p:xfrm>
          <a:off x="1090610" y="1839912"/>
          <a:ext cx="10059034" cy="4160520"/>
        </p:xfrm>
        <a:graphic>
          <a:graphicData uri="http://schemas.openxmlformats.org/drawingml/2006/table">
            <a:tbl>
              <a:tblPr firstRow="1" bandRow="1">
                <a:tableStyleId>{2D5ABB26-0587-4C30-8999-92F81FD0307C}</a:tableStyleId>
              </a:tblPr>
              <a:tblGrid>
                <a:gridCol w="2853690">
                  <a:extLst>
                    <a:ext uri="{9D8B030D-6E8A-4147-A177-3AD203B41FA5}">
                      <a16:colId xmlns:a16="http://schemas.microsoft.com/office/drawing/2014/main" val="20000"/>
                    </a:ext>
                  </a:extLst>
                </a:gridCol>
                <a:gridCol w="7205344">
                  <a:extLst>
                    <a:ext uri="{9D8B030D-6E8A-4147-A177-3AD203B41FA5}">
                      <a16:colId xmlns:a16="http://schemas.microsoft.com/office/drawing/2014/main" val="20001"/>
                    </a:ext>
                  </a:extLst>
                </a:gridCol>
              </a:tblGrid>
              <a:tr h="370840">
                <a:tc>
                  <a:txBody>
                    <a:bodyPr/>
                    <a:lstStyle/>
                    <a:p>
                      <a:pPr marL="97790">
                        <a:lnSpc>
                          <a:spcPct val="100000"/>
                        </a:lnSpc>
                        <a:spcBef>
                          <a:spcPts val="260"/>
                        </a:spcBef>
                      </a:pPr>
                      <a:r>
                        <a:rPr sz="1600" b="1" spc="-160" dirty="0">
                          <a:solidFill>
                            <a:srgbClr val="FFFFFF"/>
                          </a:solidFill>
                          <a:latin typeface="Arial"/>
                          <a:cs typeface="Arial"/>
                        </a:rPr>
                        <a:t>Pseudo</a:t>
                      </a:r>
                      <a:r>
                        <a:rPr sz="1600" b="1" spc="-85" dirty="0">
                          <a:solidFill>
                            <a:srgbClr val="FFFFFF"/>
                          </a:solidFill>
                          <a:latin typeface="Arial"/>
                          <a:cs typeface="Arial"/>
                        </a:rPr>
                        <a:t> </a:t>
                      </a:r>
                      <a:r>
                        <a:rPr sz="1600" b="1" spc="-200" dirty="0">
                          <a:solidFill>
                            <a:srgbClr val="FFFFFF"/>
                          </a:solidFill>
                          <a:latin typeface="Arial"/>
                          <a:cs typeface="Arial"/>
                        </a:rPr>
                        <a:t>Class</a:t>
                      </a:r>
                      <a:endParaRPr sz="1600">
                        <a:latin typeface="Arial"/>
                        <a:cs typeface="Arial"/>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E48312"/>
                    </a:solidFill>
                  </a:tcPr>
                </a:tc>
                <a:tc>
                  <a:txBody>
                    <a:bodyPr/>
                    <a:lstStyle/>
                    <a:p>
                      <a:pPr marL="97155">
                        <a:lnSpc>
                          <a:spcPct val="100000"/>
                        </a:lnSpc>
                        <a:spcBef>
                          <a:spcPts val="260"/>
                        </a:spcBef>
                      </a:pPr>
                      <a:r>
                        <a:rPr sz="1600" b="1" spc="-145" dirty="0">
                          <a:solidFill>
                            <a:srgbClr val="FFFFFF"/>
                          </a:solidFill>
                          <a:latin typeface="Arial"/>
                          <a:cs typeface="Arial"/>
                        </a:rPr>
                        <a:t>Selects</a:t>
                      </a:r>
                      <a:endParaRPr sz="1600">
                        <a:latin typeface="Arial"/>
                        <a:cs typeface="Arial"/>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E48312"/>
                    </a:solidFill>
                  </a:tcPr>
                </a:tc>
                <a:extLst>
                  <a:ext uri="{0D108BD9-81ED-4DB2-BD59-A6C34878D82A}">
                    <a16:rowId xmlns:a16="http://schemas.microsoft.com/office/drawing/2014/main" val="10000"/>
                  </a:ext>
                </a:extLst>
              </a:tr>
              <a:tr h="370840">
                <a:tc>
                  <a:txBody>
                    <a:bodyPr/>
                    <a:lstStyle/>
                    <a:p>
                      <a:pPr marL="97790">
                        <a:lnSpc>
                          <a:spcPct val="100000"/>
                        </a:lnSpc>
                        <a:spcBef>
                          <a:spcPts val="160"/>
                        </a:spcBef>
                      </a:pPr>
                      <a:r>
                        <a:rPr sz="1600" dirty="0">
                          <a:latin typeface="Courier New"/>
                          <a:cs typeface="Courier New"/>
                        </a:rPr>
                        <a:t>:first-child</a:t>
                      </a:r>
                      <a:endParaRPr sz="1600">
                        <a:latin typeface="Courier New"/>
                        <a:cs typeface="Courier New"/>
                      </a:endParaRPr>
                    </a:p>
                  </a:txBody>
                  <a:tcPr marL="0" marR="0" marT="20320"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F5D9CC"/>
                    </a:solidFill>
                  </a:tcPr>
                </a:tc>
                <a:tc>
                  <a:txBody>
                    <a:bodyPr/>
                    <a:lstStyle/>
                    <a:p>
                      <a:pPr marL="97155">
                        <a:lnSpc>
                          <a:spcPct val="100000"/>
                        </a:lnSpc>
                        <a:spcBef>
                          <a:spcPts val="259"/>
                        </a:spcBef>
                      </a:pPr>
                      <a:r>
                        <a:rPr sz="1600" spc="-120" dirty="0">
                          <a:latin typeface="Arial"/>
                          <a:cs typeface="Arial"/>
                        </a:rPr>
                        <a:t>The </a:t>
                      </a:r>
                      <a:r>
                        <a:rPr sz="1600" spc="-15" dirty="0">
                          <a:latin typeface="Arial"/>
                          <a:cs typeface="Arial"/>
                        </a:rPr>
                        <a:t>first </a:t>
                      </a:r>
                      <a:r>
                        <a:rPr sz="1600" spc="-45" dirty="0">
                          <a:latin typeface="Arial"/>
                          <a:cs typeface="Arial"/>
                        </a:rPr>
                        <a:t>child </a:t>
                      </a:r>
                      <a:r>
                        <a:rPr sz="1600" spc="-5" dirty="0">
                          <a:latin typeface="Arial"/>
                          <a:cs typeface="Arial"/>
                        </a:rPr>
                        <a:t>of </a:t>
                      </a:r>
                      <a:r>
                        <a:rPr sz="1600" spc="-125" dirty="0">
                          <a:latin typeface="Arial"/>
                          <a:cs typeface="Arial"/>
                        </a:rPr>
                        <a:t>a</a:t>
                      </a:r>
                      <a:r>
                        <a:rPr sz="1600" spc="-245" dirty="0">
                          <a:latin typeface="Arial"/>
                          <a:cs typeface="Arial"/>
                        </a:rPr>
                        <a:t> </a:t>
                      </a:r>
                      <a:r>
                        <a:rPr sz="1600" spc="-45" dirty="0">
                          <a:latin typeface="Arial"/>
                          <a:cs typeface="Arial"/>
                        </a:rPr>
                        <a:t>parent</a:t>
                      </a:r>
                      <a:endParaRPr sz="1600">
                        <a:latin typeface="Arial"/>
                        <a:cs typeface="Arial"/>
                      </a:endParaRPr>
                    </a:p>
                  </a:txBody>
                  <a:tcPr marL="0" marR="0" marT="33019"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F5D9CC"/>
                    </a:solidFill>
                  </a:tcPr>
                </a:tc>
                <a:extLst>
                  <a:ext uri="{0D108BD9-81ED-4DB2-BD59-A6C34878D82A}">
                    <a16:rowId xmlns:a16="http://schemas.microsoft.com/office/drawing/2014/main" val="10001"/>
                  </a:ext>
                </a:extLst>
              </a:tr>
              <a:tr h="370840">
                <a:tc>
                  <a:txBody>
                    <a:bodyPr/>
                    <a:lstStyle/>
                    <a:p>
                      <a:pPr marL="97790">
                        <a:lnSpc>
                          <a:spcPct val="100000"/>
                        </a:lnSpc>
                        <a:spcBef>
                          <a:spcPts val="160"/>
                        </a:spcBef>
                      </a:pPr>
                      <a:r>
                        <a:rPr sz="1600" dirty="0">
                          <a:latin typeface="Courier New"/>
                          <a:cs typeface="Courier New"/>
                        </a:rPr>
                        <a:t>:last-child</a:t>
                      </a:r>
                      <a:endParaRPr sz="1600">
                        <a:latin typeface="Courier New"/>
                        <a:cs typeface="Courier New"/>
                      </a:endParaRPr>
                    </a:p>
                  </a:txBody>
                  <a:tcPr marL="0" marR="0" marT="203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tc>
                  <a:txBody>
                    <a:bodyPr/>
                    <a:lstStyle/>
                    <a:p>
                      <a:pPr marL="97155">
                        <a:lnSpc>
                          <a:spcPct val="100000"/>
                        </a:lnSpc>
                        <a:spcBef>
                          <a:spcPts val="259"/>
                        </a:spcBef>
                      </a:pPr>
                      <a:r>
                        <a:rPr sz="1600" spc="-120" dirty="0">
                          <a:latin typeface="Arial"/>
                          <a:cs typeface="Arial"/>
                        </a:rPr>
                        <a:t>The </a:t>
                      </a:r>
                      <a:r>
                        <a:rPr sz="1600" spc="-60" dirty="0">
                          <a:latin typeface="Arial"/>
                          <a:cs typeface="Arial"/>
                        </a:rPr>
                        <a:t>last </a:t>
                      </a:r>
                      <a:r>
                        <a:rPr sz="1600" spc="-45" dirty="0">
                          <a:latin typeface="Arial"/>
                          <a:cs typeface="Arial"/>
                        </a:rPr>
                        <a:t>child </a:t>
                      </a:r>
                      <a:r>
                        <a:rPr sz="1600" spc="-5" dirty="0">
                          <a:latin typeface="Arial"/>
                          <a:cs typeface="Arial"/>
                        </a:rPr>
                        <a:t>of </a:t>
                      </a:r>
                      <a:r>
                        <a:rPr sz="1600" spc="-125" dirty="0">
                          <a:latin typeface="Arial"/>
                          <a:cs typeface="Arial"/>
                        </a:rPr>
                        <a:t>a</a:t>
                      </a:r>
                      <a:r>
                        <a:rPr sz="1600" spc="-200" dirty="0">
                          <a:latin typeface="Arial"/>
                          <a:cs typeface="Arial"/>
                        </a:rPr>
                        <a:t> </a:t>
                      </a:r>
                      <a:r>
                        <a:rPr sz="1600" spc="-45" dirty="0">
                          <a:latin typeface="Arial"/>
                          <a:cs typeface="Arial"/>
                        </a:rPr>
                        <a:t>parent</a:t>
                      </a:r>
                      <a:endParaRPr sz="1600">
                        <a:latin typeface="Arial"/>
                        <a:cs typeface="Arial"/>
                      </a:endParaRPr>
                    </a:p>
                  </a:txBody>
                  <a:tcPr marL="0" marR="0" marT="33019"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extLst>
                  <a:ext uri="{0D108BD9-81ED-4DB2-BD59-A6C34878D82A}">
                    <a16:rowId xmlns:a16="http://schemas.microsoft.com/office/drawing/2014/main" val="10002"/>
                  </a:ext>
                </a:extLst>
              </a:tr>
              <a:tr h="370840">
                <a:tc>
                  <a:txBody>
                    <a:bodyPr/>
                    <a:lstStyle/>
                    <a:p>
                      <a:pPr marL="97790">
                        <a:lnSpc>
                          <a:spcPct val="100000"/>
                        </a:lnSpc>
                        <a:spcBef>
                          <a:spcPts val="160"/>
                        </a:spcBef>
                      </a:pPr>
                      <a:r>
                        <a:rPr sz="1600" dirty="0">
                          <a:latin typeface="Courier New"/>
                          <a:cs typeface="Courier New"/>
                        </a:rPr>
                        <a:t>:first-of-type</a:t>
                      </a:r>
                      <a:endParaRPr sz="1600">
                        <a:latin typeface="Courier New"/>
                        <a:cs typeface="Courier New"/>
                      </a:endParaRPr>
                    </a:p>
                  </a:txBody>
                  <a:tcPr marL="0" marR="0" marT="203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5D9CC"/>
                    </a:solidFill>
                  </a:tcPr>
                </a:tc>
                <a:tc>
                  <a:txBody>
                    <a:bodyPr/>
                    <a:lstStyle/>
                    <a:p>
                      <a:pPr marL="97155">
                        <a:lnSpc>
                          <a:spcPct val="100000"/>
                        </a:lnSpc>
                        <a:spcBef>
                          <a:spcPts val="260"/>
                        </a:spcBef>
                      </a:pPr>
                      <a:r>
                        <a:rPr sz="1600" spc="-120" dirty="0">
                          <a:latin typeface="Arial"/>
                          <a:cs typeface="Arial"/>
                        </a:rPr>
                        <a:t>The </a:t>
                      </a:r>
                      <a:r>
                        <a:rPr sz="1600" spc="-15" dirty="0">
                          <a:latin typeface="Arial"/>
                          <a:cs typeface="Arial"/>
                        </a:rPr>
                        <a:t>first </a:t>
                      </a:r>
                      <a:r>
                        <a:rPr sz="1600" spc="-45" dirty="0">
                          <a:latin typeface="Arial"/>
                          <a:cs typeface="Arial"/>
                        </a:rPr>
                        <a:t>element </a:t>
                      </a:r>
                      <a:r>
                        <a:rPr sz="1600" spc="-5" dirty="0">
                          <a:latin typeface="Arial"/>
                          <a:cs typeface="Arial"/>
                        </a:rPr>
                        <a:t>of </a:t>
                      </a:r>
                      <a:r>
                        <a:rPr sz="1600" spc="-125" dirty="0">
                          <a:latin typeface="Arial"/>
                          <a:cs typeface="Arial"/>
                        </a:rPr>
                        <a:t>a </a:t>
                      </a:r>
                      <a:r>
                        <a:rPr sz="1600" spc="-40" dirty="0">
                          <a:latin typeface="Arial"/>
                          <a:cs typeface="Arial"/>
                        </a:rPr>
                        <a:t>type, </a:t>
                      </a:r>
                      <a:r>
                        <a:rPr sz="1600" spc="-65" dirty="0">
                          <a:latin typeface="Arial"/>
                          <a:cs typeface="Arial"/>
                        </a:rPr>
                        <a:t>inside </a:t>
                      </a:r>
                      <a:r>
                        <a:rPr sz="1600" spc="-5" dirty="0">
                          <a:latin typeface="Arial"/>
                          <a:cs typeface="Arial"/>
                        </a:rPr>
                        <a:t>of </a:t>
                      </a:r>
                      <a:r>
                        <a:rPr sz="1600" spc="-125" dirty="0">
                          <a:latin typeface="Arial"/>
                          <a:cs typeface="Arial"/>
                        </a:rPr>
                        <a:t>a </a:t>
                      </a:r>
                      <a:r>
                        <a:rPr sz="1600" spc="-40" dirty="0">
                          <a:latin typeface="Arial"/>
                          <a:cs typeface="Arial"/>
                        </a:rPr>
                        <a:t>parent; </a:t>
                      </a:r>
                      <a:r>
                        <a:rPr sz="1600" spc="-95" dirty="0">
                          <a:latin typeface="Arial"/>
                          <a:cs typeface="Arial"/>
                        </a:rPr>
                        <a:t>does </a:t>
                      </a:r>
                      <a:r>
                        <a:rPr sz="1600" spc="-5" dirty="0">
                          <a:latin typeface="Arial"/>
                          <a:cs typeface="Arial"/>
                        </a:rPr>
                        <a:t>not </a:t>
                      </a:r>
                      <a:r>
                        <a:rPr sz="1600" spc="-75" dirty="0">
                          <a:latin typeface="Arial"/>
                          <a:cs typeface="Arial"/>
                        </a:rPr>
                        <a:t>accept </a:t>
                      </a:r>
                      <a:r>
                        <a:rPr sz="1600" spc="-125" dirty="0">
                          <a:latin typeface="Arial"/>
                          <a:cs typeface="Arial"/>
                        </a:rPr>
                        <a:t>a class </a:t>
                      </a:r>
                      <a:r>
                        <a:rPr sz="1600" spc="-15" dirty="0">
                          <a:latin typeface="Arial"/>
                          <a:cs typeface="Arial"/>
                        </a:rPr>
                        <a:t>or</a:t>
                      </a:r>
                      <a:r>
                        <a:rPr sz="1600" spc="-320" dirty="0">
                          <a:latin typeface="Arial"/>
                          <a:cs typeface="Arial"/>
                        </a:rPr>
                        <a:t> </a:t>
                      </a:r>
                      <a:r>
                        <a:rPr sz="1600" spc="-30" dirty="0">
                          <a:latin typeface="Arial"/>
                          <a:cs typeface="Arial"/>
                        </a:rPr>
                        <a:t>id.</a:t>
                      </a:r>
                      <a:endParaRPr sz="1600">
                        <a:latin typeface="Arial"/>
                        <a:cs typeface="Arial"/>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5D9CC"/>
                    </a:solidFill>
                  </a:tcPr>
                </a:tc>
                <a:extLst>
                  <a:ext uri="{0D108BD9-81ED-4DB2-BD59-A6C34878D82A}">
                    <a16:rowId xmlns:a16="http://schemas.microsoft.com/office/drawing/2014/main" val="10003"/>
                  </a:ext>
                </a:extLst>
              </a:tr>
              <a:tr h="370840">
                <a:tc>
                  <a:txBody>
                    <a:bodyPr/>
                    <a:lstStyle/>
                    <a:p>
                      <a:pPr marL="97790">
                        <a:lnSpc>
                          <a:spcPct val="100000"/>
                        </a:lnSpc>
                        <a:spcBef>
                          <a:spcPts val="160"/>
                        </a:spcBef>
                      </a:pPr>
                      <a:r>
                        <a:rPr sz="1600" dirty="0">
                          <a:latin typeface="Courier New"/>
                          <a:cs typeface="Courier New"/>
                        </a:rPr>
                        <a:t>:last-of-type</a:t>
                      </a:r>
                      <a:endParaRPr sz="1600">
                        <a:latin typeface="Courier New"/>
                        <a:cs typeface="Courier New"/>
                      </a:endParaRPr>
                    </a:p>
                  </a:txBody>
                  <a:tcPr marL="0" marR="0" marT="203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tc>
                  <a:txBody>
                    <a:bodyPr/>
                    <a:lstStyle/>
                    <a:p>
                      <a:pPr marL="97155">
                        <a:lnSpc>
                          <a:spcPct val="100000"/>
                        </a:lnSpc>
                        <a:spcBef>
                          <a:spcPts val="259"/>
                        </a:spcBef>
                      </a:pPr>
                      <a:r>
                        <a:rPr sz="1600" spc="-120" dirty="0">
                          <a:latin typeface="Arial"/>
                          <a:cs typeface="Arial"/>
                        </a:rPr>
                        <a:t>The </a:t>
                      </a:r>
                      <a:r>
                        <a:rPr sz="1600" spc="-60" dirty="0">
                          <a:latin typeface="Arial"/>
                          <a:cs typeface="Arial"/>
                        </a:rPr>
                        <a:t>last </a:t>
                      </a:r>
                      <a:r>
                        <a:rPr sz="1600" spc="-45" dirty="0">
                          <a:latin typeface="Arial"/>
                          <a:cs typeface="Arial"/>
                        </a:rPr>
                        <a:t>element </a:t>
                      </a:r>
                      <a:r>
                        <a:rPr sz="1600" spc="-5" dirty="0">
                          <a:latin typeface="Arial"/>
                          <a:cs typeface="Arial"/>
                        </a:rPr>
                        <a:t>of </a:t>
                      </a:r>
                      <a:r>
                        <a:rPr sz="1600" spc="-125" dirty="0">
                          <a:latin typeface="Arial"/>
                          <a:cs typeface="Arial"/>
                        </a:rPr>
                        <a:t>a </a:t>
                      </a:r>
                      <a:r>
                        <a:rPr sz="1600" spc="-40" dirty="0">
                          <a:latin typeface="Arial"/>
                          <a:cs typeface="Arial"/>
                        </a:rPr>
                        <a:t>type, </a:t>
                      </a:r>
                      <a:r>
                        <a:rPr sz="1600" spc="-65" dirty="0">
                          <a:latin typeface="Arial"/>
                          <a:cs typeface="Arial"/>
                        </a:rPr>
                        <a:t>inside </a:t>
                      </a:r>
                      <a:r>
                        <a:rPr sz="1600" spc="-5" dirty="0">
                          <a:latin typeface="Arial"/>
                          <a:cs typeface="Arial"/>
                        </a:rPr>
                        <a:t>of </a:t>
                      </a:r>
                      <a:r>
                        <a:rPr sz="1600" spc="-125" dirty="0">
                          <a:latin typeface="Arial"/>
                          <a:cs typeface="Arial"/>
                        </a:rPr>
                        <a:t>a </a:t>
                      </a:r>
                      <a:r>
                        <a:rPr sz="1600" spc="-40" dirty="0">
                          <a:latin typeface="Arial"/>
                          <a:cs typeface="Arial"/>
                        </a:rPr>
                        <a:t>parent; </a:t>
                      </a:r>
                      <a:r>
                        <a:rPr sz="1600" spc="-95" dirty="0">
                          <a:latin typeface="Arial"/>
                          <a:cs typeface="Arial"/>
                        </a:rPr>
                        <a:t>does </a:t>
                      </a:r>
                      <a:r>
                        <a:rPr sz="1600" spc="-5" dirty="0">
                          <a:latin typeface="Arial"/>
                          <a:cs typeface="Arial"/>
                        </a:rPr>
                        <a:t>not </a:t>
                      </a:r>
                      <a:r>
                        <a:rPr sz="1600" spc="-75" dirty="0">
                          <a:latin typeface="Arial"/>
                          <a:cs typeface="Arial"/>
                        </a:rPr>
                        <a:t>accept </a:t>
                      </a:r>
                      <a:r>
                        <a:rPr sz="1600" spc="-125" dirty="0">
                          <a:latin typeface="Arial"/>
                          <a:cs typeface="Arial"/>
                        </a:rPr>
                        <a:t>a class </a:t>
                      </a:r>
                      <a:r>
                        <a:rPr sz="1600" spc="-15" dirty="0">
                          <a:latin typeface="Arial"/>
                          <a:cs typeface="Arial"/>
                        </a:rPr>
                        <a:t>or</a:t>
                      </a:r>
                      <a:r>
                        <a:rPr sz="1600" spc="-275" dirty="0">
                          <a:latin typeface="Arial"/>
                          <a:cs typeface="Arial"/>
                        </a:rPr>
                        <a:t> </a:t>
                      </a:r>
                      <a:r>
                        <a:rPr sz="1600" spc="-30" dirty="0">
                          <a:latin typeface="Arial"/>
                          <a:cs typeface="Arial"/>
                        </a:rPr>
                        <a:t>id.</a:t>
                      </a:r>
                      <a:endParaRPr sz="1600">
                        <a:latin typeface="Arial"/>
                        <a:cs typeface="Arial"/>
                      </a:endParaRPr>
                    </a:p>
                  </a:txBody>
                  <a:tcPr marL="0" marR="0" marT="33019"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extLst>
                  <a:ext uri="{0D108BD9-81ED-4DB2-BD59-A6C34878D82A}">
                    <a16:rowId xmlns:a16="http://schemas.microsoft.com/office/drawing/2014/main" val="10004"/>
                  </a:ext>
                </a:extLst>
              </a:tr>
              <a:tr h="822960">
                <a:tc>
                  <a:txBody>
                    <a:bodyPr/>
                    <a:lstStyle/>
                    <a:p>
                      <a:pPr marL="97790">
                        <a:lnSpc>
                          <a:spcPct val="100000"/>
                        </a:lnSpc>
                        <a:spcBef>
                          <a:spcPts val="160"/>
                        </a:spcBef>
                      </a:pPr>
                      <a:r>
                        <a:rPr sz="1600" dirty="0">
                          <a:latin typeface="Courier New"/>
                          <a:cs typeface="Courier New"/>
                        </a:rPr>
                        <a:t>:nth-child(an+b)</a:t>
                      </a:r>
                      <a:endParaRPr sz="1600">
                        <a:latin typeface="Courier New"/>
                        <a:cs typeface="Courier New"/>
                      </a:endParaRPr>
                    </a:p>
                  </a:txBody>
                  <a:tcPr marL="0" marR="0" marT="203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5D9CC"/>
                    </a:solidFill>
                  </a:tcPr>
                </a:tc>
                <a:tc>
                  <a:txBody>
                    <a:bodyPr/>
                    <a:lstStyle/>
                    <a:p>
                      <a:pPr marL="97155">
                        <a:lnSpc>
                          <a:spcPct val="100000"/>
                        </a:lnSpc>
                        <a:spcBef>
                          <a:spcPts val="260"/>
                        </a:spcBef>
                      </a:pPr>
                      <a:r>
                        <a:rPr sz="1600" spc="-105" dirty="0">
                          <a:latin typeface="Arial"/>
                          <a:cs typeface="Arial"/>
                        </a:rPr>
                        <a:t>Selects </a:t>
                      </a:r>
                      <a:r>
                        <a:rPr sz="1600" spc="-40" dirty="0">
                          <a:latin typeface="Arial"/>
                          <a:cs typeface="Arial"/>
                        </a:rPr>
                        <a:t>all </a:t>
                      </a:r>
                      <a:r>
                        <a:rPr sz="1600" spc="-45" dirty="0">
                          <a:latin typeface="Arial"/>
                          <a:cs typeface="Arial"/>
                        </a:rPr>
                        <a:t>.child </a:t>
                      </a:r>
                      <a:r>
                        <a:rPr sz="1600" spc="-35" dirty="0">
                          <a:latin typeface="Arial"/>
                          <a:cs typeface="Arial"/>
                        </a:rPr>
                        <a:t>directly </a:t>
                      </a:r>
                      <a:r>
                        <a:rPr sz="1600" spc="-65" dirty="0">
                          <a:latin typeface="Arial"/>
                          <a:cs typeface="Arial"/>
                        </a:rPr>
                        <a:t>inside </a:t>
                      </a:r>
                      <a:r>
                        <a:rPr sz="1600" spc="-5" dirty="0">
                          <a:latin typeface="Arial"/>
                          <a:cs typeface="Arial"/>
                        </a:rPr>
                        <a:t>of</a:t>
                      </a:r>
                      <a:r>
                        <a:rPr sz="1600" spc="-225" dirty="0">
                          <a:latin typeface="Arial"/>
                          <a:cs typeface="Arial"/>
                        </a:rPr>
                        <a:t> </a:t>
                      </a:r>
                      <a:r>
                        <a:rPr sz="1600" spc="-45" dirty="0">
                          <a:latin typeface="Arial"/>
                          <a:cs typeface="Arial"/>
                        </a:rPr>
                        <a:t>.parent</a:t>
                      </a:r>
                      <a:endParaRPr sz="1600">
                        <a:latin typeface="Arial"/>
                        <a:cs typeface="Arial"/>
                      </a:endParaRPr>
                    </a:p>
                    <a:p>
                      <a:pPr marL="97155" marR="90170">
                        <a:lnSpc>
                          <a:spcPts val="1900"/>
                        </a:lnSpc>
                        <a:spcBef>
                          <a:spcPts val="90"/>
                        </a:spcBef>
                      </a:pPr>
                      <a:r>
                        <a:rPr sz="1600" spc="-120" dirty="0">
                          <a:latin typeface="Arial"/>
                          <a:cs typeface="Arial"/>
                        </a:rPr>
                        <a:t>The </a:t>
                      </a:r>
                      <a:r>
                        <a:rPr sz="1600" spc="-40" dirty="0">
                          <a:latin typeface="Arial"/>
                          <a:cs typeface="Arial"/>
                        </a:rPr>
                        <a:t>formula </a:t>
                      </a:r>
                      <a:r>
                        <a:rPr sz="1600" spc="-75" dirty="0">
                          <a:latin typeface="Arial"/>
                          <a:cs typeface="Arial"/>
                        </a:rPr>
                        <a:t>(</a:t>
                      </a:r>
                      <a:r>
                        <a:rPr sz="1600" i="1" spc="-75" dirty="0">
                          <a:latin typeface="Arial"/>
                          <a:cs typeface="Arial"/>
                        </a:rPr>
                        <a:t>an+b</a:t>
                      </a:r>
                      <a:r>
                        <a:rPr sz="1600" spc="-75" dirty="0">
                          <a:latin typeface="Arial"/>
                          <a:cs typeface="Arial"/>
                        </a:rPr>
                        <a:t>) </a:t>
                      </a:r>
                      <a:r>
                        <a:rPr sz="1600" spc="-85" dirty="0">
                          <a:latin typeface="Arial"/>
                          <a:cs typeface="Arial"/>
                        </a:rPr>
                        <a:t>describes </a:t>
                      </a:r>
                      <a:r>
                        <a:rPr sz="1600" spc="-50" dirty="0">
                          <a:latin typeface="Arial"/>
                          <a:cs typeface="Arial"/>
                        </a:rPr>
                        <a:t>which </a:t>
                      </a:r>
                      <a:r>
                        <a:rPr sz="1600" spc="-65" dirty="0">
                          <a:latin typeface="Arial"/>
                          <a:cs typeface="Arial"/>
                        </a:rPr>
                        <a:t>elements </a:t>
                      </a:r>
                      <a:r>
                        <a:rPr sz="1600" spc="-75" dirty="0">
                          <a:latin typeface="Arial"/>
                          <a:cs typeface="Arial"/>
                        </a:rPr>
                        <a:t>are </a:t>
                      </a:r>
                      <a:r>
                        <a:rPr sz="1600" spc="-45" dirty="0">
                          <a:latin typeface="Arial"/>
                          <a:cs typeface="Arial"/>
                        </a:rPr>
                        <a:t>targeted; </a:t>
                      </a:r>
                      <a:r>
                        <a:rPr sz="1600" spc="-65" dirty="0">
                          <a:latin typeface="Arial"/>
                          <a:cs typeface="Arial"/>
                        </a:rPr>
                        <a:t>elements </a:t>
                      </a:r>
                      <a:r>
                        <a:rPr sz="1600" spc="-30" dirty="0">
                          <a:latin typeface="Arial"/>
                          <a:cs typeface="Arial"/>
                        </a:rPr>
                        <a:t>start at </a:t>
                      </a:r>
                      <a:r>
                        <a:rPr sz="1600" spc="-70" dirty="0">
                          <a:latin typeface="Arial"/>
                          <a:cs typeface="Arial"/>
                        </a:rPr>
                        <a:t>index </a:t>
                      </a:r>
                      <a:r>
                        <a:rPr sz="1600" spc="-60" dirty="0">
                          <a:latin typeface="Arial"/>
                          <a:cs typeface="Arial"/>
                        </a:rPr>
                        <a:t>0.  </a:t>
                      </a:r>
                      <a:r>
                        <a:rPr sz="1600" spc="-80" dirty="0">
                          <a:latin typeface="Arial"/>
                          <a:cs typeface="Arial"/>
                        </a:rPr>
                        <a:t>(</a:t>
                      </a:r>
                      <a:r>
                        <a:rPr sz="1600" i="1" spc="-80" dirty="0">
                          <a:latin typeface="Arial"/>
                          <a:cs typeface="Arial"/>
                        </a:rPr>
                        <a:t>2n+1</a:t>
                      </a:r>
                      <a:r>
                        <a:rPr sz="1600" spc="-80" dirty="0">
                          <a:latin typeface="Arial"/>
                          <a:cs typeface="Arial"/>
                        </a:rPr>
                        <a:t>) </a:t>
                      </a:r>
                      <a:r>
                        <a:rPr sz="1600" spc="-35" dirty="0">
                          <a:latin typeface="Arial"/>
                          <a:cs typeface="Arial"/>
                        </a:rPr>
                        <a:t>would </a:t>
                      </a:r>
                      <a:r>
                        <a:rPr sz="1600" spc="-70" dirty="0">
                          <a:latin typeface="Arial"/>
                          <a:cs typeface="Arial"/>
                        </a:rPr>
                        <a:t>select </a:t>
                      </a:r>
                      <a:r>
                        <a:rPr sz="1600" spc="-65" dirty="0">
                          <a:latin typeface="Arial"/>
                          <a:cs typeface="Arial"/>
                        </a:rPr>
                        <a:t>elements </a:t>
                      </a:r>
                      <a:r>
                        <a:rPr sz="1600" spc="-30" dirty="0">
                          <a:latin typeface="Arial"/>
                          <a:cs typeface="Arial"/>
                        </a:rPr>
                        <a:t>at </a:t>
                      </a:r>
                      <a:r>
                        <a:rPr sz="1600" spc="-70" dirty="0">
                          <a:latin typeface="Arial"/>
                          <a:cs typeface="Arial"/>
                        </a:rPr>
                        <a:t>index </a:t>
                      </a:r>
                      <a:r>
                        <a:rPr sz="1600" spc="-65" dirty="0">
                          <a:latin typeface="Arial"/>
                          <a:cs typeface="Arial"/>
                        </a:rPr>
                        <a:t>1, 3, 5, </a:t>
                      </a:r>
                      <a:r>
                        <a:rPr sz="1600" spc="-80" dirty="0">
                          <a:latin typeface="Arial"/>
                          <a:cs typeface="Arial"/>
                        </a:rPr>
                        <a:t>7 </a:t>
                      </a:r>
                      <a:r>
                        <a:rPr sz="1600" spc="-30" dirty="0">
                          <a:latin typeface="Arial"/>
                          <a:cs typeface="Arial"/>
                        </a:rPr>
                        <a:t>while </a:t>
                      </a:r>
                      <a:r>
                        <a:rPr sz="1600" spc="-65" dirty="0">
                          <a:latin typeface="Arial"/>
                          <a:cs typeface="Arial"/>
                        </a:rPr>
                        <a:t>(</a:t>
                      </a:r>
                      <a:r>
                        <a:rPr sz="1600" i="1" spc="-65" dirty="0">
                          <a:latin typeface="Arial"/>
                          <a:cs typeface="Arial"/>
                        </a:rPr>
                        <a:t>3n</a:t>
                      </a:r>
                      <a:r>
                        <a:rPr sz="1600" spc="-65" dirty="0">
                          <a:latin typeface="Arial"/>
                          <a:cs typeface="Arial"/>
                        </a:rPr>
                        <a:t>) </a:t>
                      </a:r>
                      <a:r>
                        <a:rPr sz="1600" spc="-85" dirty="0">
                          <a:latin typeface="Arial"/>
                          <a:cs typeface="Arial"/>
                        </a:rPr>
                        <a:t>matches </a:t>
                      </a:r>
                      <a:r>
                        <a:rPr sz="1600" spc="-30" dirty="0">
                          <a:latin typeface="Arial"/>
                          <a:cs typeface="Arial"/>
                        </a:rPr>
                        <a:t>at</a:t>
                      </a:r>
                      <a:r>
                        <a:rPr sz="1600" spc="-330" dirty="0">
                          <a:latin typeface="Arial"/>
                          <a:cs typeface="Arial"/>
                        </a:rPr>
                        <a:t> </a:t>
                      </a:r>
                      <a:r>
                        <a:rPr sz="1600" spc="-70" dirty="0">
                          <a:latin typeface="Arial"/>
                          <a:cs typeface="Arial"/>
                        </a:rPr>
                        <a:t>index </a:t>
                      </a:r>
                      <a:r>
                        <a:rPr sz="1600" spc="-65" dirty="0">
                          <a:latin typeface="Arial"/>
                          <a:cs typeface="Arial"/>
                        </a:rPr>
                        <a:t>0, 3, </a:t>
                      </a:r>
                      <a:r>
                        <a:rPr sz="1600" spc="-50" dirty="0">
                          <a:latin typeface="Arial"/>
                          <a:cs typeface="Arial"/>
                        </a:rPr>
                        <a:t>etc.</a:t>
                      </a:r>
                      <a:endParaRPr sz="1600">
                        <a:latin typeface="Arial"/>
                        <a:cs typeface="Arial"/>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5D9CC"/>
                    </a:solidFill>
                  </a:tcPr>
                </a:tc>
                <a:extLst>
                  <a:ext uri="{0D108BD9-81ED-4DB2-BD59-A6C34878D82A}">
                    <a16:rowId xmlns:a16="http://schemas.microsoft.com/office/drawing/2014/main" val="10005"/>
                  </a:ext>
                </a:extLst>
              </a:tr>
              <a:tr h="370840">
                <a:tc>
                  <a:txBody>
                    <a:bodyPr/>
                    <a:lstStyle/>
                    <a:p>
                      <a:pPr marL="97790">
                        <a:lnSpc>
                          <a:spcPct val="100000"/>
                        </a:lnSpc>
                        <a:spcBef>
                          <a:spcPts val="160"/>
                        </a:spcBef>
                      </a:pPr>
                      <a:r>
                        <a:rPr sz="1600" dirty="0">
                          <a:latin typeface="Courier New"/>
                          <a:cs typeface="Courier New"/>
                        </a:rPr>
                        <a:t>:nth-last-child</a:t>
                      </a:r>
                      <a:endParaRPr sz="1600">
                        <a:latin typeface="Courier New"/>
                        <a:cs typeface="Courier New"/>
                      </a:endParaRPr>
                    </a:p>
                  </a:txBody>
                  <a:tcPr marL="0" marR="0" marT="203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tc>
                  <a:txBody>
                    <a:bodyPr/>
                    <a:lstStyle/>
                    <a:p>
                      <a:pPr marL="97155">
                        <a:lnSpc>
                          <a:spcPct val="100000"/>
                        </a:lnSpc>
                        <a:spcBef>
                          <a:spcPts val="260"/>
                        </a:spcBef>
                      </a:pPr>
                      <a:r>
                        <a:rPr sz="1600" spc="-155" dirty="0">
                          <a:latin typeface="Arial"/>
                          <a:cs typeface="Arial"/>
                        </a:rPr>
                        <a:t>Same as </a:t>
                      </a:r>
                      <a:r>
                        <a:rPr sz="1600" spc="-35" dirty="0">
                          <a:latin typeface="Arial"/>
                          <a:cs typeface="Arial"/>
                        </a:rPr>
                        <a:t>:nth-child, </a:t>
                      </a:r>
                      <a:r>
                        <a:rPr sz="1600" spc="-80" dirty="0">
                          <a:latin typeface="Arial"/>
                          <a:cs typeface="Arial"/>
                        </a:rPr>
                        <a:t>except </a:t>
                      </a:r>
                      <a:r>
                        <a:rPr sz="1600" spc="-55" dirty="0">
                          <a:latin typeface="Arial"/>
                          <a:cs typeface="Arial"/>
                        </a:rPr>
                        <a:t>starts </a:t>
                      </a:r>
                      <a:r>
                        <a:rPr sz="1600" spc="-20" dirty="0">
                          <a:latin typeface="Arial"/>
                          <a:cs typeface="Arial"/>
                        </a:rPr>
                        <a:t>from the </a:t>
                      </a:r>
                      <a:r>
                        <a:rPr sz="1600" spc="-60" dirty="0">
                          <a:latin typeface="Arial"/>
                          <a:cs typeface="Arial"/>
                        </a:rPr>
                        <a:t>last</a:t>
                      </a:r>
                      <a:r>
                        <a:rPr sz="1600" spc="-155" dirty="0">
                          <a:latin typeface="Arial"/>
                          <a:cs typeface="Arial"/>
                        </a:rPr>
                        <a:t> </a:t>
                      </a:r>
                      <a:r>
                        <a:rPr sz="1600" spc="-45" dirty="0">
                          <a:latin typeface="Arial"/>
                          <a:cs typeface="Arial"/>
                        </a:rPr>
                        <a:t>element</a:t>
                      </a:r>
                      <a:endParaRPr sz="1600">
                        <a:latin typeface="Arial"/>
                        <a:cs typeface="Arial"/>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extLst>
                  <a:ext uri="{0D108BD9-81ED-4DB2-BD59-A6C34878D82A}">
                    <a16:rowId xmlns:a16="http://schemas.microsoft.com/office/drawing/2014/main" val="10006"/>
                  </a:ext>
                </a:extLst>
              </a:tr>
              <a:tr h="370840">
                <a:tc>
                  <a:txBody>
                    <a:bodyPr/>
                    <a:lstStyle/>
                    <a:p>
                      <a:pPr marL="97790">
                        <a:lnSpc>
                          <a:spcPct val="100000"/>
                        </a:lnSpc>
                        <a:spcBef>
                          <a:spcPts val="160"/>
                        </a:spcBef>
                      </a:pPr>
                      <a:r>
                        <a:rPr sz="1600" dirty="0">
                          <a:latin typeface="Courier New"/>
                          <a:cs typeface="Courier New"/>
                        </a:rPr>
                        <a:t>:nth-of-type</a:t>
                      </a:r>
                      <a:endParaRPr sz="1600">
                        <a:latin typeface="Courier New"/>
                        <a:cs typeface="Courier New"/>
                      </a:endParaRPr>
                    </a:p>
                  </a:txBody>
                  <a:tcPr marL="0" marR="0" marT="203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5D9CC"/>
                    </a:solidFill>
                  </a:tcPr>
                </a:tc>
                <a:tc>
                  <a:txBody>
                    <a:bodyPr/>
                    <a:lstStyle/>
                    <a:p>
                      <a:pPr marL="97155">
                        <a:lnSpc>
                          <a:spcPct val="100000"/>
                        </a:lnSpc>
                        <a:spcBef>
                          <a:spcPts val="260"/>
                        </a:spcBef>
                      </a:pPr>
                      <a:r>
                        <a:rPr sz="1600" spc="-165" dirty="0">
                          <a:latin typeface="Arial"/>
                          <a:cs typeface="Arial"/>
                        </a:rPr>
                        <a:t>As </a:t>
                      </a:r>
                      <a:r>
                        <a:rPr sz="1600" spc="-155" dirty="0">
                          <a:latin typeface="Arial"/>
                          <a:cs typeface="Arial"/>
                        </a:rPr>
                        <a:t>as </a:t>
                      </a:r>
                      <a:r>
                        <a:rPr sz="1600" spc="-35" dirty="0">
                          <a:latin typeface="Arial"/>
                          <a:cs typeface="Arial"/>
                        </a:rPr>
                        <a:t>:nth-child, </a:t>
                      </a:r>
                      <a:r>
                        <a:rPr sz="1600" spc="-80" dirty="0">
                          <a:latin typeface="Arial"/>
                          <a:cs typeface="Arial"/>
                        </a:rPr>
                        <a:t>except </a:t>
                      </a:r>
                      <a:r>
                        <a:rPr sz="1600" spc="-65" dirty="0">
                          <a:latin typeface="Arial"/>
                          <a:cs typeface="Arial"/>
                        </a:rPr>
                        <a:t>works </a:t>
                      </a:r>
                      <a:r>
                        <a:rPr sz="1600" spc="0" dirty="0">
                          <a:latin typeface="Arial"/>
                          <a:cs typeface="Arial"/>
                        </a:rPr>
                        <a:t>with </a:t>
                      </a:r>
                      <a:r>
                        <a:rPr sz="1600" spc="-45" dirty="0">
                          <a:latin typeface="Arial"/>
                          <a:cs typeface="Arial"/>
                        </a:rPr>
                        <a:t>element</a:t>
                      </a:r>
                      <a:r>
                        <a:rPr sz="1600" spc="-105" dirty="0">
                          <a:latin typeface="Arial"/>
                          <a:cs typeface="Arial"/>
                        </a:rPr>
                        <a:t> </a:t>
                      </a:r>
                      <a:r>
                        <a:rPr sz="1600" spc="-65" dirty="0">
                          <a:latin typeface="Arial"/>
                          <a:cs typeface="Arial"/>
                        </a:rPr>
                        <a:t>types</a:t>
                      </a:r>
                      <a:endParaRPr sz="1600">
                        <a:latin typeface="Arial"/>
                        <a:cs typeface="Arial"/>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5D9CC"/>
                    </a:solidFill>
                  </a:tcPr>
                </a:tc>
                <a:extLst>
                  <a:ext uri="{0D108BD9-81ED-4DB2-BD59-A6C34878D82A}">
                    <a16:rowId xmlns:a16="http://schemas.microsoft.com/office/drawing/2014/main" val="10007"/>
                  </a:ext>
                </a:extLst>
              </a:tr>
              <a:tr h="370840">
                <a:tc>
                  <a:txBody>
                    <a:bodyPr/>
                    <a:lstStyle/>
                    <a:p>
                      <a:pPr marL="97790">
                        <a:lnSpc>
                          <a:spcPct val="100000"/>
                        </a:lnSpc>
                        <a:spcBef>
                          <a:spcPts val="160"/>
                        </a:spcBef>
                      </a:pPr>
                      <a:r>
                        <a:rPr sz="1600" dirty="0">
                          <a:latin typeface="Courier New"/>
                          <a:cs typeface="Courier New"/>
                        </a:rPr>
                        <a:t>:empty</a:t>
                      </a:r>
                      <a:endParaRPr sz="1600">
                        <a:latin typeface="Courier New"/>
                        <a:cs typeface="Courier New"/>
                      </a:endParaRPr>
                    </a:p>
                  </a:txBody>
                  <a:tcPr marL="0" marR="0" marT="203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tc>
                  <a:txBody>
                    <a:bodyPr/>
                    <a:lstStyle/>
                    <a:p>
                      <a:pPr marL="97155">
                        <a:lnSpc>
                          <a:spcPct val="100000"/>
                        </a:lnSpc>
                        <a:spcBef>
                          <a:spcPts val="259"/>
                        </a:spcBef>
                      </a:pPr>
                      <a:r>
                        <a:rPr sz="1600" spc="-100" dirty="0">
                          <a:latin typeface="Arial"/>
                          <a:cs typeface="Arial"/>
                        </a:rPr>
                        <a:t>An </a:t>
                      </a:r>
                      <a:r>
                        <a:rPr sz="1600" spc="-45" dirty="0">
                          <a:latin typeface="Arial"/>
                          <a:cs typeface="Arial"/>
                        </a:rPr>
                        <a:t>element </a:t>
                      </a:r>
                      <a:r>
                        <a:rPr sz="1600" spc="-5" dirty="0">
                          <a:latin typeface="Arial"/>
                          <a:cs typeface="Arial"/>
                        </a:rPr>
                        <a:t>that </a:t>
                      </a:r>
                      <a:r>
                        <a:rPr sz="1600" spc="-120" dirty="0">
                          <a:latin typeface="Arial"/>
                          <a:cs typeface="Arial"/>
                        </a:rPr>
                        <a:t>has </a:t>
                      </a:r>
                      <a:r>
                        <a:rPr sz="1600" spc="-55" dirty="0">
                          <a:latin typeface="Arial"/>
                          <a:cs typeface="Arial"/>
                        </a:rPr>
                        <a:t>no </a:t>
                      </a:r>
                      <a:r>
                        <a:rPr sz="1600" spc="-40" dirty="0">
                          <a:latin typeface="Arial"/>
                          <a:cs typeface="Arial"/>
                        </a:rPr>
                        <a:t>content, </a:t>
                      </a:r>
                      <a:r>
                        <a:rPr sz="1600" spc="-55" dirty="0">
                          <a:latin typeface="Arial"/>
                          <a:cs typeface="Arial"/>
                        </a:rPr>
                        <a:t>including </a:t>
                      </a:r>
                      <a:r>
                        <a:rPr sz="1600" spc="-65" dirty="0">
                          <a:latin typeface="Arial"/>
                          <a:cs typeface="Arial"/>
                        </a:rPr>
                        <a:t>whitespace; </a:t>
                      </a:r>
                      <a:r>
                        <a:rPr sz="1600" spc="-110" dirty="0">
                          <a:latin typeface="Arial"/>
                          <a:cs typeface="Arial"/>
                        </a:rPr>
                        <a:t>can </a:t>
                      </a:r>
                      <a:r>
                        <a:rPr sz="1600" spc="-100" dirty="0">
                          <a:latin typeface="Arial"/>
                          <a:cs typeface="Arial"/>
                        </a:rPr>
                        <a:t>have</a:t>
                      </a:r>
                      <a:r>
                        <a:rPr sz="1600" spc="-235" dirty="0">
                          <a:latin typeface="Arial"/>
                          <a:cs typeface="Arial"/>
                        </a:rPr>
                        <a:t> </a:t>
                      </a:r>
                      <a:r>
                        <a:rPr sz="1600" spc="-70" dirty="0">
                          <a:latin typeface="Arial"/>
                          <a:cs typeface="Arial"/>
                        </a:rPr>
                        <a:t>comments.</a:t>
                      </a:r>
                      <a:endParaRPr sz="1600">
                        <a:latin typeface="Arial"/>
                        <a:cs typeface="Arial"/>
                      </a:endParaRPr>
                    </a:p>
                  </a:txBody>
                  <a:tcPr marL="0" marR="0" marT="33019"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extLst>
                  <a:ext uri="{0D108BD9-81ED-4DB2-BD59-A6C34878D82A}">
                    <a16:rowId xmlns:a16="http://schemas.microsoft.com/office/drawing/2014/main" val="10008"/>
                  </a:ext>
                </a:extLst>
              </a:tr>
              <a:tr h="370840">
                <a:tc>
                  <a:txBody>
                    <a:bodyPr/>
                    <a:lstStyle/>
                    <a:p>
                      <a:pPr marL="97790">
                        <a:lnSpc>
                          <a:spcPct val="100000"/>
                        </a:lnSpc>
                        <a:spcBef>
                          <a:spcPts val="160"/>
                        </a:spcBef>
                      </a:pPr>
                      <a:r>
                        <a:rPr sz="1600" dirty="0">
                          <a:latin typeface="Courier New"/>
                          <a:cs typeface="Courier New"/>
                        </a:rPr>
                        <a:t>:target</a:t>
                      </a:r>
                      <a:endParaRPr sz="1600">
                        <a:latin typeface="Courier New"/>
                        <a:cs typeface="Courier New"/>
                      </a:endParaRPr>
                    </a:p>
                  </a:txBody>
                  <a:tcPr marL="0" marR="0" marT="203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5D9CC"/>
                    </a:solidFill>
                  </a:tcPr>
                </a:tc>
                <a:tc>
                  <a:txBody>
                    <a:bodyPr/>
                    <a:lstStyle/>
                    <a:p>
                      <a:pPr marL="97155">
                        <a:lnSpc>
                          <a:spcPct val="100000"/>
                        </a:lnSpc>
                        <a:spcBef>
                          <a:spcPts val="260"/>
                        </a:spcBef>
                      </a:pPr>
                      <a:r>
                        <a:rPr sz="1600" spc="-120" dirty="0">
                          <a:latin typeface="Arial"/>
                          <a:cs typeface="Arial"/>
                        </a:rPr>
                        <a:t>The </a:t>
                      </a:r>
                      <a:r>
                        <a:rPr sz="1600" spc="-45" dirty="0">
                          <a:latin typeface="Arial"/>
                          <a:cs typeface="Arial"/>
                        </a:rPr>
                        <a:t>element </a:t>
                      </a:r>
                      <a:r>
                        <a:rPr sz="1600" spc="-65" dirty="0">
                          <a:latin typeface="Arial"/>
                          <a:cs typeface="Arial"/>
                        </a:rPr>
                        <a:t>matching </a:t>
                      </a:r>
                      <a:r>
                        <a:rPr sz="1600" spc="-20" dirty="0">
                          <a:latin typeface="Arial"/>
                          <a:cs typeface="Arial"/>
                        </a:rPr>
                        <a:t>the </a:t>
                      </a:r>
                      <a:r>
                        <a:rPr sz="1600" spc="-40" dirty="0">
                          <a:latin typeface="Arial"/>
                          <a:cs typeface="Arial"/>
                        </a:rPr>
                        <a:t>target </a:t>
                      </a:r>
                      <a:r>
                        <a:rPr sz="1600" spc="-5" dirty="0">
                          <a:latin typeface="Arial"/>
                          <a:cs typeface="Arial"/>
                        </a:rPr>
                        <a:t>of </a:t>
                      </a:r>
                      <a:r>
                        <a:rPr sz="1600" spc="-45" dirty="0">
                          <a:latin typeface="Arial"/>
                          <a:cs typeface="Arial"/>
                        </a:rPr>
                        <a:t>your </a:t>
                      </a:r>
                      <a:r>
                        <a:rPr sz="1600" spc="-35" dirty="0">
                          <a:latin typeface="Arial"/>
                          <a:cs typeface="Arial"/>
                        </a:rPr>
                        <a:t>current</a:t>
                      </a:r>
                      <a:r>
                        <a:rPr sz="1600" spc="-310" dirty="0">
                          <a:latin typeface="Arial"/>
                          <a:cs typeface="Arial"/>
                        </a:rPr>
                        <a:t> </a:t>
                      </a:r>
                      <a:r>
                        <a:rPr sz="1600" spc="-95" dirty="0">
                          <a:latin typeface="Arial"/>
                          <a:cs typeface="Arial"/>
                        </a:rPr>
                        <a:t>hash.</a:t>
                      </a:r>
                      <a:endParaRPr sz="1600">
                        <a:latin typeface="Arial"/>
                        <a:cs typeface="Arial"/>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5D9CC"/>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0180">
              <a:lnSpc>
                <a:spcPct val="100000"/>
              </a:lnSpc>
              <a:spcBef>
                <a:spcPts val="100"/>
              </a:spcBef>
              <a:tabLst>
                <a:tab pos="10141585" algn="l"/>
              </a:tabLst>
            </a:pPr>
            <a:r>
              <a:rPr spc="-530" dirty="0"/>
              <a:t>Size</a:t>
            </a:r>
            <a:r>
              <a:rPr spc="-420" dirty="0"/>
              <a:t> </a:t>
            </a:r>
            <a:r>
              <a:rPr spc="-225" dirty="0"/>
              <a:t>Units	</a:t>
            </a:r>
          </a:p>
        </p:txBody>
      </p:sp>
      <p:sp>
        <p:nvSpPr>
          <p:cNvPr id="4" name="object 4"/>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graphicFrame>
        <p:nvGraphicFramePr>
          <p:cNvPr id="3" name="object 3"/>
          <p:cNvGraphicFramePr>
            <a:graphicFrameLocks noGrp="1"/>
          </p:cNvGraphicFramePr>
          <p:nvPr/>
        </p:nvGraphicFramePr>
        <p:xfrm>
          <a:off x="1090612" y="1839912"/>
          <a:ext cx="9277985" cy="4124960"/>
        </p:xfrm>
        <a:graphic>
          <a:graphicData uri="http://schemas.openxmlformats.org/drawingml/2006/table">
            <a:tbl>
              <a:tblPr firstRow="1" bandRow="1">
                <a:tableStyleId>{2D5ABB26-0587-4C30-8999-92F81FD0307C}</a:tableStyleId>
              </a:tblPr>
              <a:tblGrid>
                <a:gridCol w="731520">
                  <a:extLst>
                    <a:ext uri="{9D8B030D-6E8A-4147-A177-3AD203B41FA5}">
                      <a16:colId xmlns:a16="http://schemas.microsoft.com/office/drawing/2014/main" val="20000"/>
                    </a:ext>
                  </a:extLst>
                </a:gridCol>
                <a:gridCol w="1251585">
                  <a:extLst>
                    <a:ext uri="{9D8B030D-6E8A-4147-A177-3AD203B41FA5}">
                      <a16:colId xmlns:a16="http://schemas.microsoft.com/office/drawing/2014/main" val="20001"/>
                    </a:ext>
                  </a:extLst>
                </a:gridCol>
                <a:gridCol w="7294880">
                  <a:extLst>
                    <a:ext uri="{9D8B030D-6E8A-4147-A177-3AD203B41FA5}">
                      <a16:colId xmlns:a16="http://schemas.microsoft.com/office/drawing/2014/main" val="20002"/>
                    </a:ext>
                  </a:extLst>
                </a:gridCol>
              </a:tblGrid>
              <a:tr h="370840">
                <a:tc>
                  <a:txBody>
                    <a:bodyPr/>
                    <a:lstStyle/>
                    <a:p>
                      <a:pPr marL="97790">
                        <a:lnSpc>
                          <a:spcPct val="100000"/>
                        </a:lnSpc>
                        <a:spcBef>
                          <a:spcPts val="260"/>
                        </a:spcBef>
                      </a:pPr>
                      <a:r>
                        <a:rPr sz="1600" b="1" spc="-70" dirty="0">
                          <a:solidFill>
                            <a:srgbClr val="FFFFFF"/>
                          </a:solidFill>
                          <a:latin typeface="Arial"/>
                          <a:cs typeface="Arial"/>
                        </a:rPr>
                        <a:t>Unit</a:t>
                      </a:r>
                      <a:endParaRPr sz="1600">
                        <a:latin typeface="Arial"/>
                        <a:cs typeface="Arial"/>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E48312"/>
                    </a:solidFill>
                  </a:tcPr>
                </a:tc>
                <a:tc>
                  <a:txBody>
                    <a:bodyPr/>
                    <a:lstStyle/>
                    <a:p>
                      <a:pPr marL="97790">
                        <a:lnSpc>
                          <a:spcPct val="100000"/>
                        </a:lnSpc>
                        <a:spcBef>
                          <a:spcPts val="260"/>
                        </a:spcBef>
                      </a:pPr>
                      <a:r>
                        <a:rPr sz="1600" b="1" spc="-110" dirty="0">
                          <a:solidFill>
                            <a:srgbClr val="FFFFFF"/>
                          </a:solidFill>
                          <a:latin typeface="Arial"/>
                          <a:cs typeface="Arial"/>
                        </a:rPr>
                        <a:t>Name</a:t>
                      </a:r>
                      <a:endParaRPr sz="1600">
                        <a:latin typeface="Arial"/>
                        <a:cs typeface="Arial"/>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E48312"/>
                    </a:solidFill>
                  </a:tcPr>
                </a:tc>
                <a:tc>
                  <a:txBody>
                    <a:bodyPr/>
                    <a:lstStyle/>
                    <a:p>
                      <a:pPr marL="98425">
                        <a:lnSpc>
                          <a:spcPct val="100000"/>
                        </a:lnSpc>
                        <a:spcBef>
                          <a:spcPts val="260"/>
                        </a:spcBef>
                      </a:pPr>
                      <a:r>
                        <a:rPr sz="1600" b="1" spc="-114" dirty="0">
                          <a:solidFill>
                            <a:srgbClr val="FFFFFF"/>
                          </a:solidFill>
                          <a:latin typeface="Arial"/>
                          <a:cs typeface="Arial"/>
                        </a:rPr>
                        <a:t>Description</a:t>
                      </a:r>
                      <a:endParaRPr sz="1600">
                        <a:latin typeface="Arial"/>
                        <a:cs typeface="Arial"/>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E48312"/>
                    </a:solidFill>
                  </a:tcPr>
                </a:tc>
                <a:extLst>
                  <a:ext uri="{0D108BD9-81ED-4DB2-BD59-A6C34878D82A}">
                    <a16:rowId xmlns:a16="http://schemas.microsoft.com/office/drawing/2014/main" val="10000"/>
                  </a:ext>
                </a:extLst>
              </a:tr>
              <a:tr h="370840">
                <a:tc>
                  <a:txBody>
                    <a:bodyPr/>
                    <a:lstStyle/>
                    <a:p>
                      <a:pPr marL="97790">
                        <a:lnSpc>
                          <a:spcPct val="100000"/>
                        </a:lnSpc>
                        <a:spcBef>
                          <a:spcPts val="160"/>
                        </a:spcBef>
                      </a:pPr>
                      <a:r>
                        <a:rPr sz="1600" dirty="0">
                          <a:latin typeface="Courier New"/>
                          <a:cs typeface="Courier New"/>
                        </a:rPr>
                        <a:t>px</a:t>
                      </a:r>
                      <a:endParaRPr sz="1600">
                        <a:latin typeface="Courier New"/>
                        <a:cs typeface="Courier New"/>
                      </a:endParaRPr>
                    </a:p>
                  </a:txBody>
                  <a:tcPr marL="0" marR="0" marT="20320"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F5D9CC"/>
                    </a:solidFill>
                  </a:tcPr>
                </a:tc>
                <a:tc>
                  <a:txBody>
                    <a:bodyPr/>
                    <a:lstStyle/>
                    <a:p>
                      <a:pPr marL="97790">
                        <a:lnSpc>
                          <a:spcPct val="100000"/>
                        </a:lnSpc>
                        <a:spcBef>
                          <a:spcPts val="259"/>
                        </a:spcBef>
                      </a:pPr>
                      <a:r>
                        <a:rPr sz="1600" spc="-100" dirty="0">
                          <a:latin typeface="Arial"/>
                          <a:cs typeface="Arial"/>
                        </a:rPr>
                        <a:t>Pixel</a:t>
                      </a:r>
                      <a:endParaRPr sz="1600">
                        <a:latin typeface="Arial"/>
                        <a:cs typeface="Arial"/>
                      </a:endParaRPr>
                    </a:p>
                  </a:txBody>
                  <a:tcPr marL="0" marR="0" marT="33019"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F5D9CC"/>
                    </a:solidFill>
                  </a:tcPr>
                </a:tc>
                <a:tc>
                  <a:txBody>
                    <a:bodyPr/>
                    <a:lstStyle/>
                    <a:p>
                      <a:pPr marL="98425">
                        <a:lnSpc>
                          <a:spcPct val="100000"/>
                        </a:lnSpc>
                        <a:spcBef>
                          <a:spcPts val="259"/>
                        </a:spcBef>
                      </a:pPr>
                      <a:r>
                        <a:rPr sz="1600" spc="-155" dirty="0">
                          <a:latin typeface="Arial"/>
                          <a:cs typeface="Arial"/>
                        </a:rPr>
                        <a:t>Size </a:t>
                      </a:r>
                      <a:r>
                        <a:rPr sz="1600" spc="-5" dirty="0">
                          <a:latin typeface="Arial"/>
                          <a:cs typeface="Arial"/>
                        </a:rPr>
                        <a:t>of </a:t>
                      </a:r>
                      <a:r>
                        <a:rPr sz="1600" spc="-125" dirty="0">
                          <a:latin typeface="Arial"/>
                          <a:cs typeface="Arial"/>
                        </a:rPr>
                        <a:t>a </a:t>
                      </a:r>
                      <a:r>
                        <a:rPr sz="1600" spc="-60" dirty="0">
                          <a:latin typeface="Arial"/>
                          <a:cs typeface="Arial"/>
                        </a:rPr>
                        <a:t>pixel </a:t>
                      </a:r>
                      <a:r>
                        <a:rPr sz="1600" spc="-50" dirty="0">
                          <a:latin typeface="Arial"/>
                          <a:cs typeface="Arial"/>
                        </a:rPr>
                        <a:t>on </a:t>
                      </a:r>
                      <a:r>
                        <a:rPr sz="1600" spc="-20" dirty="0">
                          <a:latin typeface="Arial"/>
                          <a:cs typeface="Arial"/>
                        </a:rPr>
                        <a:t>the</a:t>
                      </a:r>
                      <a:r>
                        <a:rPr sz="1600" spc="-120" dirty="0">
                          <a:latin typeface="Arial"/>
                          <a:cs typeface="Arial"/>
                        </a:rPr>
                        <a:t> </a:t>
                      </a:r>
                      <a:r>
                        <a:rPr sz="1600" spc="-90" dirty="0">
                          <a:latin typeface="Arial"/>
                          <a:cs typeface="Arial"/>
                        </a:rPr>
                        <a:t>screen</a:t>
                      </a:r>
                      <a:endParaRPr sz="1600">
                        <a:latin typeface="Arial"/>
                        <a:cs typeface="Arial"/>
                      </a:endParaRPr>
                    </a:p>
                  </a:txBody>
                  <a:tcPr marL="0" marR="0" marT="33019"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F5D9CC"/>
                    </a:solidFill>
                  </a:tcPr>
                </a:tc>
                <a:extLst>
                  <a:ext uri="{0D108BD9-81ED-4DB2-BD59-A6C34878D82A}">
                    <a16:rowId xmlns:a16="http://schemas.microsoft.com/office/drawing/2014/main" val="10001"/>
                  </a:ext>
                </a:extLst>
              </a:tr>
              <a:tr h="370840">
                <a:tc>
                  <a:txBody>
                    <a:bodyPr/>
                    <a:lstStyle/>
                    <a:p>
                      <a:pPr marL="97790">
                        <a:lnSpc>
                          <a:spcPct val="100000"/>
                        </a:lnSpc>
                        <a:spcBef>
                          <a:spcPts val="160"/>
                        </a:spcBef>
                      </a:pPr>
                      <a:r>
                        <a:rPr sz="1600" dirty="0">
                          <a:latin typeface="Courier New"/>
                          <a:cs typeface="Courier New"/>
                        </a:rPr>
                        <a:t>mm</a:t>
                      </a:r>
                      <a:endParaRPr sz="1600">
                        <a:latin typeface="Courier New"/>
                        <a:cs typeface="Courier New"/>
                      </a:endParaRPr>
                    </a:p>
                  </a:txBody>
                  <a:tcPr marL="0" marR="0" marT="203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tc>
                  <a:txBody>
                    <a:bodyPr/>
                    <a:lstStyle/>
                    <a:p>
                      <a:pPr marL="97790">
                        <a:lnSpc>
                          <a:spcPct val="100000"/>
                        </a:lnSpc>
                        <a:spcBef>
                          <a:spcPts val="259"/>
                        </a:spcBef>
                      </a:pPr>
                      <a:r>
                        <a:rPr sz="1600" spc="-10" dirty="0">
                          <a:latin typeface="Arial"/>
                          <a:cs typeface="Arial"/>
                        </a:rPr>
                        <a:t>Millimeter</a:t>
                      </a:r>
                      <a:endParaRPr sz="1600">
                        <a:latin typeface="Arial"/>
                        <a:cs typeface="Arial"/>
                      </a:endParaRPr>
                    </a:p>
                  </a:txBody>
                  <a:tcPr marL="0" marR="0" marT="33019"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tc>
                  <a:txBody>
                    <a:bodyPr/>
                    <a:lstStyle/>
                    <a:p>
                      <a:pPr marL="98425">
                        <a:lnSpc>
                          <a:spcPct val="100000"/>
                        </a:lnSpc>
                        <a:spcBef>
                          <a:spcPts val="259"/>
                        </a:spcBef>
                      </a:pPr>
                      <a:r>
                        <a:rPr sz="1600" spc="-155" dirty="0">
                          <a:latin typeface="Arial"/>
                          <a:cs typeface="Arial"/>
                        </a:rPr>
                        <a:t>Size </a:t>
                      </a:r>
                      <a:r>
                        <a:rPr sz="1600" spc="-5" dirty="0">
                          <a:latin typeface="Arial"/>
                          <a:cs typeface="Arial"/>
                        </a:rPr>
                        <a:t>of </a:t>
                      </a:r>
                      <a:r>
                        <a:rPr sz="1600" spc="-125" dirty="0">
                          <a:latin typeface="Arial"/>
                          <a:cs typeface="Arial"/>
                        </a:rPr>
                        <a:t>a</a:t>
                      </a:r>
                      <a:r>
                        <a:rPr sz="1600" spc="-95" dirty="0">
                          <a:latin typeface="Arial"/>
                          <a:cs typeface="Arial"/>
                        </a:rPr>
                        <a:t> </a:t>
                      </a:r>
                      <a:r>
                        <a:rPr sz="1600" spc="-20" dirty="0">
                          <a:latin typeface="Arial"/>
                          <a:cs typeface="Arial"/>
                        </a:rPr>
                        <a:t>millimeter</a:t>
                      </a:r>
                      <a:endParaRPr sz="1600">
                        <a:latin typeface="Arial"/>
                        <a:cs typeface="Arial"/>
                      </a:endParaRPr>
                    </a:p>
                  </a:txBody>
                  <a:tcPr marL="0" marR="0" marT="33019"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extLst>
                  <a:ext uri="{0D108BD9-81ED-4DB2-BD59-A6C34878D82A}">
                    <a16:rowId xmlns:a16="http://schemas.microsoft.com/office/drawing/2014/main" val="10002"/>
                  </a:ext>
                </a:extLst>
              </a:tr>
              <a:tr h="370840">
                <a:tc>
                  <a:txBody>
                    <a:bodyPr/>
                    <a:lstStyle/>
                    <a:p>
                      <a:pPr marL="97790">
                        <a:lnSpc>
                          <a:spcPct val="100000"/>
                        </a:lnSpc>
                        <a:spcBef>
                          <a:spcPts val="160"/>
                        </a:spcBef>
                      </a:pPr>
                      <a:r>
                        <a:rPr sz="1600" dirty="0">
                          <a:latin typeface="Courier New"/>
                          <a:cs typeface="Courier New"/>
                        </a:rPr>
                        <a:t>cm</a:t>
                      </a:r>
                      <a:endParaRPr sz="1600">
                        <a:latin typeface="Courier New"/>
                        <a:cs typeface="Courier New"/>
                      </a:endParaRPr>
                    </a:p>
                  </a:txBody>
                  <a:tcPr marL="0" marR="0" marT="203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5D9CC"/>
                    </a:solidFill>
                  </a:tcPr>
                </a:tc>
                <a:tc>
                  <a:txBody>
                    <a:bodyPr/>
                    <a:lstStyle/>
                    <a:p>
                      <a:pPr marL="97790">
                        <a:lnSpc>
                          <a:spcPct val="100000"/>
                        </a:lnSpc>
                        <a:spcBef>
                          <a:spcPts val="260"/>
                        </a:spcBef>
                      </a:pPr>
                      <a:r>
                        <a:rPr sz="1600" spc="-55" dirty="0">
                          <a:latin typeface="Arial"/>
                          <a:cs typeface="Arial"/>
                        </a:rPr>
                        <a:t>Centimeter</a:t>
                      </a:r>
                      <a:endParaRPr sz="1600">
                        <a:latin typeface="Arial"/>
                        <a:cs typeface="Arial"/>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5D9CC"/>
                    </a:solidFill>
                  </a:tcPr>
                </a:tc>
                <a:tc>
                  <a:txBody>
                    <a:bodyPr/>
                    <a:lstStyle/>
                    <a:p>
                      <a:pPr marL="98425">
                        <a:lnSpc>
                          <a:spcPct val="100000"/>
                        </a:lnSpc>
                        <a:spcBef>
                          <a:spcPts val="260"/>
                        </a:spcBef>
                      </a:pPr>
                      <a:r>
                        <a:rPr sz="1600" spc="-155" dirty="0">
                          <a:latin typeface="Arial"/>
                          <a:cs typeface="Arial"/>
                        </a:rPr>
                        <a:t>Size </a:t>
                      </a:r>
                      <a:r>
                        <a:rPr sz="1600" spc="-5" dirty="0">
                          <a:latin typeface="Arial"/>
                          <a:cs typeface="Arial"/>
                        </a:rPr>
                        <a:t>of </a:t>
                      </a:r>
                      <a:r>
                        <a:rPr sz="1600" spc="-125" dirty="0">
                          <a:latin typeface="Arial"/>
                          <a:cs typeface="Arial"/>
                        </a:rPr>
                        <a:t>a</a:t>
                      </a:r>
                      <a:r>
                        <a:rPr sz="1600" spc="-55" dirty="0">
                          <a:latin typeface="Arial"/>
                          <a:cs typeface="Arial"/>
                        </a:rPr>
                        <a:t> </a:t>
                      </a:r>
                      <a:r>
                        <a:rPr sz="1600" spc="-35" dirty="0">
                          <a:latin typeface="Arial"/>
                          <a:cs typeface="Arial"/>
                        </a:rPr>
                        <a:t>centimeter</a:t>
                      </a:r>
                      <a:endParaRPr sz="1600">
                        <a:latin typeface="Arial"/>
                        <a:cs typeface="Arial"/>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5D9CC"/>
                    </a:solidFill>
                  </a:tcPr>
                </a:tc>
                <a:extLst>
                  <a:ext uri="{0D108BD9-81ED-4DB2-BD59-A6C34878D82A}">
                    <a16:rowId xmlns:a16="http://schemas.microsoft.com/office/drawing/2014/main" val="10003"/>
                  </a:ext>
                </a:extLst>
              </a:tr>
              <a:tr h="370840">
                <a:tc>
                  <a:txBody>
                    <a:bodyPr/>
                    <a:lstStyle/>
                    <a:p>
                      <a:pPr marL="97790">
                        <a:lnSpc>
                          <a:spcPct val="100000"/>
                        </a:lnSpc>
                        <a:spcBef>
                          <a:spcPts val="160"/>
                        </a:spcBef>
                      </a:pPr>
                      <a:r>
                        <a:rPr sz="1600" dirty="0">
                          <a:latin typeface="Courier New"/>
                          <a:cs typeface="Courier New"/>
                        </a:rPr>
                        <a:t>in</a:t>
                      </a:r>
                      <a:endParaRPr sz="1600">
                        <a:latin typeface="Courier New"/>
                        <a:cs typeface="Courier New"/>
                      </a:endParaRPr>
                    </a:p>
                  </a:txBody>
                  <a:tcPr marL="0" marR="0" marT="203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tc>
                  <a:txBody>
                    <a:bodyPr/>
                    <a:lstStyle/>
                    <a:p>
                      <a:pPr marL="97790">
                        <a:lnSpc>
                          <a:spcPct val="100000"/>
                        </a:lnSpc>
                        <a:spcBef>
                          <a:spcPts val="259"/>
                        </a:spcBef>
                      </a:pPr>
                      <a:r>
                        <a:rPr sz="1600" spc="-70" dirty="0">
                          <a:latin typeface="Arial"/>
                          <a:cs typeface="Arial"/>
                        </a:rPr>
                        <a:t>Inch</a:t>
                      </a:r>
                      <a:endParaRPr sz="1600">
                        <a:latin typeface="Arial"/>
                        <a:cs typeface="Arial"/>
                      </a:endParaRPr>
                    </a:p>
                  </a:txBody>
                  <a:tcPr marL="0" marR="0" marT="33019"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tc>
                  <a:txBody>
                    <a:bodyPr/>
                    <a:lstStyle/>
                    <a:p>
                      <a:pPr marL="98425">
                        <a:lnSpc>
                          <a:spcPct val="100000"/>
                        </a:lnSpc>
                        <a:spcBef>
                          <a:spcPts val="259"/>
                        </a:spcBef>
                      </a:pPr>
                      <a:r>
                        <a:rPr sz="1600" spc="-155" dirty="0">
                          <a:latin typeface="Arial"/>
                          <a:cs typeface="Arial"/>
                        </a:rPr>
                        <a:t>Size </a:t>
                      </a:r>
                      <a:r>
                        <a:rPr sz="1600" spc="-5" dirty="0">
                          <a:latin typeface="Arial"/>
                          <a:cs typeface="Arial"/>
                        </a:rPr>
                        <a:t>of </a:t>
                      </a:r>
                      <a:r>
                        <a:rPr sz="1600" spc="-80" dirty="0">
                          <a:latin typeface="Arial"/>
                          <a:cs typeface="Arial"/>
                        </a:rPr>
                        <a:t>1 </a:t>
                      </a:r>
                      <a:r>
                        <a:rPr sz="1600" spc="-60" dirty="0">
                          <a:latin typeface="Arial"/>
                          <a:cs typeface="Arial"/>
                        </a:rPr>
                        <a:t>Inch; </a:t>
                      </a:r>
                      <a:r>
                        <a:rPr sz="1600" spc="-80" dirty="0">
                          <a:latin typeface="Arial"/>
                          <a:cs typeface="Arial"/>
                        </a:rPr>
                        <a:t>generally, 96 pixels </a:t>
                      </a:r>
                      <a:r>
                        <a:rPr sz="1600" spc="-45" dirty="0">
                          <a:latin typeface="Arial"/>
                          <a:cs typeface="Arial"/>
                        </a:rPr>
                        <a:t>per</a:t>
                      </a:r>
                      <a:r>
                        <a:rPr sz="1600" spc="-135" dirty="0">
                          <a:latin typeface="Arial"/>
                          <a:cs typeface="Arial"/>
                        </a:rPr>
                        <a:t> </a:t>
                      </a:r>
                      <a:r>
                        <a:rPr sz="1600" spc="-60" dirty="0">
                          <a:latin typeface="Arial"/>
                          <a:cs typeface="Arial"/>
                        </a:rPr>
                        <a:t>inch</a:t>
                      </a:r>
                      <a:endParaRPr sz="1600">
                        <a:latin typeface="Arial"/>
                        <a:cs typeface="Arial"/>
                      </a:endParaRPr>
                    </a:p>
                  </a:txBody>
                  <a:tcPr marL="0" marR="0" marT="33019"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extLst>
                  <a:ext uri="{0D108BD9-81ED-4DB2-BD59-A6C34878D82A}">
                    <a16:rowId xmlns:a16="http://schemas.microsoft.com/office/drawing/2014/main" val="10004"/>
                  </a:ext>
                </a:extLst>
              </a:tr>
              <a:tr h="370840">
                <a:tc>
                  <a:txBody>
                    <a:bodyPr/>
                    <a:lstStyle/>
                    <a:p>
                      <a:pPr marL="97790">
                        <a:lnSpc>
                          <a:spcPct val="100000"/>
                        </a:lnSpc>
                        <a:spcBef>
                          <a:spcPts val="160"/>
                        </a:spcBef>
                      </a:pPr>
                      <a:r>
                        <a:rPr sz="1600" dirty="0">
                          <a:latin typeface="Courier New"/>
                          <a:cs typeface="Courier New"/>
                        </a:rPr>
                        <a:t>pt</a:t>
                      </a:r>
                      <a:endParaRPr sz="1600">
                        <a:latin typeface="Courier New"/>
                        <a:cs typeface="Courier New"/>
                      </a:endParaRPr>
                    </a:p>
                  </a:txBody>
                  <a:tcPr marL="0" marR="0" marT="203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5D9CC"/>
                    </a:solidFill>
                  </a:tcPr>
                </a:tc>
                <a:tc>
                  <a:txBody>
                    <a:bodyPr/>
                    <a:lstStyle/>
                    <a:p>
                      <a:pPr marL="97790">
                        <a:lnSpc>
                          <a:spcPct val="100000"/>
                        </a:lnSpc>
                        <a:spcBef>
                          <a:spcPts val="260"/>
                        </a:spcBef>
                      </a:pPr>
                      <a:r>
                        <a:rPr sz="1600" spc="-60" dirty="0">
                          <a:latin typeface="Arial"/>
                          <a:cs typeface="Arial"/>
                        </a:rPr>
                        <a:t>Point</a:t>
                      </a:r>
                      <a:endParaRPr sz="1600">
                        <a:latin typeface="Arial"/>
                        <a:cs typeface="Arial"/>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5D9CC"/>
                    </a:solidFill>
                  </a:tcPr>
                </a:tc>
                <a:tc>
                  <a:txBody>
                    <a:bodyPr/>
                    <a:lstStyle/>
                    <a:p>
                      <a:pPr marL="98425">
                        <a:lnSpc>
                          <a:spcPct val="100000"/>
                        </a:lnSpc>
                        <a:spcBef>
                          <a:spcPts val="260"/>
                        </a:spcBef>
                      </a:pPr>
                      <a:r>
                        <a:rPr sz="1600" spc="-155" dirty="0">
                          <a:latin typeface="Arial"/>
                          <a:cs typeface="Arial"/>
                        </a:rPr>
                        <a:t>Size </a:t>
                      </a:r>
                      <a:r>
                        <a:rPr sz="1600" spc="-5" dirty="0">
                          <a:latin typeface="Arial"/>
                          <a:cs typeface="Arial"/>
                        </a:rPr>
                        <a:t>of </a:t>
                      </a:r>
                      <a:r>
                        <a:rPr sz="1600" spc="-20" dirty="0">
                          <a:latin typeface="Arial"/>
                          <a:cs typeface="Arial"/>
                        </a:rPr>
                        <a:t>1/72</a:t>
                      </a:r>
                      <a:r>
                        <a:rPr sz="1600" spc="-90" dirty="0">
                          <a:latin typeface="Arial"/>
                          <a:cs typeface="Arial"/>
                        </a:rPr>
                        <a:t> </a:t>
                      </a:r>
                      <a:r>
                        <a:rPr sz="1600" spc="-60" dirty="0">
                          <a:latin typeface="Arial"/>
                          <a:cs typeface="Arial"/>
                        </a:rPr>
                        <a:t>inch</a:t>
                      </a:r>
                      <a:endParaRPr sz="1600">
                        <a:latin typeface="Arial"/>
                        <a:cs typeface="Arial"/>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5D9CC"/>
                    </a:solidFill>
                  </a:tcPr>
                </a:tc>
                <a:extLst>
                  <a:ext uri="{0D108BD9-81ED-4DB2-BD59-A6C34878D82A}">
                    <a16:rowId xmlns:a16="http://schemas.microsoft.com/office/drawing/2014/main" val="10005"/>
                  </a:ext>
                </a:extLst>
              </a:tr>
              <a:tr h="370840">
                <a:tc>
                  <a:txBody>
                    <a:bodyPr/>
                    <a:lstStyle/>
                    <a:p>
                      <a:pPr marL="97790">
                        <a:lnSpc>
                          <a:spcPct val="100000"/>
                        </a:lnSpc>
                        <a:spcBef>
                          <a:spcPts val="160"/>
                        </a:spcBef>
                      </a:pPr>
                      <a:r>
                        <a:rPr sz="1600" dirty="0">
                          <a:latin typeface="Courier New"/>
                          <a:cs typeface="Courier New"/>
                        </a:rPr>
                        <a:t>pc</a:t>
                      </a:r>
                      <a:endParaRPr sz="1600">
                        <a:latin typeface="Courier New"/>
                        <a:cs typeface="Courier New"/>
                      </a:endParaRPr>
                    </a:p>
                  </a:txBody>
                  <a:tcPr marL="0" marR="0" marT="203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tc>
                  <a:txBody>
                    <a:bodyPr/>
                    <a:lstStyle/>
                    <a:p>
                      <a:pPr marL="97790">
                        <a:lnSpc>
                          <a:spcPct val="100000"/>
                        </a:lnSpc>
                        <a:spcBef>
                          <a:spcPts val="260"/>
                        </a:spcBef>
                      </a:pPr>
                      <a:r>
                        <a:rPr sz="1600" spc="-130" dirty="0">
                          <a:latin typeface="Arial"/>
                          <a:cs typeface="Arial"/>
                        </a:rPr>
                        <a:t>Pica</a:t>
                      </a:r>
                      <a:endParaRPr sz="1600">
                        <a:latin typeface="Arial"/>
                        <a:cs typeface="Arial"/>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tc>
                  <a:txBody>
                    <a:bodyPr/>
                    <a:lstStyle/>
                    <a:p>
                      <a:pPr marL="98425">
                        <a:lnSpc>
                          <a:spcPct val="100000"/>
                        </a:lnSpc>
                        <a:spcBef>
                          <a:spcPts val="260"/>
                        </a:spcBef>
                      </a:pPr>
                      <a:r>
                        <a:rPr sz="1600" spc="-155" dirty="0">
                          <a:latin typeface="Arial"/>
                          <a:cs typeface="Arial"/>
                        </a:rPr>
                        <a:t>Size </a:t>
                      </a:r>
                      <a:r>
                        <a:rPr sz="1600" spc="-5" dirty="0">
                          <a:latin typeface="Arial"/>
                          <a:cs typeface="Arial"/>
                        </a:rPr>
                        <a:t>of </a:t>
                      </a:r>
                      <a:r>
                        <a:rPr sz="1600" spc="-80" dirty="0">
                          <a:latin typeface="Arial"/>
                          <a:cs typeface="Arial"/>
                        </a:rPr>
                        <a:t>12</a:t>
                      </a:r>
                      <a:r>
                        <a:rPr sz="1600" spc="-90" dirty="0">
                          <a:latin typeface="Arial"/>
                          <a:cs typeface="Arial"/>
                        </a:rPr>
                        <a:t> </a:t>
                      </a:r>
                      <a:r>
                        <a:rPr sz="1600" spc="-80" dirty="0">
                          <a:latin typeface="Arial"/>
                          <a:cs typeface="Arial"/>
                        </a:rPr>
                        <a:t>Points</a:t>
                      </a:r>
                      <a:endParaRPr sz="1600">
                        <a:latin typeface="Arial"/>
                        <a:cs typeface="Arial"/>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extLst>
                  <a:ext uri="{0D108BD9-81ED-4DB2-BD59-A6C34878D82A}">
                    <a16:rowId xmlns:a16="http://schemas.microsoft.com/office/drawing/2014/main" val="10006"/>
                  </a:ext>
                </a:extLst>
              </a:tr>
              <a:tr h="579120">
                <a:tc>
                  <a:txBody>
                    <a:bodyPr/>
                    <a:lstStyle/>
                    <a:p>
                      <a:pPr marL="97790">
                        <a:lnSpc>
                          <a:spcPct val="100000"/>
                        </a:lnSpc>
                        <a:spcBef>
                          <a:spcPts val="160"/>
                        </a:spcBef>
                      </a:pPr>
                      <a:r>
                        <a:rPr sz="1600" dirty="0">
                          <a:latin typeface="Courier New"/>
                          <a:cs typeface="Courier New"/>
                        </a:rPr>
                        <a:t>em</a:t>
                      </a:r>
                      <a:endParaRPr sz="1600">
                        <a:latin typeface="Courier New"/>
                        <a:cs typeface="Courier New"/>
                      </a:endParaRPr>
                    </a:p>
                  </a:txBody>
                  <a:tcPr marL="0" marR="0" marT="203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5D9CC"/>
                    </a:solidFill>
                  </a:tcPr>
                </a:tc>
                <a:tc>
                  <a:txBody>
                    <a:bodyPr/>
                    <a:lstStyle/>
                    <a:p>
                      <a:pPr marL="97790">
                        <a:lnSpc>
                          <a:spcPct val="100000"/>
                        </a:lnSpc>
                        <a:spcBef>
                          <a:spcPts val="259"/>
                        </a:spcBef>
                      </a:pPr>
                      <a:r>
                        <a:rPr sz="1600" spc="-75" dirty="0">
                          <a:latin typeface="Arial"/>
                          <a:cs typeface="Arial"/>
                        </a:rPr>
                        <a:t>em</a:t>
                      </a:r>
                      <a:endParaRPr sz="1600">
                        <a:latin typeface="Arial"/>
                        <a:cs typeface="Arial"/>
                      </a:endParaRPr>
                    </a:p>
                  </a:txBody>
                  <a:tcPr marL="0" marR="0" marT="33019"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5D9CC"/>
                    </a:solidFill>
                  </a:tcPr>
                </a:tc>
                <a:tc>
                  <a:txBody>
                    <a:bodyPr/>
                    <a:lstStyle/>
                    <a:p>
                      <a:pPr marL="98425" marR="513080">
                        <a:lnSpc>
                          <a:spcPct val="100699"/>
                        </a:lnSpc>
                        <a:spcBef>
                          <a:spcPts val="245"/>
                        </a:spcBef>
                      </a:pPr>
                      <a:r>
                        <a:rPr sz="1600" spc="-95" dirty="0">
                          <a:latin typeface="Arial"/>
                          <a:cs typeface="Arial"/>
                        </a:rPr>
                        <a:t>Calculates </a:t>
                      </a:r>
                      <a:r>
                        <a:rPr sz="1600" spc="-20" dirty="0">
                          <a:latin typeface="Arial"/>
                          <a:cs typeface="Arial"/>
                        </a:rPr>
                        <a:t>the </a:t>
                      </a:r>
                      <a:r>
                        <a:rPr sz="1600" spc="-120" dirty="0">
                          <a:latin typeface="Arial"/>
                          <a:cs typeface="Arial"/>
                        </a:rPr>
                        <a:t>size </a:t>
                      </a:r>
                      <a:r>
                        <a:rPr sz="1600" spc="-105" dirty="0">
                          <a:latin typeface="Arial"/>
                          <a:cs typeface="Arial"/>
                        </a:rPr>
                        <a:t>based </a:t>
                      </a:r>
                      <a:r>
                        <a:rPr sz="1600" spc="-50" dirty="0">
                          <a:latin typeface="Arial"/>
                          <a:cs typeface="Arial"/>
                        </a:rPr>
                        <a:t>on </a:t>
                      </a:r>
                      <a:r>
                        <a:rPr sz="1600" spc="-20" dirty="0">
                          <a:latin typeface="Arial"/>
                          <a:cs typeface="Arial"/>
                        </a:rPr>
                        <a:t>the </a:t>
                      </a:r>
                      <a:r>
                        <a:rPr sz="1600" spc="-65" dirty="0">
                          <a:latin typeface="Arial"/>
                          <a:cs typeface="Arial"/>
                        </a:rPr>
                        <a:t>elements </a:t>
                      </a:r>
                      <a:r>
                        <a:rPr sz="1600" spc="-5" dirty="0">
                          <a:latin typeface="Arial"/>
                          <a:cs typeface="Arial"/>
                        </a:rPr>
                        <a:t>font </a:t>
                      </a:r>
                      <a:r>
                        <a:rPr sz="1600" spc="-105" dirty="0">
                          <a:latin typeface="Arial"/>
                          <a:cs typeface="Arial"/>
                        </a:rPr>
                        <a:t>size, </a:t>
                      </a:r>
                      <a:r>
                        <a:rPr sz="1600" spc="-15" dirty="0">
                          <a:latin typeface="Arial"/>
                          <a:cs typeface="Arial"/>
                        </a:rPr>
                        <a:t>or </a:t>
                      </a:r>
                      <a:r>
                        <a:rPr sz="1600" spc="-50" dirty="0">
                          <a:latin typeface="Arial"/>
                          <a:cs typeface="Arial"/>
                        </a:rPr>
                        <a:t>parent's </a:t>
                      </a:r>
                      <a:r>
                        <a:rPr sz="1600" spc="-5" dirty="0">
                          <a:latin typeface="Arial"/>
                          <a:cs typeface="Arial"/>
                        </a:rPr>
                        <a:t>font</a:t>
                      </a:r>
                      <a:r>
                        <a:rPr sz="1600" spc="-260" dirty="0">
                          <a:latin typeface="Arial"/>
                          <a:cs typeface="Arial"/>
                        </a:rPr>
                        <a:t> </a:t>
                      </a:r>
                      <a:r>
                        <a:rPr sz="1600" spc="-105" dirty="0">
                          <a:latin typeface="Arial"/>
                          <a:cs typeface="Arial"/>
                        </a:rPr>
                        <a:t>size. </a:t>
                      </a:r>
                      <a:r>
                        <a:rPr sz="1600" spc="-60" dirty="0">
                          <a:latin typeface="Arial"/>
                          <a:cs typeface="Arial"/>
                        </a:rPr>
                        <a:t>Literally,  </a:t>
                      </a:r>
                      <a:r>
                        <a:rPr sz="1600" spc="-40" dirty="0">
                          <a:latin typeface="Arial"/>
                          <a:cs typeface="Arial"/>
                        </a:rPr>
                        <a:t>relative</a:t>
                      </a:r>
                      <a:r>
                        <a:rPr sz="1600" spc="-85" dirty="0">
                          <a:latin typeface="Arial"/>
                          <a:cs typeface="Arial"/>
                        </a:rPr>
                        <a:t> </a:t>
                      </a:r>
                      <a:r>
                        <a:rPr sz="1600" spc="10" dirty="0">
                          <a:latin typeface="Arial"/>
                          <a:cs typeface="Arial"/>
                        </a:rPr>
                        <a:t>to</a:t>
                      </a:r>
                      <a:r>
                        <a:rPr sz="1600" spc="-85" dirty="0">
                          <a:latin typeface="Arial"/>
                          <a:cs typeface="Arial"/>
                        </a:rPr>
                        <a:t> </a:t>
                      </a:r>
                      <a:r>
                        <a:rPr sz="1600" spc="-20" dirty="0">
                          <a:latin typeface="Arial"/>
                          <a:cs typeface="Arial"/>
                        </a:rPr>
                        <a:t>the</a:t>
                      </a:r>
                      <a:r>
                        <a:rPr sz="1600" spc="-85" dirty="0">
                          <a:latin typeface="Arial"/>
                          <a:cs typeface="Arial"/>
                        </a:rPr>
                        <a:t> </a:t>
                      </a:r>
                      <a:r>
                        <a:rPr sz="1600" spc="50" dirty="0">
                          <a:latin typeface="Arial"/>
                          <a:cs typeface="Arial"/>
                        </a:rPr>
                        <a:t>"M"</a:t>
                      </a:r>
                      <a:r>
                        <a:rPr sz="1600" spc="-95" dirty="0">
                          <a:latin typeface="Arial"/>
                          <a:cs typeface="Arial"/>
                        </a:rPr>
                        <a:t> </a:t>
                      </a:r>
                      <a:r>
                        <a:rPr sz="1600" spc="-25" dirty="0">
                          <a:latin typeface="Arial"/>
                          <a:cs typeface="Arial"/>
                        </a:rPr>
                        <a:t>in</a:t>
                      </a:r>
                      <a:r>
                        <a:rPr sz="1600" spc="-95" dirty="0">
                          <a:latin typeface="Arial"/>
                          <a:cs typeface="Arial"/>
                        </a:rPr>
                        <a:t> </a:t>
                      </a:r>
                      <a:r>
                        <a:rPr sz="1600" spc="-125" dirty="0">
                          <a:latin typeface="Arial"/>
                          <a:cs typeface="Arial"/>
                        </a:rPr>
                        <a:t>a</a:t>
                      </a:r>
                      <a:r>
                        <a:rPr sz="1600" spc="-95" dirty="0">
                          <a:latin typeface="Arial"/>
                          <a:cs typeface="Arial"/>
                        </a:rPr>
                        <a:t> </a:t>
                      </a:r>
                      <a:r>
                        <a:rPr sz="1600" spc="-5" dirty="0">
                          <a:latin typeface="Arial"/>
                          <a:cs typeface="Arial"/>
                        </a:rPr>
                        <a:t>font</a:t>
                      </a:r>
                      <a:r>
                        <a:rPr sz="1600" spc="-90" dirty="0">
                          <a:latin typeface="Arial"/>
                          <a:cs typeface="Arial"/>
                        </a:rPr>
                        <a:t> </a:t>
                      </a:r>
                      <a:r>
                        <a:rPr sz="1600" spc="-30" dirty="0">
                          <a:latin typeface="Arial"/>
                          <a:cs typeface="Arial"/>
                        </a:rPr>
                        <a:t>at</a:t>
                      </a:r>
                      <a:r>
                        <a:rPr sz="1600" spc="-85" dirty="0">
                          <a:latin typeface="Arial"/>
                          <a:cs typeface="Arial"/>
                        </a:rPr>
                        <a:t> </a:t>
                      </a:r>
                      <a:r>
                        <a:rPr sz="1600" spc="-125" dirty="0">
                          <a:latin typeface="Arial"/>
                          <a:cs typeface="Arial"/>
                        </a:rPr>
                        <a:t>a</a:t>
                      </a:r>
                      <a:r>
                        <a:rPr sz="1600" spc="-95" dirty="0">
                          <a:latin typeface="Arial"/>
                          <a:cs typeface="Arial"/>
                        </a:rPr>
                        <a:t> </a:t>
                      </a:r>
                      <a:r>
                        <a:rPr sz="1600" spc="-105" dirty="0">
                          <a:latin typeface="Arial"/>
                          <a:cs typeface="Arial"/>
                        </a:rPr>
                        <a:t>size.</a:t>
                      </a:r>
                      <a:endParaRPr sz="1600">
                        <a:latin typeface="Arial"/>
                        <a:cs typeface="Arial"/>
                      </a:endParaRPr>
                    </a:p>
                  </a:txBody>
                  <a:tcPr marL="0" marR="0" marT="3111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5D9CC"/>
                    </a:solidFill>
                  </a:tcPr>
                </a:tc>
                <a:extLst>
                  <a:ext uri="{0D108BD9-81ED-4DB2-BD59-A6C34878D82A}">
                    <a16:rowId xmlns:a16="http://schemas.microsoft.com/office/drawing/2014/main" val="10007"/>
                  </a:ext>
                </a:extLst>
              </a:tr>
              <a:tr h="370840">
                <a:tc>
                  <a:txBody>
                    <a:bodyPr/>
                    <a:lstStyle/>
                    <a:p>
                      <a:pPr marL="97790">
                        <a:lnSpc>
                          <a:spcPct val="100000"/>
                        </a:lnSpc>
                        <a:spcBef>
                          <a:spcPts val="160"/>
                        </a:spcBef>
                      </a:pPr>
                      <a:r>
                        <a:rPr sz="1600" dirty="0">
                          <a:latin typeface="Courier New"/>
                          <a:cs typeface="Courier New"/>
                        </a:rPr>
                        <a:t>%</a:t>
                      </a:r>
                      <a:endParaRPr sz="1600">
                        <a:latin typeface="Courier New"/>
                        <a:cs typeface="Courier New"/>
                      </a:endParaRPr>
                    </a:p>
                  </a:txBody>
                  <a:tcPr marL="0" marR="0" marT="203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tc>
                  <a:txBody>
                    <a:bodyPr/>
                    <a:lstStyle/>
                    <a:p>
                      <a:pPr marL="97790">
                        <a:lnSpc>
                          <a:spcPct val="100000"/>
                        </a:lnSpc>
                        <a:spcBef>
                          <a:spcPts val="260"/>
                        </a:spcBef>
                      </a:pPr>
                      <a:r>
                        <a:rPr sz="1600" spc="-85" dirty="0">
                          <a:latin typeface="Arial"/>
                          <a:cs typeface="Arial"/>
                        </a:rPr>
                        <a:t>Percent</a:t>
                      </a:r>
                      <a:endParaRPr sz="1600">
                        <a:latin typeface="Arial"/>
                        <a:cs typeface="Arial"/>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tc>
                  <a:txBody>
                    <a:bodyPr/>
                    <a:lstStyle/>
                    <a:p>
                      <a:pPr marL="98425">
                        <a:lnSpc>
                          <a:spcPct val="100000"/>
                        </a:lnSpc>
                        <a:spcBef>
                          <a:spcPts val="260"/>
                        </a:spcBef>
                      </a:pPr>
                      <a:r>
                        <a:rPr sz="1600" spc="-95" dirty="0">
                          <a:latin typeface="Arial"/>
                          <a:cs typeface="Arial"/>
                        </a:rPr>
                        <a:t>Calculates </a:t>
                      </a:r>
                      <a:r>
                        <a:rPr sz="1600" spc="-20" dirty="0">
                          <a:latin typeface="Arial"/>
                          <a:cs typeface="Arial"/>
                        </a:rPr>
                        <a:t>the </a:t>
                      </a:r>
                      <a:r>
                        <a:rPr sz="1600" spc="-75" dirty="0">
                          <a:latin typeface="Arial"/>
                          <a:cs typeface="Arial"/>
                        </a:rPr>
                        <a:t>percentage </a:t>
                      </a:r>
                      <a:r>
                        <a:rPr sz="1600" spc="-5" dirty="0">
                          <a:latin typeface="Arial"/>
                          <a:cs typeface="Arial"/>
                        </a:rPr>
                        <a:t>of </a:t>
                      </a:r>
                      <a:r>
                        <a:rPr sz="1600" spc="-125" dirty="0">
                          <a:latin typeface="Arial"/>
                          <a:cs typeface="Arial"/>
                        </a:rPr>
                        <a:t>a </a:t>
                      </a:r>
                      <a:r>
                        <a:rPr sz="1600" spc="-120" dirty="0">
                          <a:latin typeface="Arial"/>
                          <a:cs typeface="Arial"/>
                        </a:rPr>
                        <a:t>size </a:t>
                      </a:r>
                      <a:r>
                        <a:rPr sz="1600" spc="-40" dirty="0">
                          <a:latin typeface="Arial"/>
                          <a:cs typeface="Arial"/>
                        </a:rPr>
                        <a:t>relative </a:t>
                      </a:r>
                      <a:r>
                        <a:rPr sz="1600" spc="10" dirty="0">
                          <a:latin typeface="Arial"/>
                          <a:cs typeface="Arial"/>
                        </a:rPr>
                        <a:t>to</a:t>
                      </a:r>
                      <a:r>
                        <a:rPr sz="1600" spc="-310" dirty="0">
                          <a:latin typeface="Arial"/>
                          <a:cs typeface="Arial"/>
                        </a:rPr>
                        <a:t> </a:t>
                      </a:r>
                      <a:r>
                        <a:rPr sz="1600" spc="-125" dirty="0">
                          <a:latin typeface="Arial"/>
                          <a:cs typeface="Arial"/>
                        </a:rPr>
                        <a:t>a </a:t>
                      </a:r>
                      <a:r>
                        <a:rPr sz="1600" spc="-30" dirty="0">
                          <a:latin typeface="Arial"/>
                          <a:cs typeface="Arial"/>
                        </a:rPr>
                        <a:t>property </a:t>
                      </a:r>
                      <a:r>
                        <a:rPr sz="1600" spc="-50" dirty="0">
                          <a:latin typeface="Arial"/>
                          <a:cs typeface="Arial"/>
                        </a:rPr>
                        <a:t>on </a:t>
                      </a:r>
                      <a:r>
                        <a:rPr sz="1600" spc="-20" dirty="0">
                          <a:latin typeface="Arial"/>
                          <a:cs typeface="Arial"/>
                        </a:rPr>
                        <a:t>the </a:t>
                      </a:r>
                      <a:r>
                        <a:rPr sz="1600" spc="-45" dirty="0">
                          <a:latin typeface="Arial"/>
                          <a:cs typeface="Arial"/>
                        </a:rPr>
                        <a:t>parent element.</a:t>
                      </a:r>
                      <a:endParaRPr sz="1600">
                        <a:latin typeface="Arial"/>
                        <a:cs typeface="Arial"/>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extLst>
                  <a:ext uri="{0D108BD9-81ED-4DB2-BD59-A6C34878D82A}">
                    <a16:rowId xmlns:a16="http://schemas.microsoft.com/office/drawing/2014/main" val="10008"/>
                  </a:ext>
                </a:extLst>
              </a:tr>
              <a:tr h="579120">
                <a:tc>
                  <a:txBody>
                    <a:bodyPr/>
                    <a:lstStyle/>
                    <a:p>
                      <a:pPr marL="97790">
                        <a:lnSpc>
                          <a:spcPct val="100000"/>
                        </a:lnSpc>
                        <a:spcBef>
                          <a:spcPts val="160"/>
                        </a:spcBef>
                      </a:pPr>
                      <a:r>
                        <a:rPr sz="1600" dirty="0">
                          <a:latin typeface="Courier New"/>
                          <a:cs typeface="Courier New"/>
                        </a:rPr>
                        <a:t>rem</a:t>
                      </a:r>
                      <a:endParaRPr sz="1600">
                        <a:latin typeface="Courier New"/>
                        <a:cs typeface="Courier New"/>
                      </a:endParaRPr>
                    </a:p>
                  </a:txBody>
                  <a:tcPr marL="0" marR="0" marT="203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5D9CC"/>
                    </a:solidFill>
                  </a:tcPr>
                </a:tc>
                <a:tc>
                  <a:txBody>
                    <a:bodyPr/>
                    <a:lstStyle/>
                    <a:p>
                      <a:pPr marL="97790">
                        <a:lnSpc>
                          <a:spcPct val="100000"/>
                        </a:lnSpc>
                        <a:spcBef>
                          <a:spcPts val="260"/>
                        </a:spcBef>
                      </a:pPr>
                      <a:r>
                        <a:rPr sz="1600" spc="-140" dirty="0">
                          <a:latin typeface="Arial"/>
                          <a:cs typeface="Arial"/>
                        </a:rPr>
                        <a:t>Rem’s</a:t>
                      </a:r>
                      <a:endParaRPr sz="1600">
                        <a:latin typeface="Arial"/>
                        <a:cs typeface="Arial"/>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5D9CC"/>
                    </a:solidFill>
                  </a:tcPr>
                </a:tc>
                <a:tc>
                  <a:txBody>
                    <a:bodyPr/>
                    <a:lstStyle/>
                    <a:p>
                      <a:pPr marL="98425" marR="91440">
                        <a:lnSpc>
                          <a:spcPct val="100699"/>
                        </a:lnSpc>
                        <a:spcBef>
                          <a:spcPts val="245"/>
                        </a:spcBef>
                      </a:pPr>
                      <a:r>
                        <a:rPr sz="1600" spc="-155" dirty="0">
                          <a:latin typeface="Arial"/>
                          <a:cs typeface="Arial"/>
                        </a:rPr>
                        <a:t>Same as </a:t>
                      </a:r>
                      <a:r>
                        <a:rPr sz="1600" spc="-70" dirty="0">
                          <a:latin typeface="Arial"/>
                          <a:cs typeface="Arial"/>
                        </a:rPr>
                        <a:t>em, </a:t>
                      </a:r>
                      <a:r>
                        <a:rPr sz="1600" spc="-10" dirty="0">
                          <a:latin typeface="Arial"/>
                          <a:cs typeface="Arial"/>
                        </a:rPr>
                        <a:t>but </a:t>
                      </a:r>
                      <a:r>
                        <a:rPr sz="1600" spc="-105" dirty="0">
                          <a:latin typeface="Arial"/>
                          <a:cs typeface="Arial"/>
                        </a:rPr>
                        <a:t>based </a:t>
                      </a:r>
                      <a:r>
                        <a:rPr sz="1600" spc="-50" dirty="0">
                          <a:latin typeface="Arial"/>
                          <a:cs typeface="Arial"/>
                        </a:rPr>
                        <a:t>on </a:t>
                      </a:r>
                      <a:r>
                        <a:rPr sz="1600" spc="-20" dirty="0">
                          <a:latin typeface="Arial"/>
                          <a:cs typeface="Arial"/>
                        </a:rPr>
                        <a:t>the </a:t>
                      </a:r>
                      <a:r>
                        <a:rPr sz="1600" spc="-5" dirty="0">
                          <a:latin typeface="Arial"/>
                          <a:cs typeface="Arial"/>
                        </a:rPr>
                        <a:t>root </a:t>
                      </a:r>
                      <a:r>
                        <a:rPr sz="1600" spc="-45" dirty="0">
                          <a:latin typeface="Arial"/>
                          <a:cs typeface="Arial"/>
                        </a:rPr>
                        <a:t>element. </a:t>
                      </a:r>
                      <a:r>
                        <a:rPr sz="1600" spc="-65" dirty="0">
                          <a:latin typeface="Arial"/>
                          <a:cs typeface="Arial"/>
                        </a:rPr>
                        <a:t>Allows </a:t>
                      </a:r>
                      <a:r>
                        <a:rPr sz="1600" spc="-5" dirty="0">
                          <a:latin typeface="Arial"/>
                          <a:cs typeface="Arial"/>
                        </a:rPr>
                        <a:t>for </a:t>
                      </a:r>
                      <a:r>
                        <a:rPr sz="1600" spc="-60" dirty="0">
                          <a:latin typeface="Arial"/>
                          <a:cs typeface="Arial"/>
                        </a:rPr>
                        <a:t>very </a:t>
                      </a:r>
                      <a:r>
                        <a:rPr sz="1600" spc="-80" dirty="0">
                          <a:latin typeface="Arial"/>
                          <a:cs typeface="Arial"/>
                        </a:rPr>
                        <a:t>responsive </a:t>
                      </a:r>
                      <a:r>
                        <a:rPr sz="1600" spc="-65" dirty="0">
                          <a:latin typeface="Arial"/>
                          <a:cs typeface="Arial"/>
                        </a:rPr>
                        <a:t>layouts </a:t>
                      </a:r>
                      <a:r>
                        <a:rPr sz="1600" spc="-35" dirty="0">
                          <a:latin typeface="Arial"/>
                          <a:cs typeface="Arial"/>
                        </a:rPr>
                        <a:t>just</a:t>
                      </a:r>
                      <a:r>
                        <a:rPr sz="1600" spc="-260" dirty="0">
                          <a:latin typeface="Arial"/>
                          <a:cs typeface="Arial"/>
                        </a:rPr>
                        <a:t> </a:t>
                      </a:r>
                      <a:r>
                        <a:rPr sz="1600" spc="-70" dirty="0">
                          <a:latin typeface="Arial"/>
                          <a:cs typeface="Arial"/>
                        </a:rPr>
                        <a:t>by  </a:t>
                      </a:r>
                      <a:r>
                        <a:rPr sz="1600" spc="-50" dirty="0">
                          <a:latin typeface="Arial"/>
                          <a:cs typeface="Arial"/>
                        </a:rPr>
                        <a:t>updating </a:t>
                      </a:r>
                      <a:r>
                        <a:rPr sz="1600" spc="-20" dirty="0">
                          <a:latin typeface="Arial"/>
                          <a:cs typeface="Arial"/>
                        </a:rPr>
                        <a:t>the </a:t>
                      </a:r>
                      <a:r>
                        <a:rPr sz="1600" spc="-5" dirty="0">
                          <a:latin typeface="Arial"/>
                          <a:cs typeface="Arial"/>
                        </a:rPr>
                        <a:t>root</a:t>
                      </a:r>
                      <a:r>
                        <a:rPr sz="1600" spc="-185" dirty="0">
                          <a:latin typeface="Arial"/>
                          <a:cs typeface="Arial"/>
                        </a:rPr>
                        <a:t> </a:t>
                      </a:r>
                      <a:r>
                        <a:rPr sz="1600" spc="-45" dirty="0">
                          <a:latin typeface="Arial"/>
                          <a:cs typeface="Arial"/>
                        </a:rPr>
                        <a:t>element.</a:t>
                      </a:r>
                      <a:endParaRPr sz="1600">
                        <a:latin typeface="Arial"/>
                        <a:cs typeface="Arial"/>
                      </a:endParaRPr>
                    </a:p>
                  </a:txBody>
                  <a:tcPr marL="0" marR="0" marT="3111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5D9CC"/>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0180">
              <a:lnSpc>
                <a:spcPct val="100000"/>
              </a:lnSpc>
              <a:spcBef>
                <a:spcPts val="100"/>
              </a:spcBef>
              <a:tabLst>
                <a:tab pos="10141585" algn="l"/>
              </a:tabLst>
            </a:pPr>
            <a:r>
              <a:rPr spc="-280" dirty="0"/>
              <a:t>Color</a:t>
            </a:r>
            <a:r>
              <a:rPr spc="-430" dirty="0"/>
              <a:t> </a:t>
            </a:r>
            <a:r>
              <a:rPr spc="-225" dirty="0"/>
              <a:t>Units	</a:t>
            </a:r>
          </a:p>
        </p:txBody>
      </p:sp>
      <p:sp>
        <p:nvSpPr>
          <p:cNvPr id="4" name="object 4"/>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graphicFrame>
        <p:nvGraphicFramePr>
          <p:cNvPr id="3" name="object 3"/>
          <p:cNvGraphicFramePr>
            <a:graphicFrameLocks noGrp="1"/>
          </p:cNvGraphicFramePr>
          <p:nvPr/>
        </p:nvGraphicFramePr>
        <p:xfrm>
          <a:off x="1090612" y="1839912"/>
          <a:ext cx="10078085" cy="4010660"/>
        </p:xfrm>
        <a:graphic>
          <a:graphicData uri="http://schemas.openxmlformats.org/drawingml/2006/table">
            <a:tbl>
              <a:tblPr firstRow="1" bandRow="1">
                <a:tableStyleId>{2D5ABB26-0587-4C30-8999-92F81FD0307C}</a:tableStyleId>
              </a:tblPr>
              <a:tblGrid>
                <a:gridCol w="2827655">
                  <a:extLst>
                    <a:ext uri="{9D8B030D-6E8A-4147-A177-3AD203B41FA5}">
                      <a16:colId xmlns:a16="http://schemas.microsoft.com/office/drawing/2014/main" val="20000"/>
                    </a:ext>
                  </a:extLst>
                </a:gridCol>
                <a:gridCol w="1828799">
                  <a:extLst>
                    <a:ext uri="{9D8B030D-6E8A-4147-A177-3AD203B41FA5}">
                      <a16:colId xmlns:a16="http://schemas.microsoft.com/office/drawing/2014/main" val="20001"/>
                    </a:ext>
                  </a:extLst>
                </a:gridCol>
                <a:gridCol w="5401945">
                  <a:extLst>
                    <a:ext uri="{9D8B030D-6E8A-4147-A177-3AD203B41FA5}">
                      <a16:colId xmlns:a16="http://schemas.microsoft.com/office/drawing/2014/main" val="20002"/>
                    </a:ext>
                  </a:extLst>
                </a:gridCol>
              </a:tblGrid>
              <a:tr h="370840">
                <a:tc>
                  <a:txBody>
                    <a:bodyPr/>
                    <a:lstStyle/>
                    <a:p>
                      <a:pPr marL="97790">
                        <a:lnSpc>
                          <a:spcPct val="100000"/>
                        </a:lnSpc>
                        <a:spcBef>
                          <a:spcPts val="260"/>
                        </a:spcBef>
                      </a:pPr>
                      <a:r>
                        <a:rPr sz="1600" b="1" spc="-135" dirty="0">
                          <a:solidFill>
                            <a:srgbClr val="FFFFFF"/>
                          </a:solidFill>
                          <a:latin typeface="Arial"/>
                          <a:cs typeface="Arial"/>
                        </a:rPr>
                        <a:t>Color</a:t>
                      </a:r>
                      <a:endParaRPr sz="1600">
                        <a:latin typeface="Arial"/>
                        <a:cs typeface="Arial"/>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E48312"/>
                    </a:solidFill>
                  </a:tcPr>
                </a:tc>
                <a:tc>
                  <a:txBody>
                    <a:bodyPr/>
                    <a:lstStyle/>
                    <a:p>
                      <a:pPr marL="97790">
                        <a:lnSpc>
                          <a:spcPct val="100000"/>
                        </a:lnSpc>
                        <a:spcBef>
                          <a:spcPts val="260"/>
                        </a:spcBef>
                      </a:pPr>
                      <a:r>
                        <a:rPr sz="1600" b="1" spc="-70" dirty="0">
                          <a:solidFill>
                            <a:srgbClr val="FFFFFF"/>
                          </a:solidFill>
                          <a:latin typeface="Arial"/>
                          <a:cs typeface="Arial"/>
                        </a:rPr>
                        <a:t>Unit</a:t>
                      </a:r>
                      <a:r>
                        <a:rPr sz="1600" b="1" spc="-95" dirty="0">
                          <a:solidFill>
                            <a:srgbClr val="FFFFFF"/>
                          </a:solidFill>
                          <a:latin typeface="Arial"/>
                          <a:cs typeface="Arial"/>
                        </a:rPr>
                        <a:t> </a:t>
                      </a:r>
                      <a:r>
                        <a:rPr sz="1600" b="1" spc="-110" dirty="0">
                          <a:solidFill>
                            <a:srgbClr val="FFFFFF"/>
                          </a:solidFill>
                          <a:latin typeface="Arial"/>
                          <a:cs typeface="Arial"/>
                        </a:rPr>
                        <a:t>Name</a:t>
                      </a:r>
                      <a:endParaRPr sz="1600">
                        <a:latin typeface="Arial"/>
                        <a:cs typeface="Arial"/>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E48312"/>
                    </a:solidFill>
                  </a:tcPr>
                </a:tc>
                <a:tc>
                  <a:txBody>
                    <a:bodyPr/>
                    <a:lstStyle/>
                    <a:p>
                      <a:pPr marL="97790">
                        <a:lnSpc>
                          <a:spcPct val="100000"/>
                        </a:lnSpc>
                        <a:spcBef>
                          <a:spcPts val="260"/>
                        </a:spcBef>
                      </a:pPr>
                      <a:r>
                        <a:rPr sz="1600" b="1" spc="-114" dirty="0">
                          <a:solidFill>
                            <a:srgbClr val="FFFFFF"/>
                          </a:solidFill>
                          <a:latin typeface="Arial"/>
                          <a:cs typeface="Arial"/>
                        </a:rPr>
                        <a:t>Description</a:t>
                      </a:r>
                      <a:endParaRPr sz="1600">
                        <a:latin typeface="Arial"/>
                        <a:cs typeface="Arial"/>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E48312"/>
                    </a:solidFill>
                  </a:tcPr>
                </a:tc>
                <a:extLst>
                  <a:ext uri="{0D108BD9-81ED-4DB2-BD59-A6C34878D82A}">
                    <a16:rowId xmlns:a16="http://schemas.microsoft.com/office/drawing/2014/main" val="10000"/>
                  </a:ext>
                </a:extLst>
              </a:tr>
              <a:tr h="579120">
                <a:tc>
                  <a:txBody>
                    <a:bodyPr/>
                    <a:lstStyle/>
                    <a:p>
                      <a:pPr marL="97790">
                        <a:lnSpc>
                          <a:spcPct val="100000"/>
                        </a:lnSpc>
                        <a:spcBef>
                          <a:spcPts val="160"/>
                        </a:spcBef>
                      </a:pPr>
                      <a:r>
                        <a:rPr sz="1600" dirty="0">
                          <a:latin typeface="Courier New"/>
                          <a:cs typeface="Courier New"/>
                        </a:rPr>
                        <a:t>rgb(255, 255,</a:t>
                      </a:r>
                      <a:r>
                        <a:rPr sz="1600" spc="-35" dirty="0">
                          <a:latin typeface="Courier New"/>
                          <a:cs typeface="Courier New"/>
                        </a:rPr>
                        <a:t> </a:t>
                      </a:r>
                      <a:r>
                        <a:rPr sz="1600" dirty="0">
                          <a:latin typeface="Courier New"/>
                          <a:cs typeface="Courier New"/>
                        </a:rPr>
                        <a:t>255)</a:t>
                      </a:r>
                      <a:endParaRPr sz="1600">
                        <a:latin typeface="Courier New"/>
                        <a:cs typeface="Courier New"/>
                      </a:endParaRPr>
                    </a:p>
                  </a:txBody>
                  <a:tcPr marL="0" marR="0" marT="20320"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F5D9CC"/>
                    </a:solidFill>
                  </a:tcPr>
                </a:tc>
                <a:tc>
                  <a:txBody>
                    <a:bodyPr/>
                    <a:lstStyle/>
                    <a:p>
                      <a:pPr marL="97790">
                        <a:lnSpc>
                          <a:spcPct val="100000"/>
                        </a:lnSpc>
                        <a:spcBef>
                          <a:spcPts val="259"/>
                        </a:spcBef>
                      </a:pPr>
                      <a:r>
                        <a:rPr sz="1600" spc="-245" dirty="0">
                          <a:latin typeface="Arial"/>
                          <a:cs typeface="Arial"/>
                        </a:rPr>
                        <a:t>RGB</a:t>
                      </a:r>
                      <a:endParaRPr sz="1600">
                        <a:latin typeface="Arial"/>
                        <a:cs typeface="Arial"/>
                      </a:endParaRPr>
                    </a:p>
                  </a:txBody>
                  <a:tcPr marL="0" marR="0" marT="33019"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F5D9CC"/>
                    </a:solidFill>
                  </a:tcPr>
                </a:tc>
                <a:tc>
                  <a:txBody>
                    <a:bodyPr/>
                    <a:lstStyle/>
                    <a:p>
                      <a:pPr marL="97790" marR="153670">
                        <a:lnSpc>
                          <a:spcPct val="100699"/>
                        </a:lnSpc>
                        <a:spcBef>
                          <a:spcPts val="245"/>
                        </a:spcBef>
                      </a:pPr>
                      <a:r>
                        <a:rPr sz="1600" spc="-65" dirty="0">
                          <a:latin typeface="Arial"/>
                          <a:cs typeface="Arial"/>
                        </a:rPr>
                        <a:t>Allows you </a:t>
                      </a:r>
                      <a:r>
                        <a:rPr sz="1600" spc="10" dirty="0">
                          <a:latin typeface="Arial"/>
                          <a:cs typeface="Arial"/>
                        </a:rPr>
                        <a:t>to </a:t>
                      </a:r>
                      <a:r>
                        <a:rPr sz="1600" spc="-75" dirty="0">
                          <a:latin typeface="Arial"/>
                          <a:cs typeface="Arial"/>
                        </a:rPr>
                        <a:t>describe </a:t>
                      </a:r>
                      <a:r>
                        <a:rPr sz="1600" spc="-70" dirty="0">
                          <a:latin typeface="Arial"/>
                          <a:cs typeface="Arial"/>
                        </a:rPr>
                        <a:t>colors </a:t>
                      </a:r>
                      <a:r>
                        <a:rPr sz="1600" spc="-155" dirty="0">
                          <a:latin typeface="Arial"/>
                          <a:cs typeface="Arial"/>
                        </a:rPr>
                        <a:t>as </a:t>
                      </a:r>
                      <a:r>
                        <a:rPr sz="1600" spc="-40" dirty="0">
                          <a:latin typeface="Arial"/>
                          <a:cs typeface="Arial"/>
                        </a:rPr>
                        <a:t>how </a:t>
                      </a:r>
                      <a:r>
                        <a:rPr sz="1600" spc="-50" dirty="0">
                          <a:latin typeface="Arial"/>
                          <a:cs typeface="Arial"/>
                        </a:rPr>
                        <a:t>red, </a:t>
                      </a:r>
                      <a:r>
                        <a:rPr sz="1600" spc="-75" dirty="0">
                          <a:latin typeface="Arial"/>
                          <a:cs typeface="Arial"/>
                        </a:rPr>
                        <a:t>green, </a:t>
                      </a:r>
                      <a:r>
                        <a:rPr sz="1600" spc="-80" dirty="0">
                          <a:latin typeface="Arial"/>
                          <a:cs typeface="Arial"/>
                        </a:rPr>
                        <a:t>and </a:t>
                      </a:r>
                      <a:r>
                        <a:rPr sz="1600" spc="-50" dirty="0">
                          <a:latin typeface="Arial"/>
                          <a:cs typeface="Arial"/>
                        </a:rPr>
                        <a:t>blue</a:t>
                      </a:r>
                      <a:r>
                        <a:rPr sz="1600" spc="-200" dirty="0">
                          <a:latin typeface="Arial"/>
                          <a:cs typeface="Arial"/>
                        </a:rPr>
                        <a:t> </a:t>
                      </a:r>
                      <a:r>
                        <a:rPr sz="1600" spc="-40" dirty="0">
                          <a:latin typeface="Arial"/>
                          <a:cs typeface="Arial"/>
                        </a:rPr>
                        <a:t>they  </a:t>
                      </a:r>
                      <a:r>
                        <a:rPr sz="1600" spc="-75" dirty="0">
                          <a:latin typeface="Arial"/>
                          <a:cs typeface="Arial"/>
                        </a:rPr>
                        <a:t>are </a:t>
                      </a:r>
                      <a:r>
                        <a:rPr sz="1600" spc="-20" dirty="0">
                          <a:latin typeface="Arial"/>
                          <a:cs typeface="Arial"/>
                        </a:rPr>
                        <a:t>from </a:t>
                      </a:r>
                      <a:r>
                        <a:rPr sz="1600" spc="-80" dirty="0">
                          <a:latin typeface="Arial"/>
                          <a:cs typeface="Arial"/>
                        </a:rPr>
                        <a:t>0 </a:t>
                      </a:r>
                      <a:r>
                        <a:rPr sz="1600" spc="10" dirty="0">
                          <a:latin typeface="Arial"/>
                          <a:cs typeface="Arial"/>
                        </a:rPr>
                        <a:t>to </a:t>
                      </a:r>
                      <a:r>
                        <a:rPr sz="1600" spc="-80" dirty="0">
                          <a:latin typeface="Arial"/>
                          <a:cs typeface="Arial"/>
                        </a:rPr>
                        <a:t>255 </a:t>
                      </a:r>
                      <a:r>
                        <a:rPr sz="1600" spc="-90" dirty="0">
                          <a:latin typeface="Arial"/>
                          <a:cs typeface="Arial"/>
                        </a:rPr>
                        <a:t>each. </a:t>
                      </a:r>
                      <a:r>
                        <a:rPr sz="1600" spc="-65" dirty="0">
                          <a:latin typeface="Arial"/>
                          <a:cs typeface="Arial"/>
                        </a:rPr>
                        <a:t>Allows </a:t>
                      </a:r>
                      <a:r>
                        <a:rPr sz="1600" spc="-5" dirty="0">
                          <a:latin typeface="Arial"/>
                          <a:cs typeface="Arial"/>
                        </a:rPr>
                        <a:t>for</a:t>
                      </a:r>
                      <a:r>
                        <a:rPr sz="1600" spc="-290" dirty="0">
                          <a:latin typeface="Arial"/>
                          <a:cs typeface="Arial"/>
                        </a:rPr>
                        <a:t> </a:t>
                      </a:r>
                      <a:r>
                        <a:rPr sz="1600" spc="-75" dirty="0">
                          <a:latin typeface="Arial"/>
                          <a:cs typeface="Arial"/>
                        </a:rPr>
                        <a:t>16,581,375 </a:t>
                      </a:r>
                      <a:r>
                        <a:rPr sz="1600" spc="-65" dirty="0">
                          <a:latin typeface="Arial"/>
                          <a:cs typeface="Arial"/>
                        </a:rPr>
                        <a:t>colors.</a:t>
                      </a:r>
                      <a:endParaRPr sz="1600">
                        <a:latin typeface="Arial"/>
                        <a:cs typeface="Arial"/>
                      </a:endParaRPr>
                    </a:p>
                  </a:txBody>
                  <a:tcPr marL="0" marR="0" marT="31115"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F5D9CC"/>
                    </a:solidFill>
                  </a:tcPr>
                </a:tc>
                <a:extLst>
                  <a:ext uri="{0D108BD9-81ED-4DB2-BD59-A6C34878D82A}">
                    <a16:rowId xmlns:a16="http://schemas.microsoft.com/office/drawing/2014/main" val="10001"/>
                  </a:ext>
                </a:extLst>
              </a:tr>
              <a:tr h="579120">
                <a:tc>
                  <a:txBody>
                    <a:bodyPr/>
                    <a:lstStyle/>
                    <a:p>
                      <a:pPr marL="97790">
                        <a:lnSpc>
                          <a:spcPct val="100000"/>
                        </a:lnSpc>
                        <a:spcBef>
                          <a:spcPts val="160"/>
                        </a:spcBef>
                      </a:pPr>
                      <a:r>
                        <a:rPr sz="1600" dirty="0">
                          <a:latin typeface="Courier New"/>
                          <a:cs typeface="Courier New"/>
                        </a:rPr>
                        <a:t>rgba(0, 192, 45,</a:t>
                      </a:r>
                      <a:r>
                        <a:rPr sz="1600" spc="-60" dirty="0">
                          <a:latin typeface="Courier New"/>
                          <a:cs typeface="Courier New"/>
                        </a:rPr>
                        <a:t> </a:t>
                      </a:r>
                      <a:r>
                        <a:rPr sz="1600" dirty="0">
                          <a:latin typeface="Courier New"/>
                          <a:cs typeface="Courier New"/>
                        </a:rPr>
                        <a:t>.5)</a:t>
                      </a:r>
                      <a:endParaRPr sz="1600">
                        <a:latin typeface="Courier New"/>
                        <a:cs typeface="Courier New"/>
                      </a:endParaRPr>
                    </a:p>
                  </a:txBody>
                  <a:tcPr marL="0" marR="0" marT="203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tc>
                  <a:txBody>
                    <a:bodyPr/>
                    <a:lstStyle/>
                    <a:p>
                      <a:pPr marL="97790">
                        <a:lnSpc>
                          <a:spcPct val="100000"/>
                        </a:lnSpc>
                        <a:spcBef>
                          <a:spcPts val="259"/>
                        </a:spcBef>
                      </a:pPr>
                      <a:r>
                        <a:rPr sz="1600" spc="-245" dirty="0">
                          <a:latin typeface="Arial"/>
                          <a:cs typeface="Arial"/>
                        </a:rPr>
                        <a:t>RGB</a:t>
                      </a:r>
                      <a:r>
                        <a:rPr sz="1600" spc="-85" dirty="0">
                          <a:latin typeface="Arial"/>
                          <a:cs typeface="Arial"/>
                        </a:rPr>
                        <a:t> </a:t>
                      </a:r>
                      <a:r>
                        <a:rPr sz="1600" spc="-75" dirty="0">
                          <a:latin typeface="Arial"/>
                          <a:cs typeface="Arial"/>
                        </a:rPr>
                        <a:t>Alpha</a:t>
                      </a:r>
                      <a:endParaRPr sz="1600">
                        <a:latin typeface="Arial"/>
                        <a:cs typeface="Arial"/>
                      </a:endParaRPr>
                    </a:p>
                  </a:txBody>
                  <a:tcPr marL="0" marR="0" marT="33019"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tc>
                  <a:txBody>
                    <a:bodyPr/>
                    <a:lstStyle/>
                    <a:p>
                      <a:pPr marL="97790" marR="424815">
                        <a:lnSpc>
                          <a:spcPct val="100699"/>
                        </a:lnSpc>
                        <a:spcBef>
                          <a:spcPts val="245"/>
                        </a:spcBef>
                      </a:pPr>
                      <a:r>
                        <a:rPr sz="1600" spc="-155" dirty="0">
                          <a:latin typeface="Arial"/>
                          <a:cs typeface="Arial"/>
                        </a:rPr>
                        <a:t>Same as </a:t>
                      </a:r>
                      <a:r>
                        <a:rPr sz="1600" spc="-85" dirty="0">
                          <a:latin typeface="Arial"/>
                          <a:cs typeface="Arial"/>
                        </a:rPr>
                        <a:t>hex, </a:t>
                      </a:r>
                      <a:r>
                        <a:rPr sz="1600" spc="-50" dirty="0">
                          <a:latin typeface="Arial"/>
                          <a:cs typeface="Arial"/>
                        </a:rPr>
                        <a:t>where </a:t>
                      </a:r>
                      <a:r>
                        <a:rPr sz="1600" spc="-20" dirty="0">
                          <a:latin typeface="Arial"/>
                          <a:cs typeface="Arial"/>
                        </a:rPr>
                        <a:t>the </a:t>
                      </a:r>
                      <a:r>
                        <a:rPr sz="1600" spc="-60" dirty="0">
                          <a:latin typeface="Arial"/>
                          <a:cs typeface="Arial"/>
                        </a:rPr>
                        <a:t>last </a:t>
                      </a:r>
                      <a:r>
                        <a:rPr sz="1600" spc="-65" dirty="0">
                          <a:latin typeface="Arial"/>
                          <a:cs typeface="Arial"/>
                        </a:rPr>
                        <a:t>decimal </a:t>
                      </a:r>
                      <a:r>
                        <a:rPr sz="1600" spc="-85" dirty="0">
                          <a:latin typeface="Arial"/>
                          <a:cs typeface="Arial"/>
                        </a:rPr>
                        <a:t>is </a:t>
                      </a:r>
                      <a:r>
                        <a:rPr sz="1600" spc="-70" dirty="0">
                          <a:latin typeface="Arial"/>
                          <a:cs typeface="Arial"/>
                        </a:rPr>
                        <a:t>transparency </a:t>
                      </a:r>
                      <a:r>
                        <a:rPr sz="1600" spc="-20" dirty="0">
                          <a:latin typeface="Arial"/>
                          <a:cs typeface="Arial"/>
                        </a:rPr>
                        <a:t>from </a:t>
                      </a:r>
                      <a:r>
                        <a:rPr sz="1600" spc="-80" dirty="0">
                          <a:latin typeface="Arial"/>
                          <a:cs typeface="Arial"/>
                        </a:rPr>
                        <a:t>0  </a:t>
                      </a:r>
                      <a:r>
                        <a:rPr sz="1600" spc="-60" dirty="0">
                          <a:latin typeface="Arial"/>
                          <a:cs typeface="Arial"/>
                        </a:rPr>
                        <a:t>(clear) </a:t>
                      </a:r>
                      <a:r>
                        <a:rPr sz="1600" spc="10" dirty="0">
                          <a:latin typeface="Arial"/>
                          <a:cs typeface="Arial"/>
                        </a:rPr>
                        <a:t>to </a:t>
                      </a:r>
                      <a:r>
                        <a:rPr sz="1600" spc="-70" dirty="0">
                          <a:latin typeface="Arial"/>
                          <a:cs typeface="Arial"/>
                        </a:rPr>
                        <a:t>1.0</a:t>
                      </a:r>
                      <a:r>
                        <a:rPr sz="1600" spc="-200" dirty="0">
                          <a:latin typeface="Arial"/>
                          <a:cs typeface="Arial"/>
                        </a:rPr>
                        <a:t> </a:t>
                      </a:r>
                      <a:r>
                        <a:rPr sz="1600" spc="-55" dirty="0">
                          <a:latin typeface="Arial"/>
                          <a:cs typeface="Arial"/>
                        </a:rPr>
                        <a:t>(solid)</a:t>
                      </a:r>
                      <a:endParaRPr sz="1600">
                        <a:latin typeface="Arial"/>
                        <a:cs typeface="Arial"/>
                      </a:endParaRPr>
                    </a:p>
                  </a:txBody>
                  <a:tcPr marL="0" marR="0" marT="3111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extLst>
                  <a:ext uri="{0D108BD9-81ED-4DB2-BD59-A6C34878D82A}">
                    <a16:rowId xmlns:a16="http://schemas.microsoft.com/office/drawing/2014/main" val="10002"/>
                  </a:ext>
                </a:extLst>
              </a:tr>
              <a:tr h="579120">
                <a:tc>
                  <a:txBody>
                    <a:bodyPr/>
                    <a:lstStyle/>
                    <a:p>
                      <a:pPr marL="97790">
                        <a:lnSpc>
                          <a:spcPct val="100000"/>
                        </a:lnSpc>
                        <a:spcBef>
                          <a:spcPts val="160"/>
                        </a:spcBef>
                      </a:pPr>
                      <a:r>
                        <a:rPr sz="1600" dirty="0">
                          <a:latin typeface="Courier New"/>
                          <a:cs typeface="Courier New"/>
                        </a:rPr>
                        <a:t>#A90BEF</a:t>
                      </a:r>
                      <a:endParaRPr sz="1600">
                        <a:latin typeface="Courier New"/>
                        <a:cs typeface="Courier New"/>
                      </a:endParaRPr>
                    </a:p>
                  </a:txBody>
                  <a:tcPr marL="0" marR="0" marT="203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5D9CC"/>
                    </a:solidFill>
                  </a:tcPr>
                </a:tc>
                <a:tc>
                  <a:txBody>
                    <a:bodyPr/>
                    <a:lstStyle/>
                    <a:p>
                      <a:pPr marL="97790">
                        <a:lnSpc>
                          <a:spcPct val="100000"/>
                        </a:lnSpc>
                        <a:spcBef>
                          <a:spcPts val="259"/>
                        </a:spcBef>
                      </a:pPr>
                      <a:r>
                        <a:rPr sz="1600" spc="-130" dirty="0">
                          <a:latin typeface="Arial"/>
                          <a:cs typeface="Arial"/>
                        </a:rPr>
                        <a:t>Hex</a:t>
                      </a:r>
                      <a:endParaRPr sz="1600">
                        <a:latin typeface="Arial"/>
                        <a:cs typeface="Arial"/>
                      </a:endParaRPr>
                    </a:p>
                  </a:txBody>
                  <a:tcPr marL="0" marR="0" marT="33019"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5D9CC"/>
                    </a:solidFill>
                  </a:tcPr>
                </a:tc>
                <a:tc>
                  <a:txBody>
                    <a:bodyPr/>
                    <a:lstStyle/>
                    <a:p>
                      <a:pPr marL="97790" marR="197485">
                        <a:lnSpc>
                          <a:spcPct val="100699"/>
                        </a:lnSpc>
                        <a:spcBef>
                          <a:spcPts val="245"/>
                        </a:spcBef>
                      </a:pPr>
                      <a:r>
                        <a:rPr sz="1600" spc="-145" dirty="0">
                          <a:latin typeface="Arial"/>
                          <a:cs typeface="Arial"/>
                        </a:rPr>
                        <a:t>A </a:t>
                      </a:r>
                      <a:r>
                        <a:rPr sz="1600" spc="-95" dirty="0">
                          <a:latin typeface="Arial"/>
                          <a:cs typeface="Arial"/>
                        </a:rPr>
                        <a:t>hex </a:t>
                      </a:r>
                      <a:r>
                        <a:rPr sz="1600" spc="0" dirty="0">
                          <a:latin typeface="Arial"/>
                          <a:cs typeface="Arial"/>
                        </a:rPr>
                        <a:t>triplet; </a:t>
                      </a:r>
                      <a:r>
                        <a:rPr sz="1600" spc="-120" dirty="0">
                          <a:latin typeface="Arial"/>
                          <a:cs typeface="Arial"/>
                        </a:rPr>
                        <a:t>has </a:t>
                      </a:r>
                      <a:r>
                        <a:rPr sz="1600" spc="-80" dirty="0">
                          <a:latin typeface="Arial"/>
                          <a:cs typeface="Arial"/>
                        </a:rPr>
                        <a:t>2 </a:t>
                      </a:r>
                      <a:r>
                        <a:rPr sz="1600" spc="-95" dirty="0">
                          <a:latin typeface="Arial"/>
                          <a:cs typeface="Arial"/>
                        </a:rPr>
                        <a:t>hex </a:t>
                      </a:r>
                      <a:r>
                        <a:rPr sz="1600" spc="-45" dirty="0">
                          <a:latin typeface="Arial"/>
                          <a:cs typeface="Arial"/>
                        </a:rPr>
                        <a:t>digits </a:t>
                      </a:r>
                      <a:r>
                        <a:rPr sz="1600" spc="-60" dirty="0">
                          <a:latin typeface="Arial"/>
                          <a:cs typeface="Arial"/>
                        </a:rPr>
                        <a:t>representing </a:t>
                      </a:r>
                      <a:r>
                        <a:rPr sz="1600" spc="-100" dirty="0">
                          <a:latin typeface="Arial"/>
                          <a:cs typeface="Arial"/>
                        </a:rPr>
                        <a:t>each </a:t>
                      </a:r>
                      <a:r>
                        <a:rPr sz="1600" spc="-40" dirty="0">
                          <a:latin typeface="Arial"/>
                          <a:cs typeface="Arial"/>
                        </a:rPr>
                        <a:t>color </a:t>
                      </a:r>
                      <a:r>
                        <a:rPr sz="1600" spc="-114" dirty="0">
                          <a:latin typeface="Arial"/>
                          <a:cs typeface="Arial"/>
                        </a:rPr>
                        <a:t>(Red,  </a:t>
                      </a:r>
                      <a:r>
                        <a:rPr sz="1600" spc="-90" dirty="0">
                          <a:latin typeface="Arial"/>
                          <a:cs typeface="Arial"/>
                        </a:rPr>
                        <a:t>Green, </a:t>
                      </a:r>
                      <a:r>
                        <a:rPr sz="1600" spc="-75" dirty="0">
                          <a:latin typeface="Arial"/>
                          <a:cs typeface="Arial"/>
                        </a:rPr>
                        <a:t>Blue). </a:t>
                      </a:r>
                      <a:r>
                        <a:rPr sz="1600" spc="-100" dirty="0">
                          <a:latin typeface="Arial"/>
                          <a:cs typeface="Arial"/>
                        </a:rPr>
                        <a:t>Describes </a:t>
                      </a:r>
                      <a:r>
                        <a:rPr sz="1600" spc="-45" dirty="0">
                          <a:latin typeface="Arial"/>
                          <a:cs typeface="Arial"/>
                        </a:rPr>
                        <a:t>your color </a:t>
                      </a:r>
                      <a:r>
                        <a:rPr sz="1600" spc="-20" dirty="0">
                          <a:latin typeface="Arial"/>
                          <a:cs typeface="Arial"/>
                        </a:rPr>
                        <a:t>from </a:t>
                      </a:r>
                      <a:r>
                        <a:rPr sz="1600" spc="-65" dirty="0">
                          <a:latin typeface="Arial"/>
                          <a:cs typeface="Arial"/>
                        </a:rPr>
                        <a:t>Allows </a:t>
                      </a:r>
                      <a:r>
                        <a:rPr sz="1600" spc="-5" dirty="0">
                          <a:latin typeface="Arial"/>
                          <a:cs typeface="Arial"/>
                        </a:rPr>
                        <a:t>for</a:t>
                      </a:r>
                      <a:r>
                        <a:rPr sz="1600" spc="-150" dirty="0">
                          <a:latin typeface="Arial"/>
                          <a:cs typeface="Arial"/>
                        </a:rPr>
                        <a:t> </a:t>
                      </a:r>
                      <a:r>
                        <a:rPr sz="1600" spc="-75" dirty="0">
                          <a:latin typeface="Arial"/>
                          <a:cs typeface="Arial"/>
                        </a:rPr>
                        <a:t>16,777,216</a:t>
                      </a:r>
                      <a:endParaRPr sz="1600">
                        <a:latin typeface="Arial"/>
                        <a:cs typeface="Arial"/>
                      </a:endParaRPr>
                    </a:p>
                  </a:txBody>
                  <a:tcPr marL="0" marR="0" marT="3111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5D9CC"/>
                    </a:solidFill>
                  </a:tcPr>
                </a:tc>
                <a:extLst>
                  <a:ext uri="{0D108BD9-81ED-4DB2-BD59-A6C34878D82A}">
                    <a16:rowId xmlns:a16="http://schemas.microsoft.com/office/drawing/2014/main" val="10003"/>
                  </a:ext>
                </a:extLst>
              </a:tr>
              <a:tr h="1310640">
                <a:tc>
                  <a:txBody>
                    <a:bodyPr/>
                    <a:lstStyle/>
                    <a:p>
                      <a:pPr marL="97790">
                        <a:lnSpc>
                          <a:spcPct val="100000"/>
                        </a:lnSpc>
                        <a:spcBef>
                          <a:spcPts val="160"/>
                        </a:spcBef>
                      </a:pPr>
                      <a:r>
                        <a:rPr sz="1600" dirty="0">
                          <a:latin typeface="Courier New"/>
                          <a:cs typeface="Courier New"/>
                        </a:rPr>
                        <a:t>hsl(0, 20%,</a:t>
                      </a:r>
                      <a:r>
                        <a:rPr sz="1600" spc="-25" dirty="0">
                          <a:latin typeface="Courier New"/>
                          <a:cs typeface="Courier New"/>
                        </a:rPr>
                        <a:t> </a:t>
                      </a:r>
                      <a:r>
                        <a:rPr sz="1600" dirty="0">
                          <a:latin typeface="Courier New"/>
                          <a:cs typeface="Courier New"/>
                        </a:rPr>
                        <a:t>50%)</a:t>
                      </a:r>
                      <a:endParaRPr sz="1600">
                        <a:latin typeface="Courier New"/>
                        <a:cs typeface="Courier New"/>
                      </a:endParaRPr>
                    </a:p>
                  </a:txBody>
                  <a:tcPr marL="0" marR="0" marT="203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tc>
                  <a:txBody>
                    <a:bodyPr/>
                    <a:lstStyle/>
                    <a:p>
                      <a:pPr marL="97790" marR="386080">
                        <a:lnSpc>
                          <a:spcPct val="100699"/>
                        </a:lnSpc>
                        <a:spcBef>
                          <a:spcPts val="245"/>
                        </a:spcBef>
                      </a:pPr>
                      <a:r>
                        <a:rPr sz="1600" spc="-90" dirty="0">
                          <a:latin typeface="Arial"/>
                          <a:cs typeface="Arial"/>
                        </a:rPr>
                        <a:t>Hue,</a:t>
                      </a:r>
                      <a:r>
                        <a:rPr sz="1600" spc="-140" dirty="0">
                          <a:latin typeface="Arial"/>
                          <a:cs typeface="Arial"/>
                        </a:rPr>
                        <a:t> </a:t>
                      </a:r>
                      <a:r>
                        <a:rPr sz="1600" spc="-60" dirty="0">
                          <a:latin typeface="Arial"/>
                          <a:cs typeface="Arial"/>
                        </a:rPr>
                        <a:t>Saturation,  </a:t>
                      </a:r>
                      <a:r>
                        <a:rPr sz="1600" spc="-95" dirty="0">
                          <a:latin typeface="Arial"/>
                          <a:cs typeface="Arial"/>
                        </a:rPr>
                        <a:t>Lightness</a:t>
                      </a:r>
                      <a:endParaRPr sz="1600">
                        <a:latin typeface="Arial"/>
                        <a:cs typeface="Arial"/>
                      </a:endParaRPr>
                    </a:p>
                  </a:txBody>
                  <a:tcPr marL="0" marR="0" marT="3111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tc>
                  <a:txBody>
                    <a:bodyPr/>
                    <a:lstStyle/>
                    <a:p>
                      <a:pPr marL="97790" marR="436880">
                        <a:lnSpc>
                          <a:spcPct val="100699"/>
                        </a:lnSpc>
                        <a:spcBef>
                          <a:spcPts val="245"/>
                        </a:spcBef>
                      </a:pPr>
                      <a:r>
                        <a:rPr sz="1600" spc="-175" dirty="0">
                          <a:latin typeface="Arial"/>
                          <a:cs typeface="Arial"/>
                        </a:rPr>
                        <a:t>Takes </a:t>
                      </a:r>
                      <a:r>
                        <a:rPr sz="1600" spc="-20" dirty="0">
                          <a:latin typeface="Arial"/>
                          <a:cs typeface="Arial"/>
                        </a:rPr>
                        <a:t>the </a:t>
                      </a:r>
                      <a:r>
                        <a:rPr sz="1600" spc="-70" dirty="0">
                          <a:latin typeface="Arial"/>
                          <a:cs typeface="Arial"/>
                        </a:rPr>
                        <a:t>hue </a:t>
                      </a:r>
                      <a:r>
                        <a:rPr sz="1600" spc="-15" dirty="0">
                          <a:latin typeface="Arial"/>
                          <a:cs typeface="Arial"/>
                        </a:rPr>
                        <a:t>from </a:t>
                      </a:r>
                      <a:r>
                        <a:rPr sz="1600" spc="-80" dirty="0">
                          <a:latin typeface="Arial"/>
                          <a:cs typeface="Arial"/>
                        </a:rPr>
                        <a:t>0 </a:t>
                      </a:r>
                      <a:r>
                        <a:rPr sz="1600" spc="10" dirty="0">
                          <a:latin typeface="Arial"/>
                          <a:cs typeface="Arial"/>
                        </a:rPr>
                        <a:t>to </a:t>
                      </a:r>
                      <a:r>
                        <a:rPr sz="1600" spc="-65" dirty="0">
                          <a:latin typeface="Arial"/>
                          <a:cs typeface="Arial"/>
                        </a:rPr>
                        <a:t>360; </a:t>
                      </a:r>
                      <a:r>
                        <a:rPr sz="1600" spc="-35" dirty="0">
                          <a:latin typeface="Arial"/>
                          <a:cs typeface="Arial"/>
                        </a:rPr>
                        <a:t>0/360 </a:t>
                      </a:r>
                      <a:r>
                        <a:rPr sz="1600" spc="-75" dirty="0">
                          <a:latin typeface="Arial"/>
                          <a:cs typeface="Arial"/>
                        </a:rPr>
                        <a:t>are </a:t>
                      </a:r>
                      <a:r>
                        <a:rPr sz="1600" spc="-50" dirty="0">
                          <a:latin typeface="Arial"/>
                          <a:cs typeface="Arial"/>
                        </a:rPr>
                        <a:t>red, </a:t>
                      </a:r>
                      <a:r>
                        <a:rPr sz="1600" spc="-80" dirty="0">
                          <a:latin typeface="Arial"/>
                          <a:cs typeface="Arial"/>
                        </a:rPr>
                        <a:t>120 </a:t>
                      </a:r>
                      <a:r>
                        <a:rPr sz="1600" spc="-75" dirty="0">
                          <a:latin typeface="Arial"/>
                          <a:cs typeface="Arial"/>
                        </a:rPr>
                        <a:t>green,</a:t>
                      </a:r>
                      <a:r>
                        <a:rPr sz="1600" spc="-330" dirty="0">
                          <a:latin typeface="Arial"/>
                          <a:cs typeface="Arial"/>
                        </a:rPr>
                        <a:t> </a:t>
                      </a:r>
                      <a:r>
                        <a:rPr sz="1600" spc="-80" dirty="0">
                          <a:latin typeface="Arial"/>
                          <a:cs typeface="Arial"/>
                        </a:rPr>
                        <a:t>240  </a:t>
                      </a:r>
                      <a:r>
                        <a:rPr sz="1600" spc="-50" dirty="0">
                          <a:latin typeface="Arial"/>
                          <a:cs typeface="Arial"/>
                        </a:rPr>
                        <a:t>blue.</a:t>
                      </a:r>
                      <a:endParaRPr sz="1600">
                        <a:latin typeface="Arial"/>
                        <a:cs typeface="Arial"/>
                      </a:endParaRPr>
                    </a:p>
                    <a:p>
                      <a:pPr marL="97790">
                        <a:lnSpc>
                          <a:spcPts val="1900"/>
                        </a:lnSpc>
                      </a:pPr>
                      <a:r>
                        <a:rPr sz="1600" spc="-60" dirty="0">
                          <a:latin typeface="Arial"/>
                          <a:cs typeface="Arial"/>
                        </a:rPr>
                        <a:t>Saturation</a:t>
                      </a:r>
                      <a:r>
                        <a:rPr sz="1600" spc="-90" dirty="0">
                          <a:latin typeface="Arial"/>
                          <a:cs typeface="Arial"/>
                        </a:rPr>
                        <a:t> </a:t>
                      </a:r>
                      <a:r>
                        <a:rPr sz="1600" spc="-55" dirty="0">
                          <a:latin typeface="Arial"/>
                          <a:cs typeface="Arial"/>
                        </a:rPr>
                        <a:t>determines</a:t>
                      </a:r>
                      <a:r>
                        <a:rPr sz="1600" spc="-85" dirty="0">
                          <a:latin typeface="Arial"/>
                          <a:cs typeface="Arial"/>
                        </a:rPr>
                        <a:t> </a:t>
                      </a:r>
                      <a:r>
                        <a:rPr sz="1600" spc="-30" dirty="0">
                          <a:latin typeface="Arial"/>
                          <a:cs typeface="Arial"/>
                        </a:rPr>
                        <a:t>what</a:t>
                      </a:r>
                      <a:r>
                        <a:rPr sz="1600" spc="-80" dirty="0">
                          <a:latin typeface="Arial"/>
                          <a:cs typeface="Arial"/>
                        </a:rPr>
                        <a:t> </a:t>
                      </a:r>
                      <a:r>
                        <a:rPr sz="1600" spc="-50" dirty="0">
                          <a:latin typeface="Arial"/>
                          <a:cs typeface="Arial"/>
                        </a:rPr>
                        <a:t>percent</a:t>
                      </a:r>
                      <a:r>
                        <a:rPr sz="1600" spc="-80" dirty="0">
                          <a:latin typeface="Arial"/>
                          <a:cs typeface="Arial"/>
                        </a:rPr>
                        <a:t> </a:t>
                      </a:r>
                      <a:r>
                        <a:rPr sz="1600" spc="-5" dirty="0">
                          <a:latin typeface="Arial"/>
                          <a:cs typeface="Arial"/>
                        </a:rPr>
                        <a:t>of</a:t>
                      </a:r>
                      <a:r>
                        <a:rPr sz="1600" spc="-85" dirty="0">
                          <a:latin typeface="Arial"/>
                          <a:cs typeface="Arial"/>
                        </a:rPr>
                        <a:t> </a:t>
                      </a:r>
                      <a:r>
                        <a:rPr sz="1600" spc="-5" dirty="0">
                          <a:latin typeface="Arial"/>
                          <a:cs typeface="Arial"/>
                        </a:rPr>
                        <a:t>that</a:t>
                      </a:r>
                      <a:r>
                        <a:rPr sz="1600" spc="-80" dirty="0">
                          <a:latin typeface="Arial"/>
                          <a:cs typeface="Arial"/>
                        </a:rPr>
                        <a:t> </a:t>
                      </a:r>
                      <a:r>
                        <a:rPr sz="1600" spc="-40" dirty="0">
                          <a:latin typeface="Arial"/>
                          <a:cs typeface="Arial"/>
                        </a:rPr>
                        <a:t>color</a:t>
                      </a:r>
                      <a:r>
                        <a:rPr sz="1600" spc="-80" dirty="0">
                          <a:latin typeface="Arial"/>
                          <a:cs typeface="Arial"/>
                        </a:rPr>
                        <a:t> </a:t>
                      </a:r>
                      <a:r>
                        <a:rPr sz="1600" spc="-65" dirty="0">
                          <a:latin typeface="Arial"/>
                          <a:cs typeface="Arial"/>
                        </a:rPr>
                        <a:t>you</a:t>
                      </a:r>
                      <a:r>
                        <a:rPr sz="1600" spc="-90" dirty="0">
                          <a:latin typeface="Arial"/>
                          <a:cs typeface="Arial"/>
                        </a:rPr>
                        <a:t> </a:t>
                      </a:r>
                      <a:r>
                        <a:rPr sz="1600" spc="-95" dirty="0">
                          <a:latin typeface="Arial"/>
                          <a:cs typeface="Arial"/>
                        </a:rPr>
                        <a:t>use.</a:t>
                      </a:r>
                      <a:endParaRPr sz="1600">
                        <a:latin typeface="Arial"/>
                        <a:cs typeface="Arial"/>
                      </a:endParaRPr>
                    </a:p>
                    <a:p>
                      <a:pPr marL="97790" marR="78740">
                        <a:lnSpc>
                          <a:spcPts val="1900"/>
                        </a:lnSpc>
                        <a:spcBef>
                          <a:spcPts val="95"/>
                        </a:spcBef>
                      </a:pPr>
                      <a:r>
                        <a:rPr sz="1600" spc="-95" dirty="0">
                          <a:latin typeface="Arial"/>
                          <a:cs typeface="Arial"/>
                        </a:rPr>
                        <a:t>Lightness </a:t>
                      </a:r>
                      <a:r>
                        <a:rPr sz="1600" spc="-85" dirty="0">
                          <a:latin typeface="Arial"/>
                          <a:cs typeface="Arial"/>
                        </a:rPr>
                        <a:t>is </a:t>
                      </a:r>
                      <a:r>
                        <a:rPr sz="1600" spc="-125" dirty="0">
                          <a:latin typeface="Arial"/>
                          <a:cs typeface="Arial"/>
                        </a:rPr>
                        <a:t>a </a:t>
                      </a:r>
                      <a:r>
                        <a:rPr sz="1600" spc="-110" dirty="0">
                          <a:latin typeface="Arial"/>
                          <a:cs typeface="Arial"/>
                        </a:rPr>
                        <a:t>mask </a:t>
                      </a:r>
                      <a:r>
                        <a:rPr sz="1600" spc="-55" dirty="0">
                          <a:latin typeface="Arial"/>
                          <a:cs typeface="Arial"/>
                        </a:rPr>
                        <a:t>over </a:t>
                      </a:r>
                      <a:r>
                        <a:rPr sz="1600" spc="-45" dirty="0">
                          <a:latin typeface="Arial"/>
                          <a:cs typeface="Arial"/>
                        </a:rPr>
                        <a:t>saturation, </a:t>
                      </a:r>
                      <a:r>
                        <a:rPr sz="1600" spc="-75" dirty="0">
                          <a:latin typeface="Arial"/>
                          <a:cs typeface="Arial"/>
                        </a:rPr>
                        <a:t>adding </a:t>
                      </a:r>
                      <a:r>
                        <a:rPr sz="1600" spc="-125" dirty="0">
                          <a:latin typeface="Arial"/>
                          <a:cs typeface="Arial"/>
                        </a:rPr>
                        <a:t>a </a:t>
                      </a:r>
                      <a:r>
                        <a:rPr sz="1600" spc="-20" dirty="0">
                          <a:latin typeface="Arial"/>
                          <a:cs typeface="Arial"/>
                        </a:rPr>
                        <a:t>white </a:t>
                      </a:r>
                      <a:r>
                        <a:rPr sz="1600" spc="-90" dirty="0">
                          <a:latin typeface="Arial"/>
                          <a:cs typeface="Arial"/>
                        </a:rPr>
                        <a:t>layer. </a:t>
                      </a:r>
                      <a:r>
                        <a:rPr sz="1600" spc="-150" dirty="0">
                          <a:latin typeface="Arial"/>
                          <a:cs typeface="Arial"/>
                        </a:rPr>
                        <a:t>50% </a:t>
                      </a:r>
                      <a:r>
                        <a:rPr sz="1600" spc="-85" dirty="0">
                          <a:latin typeface="Arial"/>
                          <a:cs typeface="Arial"/>
                        </a:rPr>
                        <a:t>is  </a:t>
                      </a:r>
                      <a:r>
                        <a:rPr sz="1600" spc="-20" dirty="0">
                          <a:latin typeface="Arial"/>
                          <a:cs typeface="Arial"/>
                        </a:rPr>
                        <a:t>the </a:t>
                      </a:r>
                      <a:r>
                        <a:rPr sz="1600" spc="-45" dirty="0">
                          <a:latin typeface="Arial"/>
                          <a:cs typeface="Arial"/>
                        </a:rPr>
                        <a:t>normal</a:t>
                      </a:r>
                      <a:r>
                        <a:rPr sz="1600" spc="-155" dirty="0">
                          <a:latin typeface="Arial"/>
                          <a:cs typeface="Arial"/>
                        </a:rPr>
                        <a:t> </a:t>
                      </a:r>
                      <a:r>
                        <a:rPr sz="1600" spc="-70" dirty="0">
                          <a:latin typeface="Arial"/>
                          <a:cs typeface="Arial"/>
                        </a:rPr>
                        <a:t>value.</a:t>
                      </a:r>
                      <a:endParaRPr sz="1600">
                        <a:latin typeface="Arial"/>
                        <a:cs typeface="Arial"/>
                      </a:endParaRPr>
                    </a:p>
                  </a:txBody>
                  <a:tcPr marL="0" marR="0" marT="3111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extLst>
                  <a:ext uri="{0D108BD9-81ED-4DB2-BD59-A6C34878D82A}">
                    <a16:rowId xmlns:a16="http://schemas.microsoft.com/office/drawing/2014/main" val="10004"/>
                  </a:ext>
                </a:extLst>
              </a:tr>
              <a:tr h="579120">
                <a:tc>
                  <a:txBody>
                    <a:bodyPr/>
                    <a:lstStyle/>
                    <a:p>
                      <a:pPr marL="97790">
                        <a:lnSpc>
                          <a:spcPct val="100000"/>
                        </a:lnSpc>
                        <a:spcBef>
                          <a:spcPts val="160"/>
                        </a:spcBef>
                      </a:pPr>
                      <a:r>
                        <a:rPr sz="1600" dirty="0">
                          <a:latin typeface="Courier New"/>
                          <a:cs typeface="Courier New"/>
                        </a:rPr>
                        <a:t>hsla(0, 20%, 50%,</a:t>
                      </a:r>
                      <a:r>
                        <a:rPr sz="1600" spc="-70" dirty="0">
                          <a:latin typeface="Courier New"/>
                          <a:cs typeface="Courier New"/>
                        </a:rPr>
                        <a:t> </a:t>
                      </a:r>
                      <a:r>
                        <a:rPr sz="1600" dirty="0">
                          <a:latin typeface="Courier New"/>
                          <a:cs typeface="Courier New"/>
                        </a:rPr>
                        <a:t>.5)</a:t>
                      </a:r>
                      <a:endParaRPr sz="1600">
                        <a:latin typeface="Courier New"/>
                        <a:cs typeface="Courier New"/>
                      </a:endParaRPr>
                    </a:p>
                  </a:txBody>
                  <a:tcPr marL="0" marR="0" marT="203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5D9CC"/>
                    </a:solidFill>
                  </a:tcPr>
                </a:tc>
                <a:tc>
                  <a:txBody>
                    <a:bodyPr/>
                    <a:lstStyle/>
                    <a:p>
                      <a:pPr marL="97790" marR="386080">
                        <a:lnSpc>
                          <a:spcPct val="100699"/>
                        </a:lnSpc>
                        <a:spcBef>
                          <a:spcPts val="245"/>
                        </a:spcBef>
                      </a:pPr>
                      <a:r>
                        <a:rPr sz="1600" spc="-90" dirty="0">
                          <a:latin typeface="Arial"/>
                          <a:cs typeface="Arial"/>
                        </a:rPr>
                        <a:t>Hue,</a:t>
                      </a:r>
                      <a:r>
                        <a:rPr sz="1600" spc="-140" dirty="0">
                          <a:latin typeface="Arial"/>
                          <a:cs typeface="Arial"/>
                        </a:rPr>
                        <a:t> </a:t>
                      </a:r>
                      <a:r>
                        <a:rPr sz="1600" spc="-60" dirty="0">
                          <a:latin typeface="Arial"/>
                          <a:cs typeface="Arial"/>
                        </a:rPr>
                        <a:t>Saturation,  </a:t>
                      </a:r>
                      <a:r>
                        <a:rPr sz="1600" spc="-90" dirty="0">
                          <a:latin typeface="Arial"/>
                          <a:cs typeface="Arial"/>
                        </a:rPr>
                        <a:t>Lightness,</a:t>
                      </a:r>
                      <a:r>
                        <a:rPr sz="1600" spc="-155" dirty="0">
                          <a:latin typeface="Arial"/>
                          <a:cs typeface="Arial"/>
                        </a:rPr>
                        <a:t> </a:t>
                      </a:r>
                      <a:r>
                        <a:rPr sz="1600" spc="-75" dirty="0">
                          <a:latin typeface="Arial"/>
                          <a:cs typeface="Arial"/>
                        </a:rPr>
                        <a:t>Alpha</a:t>
                      </a:r>
                      <a:endParaRPr sz="1600">
                        <a:latin typeface="Arial"/>
                        <a:cs typeface="Arial"/>
                      </a:endParaRPr>
                    </a:p>
                  </a:txBody>
                  <a:tcPr marL="0" marR="0" marT="3111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5D9CC"/>
                    </a:solidFill>
                  </a:tcPr>
                </a:tc>
                <a:tc>
                  <a:txBody>
                    <a:bodyPr/>
                    <a:lstStyle/>
                    <a:p>
                      <a:pPr marL="97790">
                        <a:lnSpc>
                          <a:spcPct val="100000"/>
                        </a:lnSpc>
                        <a:spcBef>
                          <a:spcPts val="259"/>
                        </a:spcBef>
                      </a:pPr>
                      <a:r>
                        <a:rPr sz="1600" spc="-155" dirty="0">
                          <a:latin typeface="Arial"/>
                          <a:cs typeface="Arial"/>
                        </a:rPr>
                        <a:t>Same as </a:t>
                      </a:r>
                      <a:r>
                        <a:rPr sz="1600" spc="-80" dirty="0">
                          <a:latin typeface="Arial"/>
                          <a:cs typeface="Arial"/>
                        </a:rPr>
                        <a:t>above, </a:t>
                      </a:r>
                      <a:r>
                        <a:rPr sz="1600" spc="-50" dirty="0">
                          <a:latin typeface="Arial"/>
                          <a:cs typeface="Arial"/>
                        </a:rPr>
                        <a:t>where </a:t>
                      </a:r>
                      <a:r>
                        <a:rPr sz="1600" spc="-20" dirty="0">
                          <a:latin typeface="Arial"/>
                          <a:cs typeface="Arial"/>
                        </a:rPr>
                        <a:t>the </a:t>
                      </a:r>
                      <a:r>
                        <a:rPr sz="1600" spc="-60" dirty="0">
                          <a:latin typeface="Arial"/>
                          <a:cs typeface="Arial"/>
                        </a:rPr>
                        <a:t>last </a:t>
                      </a:r>
                      <a:r>
                        <a:rPr sz="1600" spc="-75" dirty="0">
                          <a:latin typeface="Arial"/>
                          <a:cs typeface="Arial"/>
                        </a:rPr>
                        <a:t>value </a:t>
                      </a:r>
                      <a:r>
                        <a:rPr sz="1600" spc="-85" dirty="0">
                          <a:latin typeface="Arial"/>
                          <a:cs typeface="Arial"/>
                        </a:rPr>
                        <a:t>is</a:t>
                      </a:r>
                      <a:r>
                        <a:rPr sz="1600" spc="-70" dirty="0">
                          <a:latin typeface="Arial"/>
                          <a:cs typeface="Arial"/>
                        </a:rPr>
                        <a:t> </a:t>
                      </a:r>
                      <a:r>
                        <a:rPr sz="1600" spc="-75" dirty="0">
                          <a:latin typeface="Arial"/>
                          <a:cs typeface="Arial"/>
                        </a:rPr>
                        <a:t>transparency.</a:t>
                      </a:r>
                      <a:endParaRPr sz="1600">
                        <a:latin typeface="Arial"/>
                        <a:cs typeface="Arial"/>
                      </a:endParaRPr>
                    </a:p>
                  </a:txBody>
                  <a:tcPr marL="0" marR="0" marT="33019"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5D9CC"/>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175" y="6400800"/>
            <a:ext cx="12188825" cy="457200"/>
          </a:xfrm>
          <a:custGeom>
            <a:avLst/>
            <a:gdLst/>
            <a:ahLst/>
            <a:cxnLst/>
            <a:rect l="l" t="t" r="r" b="b"/>
            <a:pathLst>
              <a:path w="12188825" h="457200">
                <a:moveTo>
                  <a:pt x="0" y="457200"/>
                </a:moveTo>
                <a:lnTo>
                  <a:pt x="12188825" y="457200"/>
                </a:lnTo>
                <a:lnTo>
                  <a:pt x="12188825" y="0"/>
                </a:lnTo>
                <a:lnTo>
                  <a:pt x="0" y="0"/>
                </a:lnTo>
                <a:lnTo>
                  <a:pt x="0" y="457200"/>
                </a:lnTo>
                <a:close/>
              </a:path>
            </a:pathLst>
          </a:custGeom>
          <a:solidFill>
            <a:srgbClr val="BD582C"/>
          </a:solidFill>
        </p:spPr>
        <p:txBody>
          <a:bodyPr wrap="square" lIns="0" tIns="0" rIns="0" bIns="0" rtlCol="0"/>
          <a:lstStyle/>
          <a:p>
            <a:endParaRPr/>
          </a:p>
        </p:txBody>
      </p:sp>
      <p:sp>
        <p:nvSpPr>
          <p:cNvPr id="3" name="object 3"/>
          <p:cNvSpPr/>
          <p:nvPr/>
        </p:nvSpPr>
        <p:spPr>
          <a:xfrm>
            <a:off x="14" y="6334316"/>
            <a:ext cx="12188825" cy="64135"/>
          </a:xfrm>
          <a:custGeom>
            <a:avLst/>
            <a:gdLst/>
            <a:ahLst/>
            <a:cxnLst/>
            <a:rect l="l" t="t" r="r" b="b"/>
            <a:pathLst>
              <a:path w="12188825" h="64135">
                <a:moveTo>
                  <a:pt x="0" y="64007"/>
                </a:moveTo>
                <a:lnTo>
                  <a:pt x="12188825" y="64007"/>
                </a:lnTo>
                <a:lnTo>
                  <a:pt x="12188825" y="0"/>
                </a:lnTo>
                <a:lnTo>
                  <a:pt x="0" y="0"/>
                </a:lnTo>
                <a:lnTo>
                  <a:pt x="0" y="64007"/>
                </a:lnTo>
                <a:close/>
              </a:path>
            </a:pathLst>
          </a:custGeom>
          <a:solidFill>
            <a:srgbClr val="E48312"/>
          </a:solidFill>
        </p:spPr>
        <p:txBody>
          <a:bodyPr wrap="square" lIns="0" tIns="0" rIns="0" bIns="0" rtlCol="0"/>
          <a:lstStyle/>
          <a:p>
            <a:endParaRPr/>
          </a:p>
        </p:txBody>
      </p:sp>
      <p:sp>
        <p:nvSpPr>
          <p:cNvPr id="4" name="object 4"/>
          <p:cNvSpPr txBox="1">
            <a:spLocks noGrp="1"/>
          </p:cNvSpPr>
          <p:nvPr>
            <p:ph type="body" idx="1"/>
          </p:nvPr>
        </p:nvSpPr>
        <p:spPr>
          <a:prstGeom prst="rect">
            <a:avLst/>
          </a:prstGeom>
        </p:spPr>
        <p:txBody>
          <a:bodyPr vert="horz" wrap="square" lIns="0" tIns="202565" rIns="0" bIns="0" rtlCol="0">
            <a:spAutoFit/>
          </a:bodyPr>
          <a:lstStyle/>
          <a:p>
            <a:pPr marL="92710" marR="5080">
              <a:lnSpc>
                <a:spcPts val="8130"/>
              </a:lnSpc>
              <a:spcBef>
                <a:spcPts val="1595"/>
              </a:spcBef>
              <a:tabLst>
                <a:tab pos="9986645" algn="l"/>
              </a:tabLst>
            </a:pPr>
            <a:r>
              <a:rPr dirty="0"/>
              <a:t>Basic and Common  </a:t>
            </a:r>
            <a:r>
              <a:rPr u="sng" dirty="0">
                <a:uFill>
                  <a:solidFill>
                    <a:srgbClr val="7F7F7F"/>
                  </a:solidFill>
                </a:uFill>
              </a:rPr>
              <a:t>Rules	</a:t>
            </a:r>
          </a:p>
        </p:txBody>
      </p:sp>
      <p:sp>
        <p:nvSpPr>
          <p:cNvPr id="5" name="object 5"/>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0180">
              <a:lnSpc>
                <a:spcPct val="100000"/>
              </a:lnSpc>
              <a:spcBef>
                <a:spcPts val="100"/>
              </a:spcBef>
              <a:tabLst>
                <a:tab pos="10141585" algn="l"/>
              </a:tabLst>
            </a:pPr>
            <a:r>
              <a:rPr spc="-425" dirty="0"/>
              <a:t>Text</a:t>
            </a:r>
            <a:r>
              <a:rPr spc="-430" dirty="0"/>
              <a:t> Rules	</a:t>
            </a:r>
          </a:p>
        </p:txBody>
      </p:sp>
      <p:sp>
        <p:nvSpPr>
          <p:cNvPr id="4" name="object 4"/>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graphicFrame>
        <p:nvGraphicFramePr>
          <p:cNvPr id="3" name="object 3"/>
          <p:cNvGraphicFramePr>
            <a:graphicFrameLocks noGrp="1"/>
          </p:cNvGraphicFramePr>
          <p:nvPr/>
        </p:nvGraphicFramePr>
        <p:xfrm>
          <a:off x="1090612" y="1839912"/>
          <a:ext cx="10058400" cy="4003038"/>
        </p:xfrm>
        <a:graphic>
          <a:graphicData uri="http://schemas.openxmlformats.org/drawingml/2006/table">
            <a:tbl>
              <a:tblPr firstRow="1" bandRow="1">
                <a:tableStyleId>{2D5ABB26-0587-4C30-8999-92F81FD0307C}</a:tableStyleId>
              </a:tblPr>
              <a:tblGrid>
                <a:gridCol w="1557020">
                  <a:extLst>
                    <a:ext uri="{9D8B030D-6E8A-4147-A177-3AD203B41FA5}">
                      <a16:colId xmlns:a16="http://schemas.microsoft.com/office/drawing/2014/main" val="20000"/>
                    </a:ext>
                  </a:extLst>
                </a:gridCol>
                <a:gridCol w="3073400">
                  <a:extLst>
                    <a:ext uri="{9D8B030D-6E8A-4147-A177-3AD203B41FA5}">
                      <a16:colId xmlns:a16="http://schemas.microsoft.com/office/drawing/2014/main" val="20001"/>
                    </a:ext>
                  </a:extLst>
                </a:gridCol>
                <a:gridCol w="5427980">
                  <a:extLst>
                    <a:ext uri="{9D8B030D-6E8A-4147-A177-3AD203B41FA5}">
                      <a16:colId xmlns:a16="http://schemas.microsoft.com/office/drawing/2014/main" val="20002"/>
                    </a:ext>
                  </a:extLst>
                </a:gridCol>
              </a:tblGrid>
              <a:tr h="370840">
                <a:tc>
                  <a:txBody>
                    <a:bodyPr/>
                    <a:lstStyle/>
                    <a:p>
                      <a:pPr marL="97790">
                        <a:lnSpc>
                          <a:spcPct val="100000"/>
                        </a:lnSpc>
                        <a:spcBef>
                          <a:spcPts val="260"/>
                        </a:spcBef>
                      </a:pPr>
                      <a:r>
                        <a:rPr sz="1400" b="1" spc="-114" dirty="0">
                          <a:solidFill>
                            <a:srgbClr val="FFFFFF"/>
                          </a:solidFill>
                          <a:latin typeface="Arial"/>
                          <a:cs typeface="Arial"/>
                        </a:rPr>
                        <a:t>Rule</a:t>
                      </a:r>
                      <a:r>
                        <a:rPr sz="1400" b="1" spc="-90" dirty="0">
                          <a:solidFill>
                            <a:srgbClr val="FFFFFF"/>
                          </a:solidFill>
                          <a:latin typeface="Arial"/>
                          <a:cs typeface="Arial"/>
                        </a:rPr>
                        <a:t> </a:t>
                      </a:r>
                      <a:r>
                        <a:rPr sz="1400" b="1" spc="-95" dirty="0">
                          <a:solidFill>
                            <a:srgbClr val="FFFFFF"/>
                          </a:solidFill>
                          <a:latin typeface="Arial"/>
                          <a:cs typeface="Arial"/>
                        </a:rPr>
                        <a:t>Name</a:t>
                      </a:r>
                      <a:endParaRPr sz="1400">
                        <a:latin typeface="Arial"/>
                        <a:cs typeface="Arial"/>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E48312"/>
                    </a:solidFill>
                  </a:tcPr>
                </a:tc>
                <a:tc>
                  <a:txBody>
                    <a:bodyPr/>
                    <a:lstStyle/>
                    <a:p>
                      <a:pPr marL="97790">
                        <a:lnSpc>
                          <a:spcPct val="100000"/>
                        </a:lnSpc>
                        <a:spcBef>
                          <a:spcPts val="260"/>
                        </a:spcBef>
                      </a:pPr>
                      <a:r>
                        <a:rPr sz="1400" b="1" spc="-125" dirty="0">
                          <a:solidFill>
                            <a:srgbClr val="FFFFFF"/>
                          </a:solidFill>
                          <a:latin typeface="Arial"/>
                          <a:cs typeface="Arial"/>
                        </a:rPr>
                        <a:t>Example</a:t>
                      </a:r>
                      <a:endParaRPr sz="1400">
                        <a:latin typeface="Arial"/>
                        <a:cs typeface="Arial"/>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E48312"/>
                    </a:solidFill>
                  </a:tcPr>
                </a:tc>
                <a:tc>
                  <a:txBody>
                    <a:bodyPr/>
                    <a:lstStyle/>
                    <a:p>
                      <a:pPr marL="97790">
                        <a:lnSpc>
                          <a:spcPct val="100000"/>
                        </a:lnSpc>
                        <a:spcBef>
                          <a:spcPts val="260"/>
                        </a:spcBef>
                      </a:pPr>
                      <a:r>
                        <a:rPr sz="1400" b="1" spc="-110" dirty="0">
                          <a:solidFill>
                            <a:srgbClr val="FFFFFF"/>
                          </a:solidFill>
                          <a:latin typeface="Arial"/>
                          <a:cs typeface="Arial"/>
                        </a:rPr>
                        <a:t>Outcome </a:t>
                      </a:r>
                      <a:r>
                        <a:rPr sz="1400" b="1" spc="-70" dirty="0">
                          <a:solidFill>
                            <a:srgbClr val="FFFFFF"/>
                          </a:solidFill>
                          <a:latin typeface="Arial"/>
                          <a:cs typeface="Arial"/>
                        </a:rPr>
                        <a:t>for </a:t>
                      </a:r>
                      <a:r>
                        <a:rPr sz="1400" b="1" spc="-105" dirty="0">
                          <a:solidFill>
                            <a:srgbClr val="FFFFFF"/>
                          </a:solidFill>
                          <a:latin typeface="Arial"/>
                          <a:cs typeface="Arial"/>
                        </a:rPr>
                        <a:t>selected</a:t>
                      </a:r>
                      <a:r>
                        <a:rPr sz="1400" b="1" spc="-65" dirty="0">
                          <a:solidFill>
                            <a:srgbClr val="FFFFFF"/>
                          </a:solidFill>
                          <a:latin typeface="Arial"/>
                          <a:cs typeface="Arial"/>
                        </a:rPr>
                        <a:t> </a:t>
                      </a:r>
                      <a:r>
                        <a:rPr sz="1400" b="1" spc="-75" dirty="0">
                          <a:solidFill>
                            <a:srgbClr val="FFFFFF"/>
                          </a:solidFill>
                          <a:latin typeface="Arial"/>
                          <a:cs typeface="Arial"/>
                        </a:rPr>
                        <a:t>element</a:t>
                      </a:r>
                      <a:endParaRPr sz="1400">
                        <a:latin typeface="Arial"/>
                        <a:cs typeface="Arial"/>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E48312"/>
                    </a:solidFill>
                  </a:tcPr>
                </a:tc>
                <a:extLst>
                  <a:ext uri="{0D108BD9-81ED-4DB2-BD59-A6C34878D82A}">
                    <a16:rowId xmlns:a16="http://schemas.microsoft.com/office/drawing/2014/main" val="10000"/>
                  </a:ext>
                </a:extLst>
              </a:tr>
              <a:tr h="518159">
                <a:tc>
                  <a:txBody>
                    <a:bodyPr/>
                    <a:lstStyle/>
                    <a:p>
                      <a:pPr marL="97790">
                        <a:lnSpc>
                          <a:spcPct val="100000"/>
                        </a:lnSpc>
                        <a:spcBef>
                          <a:spcPts val="259"/>
                        </a:spcBef>
                      </a:pPr>
                      <a:r>
                        <a:rPr sz="1400" spc="-30" dirty="0">
                          <a:latin typeface="Arial"/>
                          <a:cs typeface="Arial"/>
                        </a:rPr>
                        <a:t>font-family</a:t>
                      </a:r>
                      <a:endParaRPr sz="1400">
                        <a:latin typeface="Arial"/>
                        <a:cs typeface="Arial"/>
                      </a:endParaRPr>
                    </a:p>
                  </a:txBody>
                  <a:tcPr marL="0" marR="0" marT="33019"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F5D9CC"/>
                    </a:solidFill>
                  </a:tcPr>
                </a:tc>
                <a:tc>
                  <a:txBody>
                    <a:bodyPr/>
                    <a:lstStyle/>
                    <a:p>
                      <a:pPr marL="97790" marR="308610">
                        <a:lnSpc>
                          <a:spcPts val="1670"/>
                        </a:lnSpc>
                        <a:spcBef>
                          <a:spcPts val="254"/>
                        </a:spcBef>
                      </a:pPr>
                      <a:r>
                        <a:rPr sz="1400" spc="-5" dirty="0">
                          <a:latin typeface="Courier New"/>
                          <a:cs typeface="Courier New"/>
                        </a:rPr>
                        <a:t>font-family: "Open</a:t>
                      </a:r>
                      <a:r>
                        <a:rPr sz="1400" spc="-105" dirty="0">
                          <a:latin typeface="Courier New"/>
                          <a:cs typeface="Courier New"/>
                        </a:rPr>
                        <a:t> </a:t>
                      </a:r>
                      <a:r>
                        <a:rPr sz="1400" spc="-5" dirty="0">
                          <a:latin typeface="Courier New"/>
                          <a:cs typeface="Courier New"/>
                        </a:rPr>
                        <a:t>Sans",  "Helvetica",</a:t>
                      </a:r>
                      <a:r>
                        <a:rPr sz="1400" spc="-60" dirty="0">
                          <a:latin typeface="Courier New"/>
                          <a:cs typeface="Courier New"/>
                        </a:rPr>
                        <a:t> </a:t>
                      </a:r>
                      <a:r>
                        <a:rPr sz="1400" spc="-5" dirty="0">
                          <a:latin typeface="Courier New"/>
                          <a:cs typeface="Courier New"/>
                        </a:rPr>
                        <a:t>sans-serif;</a:t>
                      </a:r>
                      <a:endParaRPr sz="1400">
                        <a:latin typeface="Courier New"/>
                        <a:cs typeface="Courier New"/>
                      </a:endParaRPr>
                    </a:p>
                  </a:txBody>
                  <a:tcPr marL="0" marR="0" marT="32384"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F5D9CC"/>
                    </a:solidFill>
                  </a:tcPr>
                </a:tc>
                <a:tc>
                  <a:txBody>
                    <a:bodyPr/>
                    <a:lstStyle/>
                    <a:p>
                      <a:pPr marL="97790" marR="300355">
                        <a:lnSpc>
                          <a:spcPct val="101200"/>
                        </a:lnSpc>
                        <a:spcBef>
                          <a:spcPts val="240"/>
                        </a:spcBef>
                      </a:pPr>
                      <a:r>
                        <a:rPr sz="1400" spc="-5" dirty="0">
                          <a:latin typeface="Arial"/>
                          <a:cs typeface="Arial"/>
                        </a:rPr>
                        <a:t>If </a:t>
                      </a:r>
                      <a:r>
                        <a:rPr sz="1400" spc="-20" dirty="0">
                          <a:latin typeface="Arial"/>
                          <a:cs typeface="Arial"/>
                        </a:rPr>
                        <a:t>the </a:t>
                      </a:r>
                      <a:r>
                        <a:rPr sz="1400" spc="-65" dirty="0">
                          <a:latin typeface="Arial"/>
                          <a:cs typeface="Arial"/>
                        </a:rPr>
                        <a:t>user </a:t>
                      </a:r>
                      <a:r>
                        <a:rPr sz="1400" spc="-105" dirty="0">
                          <a:latin typeface="Arial"/>
                          <a:cs typeface="Arial"/>
                        </a:rPr>
                        <a:t>has </a:t>
                      </a:r>
                      <a:r>
                        <a:rPr sz="1400" spc="-85" dirty="0">
                          <a:latin typeface="Arial"/>
                          <a:cs typeface="Arial"/>
                        </a:rPr>
                        <a:t>Open </a:t>
                      </a:r>
                      <a:r>
                        <a:rPr sz="1400" spc="-155" dirty="0">
                          <a:latin typeface="Arial"/>
                          <a:cs typeface="Arial"/>
                        </a:rPr>
                        <a:t>Sans </a:t>
                      </a:r>
                      <a:r>
                        <a:rPr sz="1400" spc="-15" dirty="0">
                          <a:latin typeface="Arial"/>
                          <a:cs typeface="Arial"/>
                        </a:rPr>
                        <a:t>font, </a:t>
                      </a:r>
                      <a:r>
                        <a:rPr sz="1400" dirty="0">
                          <a:latin typeface="Arial"/>
                          <a:cs typeface="Arial"/>
                        </a:rPr>
                        <a:t>will </a:t>
                      </a:r>
                      <a:r>
                        <a:rPr sz="1400" spc="-95" dirty="0">
                          <a:latin typeface="Arial"/>
                          <a:cs typeface="Arial"/>
                        </a:rPr>
                        <a:t>use </a:t>
                      </a:r>
                      <a:r>
                        <a:rPr sz="1400" spc="-55" dirty="0">
                          <a:latin typeface="Arial"/>
                          <a:cs typeface="Arial"/>
                        </a:rPr>
                        <a:t>open </a:t>
                      </a:r>
                      <a:r>
                        <a:rPr sz="1400" spc="-95" dirty="0">
                          <a:latin typeface="Arial"/>
                          <a:cs typeface="Arial"/>
                        </a:rPr>
                        <a:t>sans; </a:t>
                      </a:r>
                      <a:r>
                        <a:rPr sz="1400" spc="-80" dirty="0">
                          <a:latin typeface="Arial"/>
                          <a:cs typeface="Arial"/>
                        </a:rPr>
                        <a:t>else </a:t>
                      </a:r>
                      <a:r>
                        <a:rPr sz="1400" spc="-55" dirty="0">
                          <a:latin typeface="Arial"/>
                          <a:cs typeface="Arial"/>
                        </a:rPr>
                        <a:t>Helvetica; </a:t>
                      </a:r>
                      <a:r>
                        <a:rPr sz="1400" spc="-80" dirty="0">
                          <a:latin typeface="Arial"/>
                          <a:cs typeface="Arial"/>
                        </a:rPr>
                        <a:t>else  </a:t>
                      </a:r>
                      <a:r>
                        <a:rPr sz="1400" spc="-70" dirty="0">
                          <a:latin typeface="Arial"/>
                          <a:cs typeface="Arial"/>
                        </a:rPr>
                        <a:t>sans-serif </a:t>
                      </a:r>
                      <a:r>
                        <a:rPr sz="1400" spc="-60" dirty="0">
                          <a:latin typeface="Arial"/>
                          <a:cs typeface="Arial"/>
                        </a:rPr>
                        <a:t>(generic</a:t>
                      </a:r>
                      <a:r>
                        <a:rPr sz="1400" spc="-100" dirty="0">
                          <a:latin typeface="Arial"/>
                          <a:cs typeface="Arial"/>
                        </a:rPr>
                        <a:t> </a:t>
                      </a:r>
                      <a:r>
                        <a:rPr sz="1400" spc="-20" dirty="0">
                          <a:latin typeface="Arial"/>
                          <a:cs typeface="Arial"/>
                        </a:rPr>
                        <a:t>font).</a:t>
                      </a:r>
                      <a:endParaRPr sz="1400">
                        <a:latin typeface="Arial"/>
                        <a:cs typeface="Arial"/>
                      </a:endParaRPr>
                    </a:p>
                  </a:txBody>
                  <a:tcPr marL="0" marR="0" marT="30480"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F5D9CC"/>
                    </a:solidFill>
                  </a:tcPr>
                </a:tc>
                <a:extLst>
                  <a:ext uri="{0D108BD9-81ED-4DB2-BD59-A6C34878D82A}">
                    <a16:rowId xmlns:a16="http://schemas.microsoft.com/office/drawing/2014/main" val="10001"/>
                  </a:ext>
                </a:extLst>
              </a:tr>
              <a:tr h="370840">
                <a:tc>
                  <a:txBody>
                    <a:bodyPr/>
                    <a:lstStyle/>
                    <a:p>
                      <a:pPr marL="97790">
                        <a:lnSpc>
                          <a:spcPct val="100000"/>
                        </a:lnSpc>
                        <a:spcBef>
                          <a:spcPts val="260"/>
                        </a:spcBef>
                      </a:pPr>
                      <a:r>
                        <a:rPr sz="1400" spc="-60" dirty="0">
                          <a:latin typeface="Arial"/>
                          <a:cs typeface="Arial"/>
                        </a:rPr>
                        <a:t>font-size</a:t>
                      </a:r>
                      <a:endParaRPr sz="1400">
                        <a:latin typeface="Arial"/>
                        <a:cs typeface="Arial"/>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tc>
                  <a:txBody>
                    <a:bodyPr/>
                    <a:lstStyle/>
                    <a:p>
                      <a:pPr marL="97790">
                        <a:lnSpc>
                          <a:spcPct val="100000"/>
                        </a:lnSpc>
                        <a:spcBef>
                          <a:spcPts val="190"/>
                        </a:spcBef>
                      </a:pPr>
                      <a:r>
                        <a:rPr sz="1400" spc="-5" dirty="0">
                          <a:latin typeface="Courier New"/>
                          <a:cs typeface="Courier New"/>
                        </a:rPr>
                        <a:t>font-size:</a:t>
                      </a:r>
                      <a:r>
                        <a:rPr sz="1400" spc="-20" dirty="0">
                          <a:latin typeface="Courier New"/>
                          <a:cs typeface="Courier New"/>
                        </a:rPr>
                        <a:t> </a:t>
                      </a:r>
                      <a:r>
                        <a:rPr sz="1400" spc="-5" dirty="0">
                          <a:latin typeface="Courier New"/>
                          <a:cs typeface="Courier New"/>
                        </a:rPr>
                        <a:t>18pt;</a:t>
                      </a:r>
                      <a:endParaRPr sz="1400">
                        <a:latin typeface="Courier New"/>
                        <a:cs typeface="Courier New"/>
                      </a:endParaRPr>
                    </a:p>
                  </a:txBody>
                  <a:tcPr marL="0" marR="0" marT="2413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tc>
                  <a:txBody>
                    <a:bodyPr/>
                    <a:lstStyle/>
                    <a:p>
                      <a:pPr marL="97790">
                        <a:lnSpc>
                          <a:spcPct val="100000"/>
                        </a:lnSpc>
                        <a:spcBef>
                          <a:spcPts val="260"/>
                        </a:spcBef>
                      </a:pPr>
                      <a:r>
                        <a:rPr sz="1400" spc="-114" dirty="0">
                          <a:latin typeface="Arial"/>
                          <a:cs typeface="Arial"/>
                        </a:rPr>
                        <a:t>Sets </a:t>
                      </a:r>
                      <a:r>
                        <a:rPr sz="1400" spc="-10" dirty="0">
                          <a:latin typeface="Arial"/>
                          <a:cs typeface="Arial"/>
                        </a:rPr>
                        <a:t>font </a:t>
                      </a:r>
                      <a:r>
                        <a:rPr sz="1400" spc="-105" dirty="0">
                          <a:latin typeface="Arial"/>
                          <a:cs typeface="Arial"/>
                        </a:rPr>
                        <a:t>size </a:t>
                      </a:r>
                      <a:r>
                        <a:rPr sz="1400" spc="-20" dirty="0">
                          <a:latin typeface="Arial"/>
                          <a:cs typeface="Arial"/>
                        </a:rPr>
                        <a:t>at </a:t>
                      </a:r>
                      <a:r>
                        <a:rPr sz="1400" spc="-30" dirty="0">
                          <a:latin typeface="Arial"/>
                          <a:cs typeface="Arial"/>
                        </a:rPr>
                        <a:t>18pt </a:t>
                      </a:r>
                      <a:r>
                        <a:rPr sz="1400" spc="-35" dirty="0">
                          <a:latin typeface="Arial"/>
                          <a:cs typeface="Arial"/>
                        </a:rPr>
                        <a:t>(about </a:t>
                      </a:r>
                      <a:r>
                        <a:rPr sz="1400" spc="-280" dirty="0">
                          <a:latin typeface="Arial"/>
                          <a:cs typeface="Arial"/>
                        </a:rPr>
                        <a:t>¼ </a:t>
                      </a:r>
                      <a:r>
                        <a:rPr sz="1400" spc="-5" dirty="0">
                          <a:latin typeface="Arial"/>
                          <a:cs typeface="Arial"/>
                        </a:rPr>
                        <a:t>of </a:t>
                      </a:r>
                      <a:r>
                        <a:rPr sz="1400" spc="-80" dirty="0">
                          <a:latin typeface="Arial"/>
                          <a:cs typeface="Arial"/>
                        </a:rPr>
                        <a:t>an</a:t>
                      </a:r>
                      <a:r>
                        <a:rPr sz="1400" spc="-285" dirty="0">
                          <a:latin typeface="Arial"/>
                          <a:cs typeface="Arial"/>
                        </a:rPr>
                        <a:t> </a:t>
                      </a:r>
                      <a:r>
                        <a:rPr sz="1400" spc="-50" dirty="0">
                          <a:latin typeface="Arial"/>
                          <a:cs typeface="Arial"/>
                        </a:rPr>
                        <a:t>inch)</a:t>
                      </a:r>
                      <a:endParaRPr sz="1400">
                        <a:latin typeface="Arial"/>
                        <a:cs typeface="Arial"/>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extLst>
                  <a:ext uri="{0D108BD9-81ED-4DB2-BD59-A6C34878D82A}">
                    <a16:rowId xmlns:a16="http://schemas.microsoft.com/office/drawing/2014/main" val="10002"/>
                  </a:ext>
                </a:extLst>
              </a:tr>
              <a:tr h="370840">
                <a:tc>
                  <a:txBody>
                    <a:bodyPr/>
                    <a:lstStyle/>
                    <a:p>
                      <a:pPr marL="97790">
                        <a:lnSpc>
                          <a:spcPct val="100000"/>
                        </a:lnSpc>
                        <a:spcBef>
                          <a:spcPts val="259"/>
                        </a:spcBef>
                      </a:pPr>
                      <a:r>
                        <a:rPr sz="1400" spc="-35" dirty="0">
                          <a:latin typeface="Arial"/>
                          <a:cs typeface="Arial"/>
                        </a:rPr>
                        <a:t>line-height</a:t>
                      </a:r>
                      <a:endParaRPr sz="1400">
                        <a:latin typeface="Arial"/>
                        <a:cs typeface="Arial"/>
                      </a:endParaRPr>
                    </a:p>
                  </a:txBody>
                  <a:tcPr marL="0" marR="0" marT="33019"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5D9CC"/>
                    </a:solidFill>
                  </a:tcPr>
                </a:tc>
                <a:tc>
                  <a:txBody>
                    <a:bodyPr/>
                    <a:lstStyle/>
                    <a:p>
                      <a:pPr marL="97790">
                        <a:lnSpc>
                          <a:spcPct val="100000"/>
                        </a:lnSpc>
                        <a:spcBef>
                          <a:spcPts val="190"/>
                        </a:spcBef>
                      </a:pPr>
                      <a:r>
                        <a:rPr sz="1400" spc="-5" dirty="0">
                          <a:latin typeface="Courier New"/>
                          <a:cs typeface="Courier New"/>
                        </a:rPr>
                        <a:t>line-height:</a:t>
                      </a:r>
                      <a:r>
                        <a:rPr sz="1400" spc="-20" dirty="0">
                          <a:latin typeface="Courier New"/>
                          <a:cs typeface="Courier New"/>
                        </a:rPr>
                        <a:t> </a:t>
                      </a:r>
                      <a:r>
                        <a:rPr sz="1400" spc="-5" dirty="0">
                          <a:latin typeface="Courier New"/>
                          <a:cs typeface="Courier New"/>
                        </a:rPr>
                        <a:t>3;</a:t>
                      </a:r>
                      <a:endParaRPr sz="1400">
                        <a:latin typeface="Courier New"/>
                        <a:cs typeface="Courier New"/>
                      </a:endParaRPr>
                    </a:p>
                  </a:txBody>
                  <a:tcPr marL="0" marR="0" marT="2413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5D9CC"/>
                    </a:solidFill>
                  </a:tcPr>
                </a:tc>
                <a:tc>
                  <a:txBody>
                    <a:bodyPr/>
                    <a:lstStyle/>
                    <a:p>
                      <a:pPr marL="97790">
                        <a:lnSpc>
                          <a:spcPct val="100000"/>
                        </a:lnSpc>
                        <a:spcBef>
                          <a:spcPts val="259"/>
                        </a:spcBef>
                      </a:pPr>
                      <a:r>
                        <a:rPr sz="1400" spc="-15" dirty="0">
                          <a:latin typeface="Arial"/>
                          <a:cs typeface="Arial"/>
                        </a:rPr>
                        <a:t>Will </a:t>
                      </a:r>
                      <a:r>
                        <a:rPr sz="1400" spc="-90" dirty="0">
                          <a:latin typeface="Arial"/>
                          <a:cs typeface="Arial"/>
                        </a:rPr>
                        <a:t>make each </a:t>
                      </a:r>
                      <a:r>
                        <a:rPr sz="1400" spc="-30" dirty="0">
                          <a:latin typeface="Arial"/>
                          <a:cs typeface="Arial"/>
                        </a:rPr>
                        <a:t>line </a:t>
                      </a:r>
                      <a:r>
                        <a:rPr sz="1400" spc="-85" dirty="0">
                          <a:latin typeface="Arial"/>
                          <a:cs typeface="Arial"/>
                        </a:rPr>
                        <a:t>have </a:t>
                      </a:r>
                      <a:r>
                        <a:rPr sz="1400" spc="-110" dirty="0">
                          <a:latin typeface="Arial"/>
                          <a:cs typeface="Arial"/>
                        </a:rPr>
                        <a:t>a </a:t>
                      </a:r>
                      <a:r>
                        <a:rPr sz="1400" spc="-40" dirty="0">
                          <a:latin typeface="Arial"/>
                          <a:cs typeface="Arial"/>
                        </a:rPr>
                        <a:t>height </a:t>
                      </a:r>
                      <a:r>
                        <a:rPr sz="1400" spc="-5" dirty="0">
                          <a:latin typeface="Arial"/>
                          <a:cs typeface="Arial"/>
                        </a:rPr>
                        <a:t>of </a:t>
                      </a:r>
                      <a:r>
                        <a:rPr sz="1400" spc="-85" dirty="0">
                          <a:latin typeface="Arial"/>
                          <a:cs typeface="Arial"/>
                        </a:rPr>
                        <a:t>3x </a:t>
                      </a:r>
                      <a:r>
                        <a:rPr sz="1400" spc="-10" dirty="0">
                          <a:latin typeface="Arial"/>
                          <a:cs typeface="Arial"/>
                        </a:rPr>
                        <a:t>font</a:t>
                      </a:r>
                      <a:r>
                        <a:rPr sz="1400" spc="-185" dirty="0">
                          <a:latin typeface="Arial"/>
                          <a:cs typeface="Arial"/>
                        </a:rPr>
                        <a:t> </a:t>
                      </a:r>
                      <a:r>
                        <a:rPr sz="1400" spc="-90" dirty="0">
                          <a:latin typeface="Arial"/>
                          <a:cs typeface="Arial"/>
                        </a:rPr>
                        <a:t>size.</a:t>
                      </a:r>
                      <a:endParaRPr sz="1400">
                        <a:latin typeface="Arial"/>
                        <a:cs typeface="Arial"/>
                      </a:endParaRPr>
                    </a:p>
                  </a:txBody>
                  <a:tcPr marL="0" marR="0" marT="33019"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5D9CC"/>
                    </a:solidFill>
                  </a:tcPr>
                </a:tc>
                <a:extLst>
                  <a:ext uri="{0D108BD9-81ED-4DB2-BD59-A6C34878D82A}">
                    <a16:rowId xmlns:a16="http://schemas.microsoft.com/office/drawing/2014/main" val="10003"/>
                  </a:ext>
                </a:extLst>
              </a:tr>
              <a:tr h="370840">
                <a:tc>
                  <a:txBody>
                    <a:bodyPr/>
                    <a:lstStyle/>
                    <a:p>
                      <a:pPr marL="97790">
                        <a:lnSpc>
                          <a:spcPct val="100000"/>
                        </a:lnSpc>
                        <a:spcBef>
                          <a:spcPts val="259"/>
                        </a:spcBef>
                      </a:pPr>
                      <a:r>
                        <a:rPr sz="1400" spc="-40" dirty="0">
                          <a:latin typeface="Arial"/>
                          <a:cs typeface="Arial"/>
                        </a:rPr>
                        <a:t>text-decoration</a:t>
                      </a:r>
                      <a:endParaRPr sz="1400">
                        <a:latin typeface="Arial"/>
                        <a:cs typeface="Arial"/>
                      </a:endParaRPr>
                    </a:p>
                  </a:txBody>
                  <a:tcPr marL="0" marR="0" marT="33019"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tc>
                  <a:txBody>
                    <a:bodyPr/>
                    <a:lstStyle/>
                    <a:p>
                      <a:pPr marL="97790">
                        <a:lnSpc>
                          <a:spcPct val="100000"/>
                        </a:lnSpc>
                        <a:spcBef>
                          <a:spcPts val="190"/>
                        </a:spcBef>
                      </a:pPr>
                      <a:r>
                        <a:rPr sz="1400" spc="-5" dirty="0">
                          <a:latin typeface="Courier New"/>
                          <a:cs typeface="Courier New"/>
                        </a:rPr>
                        <a:t>text-decoration:</a:t>
                      </a:r>
                      <a:r>
                        <a:rPr sz="1400" spc="-60" dirty="0">
                          <a:latin typeface="Courier New"/>
                          <a:cs typeface="Courier New"/>
                        </a:rPr>
                        <a:t> </a:t>
                      </a:r>
                      <a:r>
                        <a:rPr sz="1400" spc="-5" dirty="0">
                          <a:latin typeface="Courier New"/>
                          <a:cs typeface="Courier New"/>
                        </a:rPr>
                        <a:t>underline;</a:t>
                      </a:r>
                      <a:endParaRPr sz="1400">
                        <a:latin typeface="Courier New"/>
                        <a:cs typeface="Courier New"/>
                      </a:endParaRPr>
                    </a:p>
                  </a:txBody>
                  <a:tcPr marL="0" marR="0" marT="2413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tc>
                  <a:txBody>
                    <a:bodyPr/>
                    <a:lstStyle/>
                    <a:p>
                      <a:pPr marL="97790">
                        <a:lnSpc>
                          <a:spcPct val="100000"/>
                        </a:lnSpc>
                        <a:spcBef>
                          <a:spcPts val="259"/>
                        </a:spcBef>
                      </a:pPr>
                      <a:r>
                        <a:rPr sz="1400" spc="-105" dirty="0">
                          <a:latin typeface="Arial"/>
                          <a:cs typeface="Arial"/>
                        </a:rPr>
                        <a:t>Text </a:t>
                      </a:r>
                      <a:r>
                        <a:rPr sz="1400" dirty="0">
                          <a:latin typeface="Arial"/>
                          <a:cs typeface="Arial"/>
                        </a:rPr>
                        <a:t>will </a:t>
                      </a:r>
                      <a:r>
                        <a:rPr sz="1400" spc="-65" dirty="0">
                          <a:latin typeface="Arial"/>
                          <a:cs typeface="Arial"/>
                        </a:rPr>
                        <a:t>be</a:t>
                      </a:r>
                      <a:r>
                        <a:rPr sz="1400" spc="-125" dirty="0">
                          <a:latin typeface="Arial"/>
                          <a:cs typeface="Arial"/>
                        </a:rPr>
                        <a:t> </a:t>
                      </a:r>
                      <a:r>
                        <a:rPr sz="1400" spc="-35" dirty="0">
                          <a:latin typeface="Arial"/>
                          <a:cs typeface="Arial"/>
                        </a:rPr>
                        <a:t>underlined.</a:t>
                      </a:r>
                      <a:endParaRPr sz="1400">
                        <a:latin typeface="Arial"/>
                        <a:cs typeface="Arial"/>
                      </a:endParaRPr>
                    </a:p>
                  </a:txBody>
                  <a:tcPr marL="0" marR="0" marT="33019"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extLst>
                  <a:ext uri="{0D108BD9-81ED-4DB2-BD59-A6C34878D82A}">
                    <a16:rowId xmlns:a16="http://schemas.microsoft.com/office/drawing/2014/main" val="10004"/>
                  </a:ext>
                </a:extLst>
              </a:tr>
              <a:tr h="370840">
                <a:tc>
                  <a:txBody>
                    <a:bodyPr/>
                    <a:lstStyle/>
                    <a:p>
                      <a:pPr marL="97790">
                        <a:lnSpc>
                          <a:spcPct val="100000"/>
                        </a:lnSpc>
                        <a:spcBef>
                          <a:spcPts val="260"/>
                        </a:spcBef>
                      </a:pPr>
                      <a:r>
                        <a:rPr sz="1400" spc="-30" dirty="0">
                          <a:latin typeface="Arial"/>
                          <a:cs typeface="Arial"/>
                        </a:rPr>
                        <a:t>font-weight</a:t>
                      </a:r>
                      <a:endParaRPr sz="1400">
                        <a:latin typeface="Arial"/>
                        <a:cs typeface="Arial"/>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5D9CC"/>
                    </a:solidFill>
                  </a:tcPr>
                </a:tc>
                <a:tc>
                  <a:txBody>
                    <a:bodyPr/>
                    <a:lstStyle/>
                    <a:p>
                      <a:pPr marL="97790">
                        <a:lnSpc>
                          <a:spcPct val="100000"/>
                        </a:lnSpc>
                        <a:spcBef>
                          <a:spcPts val="190"/>
                        </a:spcBef>
                      </a:pPr>
                      <a:r>
                        <a:rPr sz="1400" spc="-5" dirty="0">
                          <a:latin typeface="Courier New"/>
                          <a:cs typeface="Courier New"/>
                        </a:rPr>
                        <a:t>font-weight:</a:t>
                      </a:r>
                      <a:r>
                        <a:rPr sz="1400" spc="-20" dirty="0">
                          <a:latin typeface="Courier New"/>
                          <a:cs typeface="Courier New"/>
                        </a:rPr>
                        <a:t> </a:t>
                      </a:r>
                      <a:r>
                        <a:rPr sz="1400" spc="-5" dirty="0">
                          <a:latin typeface="Courier New"/>
                          <a:cs typeface="Courier New"/>
                        </a:rPr>
                        <a:t>700;</a:t>
                      </a:r>
                      <a:endParaRPr sz="1400">
                        <a:latin typeface="Courier New"/>
                        <a:cs typeface="Courier New"/>
                      </a:endParaRPr>
                    </a:p>
                  </a:txBody>
                  <a:tcPr marL="0" marR="0" marT="2413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5D9CC"/>
                    </a:solidFill>
                  </a:tcPr>
                </a:tc>
                <a:tc>
                  <a:txBody>
                    <a:bodyPr/>
                    <a:lstStyle/>
                    <a:p>
                      <a:pPr marL="97790">
                        <a:lnSpc>
                          <a:spcPct val="100000"/>
                        </a:lnSpc>
                        <a:spcBef>
                          <a:spcPts val="260"/>
                        </a:spcBef>
                      </a:pPr>
                      <a:r>
                        <a:rPr sz="1400" spc="-70" dirty="0">
                          <a:latin typeface="Arial"/>
                          <a:cs typeface="Arial"/>
                        </a:rPr>
                        <a:t>Font </a:t>
                      </a:r>
                      <a:r>
                        <a:rPr sz="1400" dirty="0">
                          <a:latin typeface="Arial"/>
                          <a:cs typeface="Arial"/>
                        </a:rPr>
                        <a:t>will </a:t>
                      </a:r>
                      <a:r>
                        <a:rPr sz="1400" spc="-65" dirty="0">
                          <a:latin typeface="Arial"/>
                          <a:cs typeface="Arial"/>
                        </a:rPr>
                        <a:t>be </a:t>
                      </a:r>
                      <a:r>
                        <a:rPr sz="1400" spc="-30" dirty="0">
                          <a:latin typeface="Arial"/>
                          <a:cs typeface="Arial"/>
                        </a:rPr>
                        <a:t>bold; norm </a:t>
                      </a:r>
                      <a:r>
                        <a:rPr sz="1400" spc="-75" dirty="0">
                          <a:latin typeface="Arial"/>
                          <a:cs typeface="Arial"/>
                        </a:rPr>
                        <a:t>is</a:t>
                      </a:r>
                      <a:r>
                        <a:rPr sz="1400" spc="-270" dirty="0">
                          <a:latin typeface="Arial"/>
                          <a:cs typeface="Arial"/>
                        </a:rPr>
                        <a:t> </a:t>
                      </a:r>
                      <a:r>
                        <a:rPr sz="1400" spc="-65" dirty="0">
                          <a:latin typeface="Arial"/>
                          <a:cs typeface="Arial"/>
                        </a:rPr>
                        <a:t>300.</a:t>
                      </a:r>
                      <a:endParaRPr sz="1400">
                        <a:latin typeface="Arial"/>
                        <a:cs typeface="Arial"/>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5D9CC"/>
                    </a:solidFill>
                  </a:tcPr>
                </a:tc>
                <a:extLst>
                  <a:ext uri="{0D108BD9-81ED-4DB2-BD59-A6C34878D82A}">
                    <a16:rowId xmlns:a16="http://schemas.microsoft.com/office/drawing/2014/main" val="10005"/>
                  </a:ext>
                </a:extLst>
              </a:tr>
              <a:tr h="370840">
                <a:tc>
                  <a:txBody>
                    <a:bodyPr/>
                    <a:lstStyle/>
                    <a:p>
                      <a:pPr marL="97790">
                        <a:lnSpc>
                          <a:spcPct val="100000"/>
                        </a:lnSpc>
                        <a:spcBef>
                          <a:spcPts val="260"/>
                        </a:spcBef>
                      </a:pPr>
                      <a:r>
                        <a:rPr sz="1400" spc="-40" dirty="0">
                          <a:latin typeface="Arial"/>
                          <a:cs typeface="Arial"/>
                        </a:rPr>
                        <a:t>text-align</a:t>
                      </a:r>
                      <a:endParaRPr sz="1400">
                        <a:latin typeface="Arial"/>
                        <a:cs typeface="Arial"/>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tc>
                  <a:txBody>
                    <a:bodyPr/>
                    <a:lstStyle/>
                    <a:p>
                      <a:pPr marL="97790">
                        <a:lnSpc>
                          <a:spcPct val="100000"/>
                        </a:lnSpc>
                        <a:spcBef>
                          <a:spcPts val="190"/>
                        </a:spcBef>
                      </a:pPr>
                      <a:r>
                        <a:rPr sz="1400" spc="-5" dirty="0">
                          <a:latin typeface="Courier New"/>
                          <a:cs typeface="Courier New"/>
                        </a:rPr>
                        <a:t>text-align:</a:t>
                      </a:r>
                      <a:r>
                        <a:rPr sz="1400" spc="-20" dirty="0">
                          <a:latin typeface="Courier New"/>
                          <a:cs typeface="Courier New"/>
                        </a:rPr>
                        <a:t> </a:t>
                      </a:r>
                      <a:r>
                        <a:rPr sz="1400" spc="-5" dirty="0">
                          <a:latin typeface="Courier New"/>
                          <a:cs typeface="Courier New"/>
                        </a:rPr>
                        <a:t>center;</a:t>
                      </a:r>
                      <a:endParaRPr sz="1400">
                        <a:latin typeface="Courier New"/>
                        <a:cs typeface="Courier New"/>
                      </a:endParaRPr>
                    </a:p>
                  </a:txBody>
                  <a:tcPr marL="0" marR="0" marT="2413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tc>
                  <a:txBody>
                    <a:bodyPr/>
                    <a:lstStyle/>
                    <a:p>
                      <a:pPr marL="97790">
                        <a:lnSpc>
                          <a:spcPct val="100000"/>
                        </a:lnSpc>
                        <a:spcBef>
                          <a:spcPts val="260"/>
                        </a:spcBef>
                      </a:pPr>
                      <a:r>
                        <a:rPr sz="1400" spc="-105" dirty="0">
                          <a:latin typeface="Arial"/>
                          <a:cs typeface="Arial"/>
                        </a:rPr>
                        <a:t>Text </a:t>
                      </a:r>
                      <a:r>
                        <a:rPr sz="1400" dirty="0">
                          <a:latin typeface="Arial"/>
                          <a:cs typeface="Arial"/>
                        </a:rPr>
                        <a:t>will </a:t>
                      </a:r>
                      <a:r>
                        <a:rPr sz="1400" spc="-65" dirty="0">
                          <a:latin typeface="Arial"/>
                          <a:cs typeface="Arial"/>
                        </a:rPr>
                        <a:t>be </a:t>
                      </a:r>
                      <a:r>
                        <a:rPr sz="1400" spc="-50" dirty="0">
                          <a:latin typeface="Arial"/>
                          <a:cs typeface="Arial"/>
                        </a:rPr>
                        <a:t>centered </a:t>
                      </a:r>
                      <a:r>
                        <a:rPr sz="1400" spc="-55" dirty="0">
                          <a:latin typeface="Arial"/>
                          <a:cs typeface="Arial"/>
                        </a:rPr>
                        <a:t>inside </a:t>
                      </a:r>
                      <a:r>
                        <a:rPr sz="1400" spc="-35" dirty="0">
                          <a:latin typeface="Arial"/>
                          <a:cs typeface="Arial"/>
                        </a:rPr>
                        <a:t>parent</a:t>
                      </a:r>
                      <a:r>
                        <a:rPr sz="1400" spc="-180" dirty="0">
                          <a:latin typeface="Arial"/>
                          <a:cs typeface="Arial"/>
                        </a:rPr>
                        <a:t> </a:t>
                      </a:r>
                      <a:r>
                        <a:rPr sz="1400" spc="-40" dirty="0">
                          <a:latin typeface="Arial"/>
                          <a:cs typeface="Arial"/>
                        </a:rPr>
                        <a:t>element.</a:t>
                      </a:r>
                      <a:endParaRPr sz="1400">
                        <a:latin typeface="Arial"/>
                        <a:cs typeface="Arial"/>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extLst>
                  <a:ext uri="{0D108BD9-81ED-4DB2-BD59-A6C34878D82A}">
                    <a16:rowId xmlns:a16="http://schemas.microsoft.com/office/drawing/2014/main" val="10006"/>
                  </a:ext>
                </a:extLst>
              </a:tr>
              <a:tr h="370840">
                <a:tc>
                  <a:txBody>
                    <a:bodyPr/>
                    <a:lstStyle/>
                    <a:p>
                      <a:pPr marL="97790">
                        <a:lnSpc>
                          <a:spcPct val="100000"/>
                        </a:lnSpc>
                        <a:spcBef>
                          <a:spcPts val="260"/>
                        </a:spcBef>
                      </a:pPr>
                      <a:r>
                        <a:rPr sz="1400" spc="-30" dirty="0">
                          <a:latin typeface="Arial"/>
                          <a:cs typeface="Arial"/>
                        </a:rPr>
                        <a:t>font-variant</a:t>
                      </a:r>
                      <a:endParaRPr sz="1400">
                        <a:latin typeface="Arial"/>
                        <a:cs typeface="Arial"/>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5D9CC"/>
                    </a:solidFill>
                  </a:tcPr>
                </a:tc>
                <a:tc>
                  <a:txBody>
                    <a:bodyPr/>
                    <a:lstStyle/>
                    <a:p>
                      <a:pPr marL="97790">
                        <a:lnSpc>
                          <a:spcPct val="100000"/>
                        </a:lnSpc>
                        <a:spcBef>
                          <a:spcPts val="190"/>
                        </a:spcBef>
                      </a:pPr>
                      <a:r>
                        <a:rPr sz="1400" spc="-5" dirty="0">
                          <a:latin typeface="Courier New"/>
                          <a:cs typeface="Courier New"/>
                        </a:rPr>
                        <a:t>font-variant:</a:t>
                      </a:r>
                      <a:r>
                        <a:rPr sz="1400" spc="-35" dirty="0">
                          <a:latin typeface="Courier New"/>
                          <a:cs typeface="Courier New"/>
                        </a:rPr>
                        <a:t> </a:t>
                      </a:r>
                      <a:r>
                        <a:rPr sz="1400" spc="-5" dirty="0">
                          <a:latin typeface="Courier New"/>
                          <a:cs typeface="Courier New"/>
                        </a:rPr>
                        <a:t>small-caps;</a:t>
                      </a:r>
                      <a:endParaRPr sz="1400">
                        <a:latin typeface="Courier New"/>
                        <a:cs typeface="Courier New"/>
                      </a:endParaRPr>
                    </a:p>
                  </a:txBody>
                  <a:tcPr marL="0" marR="0" marT="2413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5D9CC"/>
                    </a:solidFill>
                  </a:tcPr>
                </a:tc>
                <a:tc>
                  <a:txBody>
                    <a:bodyPr/>
                    <a:lstStyle/>
                    <a:p>
                      <a:pPr marL="97790">
                        <a:lnSpc>
                          <a:spcPct val="100000"/>
                        </a:lnSpc>
                        <a:spcBef>
                          <a:spcPts val="260"/>
                        </a:spcBef>
                      </a:pPr>
                      <a:r>
                        <a:rPr sz="1400" spc="-85" dirty="0">
                          <a:latin typeface="Arial"/>
                          <a:cs typeface="Arial"/>
                        </a:rPr>
                        <a:t>Makes </a:t>
                      </a:r>
                      <a:r>
                        <a:rPr sz="1400" spc="-80" dirty="0">
                          <a:latin typeface="Arial"/>
                          <a:cs typeface="Arial"/>
                        </a:rPr>
                        <a:t>an </a:t>
                      </a:r>
                      <a:r>
                        <a:rPr sz="1400" spc="-40" dirty="0">
                          <a:latin typeface="Arial"/>
                          <a:cs typeface="Arial"/>
                        </a:rPr>
                        <a:t>element </a:t>
                      </a:r>
                      <a:r>
                        <a:rPr sz="1400" spc="-95" dirty="0">
                          <a:latin typeface="Arial"/>
                          <a:cs typeface="Arial"/>
                        </a:rPr>
                        <a:t>use </a:t>
                      </a:r>
                      <a:r>
                        <a:rPr sz="1400" spc="-60" dirty="0">
                          <a:latin typeface="Arial"/>
                          <a:cs typeface="Arial"/>
                        </a:rPr>
                        <a:t>small </a:t>
                      </a:r>
                      <a:r>
                        <a:rPr sz="1400" spc="-55" dirty="0">
                          <a:latin typeface="Arial"/>
                          <a:cs typeface="Arial"/>
                        </a:rPr>
                        <a:t>capitalized </a:t>
                      </a:r>
                      <a:r>
                        <a:rPr sz="1400" spc="-30" dirty="0">
                          <a:latin typeface="Arial"/>
                          <a:cs typeface="Arial"/>
                        </a:rPr>
                        <a:t>letters </a:t>
                      </a:r>
                      <a:r>
                        <a:rPr sz="1400" spc="-10" dirty="0">
                          <a:latin typeface="Arial"/>
                          <a:cs typeface="Arial"/>
                        </a:rPr>
                        <a:t>for</a:t>
                      </a:r>
                      <a:r>
                        <a:rPr sz="1400" spc="-160" dirty="0">
                          <a:latin typeface="Arial"/>
                          <a:cs typeface="Arial"/>
                        </a:rPr>
                        <a:t> </a:t>
                      </a:r>
                      <a:r>
                        <a:rPr sz="1400" spc="-70" dirty="0">
                          <a:latin typeface="Arial"/>
                          <a:cs typeface="Arial"/>
                        </a:rPr>
                        <a:t>lowercase.</a:t>
                      </a:r>
                      <a:endParaRPr sz="1400">
                        <a:latin typeface="Arial"/>
                        <a:cs typeface="Arial"/>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5D9CC"/>
                    </a:solidFill>
                  </a:tcPr>
                </a:tc>
                <a:extLst>
                  <a:ext uri="{0D108BD9-81ED-4DB2-BD59-A6C34878D82A}">
                    <a16:rowId xmlns:a16="http://schemas.microsoft.com/office/drawing/2014/main" val="10007"/>
                  </a:ext>
                </a:extLst>
              </a:tr>
              <a:tr h="370840">
                <a:tc>
                  <a:txBody>
                    <a:bodyPr/>
                    <a:lstStyle/>
                    <a:p>
                      <a:pPr marL="97790">
                        <a:lnSpc>
                          <a:spcPct val="100000"/>
                        </a:lnSpc>
                        <a:spcBef>
                          <a:spcPts val="259"/>
                        </a:spcBef>
                      </a:pPr>
                      <a:r>
                        <a:rPr sz="1400" spc="-35" dirty="0">
                          <a:latin typeface="Arial"/>
                          <a:cs typeface="Arial"/>
                        </a:rPr>
                        <a:t>font-style</a:t>
                      </a:r>
                      <a:endParaRPr sz="1400">
                        <a:latin typeface="Arial"/>
                        <a:cs typeface="Arial"/>
                      </a:endParaRPr>
                    </a:p>
                  </a:txBody>
                  <a:tcPr marL="0" marR="0" marT="33019"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tc>
                  <a:txBody>
                    <a:bodyPr/>
                    <a:lstStyle/>
                    <a:p>
                      <a:pPr marL="97790">
                        <a:lnSpc>
                          <a:spcPct val="100000"/>
                        </a:lnSpc>
                        <a:spcBef>
                          <a:spcPts val="190"/>
                        </a:spcBef>
                      </a:pPr>
                      <a:r>
                        <a:rPr sz="1400" spc="-5" dirty="0">
                          <a:latin typeface="Courier New"/>
                          <a:cs typeface="Courier New"/>
                        </a:rPr>
                        <a:t>font-style:</a:t>
                      </a:r>
                      <a:r>
                        <a:rPr sz="1400" spc="-20" dirty="0">
                          <a:latin typeface="Courier New"/>
                          <a:cs typeface="Courier New"/>
                        </a:rPr>
                        <a:t> </a:t>
                      </a:r>
                      <a:r>
                        <a:rPr sz="1400" spc="-5" dirty="0">
                          <a:latin typeface="Courier New"/>
                          <a:cs typeface="Courier New"/>
                        </a:rPr>
                        <a:t>italic;</a:t>
                      </a:r>
                      <a:endParaRPr sz="1400">
                        <a:latin typeface="Courier New"/>
                        <a:cs typeface="Courier New"/>
                      </a:endParaRPr>
                    </a:p>
                  </a:txBody>
                  <a:tcPr marL="0" marR="0" marT="2413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tc>
                  <a:txBody>
                    <a:bodyPr/>
                    <a:lstStyle/>
                    <a:p>
                      <a:pPr marL="97790">
                        <a:lnSpc>
                          <a:spcPct val="100000"/>
                        </a:lnSpc>
                        <a:spcBef>
                          <a:spcPts val="259"/>
                        </a:spcBef>
                      </a:pPr>
                      <a:r>
                        <a:rPr sz="1400" spc="-85" dirty="0">
                          <a:latin typeface="Arial"/>
                          <a:cs typeface="Arial"/>
                        </a:rPr>
                        <a:t>Makes </a:t>
                      </a:r>
                      <a:r>
                        <a:rPr sz="1400" spc="-15" dirty="0">
                          <a:latin typeface="Arial"/>
                          <a:cs typeface="Arial"/>
                        </a:rPr>
                        <a:t>text</a:t>
                      </a:r>
                      <a:r>
                        <a:rPr sz="1400" spc="-70" dirty="0">
                          <a:latin typeface="Arial"/>
                          <a:cs typeface="Arial"/>
                        </a:rPr>
                        <a:t> </a:t>
                      </a:r>
                      <a:r>
                        <a:rPr sz="1400" spc="-45" dirty="0">
                          <a:latin typeface="Arial"/>
                          <a:cs typeface="Arial"/>
                        </a:rPr>
                        <a:t>italicized.</a:t>
                      </a:r>
                      <a:endParaRPr sz="1400">
                        <a:latin typeface="Arial"/>
                        <a:cs typeface="Arial"/>
                      </a:endParaRPr>
                    </a:p>
                  </a:txBody>
                  <a:tcPr marL="0" marR="0" marT="33019"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extLst>
                  <a:ext uri="{0D108BD9-81ED-4DB2-BD59-A6C34878D82A}">
                    <a16:rowId xmlns:a16="http://schemas.microsoft.com/office/drawing/2014/main" val="10008"/>
                  </a:ext>
                </a:extLst>
              </a:tr>
              <a:tr h="518159">
                <a:tc>
                  <a:txBody>
                    <a:bodyPr/>
                    <a:lstStyle/>
                    <a:p>
                      <a:pPr marL="97790">
                        <a:lnSpc>
                          <a:spcPct val="100000"/>
                        </a:lnSpc>
                        <a:spcBef>
                          <a:spcPts val="259"/>
                        </a:spcBef>
                      </a:pPr>
                      <a:r>
                        <a:rPr sz="1400" spc="-10" dirty="0">
                          <a:latin typeface="Arial"/>
                          <a:cs typeface="Arial"/>
                        </a:rPr>
                        <a:t>font</a:t>
                      </a:r>
                      <a:endParaRPr sz="1400">
                        <a:latin typeface="Arial"/>
                        <a:cs typeface="Arial"/>
                      </a:endParaRPr>
                    </a:p>
                  </a:txBody>
                  <a:tcPr marL="0" marR="0" marT="33019"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5D9CC"/>
                    </a:solidFill>
                  </a:tcPr>
                </a:tc>
                <a:tc>
                  <a:txBody>
                    <a:bodyPr/>
                    <a:lstStyle/>
                    <a:p>
                      <a:pPr marL="97790" marR="628015">
                        <a:lnSpc>
                          <a:spcPts val="1670"/>
                        </a:lnSpc>
                        <a:spcBef>
                          <a:spcPts val="254"/>
                        </a:spcBef>
                      </a:pPr>
                      <a:r>
                        <a:rPr sz="1400" spc="-5" dirty="0">
                          <a:latin typeface="Courier New"/>
                          <a:cs typeface="Courier New"/>
                        </a:rPr>
                        <a:t>font: 2em "Open</a:t>
                      </a:r>
                      <a:r>
                        <a:rPr sz="1400" spc="-105" dirty="0">
                          <a:latin typeface="Courier New"/>
                          <a:cs typeface="Courier New"/>
                        </a:rPr>
                        <a:t> </a:t>
                      </a:r>
                      <a:r>
                        <a:rPr sz="1400" spc="-5" dirty="0">
                          <a:latin typeface="Courier New"/>
                          <a:cs typeface="Courier New"/>
                        </a:rPr>
                        <a:t>Sans",  sans-serif;</a:t>
                      </a:r>
                      <a:endParaRPr sz="1400">
                        <a:latin typeface="Courier New"/>
                        <a:cs typeface="Courier New"/>
                      </a:endParaRPr>
                    </a:p>
                  </a:txBody>
                  <a:tcPr marL="0" marR="0" marT="32384"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5D9CC"/>
                    </a:solidFill>
                  </a:tcPr>
                </a:tc>
                <a:tc>
                  <a:txBody>
                    <a:bodyPr/>
                    <a:lstStyle/>
                    <a:p>
                      <a:pPr marL="97790">
                        <a:lnSpc>
                          <a:spcPct val="100000"/>
                        </a:lnSpc>
                        <a:spcBef>
                          <a:spcPts val="259"/>
                        </a:spcBef>
                      </a:pPr>
                      <a:r>
                        <a:rPr sz="1400" spc="-114" dirty="0">
                          <a:latin typeface="Arial"/>
                          <a:cs typeface="Arial"/>
                        </a:rPr>
                        <a:t>Sets </a:t>
                      </a:r>
                      <a:r>
                        <a:rPr sz="1400" spc="-10" dirty="0">
                          <a:latin typeface="Arial"/>
                          <a:cs typeface="Arial"/>
                        </a:rPr>
                        <a:t>font </a:t>
                      </a:r>
                      <a:r>
                        <a:rPr sz="1400" spc="-20" dirty="0">
                          <a:latin typeface="Arial"/>
                          <a:cs typeface="Arial"/>
                        </a:rPr>
                        <a:t>at </a:t>
                      </a:r>
                      <a:r>
                        <a:rPr sz="1400" spc="-70" dirty="0">
                          <a:latin typeface="Arial"/>
                          <a:cs typeface="Arial"/>
                        </a:rPr>
                        <a:t>2em </a:t>
                      </a:r>
                      <a:r>
                        <a:rPr sz="1400" spc="-60" dirty="0">
                          <a:latin typeface="Arial"/>
                          <a:cs typeface="Arial"/>
                        </a:rPr>
                        <a:t>large, </a:t>
                      </a:r>
                      <a:r>
                        <a:rPr sz="1400" spc="-85" dirty="0">
                          <a:latin typeface="Arial"/>
                          <a:cs typeface="Arial"/>
                        </a:rPr>
                        <a:t>Open </a:t>
                      </a:r>
                      <a:r>
                        <a:rPr sz="1400" spc="-155" dirty="0">
                          <a:latin typeface="Arial"/>
                          <a:cs typeface="Arial"/>
                        </a:rPr>
                        <a:t>Sans </a:t>
                      </a:r>
                      <a:r>
                        <a:rPr sz="1400" spc="-50" dirty="0">
                          <a:latin typeface="Arial"/>
                          <a:cs typeface="Arial"/>
                        </a:rPr>
                        <a:t>(fallback </a:t>
                      </a:r>
                      <a:r>
                        <a:rPr sz="1400" spc="5" dirty="0">
                          <a:latin typeface="Arial"/>
                          <a:cs typeface="Arial"/>
                        </a:rPr>
                        <a:t>to</a:t>
                      </a:r>
                      <a:r>
                        <a:rPr sz="1400" spc="-135" dirty="0">
                          <a:latin typeface="Arial"/>
                          <a:cs typeface="Arial"/>
                        </a:rPr>
                        <a:t> </a:t>
                      </a:r>
                      <a:r>
                        <a:rPr sz="1400" spc="-65" dirty="0">
                          <a:latin typeface="Arial"/>
                          <a:cs typeface="Arial"/>
                        </a:rPr>
                        <a:t>sans-serif)</a:t>
                      </a:r>
                      <a:endParaRPr sz="1400">
                        <a:latin typeface="Arial"/>
                        <a:cs typeface="Arial"/>
                      </a:endParaRPr>
                    </a:p>
                  </a:txBody>
                  <a:tcPr marL="0" marR="0" marT="33019"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5D9CC"/>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1000" y="2993326"/>
            <a:ext cx="11125200" cy="1243930"/>
          </a:xfrm>
          <a:prstGeom prst="rect">
            <a:avLst/>
          </a:prstGeom>
        </p:spPr>
        <p:txBody>
          <a:bodyPr vert="horz" wrap="square" lIns="0" tIns="12700" rIns="0" bIns="0" rtlCol="0">
            <a:spAutoFit/>
          </a:bodyPr>
          <a:lstStyle/>
          <a:p>
            <a:pPr marL="12700">
              <a:lnSpc>
                <a:spcPct val="100000"/>
              </a:lnSpc>
              <a:spcBef>
                <a:spcPts val="100"/>
              </a:spcBef>
              <a:tabLst>
                <a:tab pos="9906635" algn="l"/>
              </a:tabLst>
            </a:pPr>
            <a:r>
              <a:rPr sz="8000" u="sng" dirty="0">
                <a:solidFill>
                  <a:srgbClr val="262626"/>
                </a:solidFill>
                <a:uFill>
                  <a:solidFill>
                    <a:srgbClr val="7F7F7F"/>
                  </a:solidFill>
                </a:uFill>
                <a:latin typeface="Arial"/>
                <a:cs typeface="Arial"/>
              </a:rPr>
              <a:t>Express and Static Files	</a:t>
            </a:r>
            <a:endParaRPr sz="8000" dirty="0">
              <a:latin typeface="Arial"/>
              <a:cs typeface="Arial"/>
            </a:endParaRPr>
          </a:p>
        </p:txBody>
      </p:sp>
      <p:sp>
        <p:nvSpPr>
          <p:cNvPr id="3" name="object 3"/>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0180">
              <a:lnSpc>
                <a:spcPct val="100000"/>
              </a:lnSpc>
              <a:spcBef>
                <a:spcPts val="100"/>
              </a:spcBef>
              <a:tabLst>
                <a:tab pos="10141585" algn="l"/>
              </a:tabLst>
            </a:pPr>
            <a:r>
              <a:rPr spc="-280" dirty="0"/>
              <a:t>Color </a:t>
            </a:r>
            <a:r>
              <a:rPr spc="-290" dirty="0"/>
              <a:t>and</a:t>
            </a:r>
            <a:r>
              <a:rPr spc="-465" dirty="0"/>
              <a:t> </a:t>
            </a:r>
            <a:r>
              <a:rPr spc="-335" dirty="0"/>
              <a:t>Background	</a:t>
            </a:r>
          </a:p>
        </p:txBody>
      </p:sp>
      <p:sp>
        <p:nvSpPr>
          <p:cNvPr id="4" name="object 4"/>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graphicFrame>
        <p:nvGraphicFramePr>
          <p:cNvPr id="3" name="object 3"/>
          <p:cNvGraphicFramePr>
            <a:graphicFrameLocks noGrp="1"/>
          </p:cNvGraphicFramePr>
          <p:nvPr/>
        </p:nvGraphicFramePr>
        <p:xfrm>
          <a:off x="1090612" y="1839912"/>
          <a:ext cx="10059034" cy="4150357"/>
        </p:xfrm>
        <a:graphic>
          <a:graphicData uri="http://schemas.openxmlformats.org/drawingml/2006/table">
            <a:tbl>
              <a:tblPr firstRow="1" bandRow="1">
                <a:tableStyleId>{2D5ABB26-0587-4C30-8999-92F81FD0307C}</a:tableStyleId>
              </a:tblPr>
              <a:tblGrid>
                <a:gridCol w="1941830">
                  <a:extLst>
                    <a:ext uri="{9D8B030D-6E8A-4147-A177-3AD203B41FA5}">
                      <a16:colId xmlns:a16="http://schemas.microsoft.com/office/drawing/2014/main" val="20000"/>
                    </a:ext>
                  </a:extLst>
                </a:gridCol>
                <a:gridCol w="3714115">
                  <a:extLst>
                    <a:ext uri="{9D8B030D-6E8A-4147-A177-3AD203B41FA5}">
                      <a16:colId xmlns:a16="http://schemas.microsoft.com/office/drawing/2014/main" val="20001"/>
                    </a:ext>
                  </a:extLst>
                </a:gridCol>
                <a:gridCol w="4403089">
                  <a:extLst>
                    <a:ext uri="{9D8B030D-6E8A-4147-A177-3AD203B41FA5}">
                      <a16:colId xmlns:a16="http://schemas.microsoft.com/office/drawing/2014/main" val="20002"/>
                    </a:ext>
                  </a:extLst>
                </a:gridCol>
              </a:tblGrid>
              <a:tr h="370840">
                <a:tc>
                  <a:txBody>
                    <a:bodyPr/>
                    <a:lstStyle/>
                    <a:p>
                      <a:pPr marL="97790">
                        <a:lnSpc>
                          <a:spcPct val="100000"/>
                        </a:lnSpc>
                        <a:spcBef>
                          <a:spcPts val="260"/>
                        </a:spcBef>
                      </a:pPr>
                      <a:r>
                        <a:rPr sz="1400" b="1" spc="-114" dirty="0">
                          <a:solidFill>
                            <a:srgbClr val="FFFFFF"/>
                          </a:solidFill>
                          <a:latin typeface="Arial"/>
                          <a:cs typeface="Arial"/>
                        </a:rPr>
                        <a:t>Rule</a:t>
                      </a:r>
                      <a:r>
                        <a:rPr sz="1400" b="1" spc="-90" dirty="0">
                          <a:solidFill>
                            <a:srgbClr val="FFFFFF"/>
                          </a:solidFill>
                          <a:latin typeface="Arial"/>
                          <a:cs typeface="Arial"/>
                        </a:rPr>
                        <a:t> </a:t>
                      </a:r>
                      <a:r>
                        <a:rPr sz="1400" b="1" spc="-95" dirty="0">
                          <a:solidFill>
                            <a:srgbClr val="FFFFFF"/>
                          </a:solidFill>
                          <a:latin typeface="Arial"/>
                          <a:cs typeface="Arial"/>
                        </a:rPr>
                        <a:t>Name</a:t>
                      </a:r>
                      <a:endParaRPr sz="1400">
                        <a:latin typeface="Arial"/>
                        <a:cs typeface="Arial"/>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E48312"/>
                    </a:solidFill>
                  </a:tcPr>
                </a:tc>
                <a:tc>
                  <a:txBody>
                    <a:bodyPr/>
                    <a:lstStyle/>
                    <a:p>
                      <a:pPr marL="97155">
                        <a:lnSpc>
                          <a:spcPct val="100000"/>
                        </a:lnSpc>
                        <a:spcBef>
                          <a:spcPts val="260"/>
                        </a:spcBef>
                      </a:pPr>
                      <a:r>
                        <a:rPr sz="1400" b="1" spc="-125" dirty="0">
                          <a:solidFill>
                            <a:srgbClr val="FFFFFF"/>
                          </a:solidFill>
                          <a:latin typeface="Arial"/>
                          <a:cs typeface="Arial"/>
                        </a:rPr>
                        <a:t>Example</a:t>
                      </a:r>
                      <a:endParaRPr sz="1400">
                        <a:latin typeface="Arial"/>
                        <a:cs typeface="Arial"/>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E48312"/>
                    </a:solidFill>
                  </a:tcPr>
                </a:tc>
                <a:tc>
                  <a:txBody>
                    <a:bodyPr/>
                    <a:lstStyle/>
                    <a:p>
                      <a:pPr marL="97155">
                        <a:lnSpc>
                          <a:spcPct val="100000"/>
                        </a:lnSpc>
                        <a:spcBef>
                          <a:spcPts val="260"/>
                        </a:spcBef>
                      </a:pPr>
                      <a:r>
                        <a:rPr sz="1400" b="1" spc="-110" dirty="0">
                          <a:solidFill>
                            <a:srgbClr val="FFFFFF"/>
                          </a:solidFill>
                          <a:latin typeface="Arial"/>
                          <a:cs typeface="Arial"/>
                        </a:rPr>
                        <a:t>Outcome </a:t>
                      </a:r>
                      <a:r>
                        <a:rPr sz="1400" b="1" spc="-70" dirty="0">
                          <a:solidFill>
                            <a:srgbClr val="FFFFFF"/>
                          </a:solidFill>
                          <a:latin typeface="Arial"/>
                          <a:cs typeface="Arial"/>
                        </a:rPr>
                        <a:t>for </a:t>
                      </a:r>
                      <a:r>
                        <a:rPr sz="1400" b="1" spc="-105" dirty="0">
                          <a:solidFill>
                            <a:srgbClr val="FFFFFF"/>
                          </a:solidFill>
                          <a:latin typeface="Arial"/>
                          <a:cs typeface="Arial"/>
                        </a:rPr>
                        <a:t>selected</a:t>
                      </a:r>
                      <a:r>
                        <a:rPr sz="1400" b="1" spc="-65" dirty="0">
                          <a:solidFill>
                            <a:srgbClr val="FFFFFF"/>
                          </a:solidFill>
                          <a:latin typeface="Arial"/>
                          <a:cs typeface="Arial"/>
                        </a:rPr>
                        <a:t> </a:t>
                      </a:r>
                      <a:r>
                        <a:rPr sz="1400" b="1" spc="-75" dirty="0">
                          <a:solidFill>
                            <a:srgbClr val="FFFFFF"/>
                          </a:solidFill>
                          <a:latin typeface="Arial"/>
                          <a:cs typeface="Arial"/>
                        </a:rPr>
                        <a:t>element</a:t>
                      </a:r>
                      <a:endParaRPr sz="1400">
                        <a:latin typeface="Arial"/>
                        <a:cs typeface="Arial"/>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E48312"/>
                    </a:solidFill>
                  </a:tcPr>
                </a:tc>
                <a:extLst>
                  <a:ext uri="{0D108BD9-81ED-4DB2-BD59-A6C34878D82A}">
                    <a16:rowId xmlns:a16="http://schemas.microsoft.com/office/drawing/2014/main" val="10000"/>
                  </a:ext>
                </a:extLst>
              </a:tr>
              <a:tr h="370840">
                <a:tc>
                  <a:txBody>
                    <a:bodyPr/>
                    <a:lstStyle/>
                    <a:p>
                      <a:pPr marL="97790">
                        <a:lnSpc>
                          <a:spcPct val="100000"/>
                        </a:lnSpc>
                        <a:spcBef>
                          <a:spcPts val="259"/>
                        </a:spcBef>
                      </a:pPr>
                      <a:r>
                        <a:rPr sz="1400" spc="-40" dirty="0">
                          <a:latin typeface="Arial"/>
                          <a:cs typeface="Arial"/>
                        </a:rPr>
                        <a:t>color</a:t>
                      </a:r>
                      <a:endParaRPr sz="1400">
                        <a:latin typeface="Arial"/>
                        <a:cs typeface="Arial"/>
                      </a:endParaRPr>
                    </a:p>
                  </a:txBody>
                  <a:tcPr marL="0" marR="0" marT="33019"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F5D9CC"/>
                    </a:solidFill>
                  </a:tcPr>
                </a:tc>
                <a:tc>
                  <a:txBody>
                    <a:bodyPr/>
                    <a:lstStyle/>
                    <a:p>
                      <a:pPr marL="97155">
                        <a:lnSpc>
                          <a:spcPct val="100000"/>
                        </a:lnSpc>
                        <a:spcBef>
                          <a:spcPts val="190"/>
                        </a:spcBef>
                      </a:pPr>
                      <a:r>
                        <a:rPr sz="1400" spc="-5" dirty="0">
                          <a:latin typeface="Courier New"/>
                          <a:cs typeface="Courier New"/>
                        </a:rPr>
                        <a:t>color:</a:t>
                      </a:r>
                      <a:r>
                        <a:rPr sz="1400" spc="-15" dirty="0">
                          <a:latin typeface="Courier New"/>
                          <a:cs typeface="Courier New"/>
                        </a:rPr>
                        <a:t> </a:t>
                      </a:r>
                      <a:r>
                        <a:rPr sz="1400" spc="-5" dirty="0">
                          <a:latin typeface="Courier New"/>
                          <a:cs typeface="Courier New"/>
                        </a:rPr>
                        <a:t>#690;</a:t>
                      </a:r>
                      <a:endParaRPr sz="1400">
                        <a:latin typeface="Courier New"/>
                        <a:cs typeface="Courier New"/>
                      </a:endParaRPr>
                    </a:p>
                  </a:txBody>
                  <a:tcPr marL="0" marR="0" marT="24130"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F5D9CC"/>
                    </a:solidFill>
                  </a:tcPr>
                </a:tc>
                <a:tc>
                  <a:txBody>
                    <a:bodyPr/>
                    <a:lstStyle/>
                    <a:p>
                      <a:pPr marL="97155">
                        <a:lnSpc>
                          <a:spcPct val="100000"/>
                        </a:lnSpc>
                        <a:spcBef>
                          <a:spcPts val="259"/>
                        </a:spcBef>
                      </a:pPr>
                      <a:r>
                        <a:rPr sz="1400" spc="-120" dirty="0">
                          <a:latin typeface="Arial"/>
                          <a:cs typeface="Arial"/>
                        </a:rPr>
                        <a:t>Changes </a:t>
                      </a:r>
                      <a:r>
                        <a:rPr sz="1400" spc="-15" dirty="0">
                          <a:latin typeface="Arial"/>
                          <a:cs typeface="Arial"/>
                        </a:rPr>
                        <a:t>text </a:t>
                      </a:r>
                      <a:r>
                        <a:rPr sz="1400" spc="-40" dirty="0">
                          <a:latin typeface="Arial"/>
                          <a:cs typeface="Arial"/>
                        </a:rPr>
                        <a:t>color </a:t>
                      </a:r>
                      <a:r>
                        <a:rPr sz="1400" spc="5" dirty="0">
                          <a:latin typeface="Arial"/>
                          <a:cs typeface="Arial"/>
                        </a:rPr>
                        <a:t>to </a:t>
                      </a:r>
                      <a:r>
                        <a:rPr sz="1400" spc="-110" dirty="0">
                          <a:latin typeface="Arial"/>
                          <a:cs typeface="Arial"/>
                        </a:rPr>
                        <a:t>a</a:t>
                      </a:r>
                      <a:r>
                        <a:rPr sz="1400" spc="-225" dirty="0">
                          <a:latin typeface="Arial"/>
                          <a:cs typeface="Arial"/>
                        </a:rPr>
                        <a:t> </a:t>
                      </a:r>
                      <a:r>
                        <a:rPr sz="1400" spc="-65" dirty="0">
                          <a:latin typeface="Arial"/>
                          <a:cs typeface="Arial"/>
                        </a:rPr>
                        <a:t>green.</a:t>
                      </a:r>
                      <a:endParaRPr sz="1400">
                        <a:latin typeface="Arial"/>
                        <a:cs typeface="Arial"/>
                      </a:endParaRPr>
                    </a:p>
                  </a:txBody>
                  <a:tcPr marL="0" marR="0" marT="33019"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F5D9CC"/>
                    </a:solidFill>
                  </a:tcPr>
                </a:tc>
                <a:extLst>
                  <a:ext uri="{0D108BD9-81ED-4DB2-BD59-A6C34878D82A}">
                    <a16:rowId xmlns:a16="http://schemas.microsoft.com/office/drawing/2014/main" val="10001"/>
                  </a:ext>
                </a:extLst>
              </a:tr>
              <a:tr h="370840">
                <a:tc>
                  <a:txBody>
                    <a:bodyPr/>
                    <a:lstStyle/>
                    <a:p>
                      <a:pPr marL="97790">
                        <a:lnSpc>
                          <a:spcPct val="100000"/>
                        </a:lnSpc>
                        <a:spcBef>
                          <a:spcPts val="259"/>
                        </a:spcBef>
                      </a:pPr>
                      <a:r>
                        <a:rPr sz="1400" spc="-55" dirty="0">
                          <a:latin typeface="Arial"/>
                          <a:cs typeface="Arial"/>
                        </a:rPr>
                        <a:t>background-color</a:t>
                      </a:r>
                      <a:endParaRPr sz="1400">
                        <a:latin typeface="Arial"/>
                        <a:cs typeface="Arial"/>
                      </a:endParaRPr>
                    </a:p>
                  </a:txBody>
                  <a:tcPr marL="0" marR="0" marT="33019"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tc>
                  <a:txBody>
                    <a:bodyPr/>
                    <a:lstStyle/>
                    <a:p>
                      <a:pPr marL="97155">
                        <a:lnSpc>
                          <a:spcPct val="100000"/>
                        </a:lnSpc>
                        <a:spcBef>
                          <a:spcPts val="190"/>
                        </a:spcBef>
                      </a:pPr>
                      <a:r>
                        <a:rPr sz="1400" spc="-5" dirty="0">
                          <a:latin typeface="Courier New"/>
                          <a:cs typeface="Courier New"/>
                        </a:rPr>
                        <a:t>background-color:</a:t>
                      </a:r>
                      <a:r>
                        <a:rPr sz="1400" spc="-20" dirty="0">
                          <a:latin typeface="Courier New"/>
                          <a:cs typeface="Courier New"/>
                        </a:rPr>
                        <a:t> </a:t>
                      </a:r>
                      <a:r>
                        <a:rPr sz="1400" spc="-5" dirty="0">
                          <a:latin typeface="Courier New"/>
                          <a:cs typeface="Courier New"/>
                        </a:rPr>
                        <a:t>#000;</a:t>
                      </a:r>
                      <a:endParaRPr sz="1400">
                        <a:latin typeface="Courier New"/>
                        <a:cs typeface="Courier New"/>
                      </a:endParaRPr>
                    </a:p>
                  </a:txBody>
                  <a:tcPr marL="0" marR="0" marT="2413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tc>
                  <a:txBody>
                    <a:bodyPr/>
                    <a:lstStyle/>
                    <a:p>
                      <a:pPr marL="97155">
                        <a:lnSpc>
                          <a:spcPct val="100000"/>
                        </a:lnSpc>
                        <a:spcBef>
                          <a:spcPts val="259"/>
                        </a:spcBef>
                      </a:pPr>
                      <a:r>
                        <a:rPr sz="1400" spc="-114" dirty="0">
                          <a:latin typeface="Arial"/>
                          <a:cs typeface="Arial"/>
                        </a:rPr>
                        <a:t>Sets </a:t>
                      </a:r>
                      <a:r>
                        <a:rPr sz="1400" spc="-65" dirty="0">
                          <a:latin typeface="Arial"/>
                          <a:cs typeface="Arial"/>
                        </a:rPr>
                        <a:t>background </a:t>
                      </a:r>
                      <a:r>
                        <a:rPr sz="1400" spc="-40" dirty="0">
                          <a:latin typeface="Arial"/>
                          <a:cs typeface="Arial"/>
                        </a:rPr>
                        <a:t>color </a:t>
                      </a:r>
                      <a:r>
                        <a:rPr sz="1400" spc="5" dirty="0">
                          <a:latin typeface="Arial"/>
                          <a:cs typeface="Arial"/>
                        </a:rPr>
                        <a:t>to</a:t>
                      </a:r>
                      <a:r>
                        <a:rPr sz="1400" spc="-95" dirty="0">
                          <a:latin typeface="Arial"/>
                          <a:cs typeface="Arial"/>
                        </a:rPr>
                        <a:t> </a:t>
                      </a:r>
                      <a:r>
                        <a:rPr sz="1400" spc="-60" dirty="0">
                          <a:latin typeface="Arial"/>
                          <a:cs typeface="Arial"/>
                        </a:rPr>
                        <a:t>black.</a:t>
                      </a:r>
                      <a:endParaRPr sz="1400">
                        <a:latin typeface="Arial"/>
                        <a:cs typeface="Arial"/>
                      </a:endParaRPr>
                    </a:p>
                  </a:txBody>
                  <a:tcPr marL="0" marR="0" marT="33019"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extLst>
                  <a:ext uri="{0D108BD9-81ED-4DB2-BD59-A6C34878D82A}">
                    <a16:rowId xmlns:a16="http://schemas.microsoft.com/office/drawing/2014/main" val="10002"/>
                  </a:ext>
                </a:extLst>
              </a:tr>
              <a:tr h="518159">
                <a:tc>
                  <a:txBody>
                    <a:bodyPr/>
                    <a:lstStyle/>
                    <a:p>
                      <a:pPr marL="97790">
                        <a:lnSpc>
                          <a:spcPct val="100000"/>
                        </a:lnSpc>
                        <a:spcBef>
                          <a:spcPts val="260"/>
                        </a:spcBef>
                      </a:pPr>
                      <a:r>
                        <a:rPr sz="1400" spc="-65" dirty="0">
                          <a:latin typeface="Arial"/>
                          <a:cs typeface="Arial"/>
                        </a:rPr>
                        <a:t>background-image</a:t>
                      </a:r>
                      <a:endParaRPr sz="1400">
                        <a:latin typeface="Arial"/>
                        <a:cs typeface="Arial"/>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5D9CC"/>
                    </a:solidFill>
                  </a:tcPr>
                </a:tc>
                <a:tc>
                  <a:txBody>
                    <a:bodyPr/>
                    <a:lstStyle/>
                    <a:p>
                      <a:pPr marL="97155" marR="1694180">
                        <a:lnSpc>
                          <a:spcPts val="1670"/>
                        </a:lnSpc>
                        <a:spcBef>
                          <a:spcPts val="254"/>
                        </a:spcBef>
                      </a:pPr>
                      <a:r>
                        <a:rPr sz="1400" spc="-5" dirty="0">
                          <a:latin typeface="Courier New"/>
                          <a:cs typeface="Courier New"/>
                        </a:rPr>
                        <a:t>background-image:  url(gradient.png);</a:t>
                      </a:r>
                      <a:endParaRPr sz="1400">
                        <a:latin typeface="Courier New"/>
                        <a:cs typeface="Courier New"/>
                      </a:endParaRPr>
                    </a:p>
                  </a:txBody>
                  <a:tcPr marL="0" marR="0" marT="32384"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5D9CC"/>
                    </a:solidFill>
                  </a:tcPr>
                </a:tc>
                <a:tc>
                  <a:txBody>
                    <a:bodyPr/>
                    <a:lstStyle/>
                    <a:p>
                      <a:pPr marL="97155">
                        <a:lnSpc>
                          <a:spcPct val="100000"/>
                        </a:lnSpc>
                        <a:spcBef>
                          <a:spcPts val="260"/>
                        </a:spcBef>
                      </a:pPr>
                      <a:r>
                        <a:rPr sz="1400" spc="-125" dirty="0">
                          <a:latin typeface="Arial"/>
                          <a:cs typeface="Arial"/>
                        </a:rPr>
                        <a:t>Uses </a:t>
                      </a:r>
                      <a:r>
                        <a:rPr sz="1400" spc="-50" dirty="0">
                          <a:latin typeface="Arial"/>
                          <a:cs typeface="Arial"/>
                        </a:rPr>
                        <a:t>gradient.png </a:t>
                      </a:r>
                      <a:r>
                        <a:rPr sz="1400" spc="-135" dirty="0">
                          <a:latin typeface="Arial"/>
                          <a:cs typeface="Arial"/>
                        </a:rPr>
                        <a:t>as </a:t>
                      </a:r>
                      <a:r>
                        <a:rPr sz="1400" spc="-65" dirty="0">
                          <a:latin typeface="Arial"/>
                          <a:cs typeface="Arial"/>
                        </a:rPr>
                        <a:t>background </a:t>
                      </a:r>
                      <a:r>
                        <a:rPr sz="1400" spc="-10" dirty="0">
                          <a:latin typeface="Arial"/>
                          <a:cs typeface="Arial"/>
                        </a:rPr>
                        <a:t>for</a:t>
                      </a:r>
                      <a:r>
                        <a:rPr sz="1400" spc="-15" dirty="0">
                          <a:latin typeface="Arial"/>
                          <a:cs typeface="Arial"/>
                        </a:rPr>
                        <a:t> </a:t>
                      </a:r>
                      <a:r>
                        <a:rPr sz="1400" spc="-40" dirty="0">
                          <a:latin typeface="Arial"/>
                          <a:cs typeface="Arial"/>
                        </a:rPr>
                        <a:t>element.</a:t>
                      </a:r>
                      <a:endParaRPr sz="1400">
                        <a:latin typeface="Arial"/>
                        <a:cs typeface="Arial"/>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5D9CC"/>
                    </a:solidFill>
                  </a:tcPr>
                </a:tc>
                <a:extLst>
                  <a:ext uri="{0D108BD9-81ED-4DB2-BD59-A6C34878D82A}">
                    <a16:rowId xmlns:a16="http://schemas.microsoft.com/office/drawing/2014/main" val="10003"/>
                  </a:ext>
                </a:extLst>
              </a:tr>
              <a:tr h="370840">
                <a:tc>
                  <a:txBody>
                    <a:bodyPr/>
                    <a:lstStyle/>
                    <a:p>
                      <a:pPr marL="97790">
                        <a:lnSpc>
                          <a:spcPct val="100000"/>
                        </a:lnSpc>
                        <a:spcBef>
                          <a:spcPts val="259"/>
                        </a:spcBef>
                      </a:pPr>
                      <a:r>
                        <a:rPr sz="1400" spc="-50" dirty="0">
                          <a:latin typeface="Arial"/>
                          <a:cs typeface="Arial"/>
                        </a:rPr>
                        <a:t>background-attachment</a:t>
                      </a:r>
                      <a:endParaRPr sz="1400">
                        <a:latin typeface="Arial"/>
                        <a:cs typeface="Arial"/>
                      </a:endParaRPr>
                    </a:p>
                  </a:txBody>
                  <a:tcPr marL="0" marR="0" marT="33019"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tc>
                  <a:txBody>
                    <a:bodyPr/>
                    <a:lstStyle/>
                    <a:p>
                      <a:pPr marL="97155">
                        <a:lnSpc>
                          <a:spcPct val="100000"/>
                        </a:lnSpc>
                        <a:spcBef>
                          <a:spcPts val="190"/>
                        </a:spcBef>
                      </a:pPr>
                      <a:r>
                        <a:rPr sz="1400" spc="-5" dirty="0">
                          <a:latin typeface="Courier New"/>
                          <a:cs typeface="Courier New"/>
                        </a:rPr>
                        <a:t>background-attachment:</a:t>
                      </a:r>
                      <a:r>
                        <a:rPr sz="1400" spc="-30" dirty="0">
                          <a:latin typeface="Courier New"/>
                          <a:cs typeface="Courier New"/>
                        </a:rPr>
                        <a:t> </a:t>
                      </a:r>
                      <a:r>
                        <a:rPr sz="1400" spc="-5" dirty="0">
                          <a:latin typeface="Courier New"/>
                          <a:cs typeface="Courier New"/>
                        </a:rPr>
                        <a:t>fixed;</a:t>
                      </a:r>
                      <a:endParaRPr sz="1400">
                        <a:latin typeface="Courier New"/>
                        <a:cs typeface="Courier New"/>
                      </a:endParaRPr>
                    </a:p>
                  </a:txBody>
                  <a:tcPr marL="0" marR="0" marT="2413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tc>
                  <a:txBody>
                    <a:bodyPr/>
                    <a:lstStyle/>
                    <a:p>
                      <a:pPr marL="97155">
                        <a:lnSpc>
                          <a:spcPct val="100000"/>
                        </a:lnSpc>
                        <a:spcBef>
                          <a:spcPts val="259"/>
                        </a:spcBef>
                      </a:pPr>
                      <a:r>
                        <a:rPr sz="1400" spc="-85" dirty="0">
                          <a:latin typeface="Arial"/>
                          <a:cs typeface="Arial"/>
                        </a:rPr>
                        <a:t>Makes </a:t>
                      </a:r>
                      <a:r>
                        <a:rPr sz="1400" spc="-20" dirty="0">
                          <a:latin typeface="Arial"/>
                          <a:cs typeface="Arial"/>
                        </a:rPr>
                        <a:t>the </a:t>
                      </a:r>
                      <a:r>
                        <a:rPr sz="1400" spc="-65" dirty="0">
                          <a:latin typeface="Arial"/>
                          <a:cs typeface="Arial"/>
                        </a:rPr>
                        <a:t>background </a:t>
                      </a:r>
                      <a:r>
                        <a:rPr sz="1400" spc="-75" dirty="0">
                          <a:latin typeface="Arial"/>
                          <a:cs typeface="Arial"/>
                        </a:rPr>
                        <a:t>image </a:t>
                      </a:r>
                      <a:r>
                        <a:rPr sz="1400" spc="-45" dirty="0">
                          <a:latin typeface="Arial"/>
                          <a:cs typeface="Arial"/>
                        </a:rPr>
                        <a:t>fixed </a:t>
                      </a:r>
                      <a:r>
                        <a:rPr sz="1400" spc="-20" dirty="0">
                          <a:latin typeface="Arial"/>
                          <a:cs typeface="Arial"/>
                        </a:rPr>
                        <a:t>in</a:t>
                      </a:r>
                      <a:r>
                        <a:rPr sz="1400" spc="-165" dirty="0">
                          <a:latin typeface="Arial"/>
                          <a:cs typeface="Arial"/>
                        </a:rPr>
                        <a:t> </a:t>
                      </a:r>
                      <a:r>
                        <a:rPr sz="1400" spc="-65" dirty="0">
                          <a:latin typeface="Arial"/>
                          <a:cs typeface="Arial"/>
                        </a:rPr>
                        <a:t>browser.</a:t>
                      </a:r>
                      <a:endParaRPr sz="1400">
                        <a:latin typeface="Arial"/>
                        <a:cs typeface="Arial"/>
                      </a:endParaRPr>
                    </a:p>
                  </a:txBody>
                  <a:tcPr marL="0" marR="0" marT="33019"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extLst>
                  <a:ext uri="{0D108BD9-81ED-4DB2-BD59-A6C34878D82A}">
                    <a16:rowId xmlns:a16="http://schemas.microsoft.com/office/drawing/2014/main" val="10004"/>
                  </a:ext>
                </a:extLst>
              </a:tr>
              <a:tr h="370840">
                <a:tc>
                  <a:txBody>
                    <a:bodyPr/>
                    <a:lstStyle/>
                    <a:p>
                      <a:pPr marL="97790">
                        <a:lnSpc>
                          <a:spcPct val="100000"/>
                        </a:lnSpc>
                        <a:spcBef>
                          <a:spcPts val="260"/>
                        </a:spcBef>
                      </a:pPr>
                      <a:r>
                        <a:rPr sz="1400" spc="-55" dirty="0">
                          <a:latin typeface="Arial"/>
                          <a:cs typeface="Arial"/>
                        </a:rPr>
                        <a:t>background-clip</a:t>
                      </a:r>
                      <a:endParaRPr sz="1400">
                        <a:latin typeface="Arial"/>
                        <a:cs typeface="Arial"/>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5D9CC"/>
                    </a:solidFill>
                  </a:tcPr>
                </a:tc>
                <a:tc>
                  <a:txBody>
                    <a:bodyPr/>
                    <a:lstStyle/>
                    <a:p>
                      <a:pPr marL="97155">
                        <a:lnSpc>
                          <a:spcPct val="100000"/>
                        </a:lnSpc>
                        <a:spcBef>
                          <a:spcPts val="190"/>
                        </a:spcBef>
                      </a:pPr>
                      <a:r>
                        <a:rPr sz="1400" spc="-5" dirty="0">
                          <a:latin typeface="Courier New"/>
                          <a:cs typeface="Courier New"/>
                        </a:rPr>
                        <a:t>background-clip:</a:t>
                      </a:r>
                      <a:r>
                        <a:rPr sz="1400" spc="-25" dirty="0">
                          <a:latin typeface="Courier New"/>
                          <a:cs typeface="Courier New"/>
                        </a:rPr>
                        <a:t> </a:t>
                      </a:r>
                      <a:r>
                        <a:rPr sz="1400" spc="-5" dirty="0">
                          <a:latin typeface="Courier New"/>
                          <a:cs typeface="Courier New"/>
                        </a:rPr>
                        <a:t>border-box;</a:t>
                      </a:r>
                      <a:endParaRPr sz="1400">
                        <a:latin typeface="Courier New"/>
                        <a:cs typeface="Courier New"/>
                      </a:endParaRPr>
                    </a:p>
                  </a:txBody>
                  <a:tcPr marL="0" marR="0" marT="2413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5D9CC"/>
                    </a:solidFill>
                  </a:tcPr>
                </a:tc>
                <a:tc>
                  <a:txBody>
                    <a:bodyPr/>
                    <a:lstStyle/>
                    <a:p>
                      <a:pPr marL="97155">
                        <a:lnSpc>
                          <a:spcPct val="100000"/>
                        </a:lnSpc>
                        <a:spcBef>
                          <a:spcPts val="260"/>
                        </a:spcBef>
                      </a:pPr>
                      <a:r>
                        <a:rPr sz="1400" spc="-114" dirty="0">
                          <a:latin typeface="Arial"/>
                          <a:cs typeface="Arial"/>
                        </a:rPr>
                        <a:t>Sets </a:t>
                      </a:r>
                      <a:r>
                        <a:rPr sz="1400" spc="-20" dirty="0">
                          <a:latin typeface="Arial"/>
                          <a:cs typeface="Arial"/>
                        </a:rPr>
                        <a:t>the </a:t>
                      </a:r>
                      <a:r>
                        <a:rPr sz="1400" spc="-65" dirty="0">
                          <a:latin typeface="Arial"/>
                          <a:cs typeface="Arial"/>
                        </a:rPr>
                        <a:t>background </a:t>
                      </a:r>
                      <a:r>
                        <a:rPr sz="1400" spc="5" dirty="0">
                          <a:latin typeface="Arial"/>
                          <a:cs typeface="Arial"/>
                        </a:rPr>
                        <a:t>to </a:t>
                      </a:r>
                      <a:r>
                        <a:rPr sz="1400" spc="10" dirty="0">
                          <a:latin typeface="Arial"/>
                          <a:cs typeface="Arial"/>
                        </a:rPr>
                        <a:t>fill </a:t>
                      </a:r>
                      <a:r>
                        <a:rPr sz="1400" spc="-25" dirty="0">
                          <a:latin typeface="Arial"/>
                          <a:cs typeface="Arial"/>
                        </a:rPr>
                        <a:t>entire</a:t>
                      </a:r>
                      <a:r>
                        <a:rPr sz="1400" spc="-280" dirty="0">
                          <a:latin typeface="Arial"/>
                          <a:cs typeface="Arial"/>
                        </a:rPr>
                        <a:t> </a:t>
                      </a:r>
                      <a:r>
                        <a:rPr sz="1400" spc="-70" dirty="0">
                          <a:latin typeface="Arial"/>
                          <a:cs typeface="Arial"/>
                        </a:rPr>
                        <a:t>box </a:t>
                      </a:r>
                      <a:r>
                        <a:rPr sz="1400" spc="-45" dirty="0">
                          <a:latin typeface="Arial"/>
                          <a:cs typeface="Arial"/>
                        </a:rPr>
                        <a:t>model.</a:t>
                      </a:r>
                      <a:endParaRPr sz="1400">
                        <a:latin typeface="Arial"/>
                        <a:cs typeface="Arial"/>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5D9CC"/>
                    </a:solidFill>
                  </a:tcPr>
                </a:tc>
                <a:extLst>
                  <a:ext uri="{0D108BD9-81ED-4DB2-BD59-A6C34878D82A}">
                    <a16:rowId xmlns:a16="http://schemas.microsoft.com/office/drawing/2014/main" val="10005"/>
                  </a:ext>
                </a:extLst>
              </a:tr>
              <a:tr h="518159">
                <a:tc>
                  <a:txBody>
                    <a:bodyPr/>
                    <a:lstStyle/>
                    <a:p>
                      <a:pPr marL="97790">
                        <a:lnSpc>
                          <a:spcPct val="100000"/>
                        </a:lnSpc>
                        <a:spcBef>
                          <a:spcPts val="260"/>
                        </a:spcBef>
                      </a:pPr>
                      <a:r>
                        <a:rPr sz="1400" spc="-50" dirty="0">
                          <a:latin typeface="Arial"/>
                          <a:cs typeface="Arial"/>
                        </a:rPr>
                        <a:t>background-position</a:t>
                      </a:r>
                      <a:endParaRPr sz="1400">
                        <a:latin typeface="Arial"/>
                        <a:cs typeface="Arial"/>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tc>
                  <a:txBody>
                    <a:bodyPr/>
                    <a:lstStyle/>
                    <a:p>
                      <a:pPr marL="97155">
                        <a:lnSpc>
                          <a:spcPct val="100000"/>
                        </a:lnSpc>
                        <a:spcBef>
                          <a:spcPts val="190"/>
                        </a:spcBef>
                      </a:pPr>
                      <a:r>
                        <a:rPr sz="1400" spc="-5" dirty="0">
                          <a:latin typeface="Courier New"/>
                          <a:cs typeface="Courier New"/>
                        </a:rPr>
                        <a:t>background-position: left</a:t>
                      </a:r>
                      <a:r>
                        <a:rPr sz="1400" spc="-70" dirty="0">
                          <a:latin typeface="Courier New"/>
                          <a:cs typeface="Courier New"/>
                        </a:rPr>
                        <a:t> </a:t>
                      </a:r>
                      <a:r>
                        <a:rPr sz="1400" spc="-5" dirty="0">
                          <a:latin typeface="Courier New"/>
                          <a:cs typeface="Courier New"/>
                        </a:rPr>
                        <a:t>center;</a:t>
                      </a:r>
                      <a:endParaRPr sz="1400">
                        <a:latin typeface="Courier New"/>
                        <a:cs typeface="Courier New"/>
                      </a:endParaRPr>
                    </a:p>
                  </a:txBody>
                  <a:tcPr marL="0" marR="0" marT="2413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tc>
                  <a:txBody>
                    <a:bodyPr/>
                    <a:lstStyle/>
                    <a:p>
                      <a:pPr marL="97155" marR="904240">
                        <a:lnSpc>
                          <a:spcPct val="101200"/>
                        </a:lnSpc>
                        <a:spcBef>
                          <a:spcPts val="240"/>
                        </a:spcBef>
                      </a:pPr>
                      <a:r>
                        <a:rPr sz="1400" spc="-65" dirty="0">
                          <a:latin typeface="Arial"/>
                          <a:cs typeface="Arial"/>
                        </a:rPr>
                        <a:t>Positions </a:t>
                      </a:r>
                      <a:r>
                        <a:rPr sz="1400" spc="-40" dirty="0">
                          <a:latin typeface="Arial"/>
                          <a:cs typeface="Arial"/>
                        </a:rPr>
                        <a:t>your </a:t>
                      </a:r>
                      <a:r>
                        <a:rPr sz="1400" spc="-65" dirty="0">
                          <a:latin typeface="Arial"/>
                          <a:cs typeface="Arial"/>
                        </a:rPr>
                        <a:t>background </a:t>
                      </a:r>
                      <a:r>
                        <a:rPr sz="1400" spc="-60" dirty="0">
                          <a:latin typeface="Arial"/>
                          <a:cs typeface="Arial"/>
                        </a:rPr>
                        <a:t>anchored </a:t>
                      </a:r>
                      <a:r>
                        <a:rPr sz="1400" spc="5" dirty="0">
                          <a:latin typeface="Arial"/>
                          <a:cs typeface="Arial"/>
                        </a:rPr>
                        <a:t>to </a:t>
                      </a:r>
                      <a:r>
                        <a:rPr sz="1400" spc="-20" dirty="0">
                          <a:latin typeface="Arial"/>
                          <a:cs typeface="Arial"/>
                        </a:rPr>
                        <a:t>the</a:t>
                      </a:r>
                      <a:r>
                        <a:rPr sz="1400" spc="-240" dirty="0">
                          <a:latin typeface="Arial"/>
                          <a:cs typeface="Arial"/>
                        </a:rPr>
                        <a:t> </a:t>
                      </a:r>
                      <a:r>
                        <a:rPr sz="1400" spc="0" dirty="0">
                          <a:latin typeface="Arial"/>
                          <a:cs typeface="Arial"/>
                        </a:rPr>
                        <a:t>left  </a:t>
                      </a:r>
                      <a:r>
                        <a:rPr sz="1400" spc="-40" dirty="0">
                          <a:latin typeface="Arial"/>
                          <a:cs typeface="Arial"/>
                        </a:rPr>
                        <a:t>horizontally </a:t>
                      </a:r>
                      <a:r>
                        <a:rPr sz="1400" spc="-65" dirty="0">
                          <a:latin typeface="Arial"/>
                          <a:cs typeface="Arial"/>
                        </a:rPr>
                        <a:t>and </a:t>
                      </a:r>
                      <a:r>
                        <a:rPr sz="1400" spc="-40" dirty="0">
                          <a:latin typeface="Arial"/>
                          <a:cs typeface="Arial"/>
                        </a:rPr>
                        <a:t>center</a:t>
                      </a:r>
                      <a:r>
                        <a:rPr sz="1400" spc="-135" dirty="0">
                          <a:latin typeface="Arial"/>
                          <a:cs typeface="Arial"/>
                        </a:rPr>
                        <a:t> </a:t>
                      </a:r>
                      <a:r>
                        <a:rPr sz="1400" spc="-45" dirty="0">
                          <a:latin typeface="Arial"/>
                          <a:cs typeface="Arial"/>
                        </a:rPr>
                        <a:t>vertically.</a:t>
                      </a:r>
                      <a:endParaRPr sz="1400">
                        <a:latin typeface="Arial"/>
                        <a:cs typeface="Arial"/>
                      </a:endParaRPr>
                    </a:p>
                  </a:txBody>
                  <a:tcPr marL="0" marR="0" marT="3048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extLst>
                  <a:ext uri="{0D108BD9-81ED-4DB2-BD59-A6C34878D82A}">
                    <a16:rowId xmlns:a16="http://schemas.microsoft.com/office/drawing/2014/main" val="10006"/>
                  </a:ext>
                </a:extLst>
              </a:tr>
              <a:tr h="370840">
                <a:tc>
                  <a:txBody>
                    <a:bodyPr/>
                    <a:lstStyle/>
                    <a:p>
                      <a:pPr marL="97790">
                        <a:lnSpc>
                          <a:spcPct val="100000"/>
                        </a:lnSpc>
                        <a:spcBef>
                          <a:spcPts val="260"/>
                        </a:spcBef>
                      </a:pPr>
                      <a:r>
                        <a:rPr sz="1400" spc="-55" dirty="0">
                          <a:latin typeface="Arial"/>
                          <a:cs typeface="Arial"/>
                        </a:rPr>
                        <a:t>background-repeat</a:t>
                      </a:r>
                      <a:endParaRPr sz="1400">
                        <a:latin typeface="Arial"/>
                        <a:cs typeface="Arial"/>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5D9CC"/>
                    </a:solidFill>
                  </a:tcPr>
                </a:tc>
                <a:tc>
                  <a:txBody>
                    <a:bodyPr/>
                    <a:lstStyle/>
                    <a:p>
                      <a:pPr marL="97155">
                        <a:lnSpc>
                          <a:spcPct val="100000"/>
                        </a:lnSpc>
                        <a:spcBef>
                          <a:spcPts val="190"/>
                        </a:spcBef>
                      </a:pPr>
                      <a:r>
                        <a:rPr sz="1400" spc="-5" dirty="0">
                          <a:latin typeface="Courier New"/>
                          <a:cs typeface="Courier New"/>
                        </a:rPr>
                        <a:t>background-repeat:</a:t>
                      </a:r>
                      <a:r>
                        <a:rPr sz="1400" spc="-25" dirty="0">
                          <a:latin typeface="Courier New"/>
                          <a:cs typeface="Courier New"/>
                        </a:rPr>
                        <a:t> </a:t>
                      </a:r>
                      <a:r>
                        <a:rPr sz="1400" spc="-5" dirty="0">
                          <a:latin typeface="Courier New"/>
                          <a:cs typeface="Courier New"/>
                        </a:rPr>
                        <a:t>repeat-x;</a:t>
                      </a:r>
                      <a:endParaRPr sz="1400">
                        <a:latin typeface="Courier New"/>
                        <a:cs typeface="Courier New"/>
                      </a:endParaRPr>
                    </a:p>
                  </a:txBody>
                  <a:tcPr marL="0" marR="0" marT="2413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5D9CC"/>
                    </a:solidFill>
                  </a:tcPr>
                </a:tc>
                <a:tc>
                  <a:txBody>
                    <a:bodyPr/>
                    <a:lstStyle/>
                    <a:p>
                      <a:pPr marL="97155">
                        <a:lnSpc>
                          <a:spcPct val="100000"/>
                        </a:lnSpc>
                        <a:spcBef>
                          <a:spcPts val="260"/>
                        </a:spcBef>
                      </a:pPr>
                      <a:r>
                        <a:rPr sz="1400" spc="-114" dirty="0">
                          <a:latin typeface="Arial"/>
                          <a:cs typeface="Arial"/>
                        </a:rPr>
                        <a:t>Sets </a:t>
                      </a:r>
                      <a:r>
                        <a:rPr sz="1400" spc="-65" dirty="0">
                          <a:latin typeface="Arial"/>
                          <a:cs typeface="Arial"/>
                        </a:rPr>
                        <a:t>background </a:t>
                      </a:r>
                      <a:r>
                        <a:rPr sz="1400" spc="5" dirty="0">
                          <a:latin typeface="Arial"/>
                          <a:cs typeface="Arial"/>
                        </a:rPr>
                        <a:t>to </a:t>
                      </a:r>
                      <a:r>
                        <a:rPr sz="1400" spc="-40" dirty="0">
                          <a:latin typeface="Arial"/>
                          <a:cs typeface="Arial"/>
                        </a:rPr>
                        <a:t>only </a:t>
                      </a:r>
                      <a:r>
                        <a:rPr sz="1400" spc="-45" dirty="0">
                          <a:latin typeface="Arial"/>
                          <a:cs typeface="Arial"/>
                        </a:rPr>
                        <a:t>repeat</a:t>
                      </a:r>
                      <a:r>
                        <a:rPr sz="1400" spc="-165" dirty="0">
                          <a:latin typeface="Arial"/>
                          <a:cs typeface="Arial"/>
                        </a:rPr>
                        <a:t> </a:t>
                      </a:r>
                      <a:r>
                        <a:rPr sz="1400" spc="-45" dirty="0">
                          <a:latin typeface="Arial"/>
                          <a:cs typeface="Arial"/>
                        </a:rPr>
                        <a:t>horizontally.</a:t>
                      </a:r>
                      <a:endParaRPr sz="1400">
                        <a:latin typeface="Arial"/>
                        <a:cs typeface="Arial"/>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5D9CC"/>
                    </a:solidFill>
                  </a:tcPr>
                </a:tc>
                <a:extLst>
                  <a:ext uri="{0D108BD9-81ED-4DB2-BD59-A6C34878D82A}">
                    <a16:rowId xmlns:a16="http://schemas.microsoft.com/office/drawing/2014/main" val="10007"/>
                  </a:ext>
                </a:extLst>
              </a:tr>
              <a:tr h="518159">
                <a:tc>
                  <a:txBody>
                    <a:bodyPr/>
                    <a:lstStyle/>
                    <a:p>
                      <a:pPr marL="97790">
                        <a:lnSpc>
                          <a:spcPct val="100000"/>
                        </a:lnSpc>
                        <a:spcBef>
                          <a:spcPts val="260"/>
                        </a:spcBef>
                      </a:pPr>
                      <a:r>
                        <a:rPr sz="1400" spc="-75" dirty="0">
                          <a:latin typeface="Arial"/>
                          <a:cs typeface="Arial"/>
                        </a:rPr>
                        <a:t>background-size</a:t>
                      </a:r>
                      <a:endParaRPr sz="1400">
                        <a:latin typeface="Arial"/>
                        <a:cs typeface="Arial"/>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tc>
                  <a:txBody>
                    <a:bodyPr/>
                    <a:lstStyle/>
                    <a:p>
                      <a:pPr marL="97155">
                        <a:lnSpc>
                          <a:spcPct val="100000"/>
                        </a:lnSpc>
                        <a:spcBef>
                          <a:spcPts val="190"/>
                        </a:spcBef>
                      </a:pPr>
                      <a:r>
                        <a:rPr sz="1400" spc="-5" dirty="0">
                          <a:latin typeface="Courier New"/>
                          <a:cs typeface="Courier New"/>
                        </a:rPr>
                        <a:t>background-size:</a:t>
                      </a:r>
                      <a:r>
                        <a:rPr sz="1400" spc="-20" dirty="0">
                          <a:latin typeface="Courier New"/>
                          <a:cs typeface="Courier New"/>
                        </a:rPr>
                        <a:t> </a:t>
                      </a:r>
                      <a:r>
                        <a:rPr sz="1400" spc="-5" dirty="0">
                          <a:latin typeface="Courier New"/>
                          <a:cs typeface="Courier New"/>
                        </a:rPr>
                        <a:t>contain;</a:t>
                      </a:r>
                      <a:endParaRPr sz="1400">
                        <a:latin typeface="Courier New"/>
                        <a:cs typeface="Courier New"/>
                      </a:endParaRPr>
                    </a:p>
                  </a:txBody>
                  <a:tcPr marL="0" marR="0" marT="2413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tc>
                  <a:txBody>
                    <a:bodyPr/>
                    <a:lstStyle/>
                    <a:p>
                      <a:pPr marL="97155" marR="352425">
                        <a:lnSpc>
                          <a:spcPct val="101200"/>
                        </a:lnSpc>
                        <a:spcBef>
                          <a:spcPts val="240"/>
                        </a:spcBef>
                      </a:pPr>
                      <a:r>
                        <a:rPr sz="1400" spc="-130" dirty="0">
                          <a:latin typeface="Arial"/>
                          <a:cs typeface="Arial"/>
                        </a:rPr>
                        <a:t>Scales</a:t>
                      </a:r>
                      <a:r>
                        <a:rPr sz="1400" spc="-75" dirty="0">
                          <a:latin typeface="Arial"/>
                          <a:cs typeface="Arial"/>
                        </a:rPr>
                        <a:t> </a:t>
                      </a:r>
                      <a:r>
                        <a:rPr sz="1400" spc="-20" dirty="0">
                          <a:latin typeface="Arial"/>
                          <a:cs typeface="Arial"/>
                        </a:rPr>
                        <a:t>the</a:t>
                      </a:r>
                      <a:r>
                        <a:rPr sz="1400" spc="-75" dirty="0">
                          <a:latin typeface="Arial"/>
                          <a:cs typeface="Arial"/>
                        </a:rPr>
                        <a:t> </a:t>
                      </a:r>
                      <a:r>
                        <a:rPr sz="1400" spc="-65" dirty="0">
                          <a:latin typeface="Arial"/>
                          <a:cs typeface="Arial"/>
                        </a:rPr>
                        <a:t>background</a:t>
                      </a:r>
                      <a:r>
                        <a:rPr sz="1400" spc="-75" dirty="0">
                          <a:latin typeface="Arial"/>
                          <a:cs typeface="Arial"/>
                        </a:rPr>
                        <a:t> image </a:t>
                      </a:r>
                      <a:r>
                        <a:rPr sz="1400" spc="5" dirty="0">
                          <a:latin typeface="Arial"/>
                          <a:cs typeface="Arial"/>
                        </a:rPr>
                        <a:t>to</a:t>
                      </a:r>
                      <a:r>
                        <a:rPr sz="1400" spc="-80" dirty="0">
                          <a:latin typeface="Arial"/>
                          <a:cs typeface="Arial"/>
                        </a:rPr>
                        <a:t> </a:t>
                      </a:r>
                      <a:r>
                        <a:rPr sz="1400" spc="35" dirty="0">
                          <a:latin typeface="Arial"/>
                          <a:cs typeface="Arial"/>
                        </a:rPr>
                        <a:t>fit</a:t>
                      </a:r>
                      <a:r>
                        <a:rPr sz="1400" spc="-70" dirty="0">
                          <a:latin typeface="Arial"/>
                          <a:cs typeface="Arial"/>
                        </a:rPr>
                        <a:t> </a:t>
                      </a:r>
                      <a:r>
                        <a:rPr sz="1400" spc="-40" dirty="0">
                          <a:latin typeface="Arial"/>
                          <a:cs typeface="Arial"/>
                        </a:rPr>
                        <a:t>length</a:t>
                      </a:r>
                      <a:r>
                        <a:rPr sz="1400" spc="-75" dirty="0">
                          <a:latin typeface="Arial"/>
                          <a:cs typeface="Arial"/>
                        </a:rPr>
                        <a:t> </a:t>
                      </a:r>
                      <a:r>
                        <a:rPr sz="1400" spc="-15" dirty="0">
                          <a:latin typeface="Arial"/>
                          <a:cs typeface="Arial"/>
                        </a:rPr>
                        <a:t>or</a:t>
                      </a:r>
                      <a:r>
                        <a:rPr sz="1400" spc="-80" dirty="0">
                          <a:latin typeface="Arial"/>
                          <a:cs typeface="Arial"/>
                        </a:rPr>
                        <a:t> </a:t>
                      </a:r>
                      <a:r>
                        <a:rPr sz="1400" spc="-5" dirty="0">
                          <a:latin typeface="Arial"/>
                          <a:cs typeface="Arial"/>
                        </a:rPr>
                        <a:t>width</a:t>
                      </a:r>
                      <a:r>
                        <a:rPr sz="1400" spc="-75" dirty="0">
                          <a:latin typeface="Arial"/>
                          <a:cs typeface="Arial"/>
                        </a:rPr>
                        <a:t> </a:t>
                      </a:r>
                      <a:r>
                        <a:rPr sz="1400" spc="-65" dirty="0">
                          <a:latin typeface="Arial"/>
                          <a:cs typeface="Arial"/>
                        </a:rPr>
                        <a:t>and  </a:t>
                      </a:r>
                      <a:r>
                        <a:rPr sz="1400" spc="-45" dirty="0">
                          <a:latin typeface="Arial"/>
                          <a:cs typeface="Arial"/>
                        </a:rPr>
                        <a:t>letterboxes.</a:t>
                      </a:r>
                      <a:endParaRPr sz="1400">
                        <a:latin typeface="Arial"/>
                        <a:cs typeface="Arial"/>
                      </a:endParaRPr>
                    </a:p>
                  </a:txBody>
                  <a:tcPr marL="0" marR="0" marT="3048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extLst>
                  <a:ext uri="{0D108BD9-81ED-4DB2-BD59-A6C34878D82A}">
                    <a16:rowId xmlns:a16="http://schemas.microsoft.com/office/drawing/2014/main" val="10008"/>
                  </a:ext>
                </a:extLst>
              </a:tr>
              <a:tr h="370840">
                <a:tc>
                  <a:txBody>
                    <a:bodyPr/>
                    <a:lstStyle/>
                    <a:p>
                      <a:pPr marL="97790">
                        <a:lnSpc>
                          <a:spcPct val="100000"/>
                        </a:lnSpc>
                        <a:spcBef>
                          <a:spcPts val="260"/>
                        </a:spcBef>
                      </a:pPr>
                      <a:r>
                        <a:rPr sz="1400" spc="-65" dirty="0">
                          <a:latin typeface="Arial"/>
                          <a:cs typeface="Arial"/>
                        </a:rPr>
                        <a:t>background</a:t>
                      </a:r>
                      <a:endParaRPr sz="1400">
                        <a:latin typeface="Arial"/>
                        <a:cs typeface="Arial"/>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5D9CC"/>
                    </a:solidFill>
                  </a:tcPr>
                </a:tc>
                <a:tc>
                  <a:txBody>
                    <a:bodyPr/>
                    <a:lstStyle/>
                    <a:p>
                      <a:pPr marL="97155">
                        <a:lnSpc>
                          <a:spcPct val="100000"/>
                        </a:lnSpc>
                        <a:spcBef>
                          <a:spcPts val="190"/>
                        </a:spcBef>
                      </a:pPr>
                      <a:r>
                        <a:rPr sz="1400" spc="-5" dirty="0">
                          <a:latin typeface="Courier New"/>
                          <a:cs typeface="Courier New"/>
                        </a:rPr>
                        <a:t>url(gradient.png)</a:t>
                      </a:r>
                      <a:r>
                        <a:rPr sz="1400" spc="-25" dirty="0">
                          <a:latin typeface="Courier New"/>
                          <a:cs typeface="Courier New"/>
                        </a:rPr>
                        <a:t> </a:t>
                      </a:r>
                      <a:r>
                        <a:rPr sz="1400" spc="-5" dirty="0">
                          <a:latin typeface="Courier New"/>
                          <a:cs typeface="Courier New"/>
                        </a:rPr>
                        <a:t>no-repeat;</a:t>
                      </a:r>
                      <a:endParaRPr sz="1400">
                        <a:latin typeface="Courier New"/>
                        <a:cs typeface="Courier New"/>
                      </a:endParaRPr>
                    </a:p>
                  </a:txBody>
                  <a:tcPr marL="0" marR="0" marT="2413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5D9CC"/>
                    </a:solidFill>
                  </a:tcPr>
                </a:tc>
                <a:tc>
                  <a:txBody>
                    <a:bodyPr/>
                    <a:lstStyle/>
                    <a:p>
                      <a:pPr marL="97155">
                        <a:lnSpc>
                          <a:spcPct val="100000"/>
                        </a:lnSpc>
                        <a:spcBef>
                          <a:spcPts val="260"/>
                        </a:spcBef>
                      </a:pPr>
                      <a:r>
                        <a:rPr sz="1400" spc="-60" dirty="0">
                          <a:latin typeface="Arial"/>
                          <a:cs typeface="Arial"/>
                        </a:rPr>
                        <a:t>Shorthand </a:t>
                      </a:r>
                      <a:r>
                        <a:rPr sz="1400" spc="-10" dirty="0">
                          <a:latin typeface="Arial"/>
                          <a:cs typeface="Arial"/>
                        </a:rPr>
                        <a:t>for </a:t>
                      </a:r>
                      <a:r>
                        <a:rPr sz="1400" spc="-15" dirty="0">
                          <a:latin typeface="Arial"/>
                          <a:cs typeface="Arial"/>
                        </a:rPr>
                        <a:t>multiple</a:t>
                      </a:r>
                      <a:r>
                        <a:rPr sz="1400" spc="-165" dirty="0">
                          <a:latin typeface="Arial"/>
                          <a:cs typeface="Arial"/>
                        </a:rPr>
                        <a:t> </a:t>
                      </a:r>
                      <a:r>
                        <a:rPr sz="1400" spc="-35" dirty="0">
                          <a:latin typeface="Arial"/>
                          <a:cs typeface="Arial"/>
                        </a:rPr>
                        <a:t>properties.</a:t>
                      </a:r>
                      <a:endParaRPr sz="1400">
                        <a:latin typeface="Arial"/>
                        <a:cs typeface="Arial"/>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5D9CC"/>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0180">
              <a:lnSpc>
                <a:spcPct val="100000"/>
              </a:lnSpc>
              <a:spcBef>
                <a:spcPts val="100"/>
              </a:spcBef>
              <a:tabLst>
                <a:tab pos="10141585" algn="l"/>
              </a:tabLst>
            </a:pPr>
            <a:r>
              <a:rPr spc="-265" dirty="0"/>
              <a:t>Setting </a:t>
            </a:r>
            <a:r>
              <a:rPr spc="-415" dirty="0"/>
              <a:t>a</a:t>
            </a:r>
            <a:r>
              <a:rPr spc="-470" dirty="0"/>
              <a:t> </a:t>
            </a:r>
            <a:r>
              <a:rPr spc="-175" dirty="0"/>
              <a:t>border	</a:t>
            </a:r>
          </a:p>
        </p:txBody>
      </p:sp>
      <p:sp>
        <p:nvSpPr>
          <p:cNvPr id="4" name="object 4"/>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graphicFrame>
        <p:nvGraphicFramePr>
          <p:cNvPr id="3" name="object 3"/>
          <p:cNvGraphicFramePr>
            <a:graphicFrameLocks noGrp="1"/>
          </p:cNvGraphicFramePr>
          <p:nvPr/>
        </p:nvGraphicFramePr>
        <p:xfrm>
          <a:off x="1090612" y="1839912"/>
          <a:ext cx="10058400" cy="2763520"/>
        </p:xfrm>
        <a:graphic>
          <a:graphicData uri="http://schemas.openxmlformats.org/drawingml/2006/table">
            <a:tbl>
              <a:tblPr firstRow="1" bandRow="1">
                <a:tableStyleId>{2D5ABB26-0587-4C30-8999-92F81FD0307C}</a:tableStyleId>
              </a:tblPr>
              <a:tblGrid>
                <a:gridCol w="4754880">
                  <a:extLst>
                    <a:ext uri="{9D8B030D-6E8A-4147-A177-3AD203B41FA5}">
                      <a16:colId xmlns:a16="http://schemas.microsoft.com/office/drawing/2014/main" val="20000"/>
                    </a:ext>
                  </a:extLst>
                </a:gridCol>
                <a:gridCol w="5303520">
                  <a:extLst>
                    <a:ext uri="{9D8B030D-6E8A-4147-A177-3AD203B41FA5}">
                      <a16:colId xmlns:a16="http://schemas.microsoft.com/office/drawing/2014/main" val="20001"/>
                    </a:ext>
                  </a:extLst>
                </a:gridCol>
              </a:tblGrid>
              <a:tr h="370840">
                <a:tc>
                  <a:txBody>
                    <a:bodyPr/>
                    <a:lstStyle/>
                    <a:p>
                      <a:pPr marL="97790">
                        <a:lnSpc>
                          <a:spcPct val="100000"/>
                        </a:lnSpc>
                        <a:spcBef>
                          <a:spcPts val="260"/>
                        </a:spcBef>
                      </a:pPr>
                      <a:r>
                        <a:rPr sz="1800" b="1" spc="-160" dirty="0">
                          <a:solidFill>
                            <a:srgbClr val="FFFFFF"/>
                          </a:solidFill>
                          <a:latin typeface="Arial"/>
                          <a:cs typeface="Arial"/>
                        </a:rPr>
                        <a:t>Example</a:t>
                      </a:r>
                      <a:endParaRPr sz="1800">
                        <a:latin typeface="Arial"/>
                        <a:cs typeface="Arial"/>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E48312"/>
                    </a:solidFill>
                  </a:tcPr>
                </a:tc>
                <a:tc>
                  <a:txBody>
                    <a:bodyPr/>
                    <a:lstStyle/>
                    <a:p>
                      <a:pPr marL="97790">
                        <a:lnSpc>
                          <a:spcPct val="100000"/>
                        </a:lnSpc>
                        <a:spcBef>
                          <a:spcPts val="260"/>
                        </a:spcBef>
                      </a:pPr>
                      <a:r>
                        <a:rPr sz="1800" b="1" spc="-140" dirty="0">
                          <a:solidFill>
                            <a:srgbClr val="FFFFFF"/>
                          </a:solidFill>
                          <a:latin typeface="Arial"/>
                          <a:cs typeface="Arial"/>
                        </a:rPr>
                        <a:t>Outcome </a:t>
                      </a:r>
                      <a:r>
                        <a:rPr sz="1800" b="1" spc="-90" dirty="0">
                          <a:solidFill>
                            <a:srgbClr val="FFFFFF"/>
                          </a:solidFill>
                          <a:latin typeface="Arial"/>
                          <a:cs typeface="Arial"/>
                        </a:rPr>
                        <a:t>for </a:t>
                      </a:r>
                      <a:r>
                        <a:rPr sz="1800" b="1" spc="-135" dirty="0">
                          <a:solidFill>
                            <a:srgbClr val="FFFFFF"/>
                          </a:solidFill>
                          <a:latin typeface="Arial"/>
                          <a:cs typeface="Arial"/>
                        </a:rPr>
                        <a:t>selected</a:t>
                      </a:r>
                      <a:r>
                        <a:rPr sz="1800" b="1" spc="-50" dirty="0">
                          <a:solidFill>
                            <a:srgbClr val="FFFFFF"/>
                          </a:solidFill>
                          <a:latin typeface="Arial"/>
                          <a:cs typeface="Arial"/>
                        </a:rPr>
                        <a:t> </a:t>
                      </a:r>
                      <a:r>
                        <a:rPr sz="1800" b="1" spc="-95" dirty="0">
                          <a:solidFill>
                            <a:srgbClr val="FFFFFF"/>
                          </a:solidFill>
                          <a:latin typeface="Arial"/>
                          <a:cs typeface="Arial"/>
                        </a:rPr>
                        <a:t>element</a:t>
                      </a:r>
                      <a:endParaRPr sz="1800">
                        <a:latin typeface="Arial"/>
                        <a:cs typeface="Arial"/>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E48312"/>
                    </a:solidFill>
                  </a:tcPr>
                </a:tc>
                <a:extLst>
                  <a:ext uri="{0D108BD9-81ED-4DB2-BD59-A6C34878D82A}">
                    <a16:rowId xmlns:a16="http://schemas.microsoft.com/office/drawing/2014/main" val="10000"/>
                  </a:ext>
                </a:extLst>
              </a:tr>
              <a:tr h="370840">
                <a:tc>
                  <a:txBody>
                    <a:bodyPr/>
                    <a:lstStyle/>
                    <a:p>
                      <a:pPr marL="97790">
                        <a:lnSpc>
                          <a:spcPct val="100000"/>
                        </a:lnSpc>
                        <a:spcBef>
                          <a:spcPts val="160"/>
                        </a:spcBef>
                      </a:pPr>
                      <a:r>
                        <a:rPr sz="1800" spc="-10" dirty="0">
                          <a:latin typeface="Courier New"/>
                          <a:cs typeface="Courier New"/>
                        </a:rPr>
                        <a:t>border-left: 1px solid</a:t>
                      </a:r>
                      <a:r>
                        <a:rPr sz="1800" spc="-45" dirty="0">
                          <a:latin typeface="Courier New"/>
                          <a:cs typeface="Courier New"/>
                        </a:rPr>
                        <a:t> </a:t>
                      </a:r>
                      <a:r>
                        <a:rPr sz="1800" spc="-10" dirty="0">
                          <a:latin typeface="Courier New"/>
                          <a:cs typeface="Courier New"/>
                        </a:rPr>
                        <a:t>#999;</a:t>
                      </a:r>
                      <a:endParaRPr sz="1800">
                        <a:latin typeface="Courier New"/>
                        <a:cs typeface="Courier New"/>
                      </a:endParaRPr>
                    </a:p>
                  </a:txBody>
                  <a:tcPr marL="0" marR="0" marT="20320"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F5D9CC"/>
                    </a:solidFill>
                  </a:tcPr>
                </a:tc>
                <a:tc>
                  <a:txBody>
                    <a:bodyPr/>
                    <a:lstStyle/>
                    <a:p>
                      <a:pPr marL="97790">
                        <a:lnSpc>
                          <a:spcPct val="100000"/>
                        </a:lnSpc>
                        <a:spcBef>
                          <a:spcPts val="259"/>
                        </a:spcBef>
                      </a:pPr>
                      <a:r>
                        <a:rPr sz="1800" spc="-150" dirty="0">
                          <a:latin typeface="Arial"/>
                          <a:cs typeface="Arial"/>
                        </a:rPr>
                        <a:t>Sets </a:t>
                      </a:r>
                      <a:r>
                        <a:rPr sz="1800" spc="-140" dirty="0">
                          <a:latin typeface="Arial"/>
                          <a:cs typeface="Arial"/>
                        </a:rPr>
                        <a:t>a </a:t>
                      </a:r>
                      <a:r>
                        <a:rPr sz="1800" spc="-100" dirty="0">
                          <a:latin typeface="Arial"/>
                          <a:cs typeface="Arial"/>
                        </a:rPr>
                        <a:t>1px </a:t>
                      </a:r>
                      <a:r>
                        <a:rPr sz="1800" spc="-45" dirty="0">
                          <a:latin typeface="Arial"/>
                          <a:cs typeface="Arial"/>
                        </a:rPr>
                        <a:t>wide </a:t>
                      </a:r>
                      <a:r>
                        <a:rPr sz="1800" spc="-60" dirty="0">
                          <a:latin typeface="Arial"/>
                          <a:cs typeface="Arial"/>
                        </a:rPr>
                        <a:t>solid </a:t>
                      </a:r>
                      <a:r>
                        <a:rPr sz="1800" spc="-45" dirty="0">
                          <a:latin typeface="Arial"/>
                          <a:cs typeface="Arial"/>
                        </a:rPr>
                        <a:t>border </a:t>
                      </a:r>
                      <a:r>
                        <a:rPr sz="1800" spc="-55" dirty="0">
                          <a:latin typeface="Arial"/>
                          <a:cs typeface="Arial"/>
                        </a:rPr>
                        <a:t>on </a:t>
                      </a:r>
                      <a:r>
                        <a:rPr sz="1800" spc="-25" dirty="0">
                          <a:latin typeface="Arial"/>
                          <a:cs typeface="Arial"/>
                        </a:rPr>
                        <a:t>the </a:t>
                      </a:r>
                      <a:r>
                        <a:rPr sz="1800" dirty="0">
                          <a:latin typeface="Arial"/>
                          <a:cs typeface="Arial"/>
                        </a:rPr>
                        <a:t>left;</a:t>
                      </a:r>
                      <a:r>
                        <a:rPr sz="1800" spc="-175" dirty="0">
                          <a:latin typeface="Arial"/>
                          <a:cs typeface="Arial"/>
                        </a:rPr>
                        <a:t> </a:t>
                      </a:r>
                      <a:r>
                        <a:rPr sz="1800" spc="-110" dirty="0">
                          <a:latin typeface="Arial"/>
                          <a:cs typeface="Arial"/>
                        </a:rPr>
                        <a:t>grey.</a:t>
                      </a:r>
                      <a:endParaRPr sz="1800">
                        <a:latin typeface="Arial"/>
                        <a:cs typeface="Arial"/>
                      </a:endParaRPr>
                    </a:p>
                  </a:txBody>
                  <a:tcPr marL="0" marR="0" marT="33019"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F5D9CC"/>
                    </a:solidFill>
                  </a:tcPr>
                </a:tc>
                <a:extLst>
                  <a:ext uri="{0D108BD9-81ED-4DB2-BD59-A6C34878D82A}">
                    <a16:rowId xmlns:a16="http://schemas.microsoft.com/office/drawing/2014/main" val="10001"/>
                  </a:ext>
                </a:extLst>
              </a:tr>
              <a:tr h="370840">
                <a:tc>
                  <a:txBody>
                    <a:bodyPr/>
                    <a:lstStyle/>
                    <a:p>
                      <a:pPr marL="97790">
                        <a:lnSpc>
                          <a:spcPct val="100000"/>
                        </a:lnSpc>
                        <a:spcBef>
                          <a:spcPts val="160"/>
                        </a:spcBef>
                      </a:pPr>
                      <a:r>
                        <a:rPr sz="1800" spc="-10" dirty="0">
                          <a:latin typeface="Courier New"/>
                          <a:cs typeface="Courier New"/>
                        </a:rPr>
                        <a:t>border-right: 5px dashed</a:t>
                      </a:r>
                      <a:r>
                        <a:rPr sz="1800" spc="-55" dirty="0">
                          <a:latin typeface="Courier New"/>
                          <a:cs typeface="Courier New"/>
                        </a:rPr>
                        <a:t> </a:t>
                      </a:r>
                      <a:r>
                        <a:rPr sz="1800" spc="-10" dirty="0">
                          <a:latin typeface="Courier New"/>
                          <a:cs typeface="Courier New"/>
                        </a:rPr>
                        <a:t>#558abb;</a:t>
                      </a:r>
                      <a:endParaRPr sz="1800">
                        <a:latin typeface="Courier New"/>
                        <a:cs typeface="Courier New"/>
                      </a:endParaRPr>
                    </a:p>
                  </a:txBody>
                  <a:tcPr marL="0" marR="0" marT="203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tc>
                  <a:txBody>
                    <a:bodyPr/>
                    <a:lstStyle/>
                    <a:p>
                      <a:pPr marL="97790">
                        <a:lnSpc>
                          <a:spcPct val="100000"/>
                        </a:lnSpc>
                        <a:spcBef>
                          <a:spcPts val="259"/>
                        </a:spcBef>
                      </a:pPr>
                      <a:r>
                        <a:rPr sz="1800" spc="-150" dirty="0">
                          <a:latin typeface="Arial"/>
                          <a:cs typeface="Arial"/>
                        </a:rPr>
                        <a:t>Sets </a:t>
                      </a:r>
                      <a:r>
                        <a:rPr sz="1800" spc="-140" dirty="0">
                          <a:latin typeface="Arial"/>
                          <a:cs typeface="Arial"/>
                        </a:rPr>
                        <a:t>a </a:t>
                      </a:r>
                      <a:r>
                        <a:rPr sz="1800" spc="-100" dirty="0">
                          <a:latin typeface="Arial"/>
                          <a:cs typeface="Arial"/>
                        </a:rPr>
                        <a:t>5px </a:t>
                      </a:r>
                      <a:r>
                        <a:rPr sz="1800" spc="-45" dirty="0">
                          <a:latin typeface="Arial"/>
                          <a:cs typeface="Arial"/>
                        </a:rPr>
                        <a:t>wide </a:t>
                      </a:r>
                      <a:r>
                        <a:rPr sz="1800" spc="-105" dirty="0">
                          <a:latin typeface="Arial"/>
                          <a:cs typeface="Arial"/>
                        </a:rPr>
                        <a:t>dashed </a:t>
                      </a:r>
                      <a:r>
                        <a:rPr sz="1800" spc="-45" dirty="0">
                          <a:latin typeface="Arial"/>
                          <a:cs typeface="Arial"/>
                        </a:rPr>
                        <a:t>border </a:t>
                      </a:r>
                      <a:r>
                        <a:rPr sz="1800" spc="-55" dirty="0">
                          <a:latin typeface="Arial"/>
                          <a:cs typeface="Arial"/>
                        </a:rPr>
                        <a:t>on </a:t>
                      </a:r>
                      <a:r>
                        <a:rPr sz="1800" spc="-25" dirty="0">
                          <a:latin typeface="Arial"/>
                          <a:cs typeface="Arial"/>
                        </a:rPr>
                        <a:t>the </a:t>
                      </a:r>
                      <a:r>
                        <a:rPr sz="1800" spc="-20" dirty="0">
                          <a:latin typeface="Arial"/>
                          <a:cs typeface="Arial"/>
                        </a:rPr>
                        <a:t>right; </a:t>
                      </a:r>
                      <a:r>
                        <a:rPr sz="1800" spc="-25" dirty="0">
                          <a:latin typeface="Arial"/>
                          <a:cs typeface="Arial"/>
                        </a:rPr>
                        <a:t>light</a:t>
                      </a:r>
                      <a:r>
                        <a:rPr sz="1800" spc="-195" dirty="0">
                          <a:latin typeface="Arial"/>
                          <a:cs typeface="Arial"/>
                        </a:rPr>
                        <a:t> </a:t>
                      </a:r>
                      <a:r>
                        <a:rPr sz="1800" spc="-55" dirty="0">
                          <a:latin typeface="Arial"/>
                          <a:cs typeface="Arial"/>
                        </a:rPr>
                        <a:t>blue.</a:t>
                      </a:r>
                      <a:endParaRPr sz="1800">
                        <a:latin typeface="Arial"/>
                        <a:cs typeface="Arial"/>
                      </a:endParaRPr>
                    </a:p>
                  </a:txBody>
                  <a:tcPr marL="0" marR="0" marT="33019"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extLst>
                  <a:ext uri="{0D108BD9-81ED-4DB2-BD59-A6C34878D82A}">
                    <a16:rowId xmlns:a16="http://schemas.microsoft.com/office/drawing/2014/main" val="10002"/>
                  </a:ext>
                </a:extLst>
              </a:tr>
              <a:tr h="640080">
                <a:tc>
                  <a:txBody>
                    <a:bodyPr/>
                    <a:lstStyle/>
                    <a:p>
                      <a:pPr marL="97790">
                        <a:lnSpc>
                          <a:spcPct val="100000"/>
                        </a:lnSpc>
                        <a:spcBef>
                          <a:spcPts val="160"/>
                        </a:spcBef>
                      </a:pPr>
                      <a:r>
                        <a:rPr sz="1800" spc="-10" dirty="0">
                          <a:latin typeface="Courier New"/>
                          <a:cs typeface="Courier New"/>
                        </a:rPr>
                        <a:t>border-top: 1px solid</a:t>
                      </a:r>
                      <a:r>
                        <a:rPr sz="1800" spc="-45" dirty="0">
                          <a:latin typeface="Courier New"/>
                          <a:cs typeface="Courier New"/>
                        </a:rPr>
                        <a:t> </a:t>
                      </a:r>
                      <a:r>
                        <a:rPr sz="1800" spc="-10" dirty="0">
                          <a:latin typeface="Courier New"/>
                          <a:cs typeface="Courier New"/>
                        </a:rPr>
                        <a:t>#999;</a:t>
                      </a:r>
                      <a:endParaRPr sz="1800">
                        <a:latin typeface="Courier New"/>
                        <a:cs typeface="Courier New"/>
                      </a:endParaRPr>
                    </a:p>
                  </a:txBody>
                  <a:tcPr marL="0" marR="0" marT="203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5D9CC"/>
                    </a:solidFill>
                  </a:tcPr>
                </a:tc>
                <a:tc>
                  <a:txBody>
                    <a:bodyPr/>
                    <a:lstStyle/>
                    <a:p>
                      <a:pPr marL="97790" marR="963930">
                        <a:lnSpc>
                          <a:spcPts val="2130"/>
                        </a:lnSpc>
                        <a:spcBef>
                          <a:spcPts val="355"/>
                        </a:spcBef>
                      </a:pPr>
                      <a:r>
                        <a:rPr sz="1800" spc="-150" dirty="0">
                          <a:latin typeface="Arial"/>
                          <a:cs typeface="Arial"/>
                        </a:rPr>
                        <a:t>Sets </a:t>
                      </a:r>
                      <a:r>
                        <a:rPr sz="1800" spc="-140" dirty="0">
                          <a:latin typeface="Arial"/>
                          <a:cs typeface="Arial"/>
                        </a:rPr>
                        <a:t>a </a:t>
                      </a:r>
                      <a:r>
                        <a:rPr sz="1800" spc="-100" dirty="0">
                          <a:latin typeface="Arial"/>
                          <a:cs typeface="Arial"/>
                        </a:rPr>
                        <a:t>1px </a:t>
                      </a:r>
                      <a:r>
                        <a:rPr sz="1800" spc="-45" dirty="0">
                          <a:latin typeface="Arial"/>
                          <a:cs typeface="Arial"/>
                        </a:rPr>
                        <a:t>wide </a:t>
                      </a:r>
                      <a:r>
                        <a:rPr sz="1800" spc="-60" dirty="0">
                          <a:latin typeface="Arial"/>
                          <a:cs typeface="Arial"/>
                        </a:rPr>
                        <a:t>solid </a:t>
                      </a:r>
                      <a:r>
                        <a:rPr sz="1800" spc="-45" dirty="0">
                          <a:latin typeface="Arial"/>
                          <a:cs typeface="Arial"/>
                        </a:rPr>
                        <a:t>border </a:t>
                      </a:r>
                      <a:r>
                        <a:rPr sz="1800" spc="-55" dirty="0">
                          <a:latin typeface="Arial"/>
                          <a:cs typeface="Arial"/>
                        </a:rPr>
                        <a:t>on </a:t>
                      </a:r>
                      <a:r>
                        <a:rPr sz="1800" spc="-25" dirty="0">
                          <a:latin typeface="Arial"/>
                          <a:cs typeface="Arial"/>
                        </a:rPr>
                        <a:t>the </a:t>
                      </a:r>
                      <a:r>
                        <a:rPr sz="1800" spc="-10" dirty="0">
                          <a:latin typeface="Arial"/>
                          <a:cs typeface="Arial"/>
                        </a:rPr>
                        <a:t>top </a:t>
                      </a:r>
                      <a:r>
                        <a:rPr sz="1800" spc="-5" dirty="0">
                          <a:latin typeface="Arial"/>
                          <a:cs typeface="Arial"/>
                        </a:rPr>
                        <a:t>of</a:t>
                      </a:r>
                      <a:r>
                        <a:rPr sz="1800" spc="-250" dirty="0">
                          <a:latin typeface="Arial"/>
                          <a:cs typeface="Arial"/>
                        </a:rPr>
                        <a:t> </a:t>
                      </a:r>
                      <a:r>
                        <a:rPr sz="1800" spc="-25" dirty="0">
                          <a:latin typeface="Arial"/>
                          <a:cs typeface="Arial"/>
                        </a:rPr>
                        <a:t>the  </a:t>
                      </a:r>
                      <a:r>
                        <a:rPr sz="1800" spc="-50" dirty="0">
                          <a:latin typeface="Arial"/>
                          <a:cs typeface="Arial"/>
                        </a:rPr>
                        <a:t>element;</a:t>
                      </a:r>
                      <a:r>
                        <a:rPr sz="1800" spc="-90" dirty="0">
                          <a:latin typeface="Arial"/>
                          <a:cs typeface="Arial"/>
                        </a:rPr>
                        <a:t> </a:t>
                      </a:r>
                      <a:r>
                        <a:rPr sz="1800" spc="-105" dirty="0">
                          <a:latin typeface="Arial"/>
                          <a:cs typeface="Arial"/>
                        </a:rPr>
                        <a:t>grey.</a:t>
                      </a:r>
                      <a:endParaRPr sz="1800">
                        <a:latin typeface="Arial"/>
                        <a:cs typeface="Arial"/>
                      </a:endParaRPr>
                    </a:p>
                  </a:txBody>
                  <a:tcPr marL="0" marR="0" marT="4508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5D9CC"/>
                    </a:solidFill>
                  </a:tcPr>
                </a:tc>
                <a:extLst>
                  <a:ext uri="{0D108BD9-81ED-4DB2-BD59-A6C34878D82A}">
                    <a16:rowId xmlns:a16="http://schemas.microsoft.com/office/drawing/2014/main" val="10003"/>
                  </a:ext>
                </a:extLst>
              </a:tr>
              <a:tr h="640080">
                <a:tc>
                  <a:txBody>
                    <a:bodyPr/>
                    <a:lstStyle/>
                    <a:p>
                      <a:pPr marL="97790">
                        <a:lnSpc>
                          <a:spcPct val="100000"/>
                        </a:lnSpc>
                        <a:spcBef>
                          <a:spcPts val="160"/>
                        </a:spcBef>
                      </a:pPr>
                      <a:r>
                        <a:rPr sz="1800" spc="-10" dirty="0">
                          <a:latin typeface="Courier New"/>
                          <a:cs typeface="Courier New"/>
                        </a:rPr>
                        <a:t>border-bottom: 1px solid</a:t>
                      </a:r>
                      <a:r>
                        <a:rPr sz="1800" spc="-55" dirty="0">
                          <a:latin typeface="Courier New"/>
                          <a:cs typeface="Courier New"/>
                        </a:rPr>
                        <a:t> </a:t>
                      </a:r>
                      <a:r>
                        <a:rPr sz="1800" spc="-10" dirty="0">
                          <a:latin typeface="Courier New"/>
                          <a:cs typeface="Courier New"/>
                        </a:rPr>
                        <a:t>#999;</a:t>
                      </a:r>
                      <a:endParaRPr sz="1800">
                        <a:latin typeface="Courier New"/>
                        <a:cs typeface="Courier New"/>
                      </a:endParaRPr>
                    </a:p>
                  </a:txBody>
                  <a:tcPr marL="0" marR="0" marT="203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tc>
                  <a:txBody>
                    <a:bodyPr/>
                    <a:lstStyle/>
                    <a:p>
                      <a:pPr marL="97790" marR="588010">
                        <a:lnSpc>
                          <a:spcPts val="2130"/>
                        </a:lnSpc>
                        <a:spcBef>
                          <a:spcPts val="355"/>
                        </a:spcBef>
                      </a:pPr>
                      <a:r>
                        <a:rPr sz="1800" spc="-150" dirty="0">
                          <a:latin typeface="Arial"/>
                          <a:cs typeface="Arial"/>
                        </a:rPr>
                        <a:t>Sets </a:t>
                      </a:r>
                      <a:r>
                        <a:rPr sz="1800" spc="-140" dirty="0">
                          <a:latin typeface="Arial"/>
                          <a:cs typeface="Arial"/>
                        </a:rPr>
                        <a:t>a </a:t>
                      </a:r>
                      <a:r>
                        <a:rPr sz="1800" spc="-100" dirty="0">
                          <a:latin typeface="Arial"/>
                          <a:cs typeface="Arial"/>
                        </a:rPr>
                        <a:t>1px </a:t>
                      </a:r>
                      <a:r>
                        <a:rPr sz="1800" spc="-45" dirty="0">
                          <a:latin typeface="Arial"/>
                          <a:cs typeface="Arial"/>
                        </a:rPr>
                        <a:t>wide </a:t>
                      </a:r>
                      <a:r>
                        <a:rPr sz="1800" spc="-60" dirty="0">
                          <a:latin typeface="Arial"/>
                          <a:cs typeface="Arial"/>
                        </a:rPr>
                        <a:t>solid </a:t>
                      </a:r>
                      <a:r>
                        <a:rPr sz="1800" spc="-45" dirty="0">
                          <a:latin typeface="Arial"/>
                          <a:cs typeface="Arial"/>
                        </a:rPr>
                        <a:t>border </a:t>
                      </a:r>
                      <a:r>
                        <a:rPr sz="1800" spc="-55" dirty="0">
                          <a:latin typeface="Arial"/>
                          <a:cs typeface="Arial"/>
                        </a:rPr>
                        <a:t>on </a:t>
                      </a:r>
                      <a:r>
                        <a:rPr sz="1800" spc="-25" dirty="0">
                          <a:latin typeface="Arial"/>
                          <a:cs typeface="Arial"/>
                        </a:rPr>
                        <a:t>the </a:t>
                      </a:r>
                      <a:r>
                        <a:rPr sz="1800" spc="-15" dirty="0">
                          <a:latin typeface="Arial"/>
                          <a:cs typeface="Arial"/>
                        </a:rPr>
                        <a:t>bottom </a:t>
                      </a:r>
                      <a:r>
                        <a:rPr sz="1800" spc="-5" dirty="0">
                          <a:latin typeface="Arial"/>
                          <a:cs typeface="Arial"/>
                        </a:rPr>
                        <a:t>of</a:t>
                      </a:r>
                      <a:r>
                        <a:rPr sz="1800" spc="-235" dirty="0">
                          <a:latin typeface="Arial"/>
                          <a:cs typeface="Arial"/>
                        </a:rPr>
                        <a:t> </a:t>
                      </a:r>
                      <a:r>
                        <a:rPr sz="1800" spc="-25" dirty="0">
                          <a:latin typeface="Arial"/>
                          <a:cs typeface="Arial"/>
                        </a:rPr>
                        <a:t>the  </a:t>
                      </a:r>
                      <a:r>
                        <a:rPr sz="1800" spc="-50" dirty="0">
                          <a:latin typeface="Arial"/>
                          <a:cs typeface="Arial"/>
                        </a:rPr>
                        <a:t>element;</a:t>
                      </a:r>
                      <a:r>
                        <a:rPr sz="1800" spc="-90" dirty="0">
                          <a:latin typeface="Arial"/>
                          <a:cs typeface="Arial"/>
                        </a:rPr>
                        <a:t> </a:t>
                      </a:r>
                      <a:r>
                        <a:rPr sz="1800" spc="-105" dirty="0">
                          <a:latin typeface="Arial"/>
                          <a:cs typeface="Arial"/>
                        </a:rPr>
                        <a:t>grey.</a:t>
                      </a:r>
                      <a:endParaRPr sz="1800">
                        <a:latin typeface="Arial"/>
                        <a:cs typeface="Arial"/>
                      </a:endParaRPr>
                    </a:p>
                  </a:txBody>
                  <a:tcPr marL="0" marR="0" marT="4508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extLst>
                  <a:ext uri="{0D108BD9-81ED-4DB2-BD59-A6C34878D82A}">
                    <a16:rowId xmlns:a16="http://schemas.microsoft.com/office/drawing/2014/main" val="10004"/>
                  </a:ext>
                </a:extLst>
              </a:tr>
              <a:tr h="370840">
                <a:tc>
                  <a:txBody>
                    <a:bodyPr/>
                    <a:lstStyle/>
                    <a:p>
                      <a:pPr marL="97790">
                        <a:lnSpc>
                          <a:spcPct val="100000"/>
                        </a:lnSpc>
                        <a:spcBef>
                          <a:spcPts val="160"/>
                        </a:spcBef>
                      </a:pPr>
                      <a:r>
                        <a:rPr sz="1800" spc="-10" dirty="0">
                          <a:latin typeface="Courier New"/>
                          <a:cs typeface="Courier New"/>
                        </a:rPr>
                        <a:t>border: 2px dotted</a:t>
                      </a:r>
                      <a:r>
                        <a:rPr sz="1800" spc="-45" dirty="0">
                          <a:latin typeface="Courier New"/>
                          <a:cs typeface="Courier New"/>
                        </a:rPr>
                        <a:t> </a:t>
                      </a:r>
                      <a:r>
                        <a:rPr sz="1800" spc="-10" dirty="0">
                          <a:latin typeface="Courier New"/>
                          <a:cs typeface="Courier New"/>
                        </a:rPr>
                        <a:t>#558abb;</a:t>
                      </a:r>
                      <a:endParaRPr sz="1800">
                        <a:latin typeface="Courier New"/>
                        <a:cs typeface="Courier New"/>
                      </a:endParaRPr>
                    </a:p>
                  </a:txBody>
                  <a:tcPr marL="0" marR="0" marT="203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5D9CC"/>
                    </a:solidFill>
                  </a:tcPr>
                </a:tc>
                <a:tc>
                  <a:txBody>
                    <a:bodyPr/>
                    <a:lstStyle/>
                    <a:p>
                      <a:pPr marL="97790">
                        <a:lnSpc>
                          <a:spcPct val="100000"/>
                        </a:lnSpc>
                        <a:spcBef>
                          <a:spcPts val="259"/>
                        </a:spcBef>
                      </a:pPr>
                      <a:r>
                        <a:rPr sz="1800" spc="-150" dirty="0">
                          <a:latin typeface="Arial"/>
                          <a:cs typeface="Arial"/>
                        </a:rPr>
                        <a:t>Sets </a:t>
                      </a:r>
                      <a:r>
                        <a:rPr sz="1800" spc="-140" dirty="0">
                          <a:latin typeface="Arial"/>
                          <a:cs typeface="Arial"/>
                        </a:rPr>
                        <a:t>a </a:t>
                      </a:r>
                      <a:r>
                        <a:rPr sz="1800" spc="-100" dirty="0">
                          <a:latin typeface="Arial"/>
                          <a:cs typeface="Arial"/>
                        </a:rPr>
                        <a:t>2px </a:t>
                      </a:r>
                      <a:r>
                        <a:rPr sz="1800" spc="-45" dirty="0">
                          <a:latin typeface="Arial"/>
                          <a:cs typeface="Arial"/>
                        </a:rPr>
                        <a:t>wide </a:t>
                      </a:r>
                      <a:r>
                        <a:rPr sz="1800" spc="-20" dirty="0">
                          <a:latin typeface="Arial"/>
                          <a:cs typeface="Arial"/>
                        </a:rPr>
                        <a:t>dotted </a:t>
                      </a:r>
                      <a:r>
                        <a:rPr sz="1800" spc="-45" dirty="0">
                          <a:latin typeface="Arial"/>
                          <a:cs typeface="Arial"/>
                        </a:rPr>
                        <a:t>border </a:t>
                      </a:r>
                      <a:r>
                        <a:rPr sz="1800" spc="-55" dirty="0">
                          <a:latin typeface="Arial"/>
                          <a:cs typeface="Arial"/>
                        </a:rPr>
                        <a:t>on </a:t>
                      </a:r>
                      <a:r>
                        <a:rPr sz="1800" spc="-40" dirty="0">
                          <a:latin typeface="Arial"/>
                          <a:cs typeface="Arial"/>
                        </a:rPr>
                        <a:t>all </a:t>
                      </a:r>
                      <a:r>
                        <a:rPr sz="1800" spc="-100" dirty="0">
                          <a:latin typeface="Arial"/>
                          <a:cs typeface="Arial"/>
                        </a:rPr>
                        <a:t>sides; </a:t>
                      </a:r>
                      <a:r>
                        <a:rPr sz="1800" spc="-25" dirty="0">
                          <a:latin typeface="Arial"/>
                          <a:cs typeface="Arial"/>
                        </a:rPr>
                        <a:t>light</a:t>
                      </a:r>
                      <a:r>
                        <a:rPr sz="1800" spc="-155" dirty="0">
                          <a:latin typeface="Arial"/>
                          <a:cs typeface="Arial"/>
                        </a:rPr>
                        <a:t> </a:t>
                      </a:r>
                      <a:r>
                        <a:rPr sz="1800" spc="-55" dirty="0">
                          <a:latin typeface="Arial"/>
                          <a:cs typeface="Arial"/>
                        </a:rPr>
                        <a:t>blue.</a:t>
                      </a:r>
                      <a:endParaRPr sz="1800">
                        <a:latin typeface="Arial"/>
                        <a:cs typeface="Arial"/>
                      </a:endParaRPr>
                    </a:p>
                  </a:txBody>
                  <a:tcPr marL="0" marR="0" marT="33019"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5D9CC"/>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0180">
              <a:lnSpc>
                <a:spcPct val="100000"/>
              </a:lnSpc>
              <a:spcBef>
                <a:spcPts val="100"/>
              </a:spcBef>
              <a:tabLst>
                <a:tab pos="10141585" algn="l"/>
              </a:tabLst>
            </a:pPr>
            <a:r>
              <a:rPr spc="-210" dirty="0"/>
              <a:t>Putting </a:t>
            </a:r>
            <a:r>
              <a:rPr spc="90" dirty="0"/>
              <a:t>it </a:t>
            </a:r>
            <a:r>
              <a:rPr spc="-175" dirty="0"/>
              <a:t>all</a:t>
            </a:r>
            <a:r>
              <a:rPr spc="-985" dirty="0"/>
              <a:t> </a:t>
            </a:r>
            <a:r>
              <a:rPr spc="-225" dirty="0"/>
              <a:t>together.	</a:t>
            </a:r>
          </a:p>
        </p:txBody>
      </p:sp>
      <p:sp>
        <p:nvSpPr>
          <p:cNvPr id="4" name="object 4"/>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graphicFrame>
        <p:nvGraphicFramePr>
          <p:cNvPr id="3" name="object 3"/>
          <p:cNvGraphicFramePr>
            <a:graphicFrameLocks noGrp="1"/>
          </p:cNvGraphicFramePr>
          <p:nvPr/>
        </p:nvGraphicFramePr>
        <p:xfrm>
          <a:off x="1090612" y="1839912"/>
          <a:ext cx="10058400" cy="3606800"/>
        </p:xfrm>
        <a:graphic>
          <a:graphicData uri="http://schemas.openxmlformats.org/drawingml/2006/table">
            <a:tbl>
              <a:tblPr firstRow="1" bandRow="1">
                <a:tableStyleId>{2D5ABB26-0587-4C30-8999-92F81FD0307C}</a:tableStyleId>
              </a:tblPr>
              <a:tblGrid>
                <a:gridCol w="3512820">
                  <a:extLst>
                    <a:ext uri="{9D8B030D-6E8A-4147-A177-3AD203B41FA5}">
                      <a16:colId xmlns:a16="http://schemas.microsoft.com/office/drawing/2014/main" val="20000"/>
                    </a:ext>
                  </a:extLst>
                </a:gridCol>
                <a:gridCol w="6545580">
                  <a:extLst>
                    <a:ext uri="{9D8B030D-6E8A-4147-A177-3AD203B41FA5}">
                      <a16:colId xmlns:a16="http://schemas.microsoft.com/office/drawing/2014/main" val="20001"/>
                    </a:ext>
                  </a:extLst>
                </a:gridCol>
              </a:tblGrid>
              <a:tr h="370840">
                <a:tc>
                  <a:txBody>
                    <a:bodyPr/>
                    <a:lstStyle/>
                    <a:p>
                      <a:pPr marL="97790">
                        <a:lnSpc>
                          <a:spcPct val="100000"/>
                        </a:lnSpc>
                        <a:spcBef>
                          <a:spcPts val="260"/>
                        </a:spcBef>
                      </a:pPr>
                      <a:r>
                        <a:rPr sz="1400" b="1" spc="-125" dirty="0">
                          <a:solidFill>
                            <a:srgbClr val="FFFFFF"/>
                          </a:solidFill>
                          <a:latin typeface="Arial"/>
                          <a:cs typeface="Arial"/>
                        </a:rPr>
                        <a:t>Example</a:t>
                      </a:r>
                      <a:endParaRPr sz="1400">
                        <a:latin typeface="Arial"/>
                        <a:cs typeface="Arial"/>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E48312"/>
                    </a:solidFill>
                  </a:tcPr>
                </a:tc>
                <a:tc>
                  <a:txBody>
                    <a:bodyPr/>
                    <a:lstStyle/>
                    <a:p>
                      <a:pPr marL="97790">
                        <a:lnSpc>
                          <a:spcPct val="100000"/>
                        </a:lnSpc>
                        <a:spcBef>
                          <a:spcPts val="260"/>
                        </a:spcBef>
                      </a:pPr>
                      <a:r>
                        <a:rPr sz="1400" b="1" spc="-110" dirty="0">
                          <a:solidFill>
                            <a:srgbClr val="FFFFFF"/>
                          </a:solidFill>
                          <a:latin typeface="Arial"/>
                          <a:cs typeface="Arial"/>
                        </a:rPr>
                        <a:t>Outcome </a:t>
                      </a:r>
                      <a:r>
                        <a:rPr sz="1400" b="1" spc="-70" dirty="0">
                          <a:solidFill>
                            <a:srgbClr val="FFFFFF"/>
                          </a:solidFill>
                          <a:latin typeface="Arial"/>
                          <a:cs typeface="Arial"/>
                        </a:rPr>
                        <a:t>for </a:t>
                      </a:r>
                      <a:r>
                        <a:rPr sz="1400" b="1" spc="-105" dirty="0">
                          <a:solidFill>
                            <a:srgbClr val="FFFFFF"/>
                          </a:solidFill>
                          <a:latin typeface="Arial"/>
                          <a:cs typeface="Arial"/>
                        </a:rPr>
                        <a:t>selected</a:t>
                      </a:r>
                      <a:r>
                        <a:rPr sz="1400" b="1" spc="-65" dirty="0">
                          <a:solidFill>
                            <a:srgbClr val="FFFFFF"/>
                          </a:solidFill>
                          <a:latin typeface="Arial"/>
                          <a:cs typeface="Arial"/>
                        </a:rPr>
                        <a:t> </a:t>
                      </a:r>
                      <a:r>
                        <a:rPr sz="1400" b="1" spc="-75" dirty="0">
                          <a:solidFill>
                            <a:srgbClr val="FFFFFF"/>
                          </a:solidFill>
                          <a:latin typeface="Arial"/>
                          <a:cs typeface="Arial"/>
                        </a:rPr>
                        <a:t>element</a:t>
                      </a:r>
                      <a:endParaRPr sz="1400">
                        <a:latin typeface="Arial"/>
                        <a:cs typeface="Arial"/>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E48312"/>
                    </a:solidFill>
                  </a:tcPr>
                </a:tc>
                <a:extLst>
                  <a:ext uri="{0D108BD9-81ED-4DB2-BD59-A6C34878D82A}">
                    <a16:rowId xmlns:a16="http://schemas.microsoft.com/office/drawing/2014/main" val="10000"/>
                  </a:ext>
                </a:extLst>
              </a:tr>
              <a:tr h="370840">
                <a:tc>
                  <a:txBody>
                    <a:bodyPr/>
                    <a:lstStyle/>
                    <a:p>
                      <a:pPr marL="97790">
                        <a:lnSpc>
                          <a:spcPct val="100000"/>
                        </a:lnSpc>
                        <a:spcBef>
                          <a:spcPts val="160"/>
                        </a:spcBef>
                      </a:pPr>
                      <a:r>
                        <a:rPr sz="1800" spc="-10" dirty="0">
                          <a:latin typeface="Courier New"/>
                          <a:cs typeface="Courier New"/>
                        </a:rPr>
                        <a:t>box-size:</a:t>
                      </a:r>
                      <a:r>
                        <a:rPr sz="1800" spc="-35" dirty="0">
                          <a:latin typeface="Courier New"/>
                          <a:cs typeface="Courier New"/>
                        </a:rPr>
                        <a:t> </a:t>
                      </a:r>
                      <a:r>
                        <a:rPr sz="1800" spc="-10" dirty="0">
                          <a:latin typeface="Courier New"/>
                          <a:cs typeface="Courier New"/>
                        </a:rPr>
                        <a:t>border-box;</a:t>
                      </a:r>
                      <a:endParaRPr sz="1800">
                        <a:latin typeface="Courier New"/>
                        <a:cs typeface="Courier New"/>
                      </a:endParaRPr>
                    </a:p>
                  </a:txBody>
                  <a:tcPr marL="0" marR="0" marT="20320"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F5D9CC"/>
                    </a:solidFill>
                  </a:tcPr>
                </a:tc>
                <a:tc>
                  <a:txBody>
                    <a:bodyPr/>
                    <a:lstStyle/>
                    <a:p>
                      <a:pPr marL="97790">
                        <a:lnSpc>
                          <a:spcPct val="100000"/>
                        </a:lnSpc>
                        <a:spcBef>
                          <a:spcPts val="259"/>
                        </a:spcBef>
                      </a:pPr>
                      <a:r>
                        <a:rPr sz="1800" spc="-114" dirty="0">
                          <a:latin typeface="Arial"/>
                          <a:cs typeface="Arial"/>
                        </a:rPr>
                        <a:t>Makes </a:t>
                      </a:r>
                      <a:r>
                        <a:rPr sz="1800" spc="-50" dirty="0">
                          <a:latin typeface="Arial"/>
                          <a:cs typeface="Arial"/>
                        </a:rPr>
                        <a:t>your element </a:t>
                      </a:r>
                      <a:r>
                        <a:rPr sz="1800" spc="-60" dirty="0">
                          <a:latin typeface="Arial"/>
                          <a:cs typeface="Arial"/>
                        </a:rPr>
                        <a:t>include </a:t>
                      </a:r>
                      <a:r>
                        <a:rPr sz="1800" spc="-75" dirty="0">
                          <a:latin typeface="Arial"/>
                          <a:cs typeface="Arial"/>
                        </a:rPr>
                        <a:t>padding </a:t>
                      </a:r>
                      <a:r>
                        <a:rPr sz="1800" spc="-85" dirty="0">
                          <a:latin typeface="Arial"/>
                          <a:cs typeface="Arial"/>
                        </a:rPr>
                        <a:t>and </a:t>
                      </a:r>
                      <a:r>
                        <a:rPr sz="1800" spc="-25" dirty="0">
                          <a:latin typeface="Arial"/>
                          <a:cs typeface="Arial"/>
                        </a:rPr>
                        <a:t>the </a:t>
                      </a:r>
                      <a:r>
                        <a:rPr sz="1800" spc="-45" dirty="0">
                          <a:latin typeface="Arial"/>
                          <a:cs typeface="Arial"/>
                        </a:rPr>
                        <a:t>border </a:t>
                      </a:r>
                      <a:r>
                        <a:rPr sz="1800" spc="-25" dirty="0">
                          <a:latin typeface="Arial"/>
                          <a:cs typeface="Arial"/>
                        </a:rPr>
                        <a:t>in</a:t>
                      </a:r>
                      <a:r>
                        <a:rPr sz="1800" spc="-270" dirty="0">
                          <a:latin typeface="Arial"/>
                          <a:cs typeface="Arial"/>
                        </a:rPr>
                        <a:t> </a:t>
                      </a:r>
                      <a:r>
                        <a:rPr sz="1800" spc="-15" dirty="0">
                          <a:latin typeface="Arial"/>
                          <a:cs typeface="Arial"/>
                        </a:rPr>
                        <a:t>width.</a:t>
                      </a:r>
                      <a:endParaRPr sz="1800">
                        <a:latin typeface="Arial"/>
                        <a:cs typeface="Arial"/>
                      </a:endParaRPr>
                    </a:p>
                  </a:txBody>
                  <a:tcPr marL="0" marR="0" marT="33019"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F5D9CC"/>
                    </a:solidFill>
                  </a:tcPr>
                </a:tc>
                <a:extLst>
                  <a:ext uri="{0D108BD9-81ED-4DB2-BD59-A6C34878D82A}">
                    <a16:rowId xmlns:a16="http://schemas.microsoft.com/office/drawing/2014/main" val="10001"/>
                  </a:ext>
                </a:extLst>
              </a:tr>
              <a:tr h="370840">
                <a:tc>
                  <a:txBody>
                    <a:bodyPr/>
                    <a:lstStyle/>
                    <a:p>
                      <a:pPr marL="97790">
                        <a:lnSpc>
                          <a:spcPct val="100000"/>
                        </a:lnSpc>
                        <a:spcBef>
                          <a:spcPts val="160"/>
                        </a:spcBef>
                      </a:pPr>
                      <a:r>
                        <a:rPr sz="1800" spc="-10" dirty="0">
                          <a:latin typeface="Courier New"/>
                          <a:cs typeface="Courier New"/>
                        </a:rPr>
                        <a:t>padding:</a:t>
                      </a:r>
                      <a:r>
                        <a:rPr sz="1800" spc="-25" dirty="0">
                          <a:latin typeface="Courier New"/>
                          <a:cs typeface="Courier New"/>
                        </a:rPr>
                        <a:t> </a:t>
                      </a:r>
                      <a:r>
                        <a:rPr sz="1800" spc="-10" dirty="0">
                          <a:latin typeface="Courier New"/>
                          <a:cs typeface="Courier New"/>
                        </a:rPr>
                        <a:t>5px;</a:t>
                      </a:r>
                      <a:endParaRPr sz="1800">
                        <a:latin typeface="Courier New"/>
                        <a:cs typeface="Courier New"/>
                      </a:endParaRPr>
                    </a:p>
                  </a:txBody>
                  <a:tcPr marL="0" marR="0" marT="203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tc>
                  <a:txBody>
                    <a:bodyPr/>
                    <a:lstStyle/>
                    <a:p>
                      <a:pPr marL="97790">
                        <a:lnSpc>
                          <a:spcPct val="100000"/>
                        </a:lnSpc>
                        <a:spcBef>
                          <a:spcPts val="259"/>
                        </a:spcBef>
                      </a:pPr>
                      <a:r>
                        <a:rPr sz="1800" spc="-120" dirty="0">
                          <a:latin typeface="Arial"/>
                          <a:cs typeface="Arial"/>
                        </a:rPr>
                        <a:t>Adds </a:t>
                      </a:r>
                      <a:r>
                        <a:rPr sz="1800" spc="-90" dirty="0">
                          <a:latin typeface="Arial"/>
                          <a:cs typeface="Arial"/>
                        </a:rPr>
                        <a:t>5 pixels </a:t>
                      </a:r>
                      <a:r>
                        <a:rPr sz="1800" spc="-5" dirty="0">
                          <a:latin typeface="Arial"/>
                          <a:cs typeface="Arial"/>
                        </a:rPr>
                        <a:t>of </a:t>
                      </a:r>
                      <a:r>
                        <a:rPr sz="1800" spc="-75" dirty="0">
                          <a:latin typeface="Arial"/>
                          <a:cs typeface="Arial"/>
                        </a:rPr>
                        <a:t>padding </a:t>
                      </a:r>
                      <a:r>
                        <a:rPr sz="1800" spc="-55" dirty="0">
                          <a:latin typeface="Arial"/>
                          <a:cs typeface="Arial"/>
                        </a:rPr>
                        <a:t>on </a:t>
                      </a:r>
                      <a:r>
                        <a:rPr sz="1800" spc="-25" dirty="0">
                          <a:latin typeface="Arial"/>
                          <a:cs typeface="Arial"/>
                        </a:rPr>
                        <a:t>the</a:t>
                      </a:r>
                      <a:r>
                        <a:rPr sz="1800" spc="-190" dirty="0">
                          <a:latin typeface="Arial"/>
                          <a:cs typeface="Arial"/>
                        </a:rPr>
                        <a:t> </a:t>
                      </a:r>
                      <a:r>
                        <a:rPr sz="1800" spc="-50" dirty="0">
                          <a:latin typeface="Arial"/>
                          <a:cs typeface="Arial"/>
                        </a:rPr>
                        <a:t>element.</a:t>
                      </a:r>
                      <a:endParaRPr sz="1800">
                        <a:latin typeface="Arial"/>
                        <a:cs typeface="Arial"/>
                      </a:endParaRPr>
                    </a:p>
                  </a:txBody>
                  <a:tcPr marL="0" marR="0" marT="33019"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extLst>
                  <a:ext uri="{0D108BD9-81ED-4DB2-BD59-A6C34878D82A}">
                    <a16:rowId xmlns:a16="http://schemas.microsoft.com/office/drawing/2014/main" val="10002"/>
                  </a:ext>
                </a:extLst>
              </a:tr>
              <a:tr h="640080">
                <a:tc>
                  <a:txBody>
                    <a:bodyPr/>
                    <a:lstStyle/>
                    <a:p>
                      <a:pPr marL="97790">
                        <a:lnSpc>
                          <a:spcPct val="100000"/>
                        </a:lnSpc>
                        <a:spcBef>
                          <a:spcPts val="160"/>
                        </a:spcBef>
                      </a:pPr>
                      <a:r>
                        <a:rPr sz="1800" spc="-10" dirty="0">
                          <a:latin typeface="Courier New"/>
                          <a:cs typeface="Courier New"/>
                        </a:rPr>
                        <a:t>margin: 0px</a:t>
                      </a:r>
                      <a:r>
                        <a:rPr sz="1800" spc="-40" dirty="0">
                          <a:latin typeface="Courier New"/>
                          <a:cs typeface="Courier New"/>
                        </a:rPr>
                        <a:t> </a:t>
                      </a:r>
                      <a:r>
                        <a:rPr sz="1800" spc="-10" dirty="0">
                          <a:latin typeface="Courier New"/>
                          <a:cs typeface="Courier New"/>
                        </a:rPr>
                        <a:t>auto;</a:t>
                      </a:r>
                      <a:endParaRPr sz="1800">
                        <a:latin typeface="Courier New"/>
                        <a:cs typeface="Courier New"/>
                      </a:endParaRPr>
                    </a:p>
                  </a:txBody>
                  <a:tcPr marL="0" marR="0" marT="203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5D9CC"/>
                    </a:solidFill>
                  </a:tcPr>
                </a:tc>
                <a:tc>
                  <a:txBody>
                    <a:bodyPr/>
                    <a:lstStyle/>
                    <a:p>
                      <a:pPr marL="97790" marR="438150">
                        <a:lnSpc>
                          <a:spcPts val="2130"/>
                        </a:lnSpc>
                        <a:spcBef>
                          <a:spcPts val="355"/>
                        </a:spcBef>
                      </a:pPr>
                      <a:r>
                        <a:rPr sz="1800" spc="-95" dirty="0">
                          <a:latin typeface="Arial"/>
                          <a:cs typeface="Arial"/>
                        </a:rPr>
                        <a:t>No</a:t>
                      </a:r>
                      <a:r>
                        <a:rPr sz="1800" spc="-85" dirty="0">
                          <a:latin typeface="Arial"/>
                          <a:cs typeface="Arial"/>
                        </a:rPr>
                        <a:t> </a:t>
                      </a:r>
                      <a:r>
                        <a:rPr sz="1800" spc="-90" dirty="0">
                          <a:latin typeface="Arial"/>
                          <a:cs typeface="Arial"/>
                        </a:rPr>
                        <a:t>margins </a:t>
                      </a:r>
                      <a:r>
                        <a:rPr sz="1800" spc="-55" dirty="0">
                          <a:latin typeface="Arial"/>
                          <a:cs typeface="Arial"/>
                        </a:rPr>
                        <a:t>on</a:t>
                      </a:r>
                      <a:r>
                        <a:rPr sz="1800" spc="-80" dirty="0">
                          <a:latin typeface="Arial"/>
                          <a:cs typeface="Arial"/>
                        </a:rPr>
                        <a:t> </a:t>
                      </a:r>
                      <a:r>
                        <a:rPr sz="1800" spc="-10" dirty="0">
                          <a:latin typeface="Arial"/>
                          <a:cs typeface="Arial"/>
                        </a:rPr>
                        <a:t>top</a:t>
                      </a:r>
                      <a:r>
                        <a:rPr sz="1800" spc="-80" dirty="0">
                          <a:latin typeface="Arial"/>
                          <a:cs typeface="Arial"/>
                        </a:rPr>
                        <a:t> </a:t>
                      </a:r>
                      <a:r>
                        <a:rPr sz="1800" spc="-15" dirty="0">
                          <a:latin typeface="Arial"/>
                          <a:cs typeface="Arial"/>
                        </a:rPr>
                        <a:t>or</a:t>
                      </a:r>
                      <a:r>
                        <a:rPr sz="1800" spc="-90" dirty="0">
                          <a:latin typeface="Arial"/>
                          <a:cs typeface="Arial"/>
                        </a:rPr>
                        <a:t> </a:t>
                      </a:r>
                      <a:r>
                        <a:rPr sz="1800" spc="-15" dirty="0">
                          <a:latin typeface="Arial"/>
                          <a:cs typeface="Arial"/>
                        </a:rPr>
                        <a:t>bottom;</a:t>
                      </a:r>
                      <a:r>
                        <a:rPr sz="1800" spc="-80" dirty="0">
                          <a:latin typeface="Arial"/>
                          <a:cs typeface="Arial"/>
                        </a:rPr>
                        <a:t> </a:t>
                      </a:r>
                      <a:r>
                        <a:rPr sz="1800" spc="0" dirty="0">
                          <a:latin typeface="Arial"/>
                          <a:cs typeface="Arial"/>
                        </a:rPr>
                        <a:t>left</a:t>
                      </a:r>
                      <a:r>
                        <a:rPr sz="1800" spc="-90" dirty="0">
                          <a:latin typeface="Arial"/>
                          <a:cs typeface="Arial"/>
                        </a:rPr>
                        <a:t> </a:t>
                      </a:r>
                      <a:r>
                        <a:rPr sz="1800" spc="-85" dirty="0">
                          <a:latin typeface="Arial"/>
                          <a:cs typeface="Arial"/>
                        </a:rPr>
                        <a:t>and</a:t>
                      </a:r>
                      <a:r>
                        <a:rPr sz="1800" spc="-80" dirty="0">
                          <a:latin typeface="Arial"/>
                          <a:cs typeface="Arial"/>
                        </a:rPr>
                        <a:t> </a:t>
                      </a:r>
                      <a:r>
                        <a:rPr sz="1800" spc="-20" dirty="0">
                          <a:latin typeface="Arial"/>
                          <a:cs typeface="Arial"/>
                        </a:rPr>
                        <a:t>right</a:t>
                      </a:r>
                      <a:r>
                        <a:rPr sz="1800" spc="-90" dirty="0">
                          <a:latin typeface="Arial"/>
                          <a:cs typeface="Arial"/>
                        </a:rPr>
                        <a:t> </a:t>
                      </a:r>
                      <a:r>
                        <a:rPr sz="1800" dirty="0">
                          <a:latin typeface="Arial"/>
                          <a:cs typeface="Arial"/>
                        </a:rPr>
                        <a:t>will</a:t>
                      </a:r>
                      <a:r>
                        <a:rPr sz="1800" spc="-90" dirty="0">
                          <a:latin typeface="Arial"/>
                          <a:cs typeface="Arial"/>
                        </a:rPr>
                        <a:t> </a:t>
                      </a:r>
                      <a:r>
                        <a:rPr sz="1800" spc="-55" dirty="0">
                          <a:latin typeface="Arial"/>
                          <a:cs typeface="Arial"/>
                        </a:rPr>
                        <a:t>automatically</a:t>
                      </a:r>
                      <a:r>
                        <a:rPr sz="1800" spc="-65" dirty="0">
                          <a:latin typeface="Arial"/>
                          <a:cs typeface="Arial"/>
                        </a:rPr>
                        <a:t> </a:t>
                      </a:r>
                      <a:r>
                        <a:rPr sz="1800" spc="-85" dirty="0">
                          <a:latin typeface="Arial"/>
                          <a:cs typeface="Arial"/>
                        </a:rPr>
                        <a:t>be  </a:t>
                      </a:r>
                      <a:r>
                        <a:rPr sz="1800" spc="-70" dirty="0">
                          <a:latin typeface="Arial"/>
                          <a:cs typeface="Arial"/>
                        </a:rPr>
                        <a:t>calculated, </a:t>
                      </a:r>
                      <a:r>
                        <a:rPr sz="1800" spc="-85" dirty="0">
                          <a:latin typeface="Arial"/>
                          <a:cs typeface="Arial"/>
                        </a:rPr>
                        <a:t>possible </a:t>
                      </a:r>
                      <a:r>
                        <a:rPr sz="1800" spc="-60" dirty="0">
                          <a:latin typeface="Arial"/>
                          <a:cs typeface="Arial"/>
                        </a:rPr>
                        <a:t>centering </a:t>
                      </a:r>
                      <a:r>
                        <a:rPr sz="1800" spc="-50" dirty="0">
                          <a:latin typeface="Arial"/>
                          <a:cs typeface="Arial"/>
                        </a:rPr>
                        <a:t>element </a:t>
                      </a:r>
                      <a:r>
                        <a:rPr sz="1800" spc="-25" dirty="0">
                          <a:latin typeface="Arial"/>
                          <a:cs typeface="Arial"/>
                        </a:rPr>
                        <a:t>in</a:t>
                      </a:r>
                      <a:r>
                        <a:rPr sz="1800" spc="-180" dirty="0">
                          <a:latin typeface="Arial"/>
                          <a:cs typeface="Arial"/>
                        </a:rPr>
                        <a:t> </a:t>
                      </a:r>
                      <a:r>
                        <a:rPr sz="1800" spc="-50" dirty="0">
                          <a:latin typeface="Arial"/>
                          <a:cs typeface="Arial"/>
                        </a:rPr>
                        <a:t>parent.</a:t>
                      </a:r>
                      <a:endParaRPr sz="1800">
                        <a:latin typeface="Arial"/>
                        <a:cs typeface="Arial"/>
                      </a:endParaRPr>
                    </a:p>
                  </a:txBody>
                  <a:tcPr marL="0" marR="0" marT="4508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5D9CC"/>
                    </a:solidFill>
                  </a:tcPr>
                </a:tc>
                <a:extLst>
                  <a:ext uri="{0D108BD9-81ED-4DB2-BD59-A6C34878D82A}">
                    <a16:rowId xmlns:a16="http://schemas.microsoft.com/office/drawing/2014/main" val="10003"/>
                  </a:ext>
                </a:extLst>
              </a:tr>
              <a:tr h="370840">
                <a:tc>
                  <a:txBody>
                    <a:bodyPr/>
                    <a:lstStyle/>
                    <a:p>
                      <a:pPr marL="97790">
                        <a:lnSpc>
                          <a:spcPct val="100000"/>
                        </a:lnSpc>
                        <a:spcBef>
                          <a:spcPts val="160"/>
                        </a:spcBef>
                      </a:pPr>
                      <a:r>
                        <a:rPr sz="1800" spc="-10" dirty="0">
                          <a:latin typeface="Courier New"/>
                          <a:cs typeface="Courier New"/>
                        </a:rPr>
                        <a:t>width:</a:t>
                      </a:r>
                      <a:r>
                        <a:rPr sz="1800" spc="-25" dirty="0">
                          <a:latin typeface="Courier New"/>
                          <a:cs typeface="Courier New"/>
                        </a:rPr>
                        <a:t> </a:t>
                      </a:r>
                      <a:r>
                        <a:rPr sz="1800" spc="-10" dirty="0">
                          <a:latin typeface="Courier New"/>
                          <a:cs typeface="Courier New"/>
                        </a:rPr>
                        <a:t>75%;</a:t>
                      </a:r>
                      <a:endParaRPr sz="1800">
                        <a:latin typeface="Courier New"/>
                        <a:cs typeface="Courier New"/>
                      </a:endParaRPr>
                    </a:p>
                  </a:txBody>
                  <a:tcPr marL="0" marR="0" marT="203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tc>
                  <a:txBody>
                    <a:bodyPr/>
                    <a:lstStyle/>
                    <a:p>
                      <a:pPr marL="97790">
                        <a:lnSpc>
                          <a:spcPct val="100000"/>
                        </a:lnSpc>
                        <a:spcBef>
                          <a:spcPts val="260"/>
                        </a:spcBef>
                      </a:pPr>
                      <a:r>
                        <a:rPr sz="1800" spc="-150" dirty="0">
                          <a:latin typeface="Arial"/>
                          <a:cs typeface="Arial"/>
                        </a:rPr>
                        <a:t>Sets</a:t>
                      </a:r>
                      <a:r>
                        <a:rPr sz="1800" spc="-95" dirty="0">
                          <a:latin typeface="Arial"/>
                          <a:cs typeface="Arial"/>
                        </a:rPr>
                        <a:t> </a:t>
                      </a:r>
                      <a:r>
                        <a:rPr sz="1800" spc="-5" dirty="0">
                          <a:latin typeface="Arial"/>
                          <a:cs typeface="Arial"/>
                        </a:rPr>
                        <a:t>width</a:t>
                      </a:r>
                      <a:r>
                        <a:rPr sz="1800" spc="-85" dirty="0">
                          <a:latin typeface="Arial"/>
                          <a:cs typeface="Arial"/>
                        </a:rPr>
                        <a:t> </a:t>
                      </a:r>
                      <a:r>
                        <a:rPr sz="1800" spc="-5" dirty="0">
                          <a:latin typeface="Arial"/>
                          <a:cs typeface="Arial"/>
                        </a:rPr>
                        <a:t>of</a:t>
                      </a:r>
                      <a:r>
                        <a:rPr sz="1800" spc="-90" dirty="0">
                          <a:latin typeface="Arial"/>
                          <a:cs typeface="Arial"/>
                        </a:rPr>
                        <a:t> </a:t>
                      </a:r>
                      <a:r>
                        <a:rPr sz="1800" spc="-50" dirty="0">
                          <a:latin typeface="Arial"/>
                          <a:cs typeface="Arial"/>
                        </a:rPr>
                        <a:t>element</a:t>
                      </a:r>
                      <a:r>
                        <a:rPr sz="1800" spc="-95" dirty="0">
                          <a:latin typeface="Arial"/>
                          <a:cs typeface="Arial"/>
                        </a:rPr>
                        <a:t> </a:t>
                      </a:r>
                      <a:r>
                        <a:rPr sz="1800" spc="10" dirty="0">
                          <a:latin typeface="Arial"/>
                          <a:cs typeface="Arial"/>
                        </a:rPr>
                        <a:t>to</a:t>
                      </a:r>
                      <a:r>
                        <a:rPr sz="1800" spc="-90" dirty="0">
                          <a:latin typeface="Arial"/>
                          <a:cs typeface="Arial"/>
                        </a:rPr>
                        <a:t> </a:t>
                      </a:r>
                      <a:r>
                        <a:rPr sz="1800" spc="-85" dirty="0">
                          <a:latin typeface="Arial"/>
                          <a:cs typeface="Arial"/>
                        </a:rPr>
                        <a:t>be </a:t>
                      </a:r>
                      <a:r>
                        <a:rPr sz="1800" spc="-5" dirty="0">
                          <a:latin typeface="Arial"/>
                          <a:cs typeface="Arial"/>
                        </a:rPr>
                        <a:t>that</a:t>
                      </a:r>
                      <a:r>
                        <a:rPr sz="1800" spc="-95" dirty="0">
                          <a:latin typeface="Arial"/>
                          <a:cs typeface="Arial"/>
                        </a:rPr>
                        <a:t> </a:t>
                      </a:r>
                      <a:r>
                        <a:rPr sz="1800" spc="-5" dirty="0">
                          <a:latin typeface="Arial"/>
                          <a:cs typeface="Arial"/>
                        </a:rPr>
                        <a:t>of</a:t>
                      </a:r>
                      <a:r>
                        <a:rPr sz="1800" spc="-90" dirty="0">
                          <a:latin typeface="Arial"/>
                          <a:cs typeface="Arial"/>
                        </a:rPr>
                        <a:t> </a:t>
                      </a:r>
                      <a:r>
                        <a:rPr sz="1800" spc="-165" dirty="0">
                          <a:latin typeface="Arial"/>
                          <a:cs typeface="Arial"/>
                        </a:rPr>
                        <a:t>75%</a:t>
                      </a:r>
                      <a:r>
                        <a:rPr sz="1800" spc="-90" dirty="0">
                          <a:latin typeface="Arial"/>
                          <a:cs typeface="Arial"/>
                        </a:rPr>
                        <a:t> </a:t>
                      </a:r>
                      <a:r>
                        <a:rPr sz="1800" spc="-5" dirty="0">
                          <a:latin typeface="Arial"/>
                          <a:cs typeface="Arial"/>
                        </a:rPr>
                        <a:t>of</a:t>
                      </a:r>
                      <a:r>
                        <a:rPr sz="1800" spc="-90" dirty="0">
                          <a:latin typeface="Arial"/>
                          <a:cs typeface="Arial"/>
                        </a:rPr>
                        <a:t> </a:t>
                      </a:r>
                      <a:r>
                        <a:rPr sz="1800" spc="-25" dirty="0">
                          <a:latin typeface="Arial"/>
                          <a:cs typeface="Arial"/>
                        </a:rPr>
                        <a:t>the</a:t>
                      </a:r>
                      <a:r>
                        <a:rPr sz="1800" spc="-85" dirty="0">
                          <a:latin typeface="Arial"/>
                          <a:cs typeface="Arial"/>
                        </a:rPr>
                        <a:t> </a:t>
                      </a:r>
                      <a:r>
                        <a:rPr sz="1800" spc="-55" dirty="0">
                          <a:latin typeface="Arial"/>
                          <a:cs typeface="Arial"/>
                        </a:rPr>
                        <a:t>parent's</a:t>
                      </a:r>
                      <a:r>
                        <a:rPr sz="1800" spc="-95" dirty="0">
                          <a:latin typeface="Arial"/>
                          <a:cs typeface="Arial"/>
                        </a:rPr>
                        <a:t> </a:t>
                      </a:r>
                      <a:r>
                        <a:rPr sz="1800" spc="-15" dirty="0">
                          <a:latin typeface="Arial"/>
                          <a:cs typeface="Arial"/>
                        </a:rPr>
                        <a:t>width.</a:t>
                      </a:r>
                      <a:endParaRPr sz="1800">
                        <a:latin typeface="Arial"/>
                        <a:cs typeface="Arial"/>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extLst>
                  <a:ext uri="{0D108BD9-81ED-4DB2-BD59-A6C34878D82A}">
                    <a16:rowId xmlns:a16="http://schemas.microsoft.com/office/drawing/2014/main" val="10004"/>
                  </a:ext>
                </a:extLst>
              </a:tr>
              <a:tr h="370840">
                <a:tc>
                  <a:txBody>
                    <a:bodyPr/>
                    <a:lstStyle/>
                    <a:p>
                      <a:pPr marL="97790">
                        <a:lnSpc>
                          <a:spcPct val="100000"/>
                        </a:lnSpc>
                        <a:spcBef>
                          <a:spcPts val="160"/>
                        </a:spcBef>
                      </a:pPr>
                      <a:r>
                        <a:rPr sz="1800" spc="-10" dirty="0">
                          <a:latin typeface="Courier New"/>
                          <a:cs typeface="Courier New"/>
                        </a:rPr>
                        <a:t>height:</a:t>
                      </a:r>
                      <a:r>
                        <a:rPr sz="1800" spc="-25" dirty="0">
                          <a:latin typeface="Courier New"/>
                          <a:cs typeface="Courier New"/>
                        </a:rPr>
                        <a:t> </a:t>
                      </a:r>
                      <a:r>
                        <a:rPr sz="1800" spc="-10" dirty="0">
                          <a:latin typeface="Courier New"/>
                          <a:cs typeface="Courier New"/>
                        </a:rPr>
                        <a:t>auto;</a:t>
                      </a:r>
                      <a:endParaRPr sz="1800">
                        <a:latin typeface="Courier New"/>
                        <a:cs typeface="Courier New"/>
                      </a:endParaRPr>
                    </a:p>
                  </a:txBody>
                  <a:tcPr marL="0" marR="0" marT="203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5D9CC"/>
                    </a:solidFill>
                  </a:tcPr>
                </a:tc>
                <a:tc>
                  <a:txBody>
                    <a:bodyPr/>
                    <a:lstStyle/>
                    <a:p>
                      <a:pPr marL="97790">
                        <a:lnSpc>
                          <a:spcPct val="100000"/>
                        </a:lnSpc>
                        <a:spcBef>
                          <a:spcPts val="260"/>
                        </a:spcBef>
                      </a:pPr>
                      <a:r>
                        <a:rPr sz="1800" spc="-70" dirty="0">
                          <a:latin typeface="Arial"/>
                          <a:cs typeface="Arial"/>
                        </a:rPr>
                        <a:t>Height </a:t>
                      </a:r>
                      <a:r>
                        <a:rPr sz="1800" spc="0" dirty="0">
                          <a:latin typeface="Arial"/>
                          <a:cs typeface="Arial"/>
                        </a:rPr>
                        <a:t>will </a:t>
                      </a:r>
                      <a:r>
                        <a:rPr sz="1800" spc="-50" dirty="0">
                          <a:latin typeface="Arial"/>
                          <a:cs typeface="Arial"/>
                        </a:rPr>
                        <a:t>automatically </a:t>
                      </a:r>
                      <a:r>
                        <a:rPr sz="1800" spc="-85" dirty="0">
                          <a:latin typeface="Arial"/>
                          <a:cs typeface="Arial"/>
                        </a:rPr>
                        <a:t>be </a:t>
                      </a:r>
                      <a:r>
                        <a:rPr sz="1800" spc="-45" dirty="0">
                          <a:latin typeface="Arial"/>
                          <a:cs typeface="Arial"/>
                        </a:rPr>
                        <a:t>determined </a:t>
                      </a:r>
                      <a:r>
                        <a:rPr sz="1800" spc="-75" dirty="0">
                          <a:latin typeface="Arial"/>
                          <a:cs typeface="Arial"/>
                        </a:rPr>
                        <a:t>by</a:t>
                      </a:r>
                      <a:r>
                        <a:rPr sz="1800" spc="-300" dirty="0">
                          <a:latin typeface="Arial"/>
                          <a:cs typeface="Arial"/>
                        </a:rPr>
                        <a:t> </a:t>
                      </a:r>
                      <a:r>
                        <a:rPr sz="1800" spc="-40" dirty="0">
                          <a:latin typeface="Arial"/>
                          <a:cs typeface="Arial"/>
                        </a:rPr>
                        <a:t>content;</a:t>
                      </a:r>
                      <a:endParaRPr sz="1800">
                        <a:latin typeface="Arial"/>
                        <a:cs typeface="Arial"/>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5D9CC"/>
                    </a:solidFill>
                  </a:tcPr>
                </a:tc>
                <a:extLst>
                  <a:ext uri="{0D108BD9-81ED-4DB2-BD59-A6C34878D82A}">
                    <a16:rowId xmlns:a16="http://schemas.microsoft.com/office/drawing/2014/main" val="10005"/>
                  </a:ext>
                </a:extLst>
              </a:tr>
              <a:tr h="370840">
                <a:tc>
                  <a:txBody>
                    <a:bodyPr/>
                    <a:lstStyle/>
                    <a:p>
                      <a:pPr marL="97790">
                        <a:lnSpc>
                          <a:spcPct val="100000"/>
                        </a:lnSpc>
                        <a:spcBef>
                          <a:spcPts val="160"/>
                        </a:spcBef>
                      </a:pPr>
                      <a:r>
                        <a:rPr sz="1800" spc="-10" dirty="0">
                          <a:latin typeface="Courier New"/>
                          <a:cs typeface="Courier New"/>
                        </a:rPr>
                        <a:t>max-width:</a:t>
                      </a:r>
                      <a:r>
                        <a:rPr sz="1800" spc="-25" dirty="0">
                          <a:latin typeface="Courier New"/>
                          <a:cs typeface="Courier New"/>
                        </a:rPr>
                        <a:t> </a:t>
                      </a:r>
                      <a:r>
                        <a:rPr sz="1800" spc="-10" dirty="0">
                          <a:latin typeface="Courier New"/>
                          <a:cs typeface="Courier New"/>
                        </a:rPr>
                        <a:t>500px;</a:t>
                      </a:r>
                      <a:endParaRPr sz="1800">
                        <a:latin typeface="Courier New"/>
                        <a:cs typeface="Courier New"/>
                      </a:endParaRPr>
                    </a:p>
                  </a:txBody>
                  <a:tcPr marL="0" marR="0" marT="203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tc>
                  <a:txBody>
                    <a:bodyPr/>
                    <a:lstStyle/>
                    <a:p>
                      <a:pPr marL="97790">
                        <a:lnSpc>
                          <a:spcPct val="100000"/>
                        </a:lnSpc>
                        <a:spcBef>
                          <a:spcPts val="259"/>
                        </a:spcBef>
                      </a:pPr>
                      <a:r>
                        <a:rPr sz="1800" spc="-80" dirty="0">
                          <a:latin typeface="Arial"/>
                          <a:cs typeface="Arial"/>
                        </a:rPr>
                        <a:t>Element </a:t>
                      </a:r>
                      <a:r>
                        <a:rPr sz="1800" spc="0" dirty="0">
                          <a:latin typeface="Arial"/>
                          <a:cs typeface="Arial"/>
                        </a:rPr>
                        <a:t>will </a:t>
                      </a:r>
                      <a:r>
                        <a:rPr sz="1800" spc="-5" dirty="0">
                          <a:latin typeface="Arial"/>
                          <a:cs typeface="Arial"/>
                        </a:rPr>
                        <a:t>not </a:t>
                      </a:r>
                      <a:r>
                        <a:rPr sz="1800" spc="-120" dirty="0">
                          <a:latin typeface="Arial"/>
                          <a:cs typeface="Arial"/>
                        </a:rPr>
                        <a:t>exceed </a:t>
                      </a:r>
                      <a:r>
                        <a:rPr sz="1800" spc="-100" dirty="0">
                          <a:latin typeface="Arial"/>
                          <a:cs typeface="Arial"/>
                        </a:rPr>
                        <a:t>500px</a:t>
                      </a:r>
                      <a:r>
                        <a:rPr sz="1800" spc="-265" dirty="0">
                          <a:latin typeface="Arial"/>
                          <a:cs typeface="Arial"/>
                        </a:rPr>
                        <a:t> </a:t>
                      </a:r>
                      <a:r>
                        <a:rPr sz="1800" spc="-45" dirty="0">
                          <a:latin typeface="Arial"/>
                          <a:cs typeface="Arial"/>
                        </a:rPr>
                        <a:t>wide.</a:t>
                      </a:r>
                      <a:endParaRPr sz="1800">
                        <a:latin typeface="Arial"/>
                        <a:cs typeface="Arial"/>
                      </a:endParaRPr>
                    </a:p>
                  </a:txBody>
                  <a:tcPr marL="0" marR="0" marT="33019"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extLst>
                  <a:ext uri="{0D108BD9-81ED-4DB2-BD59-A6C34878D82A}">
                    <a16:rowId xmlns:a16="http://schemas.microsoft.com/office/drawing/2014/main" val="10006"/>
                  </a:ext>
                </a:extLst>
              </a:tr>
              <a:tr h="370840">
                <a:tc>
                  <a:txBody>
                    <a:bodyPr/>
                    <a:lstStyle/>
                    <a:p>
                      <a:pPr marL="97790">
                        <a:lnSpc>
                          <a:spcPct val="100000"/>
                        </a:lnSpc>
                        <a:spcBef>
                          <a:spcPts val="160"/>
                        </a:spcBef>
                      </a:pPr>
                      <a:r>
                        <a:rPr sz="1800" spc="-10" dirty="0">
                          <a:latin typeface="Courier New"/>
                          <a:cs typeface="Courier New"/>
                        </a:rPr>
                        <a:t>position:</a:t>
                      </a:r>
                      <a:r>
                        <a:rPr sz="1800" spc="-30" dirty="0">
                          <a:latin typeface="Courier New"/>
                          <a:cs typeface="Courier New"/>
                        </a:rPr>
                        <a:t> </a:t>
                      </a:r>
                      <a:r>
                        <a:rPr sz="1800" spc="-10" dirty="0">
                          <a:latin typeface="Courier New"/>
                          <a:cs typeface="Courier New"/>
                        </a:rPr>
                        <a:t>relative;</a:t>
                      </a:r>
                      <a:endParaRPr sz="1800">
                        <a:latin typeface="Courier New"/>
                        <a:cs typeface="Courier New"/>
                      </a:endParaRPr>
                    </a:p>
                  </a:txBody>
                  <a:tcPr marL="0" marR="0" marT="203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5D9CC"/>
                    </a:solidFill>
                  </a:tcPr>
                </a:tc>
                <a:tc>
                  <a:txBody>
                    <a:bodyPr/>
                    <a:lstStyle/>
                    <a:p>
                      <a:pPr marL="97790">
                        <a:lnSpc>
                          <a:spcPct val="100000"/>
                        </a:lnSpc>
                        <a:spcBef>
                          <a:spcPts val="260"/>
                        </a:spcBef>
                      </a:pPr>
                      <a:r>
                        <a:rPr sz="1800" spc="-80" dirty="0">
                          <a:latin typeface="Arial"/>
                          <a:cs typeface="Arial"/>
                        </a:rPr>
                        <a:t>Element </a:t>
                      </a:r>
                      <a:r>
                        <a:rPr sz="1800" dirty="0">
                          <a:latin typeface="Arial"/>
                          <a:cs typeface="Arial"/>
                        </a:rPr>
                        <a:t>will </a:t>
                      </a:r>
                      <a:r>
                        <a:rPr sz="1800" spc="-85" dirty="0">
                          <a:latin typeface="Arial"/>
                          <a:cs typeface="Arial"/>
                        </a:rPr>
                        <a:t>be </a:t>
                      </a:r>
                      <a:r>
                        <a:rPr sz="1800" spc="-80" dirty="0">
                          <a:latin typeface="Arial"/>
                          <a:cs typeface="Arial"/>
                        </a:rPr>
                        <a:t>moved </a:t>
                      </a:r>
                      <a:r>
                        <a:rPr sz="1800" spc="-45" dirty="0">
                          <a:latin typeface="Arial"/>
                          <a:cs typeface="Arial"/>
                        </a:rPr>
                        <a:t>relative </a:t>
                      </a:r>
                      <a:r>
                        <a:rPr sz="1800" spc="10" dirty="0">
                          <a:latin typeface="Arial"/>
                          <a:cs typeface="Arial"/>
                        </a:rPr>
                        <a:t>to </a:t>
                      </a:r>
                      <a:r>
                        <a:rPr sz="1800" spc="-55" dirty="0">
                          <a:latin typeface="Arial"/>
                          <a:cs typeface="Arial"/>
                        </a:rPr>
                        <a:t>static</a:t>
                      </a:r>
                      <a:r>
                        <a:rPr sz="1800" spc="-355" dirty="0">
                          <a:latin typeface="Arial"/>
                          <a:cs typeface="Arial"/>
                        </a:rPr>
                        <a:t> </a:t>
                      </a:r>
                      <a:r>
                        <a:rPr sz="1800" spc="-40" dirty="0">
                          <a:latin typeface="Arial"/>
                          <a:cs typeface="Arial"/>
                        </a:rPr>
                        <a:t>position.</a:t>
                      </a:r>
                      <a:endParaRPr sz="1800">
                        <a:latin typeface="Arial"/>
                        <a:cs typeface="Arial"/>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5D9CC"/>
                    </a:solidFill>
                  </a:tcPr>
                </a:tc>
                <a:extLst>
                  <a:ext uri="{0D108BD9-81ED-4DB2-BD59-A6C34878D82A}">
                    <a16:rowId xmlns:a16="http://schemas.microsoft.com/office/drawing/2014/main" val="10007"/>
                  </a:ext>
                </a:extLst>
              </a:tr>
              <a:tr h="370840">
                <a:tc>
                  <a:txBody>
                    <a:bodyPr/>
                    <a:lstStyle/>
                    <a:p>
                      <a:pPr marL="97790">
                        <a:lnSpc>
                          <a:spcPct val="100000"/>
                        </a:lnSpc>
                        <a:spcBef>
                          <a:spcPts val="160"/>
                        </a:spcBef>
                      </a:pPr>
                      <a:r>
                        <a:rPr sz="1800" spc="-10" dirty="0">
                          <a:latin typeface="Courier New"/>
                          <a:cs typeface="Courier New"/>
                        </a:rPr>
                        <a:t>top:</a:t>
                      </a:r>
                      <a:r>
                        <a:rPr sz="1800" spc="-25" dirty="0">
                          <a:latin typeface="Courier New"/>
                          <a:cs typeface="Courier New"/>
                        </a:rPr>
                        <a:t> </a:t>
                      </a:r>
                      <a:r>
                        <a:rPr sz="1800" spc="-10" dirty="0">
                          <a:latin typeface="Courier New"/>
                          <a:cs typeface="Courier New"/>
                        </a:rPr>
                        <a:t>10px;</a:t>
                      </a:r>
                      <a:endParaRPr sz="1800">
                        <a:latin typeface="Courier New"/>
                        <a:cs typeface="Courier New"/>
                      </a:endParaRPr>
                    </a:p>
                  </a:txBody>
                  <a:tcPr marL="0" marR="0" marT="203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tc>
                  <a:txBody>
                    <a:bodyPr/>
                    <a:lstStyle/>
                    <a:p>
                      <a:pPr marL="97790">
                        <a:lnSpc>
                          <a:spcPct val="100000"/>
                        </a:lnSpc>
                        <a:spcBef>
                          <a:spcPts val="260"/>
                        </a:spcBef>
                      </a:pPr>
                      <a:r>
                        <a:rPr sz="1800" spc="-80" dirty="0">
                          <a:latin typeface="Arial"/>
                          <a:cs typeface="Arial"/>
                        </a:rPr>
                        <a:t>Element</a:t>
                      </a:r>
                      <a:r>
                        <a:rPr sz="1800" spc="-95" dirty="0">
                          <a:latin typeface="Arial"/>
                          <a:cs typeface="Arial"/>
                        </a:rPr>
                        <a:t> </a:t>
                      </a:r>
                      <a:r>
                        <a:rPr sz="1800" spc="0" dirty="0">
                          <a:latin typeface="Arial"/>
                          <a:cs typeface="Arial"/>
                        </a:rPr>
                        <a:t>will</a:t>
                      </a:r>
                      <a:r>
                        <a:rPr sz="1800" spc="-90" dirty="0">
                          <a:latin typeface="Arial"/>
                          <a:cs typeface="Arial"/>
                        </a:rPr>
                        <a:t> </a:t>
                      </a:r>
                      <a:r>
                        <a:rPr sz="1800" spc="-85" dirty="0">
                          <a:latin typeface="Arial"/>
                          <a:cs typeface="Arial"/>
                        </a:rPr>
                        <a:t>be</a:t>
                      </a:r>
                      <a:r>
                        <a:rPr sz="1800" spc="-90" dirty="0">
                          <a:latin typeface="Arial"/>
                          <a:cs typeface="Arial"/>
                        </a:rPr>
                        <a:t> </a:t>
                      </a:r>
                      <a:r>
                        <a:rPr sz="1800" spc="-100" dirty="0">
                          <a:latin typeface="Arial"/>
                          <a:cs typeface="Arial"/>
                        </a:rPr>
                        <a:t>10px</a:t>
                      </a:r>
                      <a:r>
                        <a:rPr sz="1800" spc="-95" dirty="0">
                          <a:latin typeface="Arial"/>
                          <a:cs typeface="Arial"/>
                        </a:rPr>
                        <a:t> </a:t>
                      </a:r>
                      <a:r>
                        <a:rPr sz="1800" spc="-45" dirty="0">
                          <a:latin typeface="Arial"/>
                          <a:cs typeface="Arial"/>
                        </a:rPr>
                        <a:t>below</a:t>
                      </a:r>
                      <a:r>
                        <a:rPr sz="1800" spc="-90" dirty="0">
                          <a:latin typeface="Arial"/>
                          <a:cs typeface="Arial"/>
                        </a:rPr>
                        <a:t> </a:t>
                      </a:r>
                      <a:r>
                        <a:rPr sz="1800" spc="-60" dirty="0">
                          <a:latin typeface="Arial"/>
                          <a:cs typeface="Arial"/>
                        </a:rPr>
                        <a:t>where</a:t>
                      </a:r>
                      <a:r>
                        <a:rPr sz="1800" spc="-85" dirty="0">
                          <a:latin typeface="Arial"/>
                          <a:cs typeface="Arial"/>
                        </a:rPr>
                        <a:t> </a:t>
                      </a:r>
                      <a:r>
                        <a:rPr sz="1800" spc="50" dirty="0">
                          <a:latin typeface="Arial"/>
                          <a:cs typeface="Arial"/>
                        </a:rPr>
                        <a:t>it</a:t>
                      </a:r>
                      <a:r>
                        <a:rPr sz="1800" spc="-95" dirty="0">
                          <a:latin typeface="Arial"/>
                          <a:cs typeface="Arial"/>
                        </a:rPr>
                        <a:t> </a:t>
                      </a:r>
                      <a:r>
                        <a:rPr sz="1800" spc="-125" dirty="0">
                          <a:latin typeface="Arial"/>
                          <a:cs typeface="Arial"/>
                        </a:rPr>
                        <a:t>was</a:t>
                      </a:r>
                      <a:r>
                        <a:rPr sz="1800" spc="-95" dirty="0">
                          <a:latin typeface="Arial"/>
                          <a:cs typeface="Arial"/>
                        </a:rPr>
                        <a:t> </a:t>
                      </a:r>
                      <a:r>
                        <a:rPr sz="1800" spc="-45" dirty="0">
                          <a:latin typeface="Arial"/>
                          <a:cs typeface="Arial"/>
                        </a:rPr>
                        <a:t>originally</a:t>
                      </a:r>
                      <a:r>
                        <a:rPr sz="1800" spc="-95" dirty="0">
                          <a:latin typeface="Arial"/>
                          <a:cs typeface="Arial"/>
                        </a:rPr>
                        <a:t> </a:t>
                      </a:r>
                      <a:r>
                        <a:rPr sz="1800" spc="-60" dirty="0">
                          <a:latin typeface="Arial"/>
                          <a:cs typeface="Arial"/>
                        </a:rPr>
                        <a:t>meant</a:t>
                      </a:r>
                      <a:r>
                        <a:rPr sz="1800" spc="-95" dirty="0">
                          <a:latin typeface="Arial"/>
                          <a:cs typeface="Arial"/>
                        </a:rPr>
                        <a:t> </a:t>
                      </a:r>
                      <a:r>
                        <a:rPr sz="1800" spc="10" dirty="0">
                          <a:latin typeface="Arial"/>
                          <a:cs typeface="Arial"/>
                        </a:rPr>
                        <a:t>to</a:t>
                      </a:r>
                      <a:r>
                        <a:rPr sz="1800" spc="-90" dirty="0">
                          <a:latin typeface="Arial"/>
                          <a:cs typeface="Arial"/>
                        </a:rPr>
                        <a:t> </a:t>
                      </a:r>
                      <a:r>
                        <a:rPr sz="1800" spc="-85" dirty="0">
                          <a:latin typeface="Arial"/>
                          <a:cs typeface="Arial"/>
                        </a:rPr>
                        <a:t>be</a:t>
                      </a:r>
                      <a:endParaRPr sz="1800">
                        <a:latin typeface="Arial"/>
                        <a:cs typeface="Arial"/>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76020" y="2993326"/>
            <a:ext cx="9919970" cy="1244600"/>
          </a:xfrm>
          <a:prstGeom prst="rect">
            <a:avLst/>
          </a:prstGeom>
        </p:spPr>
        <p:txBody>
          <a:bodyPr vert="horz" wrap="square" lIns="0" tIns="12700" rIns="0" bIns="0" rtlCol="0">
            <a:spAutoFit/>
          </a:bodyPr>
          <a:lstStyle/>
          <a:p>
            <a:pPr marL="12700">
              <a:lnSpc>
                <a:spcPct val="100000"/>
              </a:lnSpc>
              <a:spcBef>
                <a:spcPts val="100"/>
              </a:spcBef>
              <a:tabLst>
                <a:tab pos="9906635" algn="l"/>
              </a:tabLst>
            </a:pPr>
            <a:r>
              <a:rPr sz="8000" u="sng" dirty="0">
                <a:solidFill>
                  <a:srgbClr val="262626"/>
                </a:solidFill>
                <a:uFill>
                  <a:solidFill>
                    <a:srgbClr val="7F7F7F"/>
                  </a:solidFill>
                </a:uFill>
                <a:latin typeface="Arial"/>
                <a:cs typeface="Arial"/>
              </a:rPr>
              <a:t>Form Elements	</a:t>
            </a:r>
            <a:endParaRPr sz="8000" dirty="0">
              <a:latin typeface="Arial"/>
              <a:cs typeface="Arial"/>
            </a:endParaRPr>
          </a:p>
        </p:txBody>
      </p:sp>
      <p:sp>
        <p:nvSpPr>
          <p:cNvPr id="3" name="object 3"/>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What is a form?	</a:t>
            </a:r>
          </a:p>
        </p:txBody>
      </p:sp>
      <p:sp>
        <p:nvSpPr>
          <p:cNvPr id="4" name="object 4"/>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3" name="object 3"/>
          <p:cNvSpPr txBox="1"/>
          <p:nvPr/>
        </p:nvSpPr>
        <p:spPr>
          <a:xfrm>
            <a:off x="1176020" y="1832208"/>
            <a:ext cx="9784715" cy="3974421"/>
          </a:xfrm>
          <a:prstGeom prst="rect">
            <a:avLst/>
          </a:prstGeom>
        </p:spPr>
        <p:txBody>
          <a:bodyPr vert="horz" wrap="square" lIns="0" tIns="45720" rIns="0" bIns="0" rtlCol="0">
            <a:spAutoFit/>
          </a:bodyPr>
          <a:lstStyle/>
          <a:p>
            <a:pPr marL="12700" marR="5080">
              <a:lnSpc>
                <a:spcPts val="2170"/>
              </a:lnSpc>
              <a:spcBef>
                <a:spcPts val="360"/>
              </a:spcBef>
            </a:pPr>
            <a:r>
              <a:rPr sz="2000" dirty="0">
                <a:solidFill>
                  <a:srgbClr val="404040"/>
                </a:solidFill>
                <a:latin typeface="Arial"/>
                <a:cs typeface="Arial"/>
              </a:rPr>
              <a:t>"HTML Forms are one of the main points of interaction between a user and a web site or  application. They allow users to send data to the web site. Most of the time that data is sent to  the web server, but the web page can also intercept it to use it on its own."</a:t>
            </a:r>
            <a:endParaRPr sz="2000">
              <a:latin typeface="Arial"/>
              <a:cs typeface="Arial"/>
            </a:endParaRPr>
          </a:p>
          <a:p>
            <a:pPr marL="305435" indent="-182880">
              <a:lnSpc>
                <a:spcPct val="100000"/>
              </a:lnSpc>
              <a:spcBef>
                <a:spcPts val="130"/>
              </a:spcBef>
              <a:buClr>
                <a:srgbClr val="E48312"/>
              </a:buClr>
              <a:buChar char="◦"/>
              <a:tabLst>
                <a:tab pos="305435" algn="l"/>
              </a:tabLst>
            </a:pPr>
            <a:r>
              <a:rPr sz="1800" dirty="0">
                <a:solidFill>
                  <a:srgbClr val="404040"/>
                </a:solidFill>
                <a:latin typeface="Arial"/>
                <a:cs typeface="Arial"/>
              </a:rPr>
              <a:t>Mozilla Developer Network</a:t>
            </a:r>
            <a:endParaRPr sz="1800">
              <a:latin typeface="Arial"/>
              <a:cs typeface="Arial"/>
            </a:endParaRPr>
          </a:p>
          <a:p>
            <a:pPr marL="305435" indent="-182880">
              <a:lnSpc>
                <a:spcPct val="100000"/>
              </a:lnSpc>
              <a:spcBef>
                <a:spcPts val="405"/>
              </a:spcBef>
              <a:buClr>
                <a:srgbClr val="E48312"/>
              </a:buClr>
              <a:buChar char="◦"/>
              <a:tabLst>
                <a:tab pos="305435" algn="l"/>
              </a:tabLst>
            </a:pPr>
            <a:r>
              <a:rPr sz="1800" u="sng" dirty="0">
                <a:solidFill>
                  <a:srgbClr val="2998E3"/>
                </a:solidFill>
                <a:uFill>
                  <a:solidFill>
                    <a:srgbClr val="2998E3"/>
                  </a:solidFill>
                </a:uFill>
                <a:latin typeface="Arial"/>
                <a:cs typeface="Arial"/>
              </a:rPr>
              <a:t>https://developer.mozilla.org/en-US/docs/Web/Guide/HTML/Forms/My_first_HTML_form</a:t>
            </a:r>
            <a:endParaRPr sz="1800">
              <a:latin typeface="Arial"/>
              <a:cs typeface="Arial"/>
            </a:endParaRPr>
          </a:p>
          <a:p>
            <a:pPr marL="12700" marR="4007485">
              <a:lnSpc>
                <a:spcPct val="148600"/>
              </a:lnSpc>
              <a:spcBef>
                <a:spcPts val="175"/>
              </a:spcBef>
            </a:pPr>
            <a:r>
              <a:rPr sz="2000" dirty="0">
                <a:solidFill>
                  <a:srgbClr val="404040"/>
                </a:solidFill>
                <a:latin typeface="Arial"/>
                <a:cs typeface="Arial"/>
              </a:rPr>
              <a:t>A form is a collection of fields used to signify user input.  Forms allow for interactive experiences</a:t>
            </a:r>
            <a:endParaRPr sz="2000">
              <a:latin typeface="Arial"/>
              <a:cs typeface="Arial"/>
            </a:endParaRPr>
          </a:p>
          <a:p>
            <a:pPr marL="12700">
              <a:lnSpc>
                <a:spcPct val="100000"/>
              </a:lnSpc>
              <a:spcBef>
                <a:spcPts val="1165"/>
              </a:spcBef>
            </a:pPr>
            <a:r>
              <a:rPr sz="2000" dirty="0">
                <a:solidFill>
                  <a:srgbClr val="404040"/>
                </a:solidFill>
                <a:latin typeface="Arial"/>
                <a:cs typeface="Arial"/>
              </a:rPr>
              <a:t>Forms allow users to interact with the server</a:t>
            </a:r>
            <a:endParaRPr sz="2000">
              <a:latin typeface="Arial"/>
              <a:cs typeface="Arial"/>
            </a:endParaRPr>
          </a:p>
          <a:p>
            <a:pPr marL="305435" indent="-182880">
              <a:lnSpc>
                <a:spcPct val="100000"/>
              </a:lnSpc>
              <a:spcBef>
                <a:spcPts val="200"/>
              </a:spcBef>
              <a:buClr>
                <a:srgbClr val="E48312"/>
              </a:buClr>
              <a:buChar char="◦"/>
              <a:tabLst>
                <a:tab pos="305435" algn="l"/>
              </a:tabLst>
            </a:pPr>
            <a:r>
              <a:rPr sz="1800" dirty="0">
                <a:solidFill>
                  <a:srgbClr val="404040"/>
                </a:solidFill>
                <a:latin typeface="Arial"/>
                <a:cs typeface="Arial"/>
              </a:rPr>
              <a:t>Can submit data to server through forms</a:t>
            </a:r>
            <a:endParaRPr sz="1800">
              <a:latin typeface="Arial"/>
              <a:cs typeface="Arial"/>
            </a:endParaRPr>
          </a:p>
          <a:p>
            <a:pPr marL="12700">
              <a:lnSpc>
                <a:spcPct val="100000"/>
              </a:lnSpc>
              <a:spcBef>
                <a:spcPts val="1340"/>
              </a:spcBef>
            </a:pPr>
            <a:r>
              <a:rPr sz="2000" dirty="0">
                <a:solidFill>
                  <a:srgbClr val="404040"/>
                </a:solidFill>
                <a:latin typeface="Arial"/>
                <a:cs typeface="Arial"/>
              </a:rPr>
              <a:t>You can have multiple forms per page</a:t>
            </a:r>
            <a:endParaRPr sz="200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What is a form made of?	</a:t>
            </a:r>
          </a:p>
        </p:txBody>
      </p:sp>
      <p:sp>
        <p:nvSpPr>
          <p:cNvPr id="5" name="object 5"/>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3" name="object 3"/>
          <p:cNvSpPr txBox="1"/>
          <p:nvPr/>
        </p:nvSpPr>
        <p:spPr>
          <a:xfrm>
            <a:off x="1176019" y="1808689"/>
            <a:ext cx="4820920" cy="3727302"/>
          </a:xfrm>
          <a:prstGeom prst="rect">
            <a:avLst/>
          </a:prstGeom>
        </p:spPr>
        <p:txBody>
          <a:bodyPr vert="horz" wrap="square" lIns="0" tIns="36195" rIns="0" bIns="0" rtlCol="0">
            <a:spAutoFit/>
          </a:bodyPr>
          <a:lstStyle/>
          <a:p>
            <a:pPr marL="12700">
              <a:lnSpc>
                <a:spcPct val="100000"/>
              </a:lnSpc>
              <a:spcBef>
                <a:spcPts val="285"/>
              </a:spcBef>
            </a:pPr>
            <a:r>
              <a:rPr sz="2000" dirty="0">
                <a:solidFill>
                  <a:srgbClr val="404040"/>
                </a:solidFill>
                <a:latin typeface="Arial"/>
                <a:cs typeface="Arial"/>
              </a:rPr>
              <a:t>Forms are made of a form element</a:t>
            </a:r>
            <a:endParaRPr sz="2000">
              <a:latin typeface="Arial"/>
              <a:cs typeface="Arial"/>
            </a:endParaRPr>
          </a:p>
          <a:p>
            <a:pPr marL="305435" marR="266700" indent="-182880">
              <a:lnSpc>
                <a:spcPts val="1970"/>
              </a:lnSpc>
              <a:spcBef>
                <a:spcPts val="390"/>
              </a:spcBef>
              <a:buClr>
                <a:srgbClr val="E48312"/>
              </a:buClr>
              <a:buChar char="◦"/>
              <a:tabLst>
                <a:tab pos="305435" algn="l"/>
              </a:tabLst>
            </a:pPr>
            <a:r>
              <a:rPr sz="1800" dirty="0">
                <a:solidFill>
                  <a:srgbClr val="404040"/>
                </a:solidFill>
                <a:latin typeface="Arial"/>
                <a:cs typeface="Arial"/>
              </a:rPr>
              <a:t>Has an </a:t>
            </a:r>
            <a:r>
              <a:rPr sz="1800" dirty="0">
                <a:solidFill>
                  <a:srgbClr val="404040"/>
                </a:solidFill>
                <a:latin typeface="Courier New"/>
                <a:cs typeface="Courier New"/>
              </a:rPr>
              <a:t>action </a:t>
            </a:r>
            <a:r>
              <a:rPr sz="1800" dirty="0">
                <a:solidFill>
                  <a:srgbClr val="404040"/>
                </a:solidFill>
                <a:latin typeface="Arial"/>
                <a:cs typeface="Arial"/>
              </a:rPr>
              <a:t>attribute that signifies where  the form will be submitted to</a:t>
            </a:r>
            <a:endParaRPr sz="1800">
              <a:latin typeface="Arial"/>
              <a:cs typeface="Arial"/>
            </a:endParaRPr>
          </a:p>
          <a:p>
            <a:pPr marL="305435" marR="5080" indent="-182880">
              <a:lnSpc>
                <a:spcPts val="1970"/>
              </a:lnSpc>
              <a:spcBef>
                <a:spcPts val="560"/>
              </a:spcBef>
              <a:buClr>
                <a:srgbClr val="E48312"/>
              </a:buClr>
              <a:buChar char="◦"/>
              <a:tabLst>
                <a:tab pos="305435" algn="l"/>
              </a:tabLst>
            </a:pPr>
            <a:r>
              <a:rPr sz="1800" dirty="0">
                <a:solidFill>
                  <a:srgbClr val="404040"/>
                </a:solidFill>
                <a:latin typeface="Arial"/>
                <a:cs typeface="Arial"/>
              </a:rPr>
              <a:t>Has an </a:t>
            </a:r>
            <a:r>
              <a:rPr sz="1800" dirty="0">
                <a:solidFill>
                  <a:srgbClr val="404040"/>
                </a:solidFill>
                <a:latin typeface="Courier New"/>
                <a:cs typeface="Courier New"/>
              </a:rPr>
              <a:t>method </a:t>
            </a:r>
            <a:r>
              <a:rPr sz="1800" dirty="0">
                <a:solidFill>
                  <a:srgbClr val="404040"/>
                </a:solidFill>
                <a:latin typeface="Arial"/>
                <a:cs typeface="Arial"/>
              </a:rPr>
              <a:t>attribute that signifies how the  form will be submitted (GET, POST, etc)</a:t>
            </a:r>
            <a:endParaRPr sz="1800">
              <a:latin typeface="Arial"/>
              <a:cs typeface="Arial"/>
            </a:endParaRPr>
          </a:p>
          <a:p>
            <a:pPr marL="305435" marR="312420" indent="-182880">
              <a:lnSpc>
                <a:spcPts val="1930"/>
              </a:lnSpc>
              <a:spcBef>
                <a:spcPts val="590"/>
              </a:spcBef>
              <a:buClr>
                <a:srgbClr val="E48312"/>
              </a:buClr>
              <a:buChar char="◦"/>
              <a:tabLst>
                <a:tab pos="305435" algn="l"/>
              </a:tabLst>
            </a:pPr>
            <a:r>
              <a:rPr sz="1800" dirty="0">
                <a:solidFill>
                  <a:srgbClr val="404040"/>
                </a:solidFill>
                <a:latin typeface="Arial"/>
                <a:cs typeface="Arial"/>
              </a:rPr>
              <a:t>Can have a name that helps identify the form  through the DOM API</a:t>
            </a:r>
            <a:endParaRPr sz="1800">
              <a:latin typeface="Arial"/>
              <a:cs typeface="Arial"/>
            </a:endParaRPr>
          </a:p>
          <a:p>
            <a:pPr marL="12700" marR="481965">
              <a:lnSpc>
                <a:spcPts val="2130"/>
              </a:lnSpc>
              <a:spcBef>
                <a:spcPts val="1650"/>
              </a:spcBef>
            </a:pPr>
            <a:r>
              <a:rPr sz="2000" dirty="0">
                <a:solidFill>
                  <a:srgbClr val="404040"/>
                </a:solidFill>
                <a:latin typeface="Arial"/>
                <a:cs typeface="Arial"/>
              </a:rPr>
              <a:t>Forms have one or more inputs that allow  users to populate data</a:t>
            </a:r>
            <a:endParaRPr sz="2000">
              <a:latin typeface="Arial"/>
              <a:cs typeface="Arial"/>
            </a:endParaRPr>
          </a:p>
          <a:p>
            <a:pPr marL="305435" indent="-182880">
              <a:lnSpc>
                <a:spcPct val="100000"/>
              </a:lnSpc>
              <a:spcBef>
                <a:spcPts val="175"/>
              </a:spcBef>
              <a:buClr>
                <a:srgbClr val="E48312"/>
              </a:buClr>
              <a:buChar char="◦"/>
              <a:tabLst>
                <a:tab pos="305435" algn="l"/>
              </a:tabLst>
            </a:pPr>
            <a:r>
              <a:rPr sz="1800" dirty="0">
                <a:solidFill>
                  <a:srgbClr val="404040"/>
                </a:solidFill>
                <a:latin typeface="Arial"/>
                <a:cs typeface="Arial"/>
              </a:rPr>
              <a:t>This data will be submitted to the server</a:t>
            </a:r>
            <a:endParaRPr sz="1800">
              <a:latin typeface="Arial"/>
              <a:cs typeface="Arial"/>
            </a:endParaRPr>
          </a:p>
          <a:p>
            <a:pPr marL="305435" indent="-182880">
              <a:lnSpc>
                <a:spcPct val="100000"/>
              </a:lnSpc>
              <a:spcBef>
                <a:spcPts val="405"/>
              </a:spcBef>
              <a:buClr>
                <a:srgbClr val="E48312"/>
              </a:buClr>
              <a:buChar char="◦"/>
              <a:tabLst>
                <a:tab pos="305435" algn="l"/>
              </a:tabLst>
            </a:pPr>
            <a:r>
              <a:rPr sz="1800" dirty="0">
                <a:solidFill>
                  <a:srgbClr val="404040"/>
                </a:solidFill>
                <a:latin typeface="Arial"/>
                <a:cs typeface="Arial"/>
              </a:rPr>
              <a:t>This data can be accessed through the DOM API</a:t>
            </a:r>
            <a:endParaRPr sz="1800">
              <a:latin typeface="Arial"/>
              <a:cs typeface="Arial"/>
            </a:endParaRPr>
          </a:p>
        </p:txBody>
      </p:sp>
      <p:sp>
        <p:nvSpPr>
          <p:cNvPr id="4" name="object 4"/>
          <p:cNvSpPr txBox="1"/>
          <p:nvPr/>
        </p:nvSpPr>
        <p:spPr>
          <a:xfrm>
            <a:off x="6205220" y="1840655"/>
            <a:ext cx="4787900" cy="3329940"/>
          </a:xfrm>
          <a:prstGeom prst="rect">
            <a:avLst/>
          </a:prstGeom>
        </p:spPr>
        <p:txBody>
          <a:bodyPr vert="horz" wrap="square" lIns="0" tIns="27939" rIns="0" bIns="0" rtlCol="0">
            <a:spAutoFit/>
          </a:bodyPr>
          <a:lstStyle/>
          <a:p>
            <a:pPr marL="12700" marR="202565">
              <a:lnSpc>
                <a:spcPts val="3100"/>
              </a:lnSpc>
              <a:spcBef>
                <a:spcPts val="219"/>
              </a:spcBef>
            </a:pPr>
            <a:r>
              <a:rPr sz="2600" dirty="0">
                <a:solidFill>
                  <a:srgbClr val="404040"/>
                </a:solidFill>
                <a:latin typeface="Courier New"/>
                <a:cs typeface="Courier New"/>
              </a:rPr>
              <a:t>&lt;form method=”POST"  action=”/questions/2/"&gt;</a:t>
            </a:r>
            <a:endParaRPr sz="2600">
              <a:latin typeface="Courier New"/>
              <a:cs typeface="Courier New"/>
            </a:endParaRPr>
          </a:p>
          <a:p>
            <a:pPr marL="12700" marR="401320" indent="793750">
              <a:lnSpc>
                <a:spcPct val="100400"/>
              </a:lnSpc>
              <a:spcBef>
                <a:spcPts val="1300"/>
              </a:spcBef>
            </a:pPr>
            <a:r>
              <a:rPr sz="2600" dirty="0">
                <a:solidFill>
                  <a:srgbClr val="404040"/>
                </a:solidFill>
                <a:latin typeface="Courier New"/>
                <a:cs typeface="Courier New"/>
              </a:rPr>
              <a:t>&lt;input type="text"  name=”title" /&gt;</a:t>
            </a:r>
            <a:endParaRPr sz="2600">
              <a:latin typeface="Courier New"/>
              <a:cs typeface="Courier New"/>
            </a:endParaRPr>
          </a:p>
          <a:p>
            <a:pPr marL="12700" marR="5080" indent="793750">
              <a:lnSpc>
                <a:spcPct val="100400"/>
              </a:lnSpc>
              <a:spcBef>
                <a:spcPts val="1365"/>
              </a:spcBef>
            </a:pPr>
            <a:r>
              <a:rPr sz="2600" dirty="0">
                <a:solidFill>
                  <a:srgbClr val="404040"/>
                </a:solidFill>
                <a:latin typeface="Courier New"/>
                <a:cs typeface="Courier New"/>
              </a:rPr>
              <a:t>&lt;input type="submit"  value="Search" /&gt;</a:t>
            </a:r>
            <a:endParaRPr sz="2600">
              <a:latin typeface="Courier New"/>
              <a:cs typeface="Courier New"/>
            </a:endParaRPr>
          </a:p>
          <a:p>
            <a:pPr marL="12700">
              <a:lnSpc>
                <a:spcPct val="100000"/>
              </a:lnSpc>
              <a:spcBef>
                <a:spcPts val="1380"/>
              </a:spcBef>
            </a:pPr>
            <a:r>
              <a:rPr sz="2600" dirty="0">
                <a:solidFill>
                  <a:srgbClr val="404040"/>
                </a:solidFill>
                <a:latin typeface="Courier New"/>
                <a:cs typeface="Courier New"/>
              </a:rPr>
              <a:t>&lt;/form&gt;</a:t>
            </a:r>
            <a:endParaRPr sz="2600">
              <a:latin typeface="Courier New"/>
              <a:cs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What is an input?	</a:t>
            </a:r>
          </a:p>
        </p:txBody>
      </p:sp>
      <p:sp>
        <p:nvSpPr>
          <p:cNvPr id="5" name="object 5"/>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3" name="object 3"/>
          <p:cNvSpPr txBox="1"/>
          <p:nvPr/>
        </p:nvSpPr>
        <p:spPr>
          <a:xfrm>
            <a:off x="1176019" y="1809832"/>
            <a:ext cx="4582795" cy="4274374"/>
          </a:xfrm>
          <a:prstGeom prst="rect">
            <a:avLst/>
          </a:prstGeom>
        </p:spPr>
        <p:txBody>
          <a:bodyPr vert="horz" wrap="square" lIns="0" tIns="39369" rIns="0" bIns="0" rtlCol="0">
            <a:spAutoFit/>
          </a:bodyPr>
          <a:lstStyle/>
          <a:p>
            <a:pPr marL="12700" algn="just">
              <a:lnSpc>
                <a:spcPct val="100000"/>
              </a:lnSpc>
              <a:spcBef>
                <a:spcPts val="309"/>
              </a:spcBef>
            </a:pPr>
            <a:r>
              <a:rPr sz="1900" dirty="0">
                <a:solidFill>
                  <a:srgbClr val="404040"/>
                </a:solidFill>
                <a:latin typeface="Arial"/>
                <a:cs typeface="Arial"/>
              </a:rPr>
              <a:t>An input is an individual piece of data.</a:t>
            </a:r>
            <a:endParaRPr sz="1900">
              <a:latin typeface="Arial"/>
              <a:cs typeface="Arial"/>
            </a:endParaRPr>
          </a:p>
          <a:p>
            <a:pPr marL="305435" indent="-182880">
              <a:lnSpc>
                <a:spcPct val="100000"/>
              </a:lnSpc>
              <a:spcBef>
                <a:spcPts val="185"/>
              </a:spcBef>
              <a:buClr>
                <a:srgbClr val="E48312"/>
              </a:buClr>
              <a:buChar char="◦"/>
              <a:tabLst>
                <a:tab pos="305435" algn="l"/>
              </a:tabLst>
            </a:pPr>
            <a:r>
              <a:rPr sz="1700" dirty="0">
                <a:solidFill>
                  <a:srgbClr val="404040"/>
                </a:solidFill>
                <a:latin typeface="Arial"/>
                <a:cs typeface="Arial"/>
              </a:rPr>
              <a:t>Inputs have names</a:t>
            </a:r>
            <a:endParaRPr sz="1700">
              <a:latin typeface="Arial"/>
              <a:cs typeface="Arial"/>
            </a:endParaRPr>
          </a:p>
          <a:p>
            <a:pPr marL="305435" indent="-182880">
              <a:lnSpc>
                <a:spcPct val="100000"/>
              </a:lnSpc>
              <a:spcBef>
                <a:spcPts val="395"/>
              </a:spcBef>
              <a:buClr>
                <a:srgbClr val="E48312"/>
              </a:buClr>
              <a:buChar char="◦"/>
              <a:tabLst>
                <a:tab pos="305435" algn="l"/>
              </a:tabLst>
            </a:pPr>
            <a:r>
              <a:rPr sz="1700" dirty="0">
                <a:solidFill>
                  <a:srgbClr val="404040"/>
                </a:solidFill>
                <a:latin typeface="Arial"/>
                <a:cs typeface="Arial"/>
              </a:rPr>
              <a:t>Inputs can have id's</a:t>
            </a:r>
            <a:endParaRPr sz="1700">
              <a:latin typeface="Arial"/>
              <a:cs typeface="Arial"/>
            </a:endParaRPr>
          </a:p>
          <a:p>
            <a:pPr marL="305435" indent="-182880">
              <a:lnSpc>
                <a:spcPct val="100000"/>
              </a:lnSpc>
              <a:spcBef>
                <a:spcPts val="390"/>
              </a:spcBef>
              <a:buClr>
                <a:srgbClr val="E48312"/>
              </a:buClr>
              <a:buChar char="◦"/>
              <a:tabLst>
                <a:tab pos="305435" algn="l"/>
              </a:tabLst>
            </a:pPr>
            <a:r>
              <a:rPr sz="1700" dirty="0">
                <a:solidFill>
                  <a:srgbClr val="404040"/>
                </a:solidFill>
                <a:latin typeface="Arial"/>
                <a:cs typeface="Arial"/>
              </a:rPr>
              <a:t>Inputs have values</a:t>
            </a:r>
            <a:endParaRPr sz="1700">
              <a:latin typeface="Arial"/>
              <a:cs typeface="Arial"/>
            </a:endParaRPr>
          </a:p>
          <a:p>
            <a:pPr marL="305435" indent="-182880">
              <a:lnSpc>
                <a:spcPct val="100000"/>
              </a:lnSpc>
              <a:spcBef>
                <a:spcPts val="395"/>
              </a:spcBef>
              <a:buClr>
                <a:srgbClr val="E48312"/>
              </a:buClr>
              <a:buChar char="◦"/>
              <a:tabLst>
                <a:tab pos="305435" algn="l"/>
              </a:tabLst>
            </a:pPr>
            <a:r>
              <a:rPr sz="1700" dirty="0">
                <a:solidFill>
                  <a:srgbClr val="404040"/>
                </a:solidFill>
                <a:latin typeface="Arial"/>
                <a:cs typeface="Arial"/>
              </a:rPr>
              <a:t>Some types of input can have placeholders</a:t>
            </a:r>
            <a:endParaRPr sz="1700">
              <a:latin typeface="Arial"/>
              <a:cs typeface="Arial"/>
            </a:endParaRPr>
          </a:p>
          <a:p>
            <a:pPr marL="12700" marR="5080" algn="just">
              <a:lnSpc>
                <a:spcPts val="2070"/>
              </a:lnSpc>
              <a:spcBef>
                <a:spcPts val="1605"/>
              </a:spcBef>
            </a:pPr>
            <a:r>
              <a:rPr sz="1900" dirty="0">
                <a:solidFill>
                  <a:srgbClr val="404040"/>
                </a:solidFill>
                <a:latin typeface="Arial"/>
                <a:cs typeface="Arial"/>
              </a:rPr>
              <a:t>The server receives data in a key-value format,  where the key is the name and the value is the  value.</a:t>
            </a:r>
            <a:endParaRPr sz="1900">
              <a:latin typeface="Arial"/>
              <a:cs typeface="Arial"/>
            </a:endParaRPr>
          </a:p>
          <a:p>
            <a:pPr marL="12700">
              <a:lnSpc>
                <a:spcPct val="100000"/>
              </a:lnSpc>
              <a:spcBef>
                <a:spcPts val="1110"/>
              </a:spcBef>
            </a:pPr>
            <a:r>
              <a:rPr sz="1900" dirty="0">
                <a:solidFill>
                  <a:srgbClr val="404040"/>
                </a:solidFill>
                <a:latin typeface="Arial"/>
                <a:cs typeface="Arial"/>
              </a:rPr>
              <a:t>Names are unique on a form-level basis</a:t>
            </a:r>
            <a:endParaRPr sz="1900">
              <a:latin typeface="Arial"/>
              <a:cs typeface="Arial"/>
            </a:endParaRPr>
          </a:p>
          <a:p>
            <a:pPr marL="12700" marR="584835">
              <a:lnSpc>
                <a:spcPct val="150600"/>
              </a:lnSpc>
              <a:spcBef>
                <a:spcPts val="35"/>
              </a:spcBef>
            </a:pPr>
            <a:r>
              <a:rPr sz="1900" dirty="0">
                <a:solidFill>
                  <a:srgbClr val="404040"/>
                </a:solidFill>
                <a:latin typeface="Arial"/>
                <a:cs typeface="Arial"/>
              </a:rPr>
              <a:t>Ids are unique on a document level basis  Many types of input use the input tag</a:t>
            </a:r>
            <a:endParaRPr sz="1900">
              <a:latin typeface="Arial"/>
              <a:cs typeface="Arial"/>
            </a:endParaRPr>
          </a:p>
        </p:txBody>
      </p:sp>
      <p:sp>
        <p:nvSpPr>
          <p:cNvPr id="4" name="object 4"/>
          <p:cNvSpPr txBox="1"/>
          <p:nvPr/>
        </p:nvSpPr>
        <p:spPr>
          <a:xfrm>
            <a:off x="6205220" y="1874501"/>
            <a:ext cx="4825365" cy="3897990"/>
          </a:xfrm>
          <a:prstGeom prst="rect">
            <a:avLst/>
          </a:prstGeom>
        </p:spPr>
        <p:txBody>
          <a:bodyPr vert="horz" wrap="square" lIns="0" tIns="12700" rIns="0" bIns="0" rtlCol="0">
            <a:spAutoFit/>
          </a:bodyPr>
          <a:lstStyle/>
          <a:p>
            <a:pPr marL="12700">
              <a:lnSpc>
                <a:spcPct val="100000"/>
              </a:lnSpc>
              <a:spcBef>
                <a:spcPts val="100"/>
              </a:spcBef>
            </a:pPr>
            <a:r>
              <a:rPr sz="1500" dirty="0">
                <a:solidFill>
                  <a:srgbClr val="404040"/>
                </a:solidFill>
                <a:latin typeface="Courier New"/>
                <a:cs typeface="Courier New"/>
              </a:rPr>
              <a:t>&lt;label&gt; Result Name:</a:t>
            </a:r>
            <a:endParaRPr sz="1500">
              <a:latin typeface="Courier New"/>
              <a:cs typeface="Courier New"/>
            </a:endParaRPr>
          </a:p>
          <a:p>
            <a:pPr marL="12700" marR="118110">
              <a:lnSpc>
                <a:spcPct val="111100"/>
              </a:lnSpc>
              <a:spcBef>
                <a:spcPts val="1365"/>
              </a:spcBef>
            </a:pPr>
            <a:r>
              <a:rPr sz="1500" dirty="0">
                <a:solidFill>
                  <a:srgbClr val="404040"/>
                </a:solidFill>
                <a:latin typeface="Courier New"/>
                <a:cs typeface="Courier New"/>
              </a:rPr>
              <a:t>&lt;input type="text" placeholder="result  name" name="result_name" /&gt;&lt;/label&gt;&lt;br /&gt;</a:t>
            </a:r>
            <a:endParaRPr sz="1500">
              <a:latin typeface="Courier New"/>
              <a:cs typeface="Courier New"/>
            </a:endParaRPr>
          </a:p>
          <a:p>
            <a:pPr>
              <a:lnSpc>
                <a:spcPct val="100000"/>
              </a:lnSpc>
              <a:spcBef>
                <a:spcPts val="15"/>
              </a:spcBef>
            </a:pPr>
            <a:endParaRPr sz="1350">
              <a:latin typeface="Times New Roman"/>
              <a:cs typeface="Times New Roman"/>
            </a:endParaRPr>
          </a:p>
          <a:p>
            <a:pPr marL="12700">
              <a:lnSpc>
                <a:spcPct val="100000"/>
              </a:lnSpc>
            </a:pPr>
            <a:r>
              <a:rPr sz="1500" dirty="0">
                <a:solidFill>
                  <a:srgbClr val="404040"/>
                </a:solidFill>
                <a:latin typeface="Courier New"/>
                <a:cs typeface="Courier New"/>
              </a:rPr>
              <a:t>&lt;label&gt; First Value:</a:t>
            </a:r>
            <a:endParaRPr sz="1500">
              <a:latin typeface="Courier New"/>
              <a:cs typeface="Courier New"/>
            </a:endParaRPr>
          </a:p>
          <a:p>
            <a:pPr>
              <a:lnSpc>
                <a:spcPct val="100000"/>
              </a:lnSpc>
              <a:spcBef>
                <a:spcPts val="15"/>
              </a:spcBef>
            </a:pPr>
            <a:endParaRPr sz="1350">
              <a:latin typeface="Times New Roman"/>
              <a:cs typeface="Times New Roman"/>
            </a:endParaRPr>
          </a:p>
          <a:p>
            <a:pPr marL="12700">
              <a:lnSpc>
                <a:spcPct val="100000"/>
              </a:lnSpc>
            </a:pPr>
            <a:r>
              <a:rPr sz="1500" dirty="0">
                <a:solidFill>
                  <a:srgbClr val="404040"/>
                </a:solidFill>
                <a:latin typeface="Courier New"/>
                <a:cs typeface="Courier New"/>
              </a:rPr>
              <a:t>&lt;input type="number" name="first_value"</a:t>
            </a:r>
            <a:endParaRPr sz="1500">
              <a:latin typeface="Courier New"/>
              <a:cs typeface="Courier New"/>
            </a:endParaRPr>
          </a:p>
          <a:p>
            <a:pPr marL="12700">
              <a:lnSpc>
                <a:spcPct val="100000"/>
              </a:lnSpc>
              <a:spcBef>
                <a:spcPts val="200"/>
              </a:spcBef>
            </a:pPr>
            <a:r>
              <a:rPr sz="1500" dirty="0">
                <a:solidFill>
                  <a:srgbClr val="404040"/>
                </a:solidFill>
                <a:latin typeface="Courier New"/>
                <a:cs typeface="Courier New"/>
              </a:rPr>
              <a:t>/&gt;&lt;/label&gt;&lt;br /&gt;</a:t>
            </a:r>
            <a:endParaRPr sz="1500">
              <a:latin typeface="Courier New"/>
              <a:cs typeface="Courier New"/>
            </a:endParaRPr>
          </a:p>
          <a:p>
            <a:pPr>
              <a:lnSpc>
                <a:spcPct val="100000"/>
              </a:lnSpc>
              <a:spcBef>
                <a:spcPts val="15"/>
              </a:spcBef>
            </a:pPr>
            <a:endParaRPr sz="1350">
              <a:latin typeface="Times New Roman"/>
              <a:cs typeface="Times New Roman"/>
            </a:endParaRPr>
          </a:p>
          <a:p>
            <a:pPr marL="12700">
              <a:lnSpc>
                <a:spcPct val="100000"/>
              </a:lnSpc>
            </a:pPr>
            <a:r>
              <a:rPr sz="1500" dirty="0">
                <a:solidFill>
                  <a:srgbClr val="404040"/>
                </a:solidFill>
                <a:latin typeface="Courier New"/>
                <a:cs typeface="Courier New"/>
              </a:rPr>
              <a:t>&lt;label&gt; Second Value:</a:t>
            </a:r>
            <a:endParaRPr sz="1500">
              <a:latin typeface="Courier New"/>
              <a:cs typeface="Courier New"/>
            </a:endParaRPr>
          </a:p>
          <a:p>
            <a:pPr>
              <a:lnSpc>
                <a:spcPct val="100000"/>
              </a:lnSpc>
              <a:spcBef>
                <a:spcPts val="45"/>
              </a:spcBef>
            </a:pPr>
            <a:endParaRPr sz="1350">
              <a:latin typeface="Times New Roman"/>
              <a:cs typeface="Times New Roman"/>
            </a:endParaRPr>
          </a:p>
          <a:p>
            <a:pPr marL="12700">
              <a:lnSpc>
                <a:spcPct val="100000"/>
              </a:lnSpc>
            </a:pPr>
            <a:r>
              <a:rPr sz="1500" dirty="0">
                <a:solidFill>
                  <a:srgbClr val="404040"/>
                </a:solidFill>
                <a:latin typeface="Courier New"/>
                <a:cs typeface="Courier New"/>
              </a:rPr>
              <a:t>&lt;input type="number" name="second_value"</a:t>
            </a:r>
            <a:endParaRPr sz="1500">
              <a:latin typeface="Courier New"/>
              <a:cs typeface="Courier New"/>
            </a:endParaRPr>
          </a:p>
          <a:p>
            <a:pPr marL="12700">
              <a:lnSpc>
                <a:spcPct val="100000"/>
              </a:lnSpc>
              <a:spcBef>
                <a:spcPts val="170"/>
              </a:spcBef>
            </a:pPr>
            <a:r>
              <a:rPr sz="1500" dirty="0">
                <a:solidFill>
                  <a:srgbClr val="404040"/>
                </a:solidFill>
                <a:latin typeface="Courier New"/>
                <a:cs typeface="Courier New"/>
              </a:rPr>
              <a:t>/&gt;&lt;/label&gt;&lt;br /&gt;</a:t>
            </a:r>
            <a:endParaRPr sz="1500">
              <a:latin typeface="Courier New"/>
              <a:cs typeface="Courier New"/>
            </a:endParaRPr>
          </a:p>
          <a:p>
            <a:pPr>
              <a:lnSpc>
                <a:spcPct val="100000"/>
              </a:lnSpc>
              <a:spcBef>
                <a:spcPts val="10"/>
              </a:spcBef>
            </a:pPr>
            <a:endParaRPr sz="1350">
              <a:latin typeface="Times New Roman"/>
              <a:cs typeface="Times New Roman"/>
            </a:endParaRPr>
          </a:p>
          <a:p>
            <a:pPr marL="12700">
              <a:lnSpc>
                <a:spcPct val="100000"/>
              </a:lnSpc>
            </a:pPr>
            <a:r>
              <a:rPr sz="1500" dirty="0">
                <a:solidFill>
                  <a:srgbClr val="404040"/>
                </a:solidFill>
                <a:latin typeface="Courier New"/>
                <a:cs typeface="Courier New"/>
              </a:rPr>
              <a:t>&lt;input type="submit" value="Multiply Them"</a:t>
            </a:r>
            <a:endParaRPr sz="1500">
              <a:latin typeface="Courier New"/>
              <a:cs typeface="Courier New"/>
            </a:endParaRPr>
          </a:p>
          <a:p>
            <a:pPr marL="12700">
              <a:lnSpc>
                <a:spcPct val="100000"/>
              </a:lnSpc>
              <a:spcBef>
                <a:spcPts val="200"/>
              </a:spcBef>
            </a:pPr>
            <a:r>
              <a:rPr sz="1500" dirty="0">
                <a:solidFill>
                  <a:srgbClr val="404040"/>
                </a:solidFill>
                <a:latin typeface="Courier New"/>
                <a:cs typeface="Courier New"/>
              </a:rPr>
              <a:t>/&gt;</a:t>
            </a:r>
            <a:endParaRPr sz="1500">
              <a:latin typeface="Courier New"/>
              <a:cs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What types of input can I have?	</a:t>
            </a:r>
          </a:p>
        </p:txBody>
      </p:sp>
      <p:sp>
        <p:nvSpPr>
          <p:cNvPr id="4" name="object 4"/>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3" name="object 3"/>
          <p:cNvSpPr txBox="1"/>
          <p:nvPr/>
        </p:nvSpPr>
        <p:spPr>
          <a:xfrm>
            <a:off x="1176020" y="1684041"/>
            <a:ext cx="9850120" cy="3925690"/>
          </a:xfrm>
          <a:prstGeom prst="rect">
            <a:avLst/>
          </a:prstGeom>
        </p:spPr>
        <p:txBody>
          <a:bodyPr vert="horz" wrap="square" lIns="0" tIns="12700" rIns="0" bIns="0" rtlCol="0">
            <a:spAutoFit/>
          </a:bodyPr>
          <a:lstStyle/>
          <a:p>
            <a:pPr marL="12700" marR="1539875">
              <a:lnSpc>
                <a:spcPct val="148600"/>
              </a:lnSpc>
              <a:spcBef>
                <a:spcPts val="100"/>
              </a:spcBef>
            </a:pPr>
            <a:r>
              <a:rPr sz="2000" dirty="0">
                <a:solidFill>
                  <a:srgbClr val="404040"/>
                </a:solidFill>
                <a:latin typeface="Arial"/>
                <a:cs typeface="Arial"/>
              </a:rPr>
              <a:t>There are many types of input, most of them revolving around some sort of text.  You will most commonly use:</a:t>
            </a:r>
            <a:endParaRPr sz="2000">
              <a:latin typeface="Arial"/>
              <a:cs typeface="Arial"/>
            </a:endParaRPr>
          </a:p>
          <a:p>
            <a:pPr marL="305435" indent="-182880">
              <a:lnSpc>
                <a:spcPct val="100000"/>
              </a:lnSpc>
              <a:spcBef>
                <a:spcPts val="200"/>
              </a:spcBef>
              <a:buClr>
                <a:srgbClr val="E48312"/>
              </a:buClr>
              <a:buChar char="◦"/>
              <a:tabLst>
                <a:tab pos="305435" algn="l"/>
              </a:tabLst>
            </a:pPr>
            <a:r>
              <a:rPr sz="1800" dirty="0">
                <a:solidFill>
                  <a:srgbClr val="404040"/>
                </a:solidFill>
                <a:latin typeface="Arial"/>
                <a:cs typeface="Arial"/>
              </a:rPr>
              <a:t>text</a:t>
            </a:r>
            <a:endParaRPr sz="1800">
              <a:latin typeface="Arial"/>
              <a:cs typeface="Arial"/>
            </a:endParaRPr>
          </a:p>
          <a:p>
            <a:pPr marL="305435" indent="-182880">
              <a:lnSpc>
                <a:spcPct val="100000"/>
              </a:lnSpc>
              <a:spcBef>
                <a:spcPts val="370"/>
              </a:spcBef>
              <a:buClr>
                <a:srgbClr val="E48312"/>
              </a:buClr>
              <a:buChar char="◦"/>
              <a:tabLst>
                <a:tab pos="305435" algn="l"/>
              </a:tabLst>
            </a:pPr>
            <a:r>
              <a:rPr sz="1800" dirty="0">
                <a:solidFill>
                  <a:srgbClr val="404040"/>
                </a:solidFill>
                <a:latin typeface="Arial"/>
                <a:cs typeface="Arial"/>
              </a:rPr>
              <a:t>email</a:t>
            </a:r>
            <a:endParaRPr sz="1800">
              <a:latin typeface="Arial"/>
              <a:cs typeface="Arial"/>
            </a:endParaRPr>
          </a:p>
          <a:p>
            <a:pPr marL="305435" indent="-182880">
              <a:lnSpc>
                <a:spcPct val="100000"/>
              </a:lnSpc>
              <a:spcBef>
                <a:spcPts val="375"/>
              </a:spcBef>
              <a:buClr>
                <a:srgbClr val="E48312"/>
              </a:buClr>
              <a:buChar char="◦"/>
              <a:tabLst>
                <a:tab pos="305435" algn="l"/>
              </a:tabLst>
            </a:pPr>
            <a:r>
              <a:rPr sz="1800" dirty="0">
                <a:solidFill>
                  <a:srgbClr val="404040"/>
                </a:solidFill>
                <a:latin typeface="Arial"/>
                <a:cs typeface="Arial"/>
              </a:rPr>
              <a:t>number</a:t>
            </a:r>
            <a:endParaRPr sz="1800">
              <a:latin typeface="Arial"/>
              <a:cs typeface="Arial"/>
            </a:endParaRPr>
          </a:p>
          <a:p>
            <a:pPr marL="305435" indent="-182880">
              <a:lnSpc>
                <a:spcPct val="100000"/>
              </a:lnSpc>
              <a:spcBef>
                <a:spcPts val="405"/>
              </a:spcBef>
              <a:buClr>
                <a:srgbClr val="E48312"/>
              </a:buClr>
              <a:buChar char="◦"/>
              <a:tabLst>
                <a:tab pos="305435" algn="l"/>
              </a:tabLst>
            </a:pPr>
            <a:r>
              <a:rPr sz="1800" dirty="0">
                <a:solidFill>
                  <a:srgbClr val="404040"/>
                </a:solidFill>
                <a:latin typeface="Arial"/>
                <a:cs typeface="Arial"/>
              </a:rPr>
              <a:t>radio</a:t>
            </a:r>
            <a:endParaRPr sz="1800">
              <a:latin typeface="Arial"/>
              <a:cs typeface="Arial"/>
            </a:endParaRPr>
          </a:p>
          <a:p>
            <a:pPr marL="305435" indent="-182880">
              <a:lnSpc>
                <a:spcPct val="100000"/>
              </a:lnSpc>
              <a:spcBef>
                <a:spcPts val="375"/>
              </a:spcBef>
              <a:buClr>
                <a:srgbClr val="E48312"/>
              </a:buClr>
              <a:buChar char="◦"/>
              <a:tabLst>
                <a:tab pos="305435" algn="l"/>
              </a:tabLst>
            </a:pPr>
            <a:r>
              <a:rPr sz="1800" dirty="0">
                <a:solidFill>
                  <a:srgbClr val="404040"/>
                </a:solidFill>
                <a:latin typeface="Arial"/>
                <a:cs typeface="Arial"/>
              </a:rPr>
              <a:t>file</a:t>
            </a:r>
            <a:endParaRPr sz="1800">
              <a:latin typeface="Arial"/>
              <a:cs typeface="Arial"/>
            </a:endParaRPr>
          </a:p>
          <a:p>
            <a:pPr marL="305435" indent="-182880">
              <a:lnSpc>
                <a:spcPct val="100000"/>
              </a:lnSpc>
              <a:spcBef>
                <a:spcPts val="375"/>
              </a:spcBef>
              <a:buClr>
                <a:srgbClr val="E48312"/>
              </a:buClr>
              <a:buChar char="◦"/>
              <a:tabLst>
                <a:tab pos="305435" algn="l"/>
              </a:tabLst>
            </a:pPr>
            <a:r>
              <a:rPr sz="1800" dirty="0">
                <a:solidFill>
                  <a:srgbClr val="404040"/>
                </a:solidFill>
                <a:latin typeface="Arial"/>
                <a:cs typeface="Arial"/>
              </a:rPr>
              <a:t>checkbox</a:t>
            </a:r>
            <a:endParaRPr sz="1800">
              <a:latin typeface="Arial"/>
              <a:cs typeface="Arial"/>
            </a:endParaRPr>
          </a:p>
          <a:p>
            <a:pPr marL="488315" lvl="1" indent="-182880">
              <a:lnSpc>
                <a:spcPct val="100000"/>
              </a:lnSpc>
              <a:spcBef>
                <a:spcPts val="470"/>
              </a:spcBef>
              <a:buClr>
                <a:srgbClr val="E48312"/>
              </a:buClr>
              <a:buChar char="◦"/>
              <a:tabLst>
                <a:tab pos="488315" algn="l"/>
              </a:tabLst>
            </a:pPr>
            <a:r>
              <a:rPr sz="1400" dirty="0">
                <a:solidFill>
                  <a:srgbClr val="404040"/>
                </a:solidFill>
                <a:latin typeface="Arial"/>
                <a:cs typeface="Arial"/>
              </a:rPr>
              <a:t>select</a:t>
            </a:r>
            <a:endParaRPr sz="1400">
              <a:latin typeface="Arial"/>
              <a:cs typeface="Arial"/>
            </a:endParaRPr>
          </a:p>
          <a:p>
            <a:pPr>
              <a:lnSpc>
                <a:spcPct val="100000"/>
              </a:lnSpc>
              <a:spcBef>
                <a:spcPts val="35"/>
              </a:spcBef>
            </a:pPr>
            <a:endParaRPr sz="1350">
              <a:latin typeface="Times New Roman"/>
              <a:cs typeface="Times New Roman"/>
            </a:endParaRPr>
          </a:p>
          <a:p>
            <a:pPr marL="12700" marR="5080">
              <a:lnSpc>
                <a:spcPts val="2170"/>
              </a:lnSpc>
            </a:pPr>
            <a:r>
              <a:rPr sz="2000" dirty="0">
                <a:solidFill>
                  <a:srgbClr val="404040"/>
                </a:solidFill>
                <a:latin typeface="Arial"/>
                <a:cs typeface="Arial"/>
              </a:rPr>
              <a:t>By going to </a:t>
            </a:r>
            <a:r>
              <a:rPr sz="2000" u="sng" dirty="0">
                <a:solidFill>
                  <a:srgbClr val="2998E3"/>
                </a:solidFill>
                <a:uFill>
                  <a:solidFill>
                    <a:srgbClr val="2998E3"/>
                  </a:solidFill>
                </a:uFill>
                <a:latin typeface="Arial"/>
                <a:cs typeface="Arial"/>
              </a:rPr>
              <a:t>https://developer.mozilla.org/en-US/docs/Web/HTML/Element/input</a:t>
            </a:r>
            <a:r>
              <a:rPr sz="2000" dirty="0">
                <a:solidFill>
                  <a:srgbClr val="2998E3"/>
                </a:solidFill>
                <a:latin typeface="Arial"/>
                <a:cs typeface="Arial"/>
              </a:rPr>
              <a:t> </a:t>
            </a:r>
            <a:r>
              <a:rPr sz="2000" dirty="0">
                <a:solidFill>
                  <a:srgbClr val="404040"/>
                </a:solidFill>
                <a:latin typeface="Arial"/>
                <a:cs typeface="Arial"/>
              </a:rPr>
              <a:t>you can see a  list of all input types and their properties.</a:t>
            </a:r>
            <a:endParaRPr sz="2000">
              <a:latin typeface="Arial"/>
              <a:cs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Text based inputs	</a:t>
            </a:r>
          </a:p>
        </p:txBody>
      </p:sp>
      <p:sp>
        <p:nvSpPr>
          <p:cNvPr id="5" name="object 5"/>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3" name="object 3"/>
          <p:cNvSpPr txBox="1"/>
          <p:nvPr/>
        </p:nvSpPr>
        <p:spPr>
          <a:xfrm>
            <a:off x="1176019" y="1832208"/>
            <a:ext cx="4718050" cy="2292935"/>
          </a:xfrm>
          <a:prstGeom prst="rect">
            <a:avLst/>
          </a:prstGeom>
        </p:spPr>
        <p:txBody>
          <a:bodyPr vert="horz" wrap="square" lIns="0" tIns="45720" rIns="0" bIns="0" rtlCol="0">
            <a:spAutoFit/>
          </a:bodyPr>
          <a:lstStyle/>
          <a:p>
            <a:pPr marL="12700" marR="81280">
              <a:lnSpc>
                <a:spcPts val="2170"/>
              </a:lnSpc>
              <a:spcBef>
                <a:spcPts val="360"/>
              </a:spcBef>
            </a:pPr>
            <a:r>
              <a:rPr sz="2000" dirty="0">
                <a:solidFill>
                  <a:srgbClr val="404040"/>
                </a:solidFill>
                <a:latin typeface="Arial"/>
                <a:cs typeface="Arial"/>
              </a:rPr>
              <a:t>There are many types of input, most of them  revolving around some sort of text.</a:t>
            </a:r>
            <a:endParaRPr sz="2000">
              <a:latin typeface="Arial"/>
              <a:cs typeface="Arial"/>
            </a:endParaRPr>
          </a:p>
          <a:p>
            <a:pPr marL="305435" indent="-182880">
              <a:lnSpc>
                <a:spcPct val="100000"/>
              </a:lnSpc>
              <a:spcBef>
                <a:spcPts val="165"/>
              </a:spcBef>
              <a:buClr>
                <a:srgbClr val="E48312"/>
              </a:buClr>
              <a:buChar char="◦"/>
              <a:tabLst>
                <a:tab pos="305435" algn="l"/>
              </a:tabLst>
            </a:pPr>
            <a:r>
              <a:rPr sz="1800" dirty="0">
                <a:solidFill>
                  <a:srgbClr val="404040"/>
                </a:solidFill>
                <a:latin typeface="Arial"/>
                <a:cs typeface="Arial"/>
              </a:rPr>
              <a:t>Text can be numerical</a:t>
            </a:r>
            <a:endParaRPr sz="1800">
              <a:latin typeface="Arial"/>
              <a:cs typeface="Arial"/>
            </a:endParaRPr>
          </a:p>
          <a:p>
            <a:pPr marL="305435" indent="-182880">
              <a:lnSpc>
                <a:spcPct val="100000"/>
              </a:lnSpc>
              <a:spcBef>
                <a:spcPts val="375"/>
              </a:spcBef>
              <a:buClr>
                <a:srgbClr val="E48312"/>
              </a:buClr>
              <a:buChar char="◦"/>
              <a:tabLst>
                <a:tab pos="305435" algn="l"/>
              </a:tabLst>
            </a:pPr>
            <a:r>
              <a:rPr sz="1800" dirty="0">
                <a:solidFill>
                  <a:srgbClr val="404040"/>
                </a:solidFill>
                <a:latin typeface="Arial"/>
                <a:cs typeface="Arial"/>
              </a:rPr>
              <a:t>Text can be string based</a:t>
            </a:r>
            <a:endParaRPr sz="1800">
              <a:latin typeface="Arial"/>
              <a:cs typeface="Arial"/>
            </a:endParaRPr>
          </a:p>
          <a:p>
            <a:pPr marL="12700" marR="5080">
              <a:lnSpc>
                <a:spcPts val="2170"/>
              </a:lnSpc>
              <a:spcBef>
                <a:spcPts val="1600"/>
              </a:spcBef>
            </a:pPr>
            <a:r>
              <a:rPr sz="2000" dirty="0">
                <a:solidFill>
                  <a:srgbClr val="404040"/>
                </a:solidFill>
                <a:latin typeface="Arial"/>
                <a:cs typeface="Arial"/>
              </a:rPr>
              <a:t>When submitting through an HTML form, this  text is submitted as a string, no matter what  the data type is.</a:t>
            </a:r>
            <a:endParaRPr sz="2000">
              <a:latin typeface="Arial"/>
              <a:cs typeface="Arial"/>
            </a:endParaRPr>
          </a:p>
        </p:txBody>
      </p:sp>
      <p:sp>
        <p:nvSpPr>
          <p:cNvPr id="4" name="object 4"/>
          <p:cNvSpPr txBox="1"/>
          <p:nvPr/>
        </p:nvSpPr>
        <p:spPr>
          <a:xfrm>
            <a:off x="6205220" y="1874501"/>
            <a:ext cx="4711700" cy="2069284"/>
          </a:xfrm>
          <a:prstGeom prst="rect">
            <a:avLst/>
          </a:prstGeom>
        </p:spPr>
        <p:txBody>
          <a:bodyPr vert="horz" wrap="square" lIns="0" tIns="12700" rIns="0" bIns="0" rtlCol="0">
            <a:spAutoFit/>
          </a:bodyPr>
          <a:lstStyle/>
          <a:p>
            <a:pPr marL="12700">
              <a:lnSpc>
                <a:spcPct val="100000"/>
              </a:lnSpc>
              <a:spcBef>
                <a:spcPts val="100"/>
              </a:spcBef>
            </a:pPr>
            <a:r>
              <a:rPr sz="1500" dirty="0">
                <a:solidFill>
                  <a:srgbClr val="404040"/>
                </a:solidFill>
                <a:latin typeface="Courier New"/>
                <a:cs typeface="Courier New"/>
              </a:rPr>
              <a:t>&lt;label&gt; Result Name:</a:t>
            </a:r>
            <a:endParaRPr sz="1500">
              <a:latin typeface="Courier New"/>
              <a:cs typeface="Courier New"/>
            </a:endParaRPr>
          </a:p>
          <a:p>
            <a:pPr marL="12700" marR="5080">
              <a:lnSpc>
                <a:spcPct val="111100"/>
              </a:lnSpc>
              <a:spcBef>
                <a:spcPts val="1365"/>
              </a:spcBef>
            </a:pPr>
            <a:r>
              <a:rPr sz="1500" b="1" dirty="0">
                <a:solidFill>
                  <a:srgbClr val="404040"/>
                </a:solidFill>
                <a:latin typeface="Courier New"/>
                <a:cs typeface="Courier New"/>
              </a:rPr>
              <a:t>&lt;input type="text" placeholder="result  name" name="result_name" /&gt;</a:t>
            </a:r>
            <a:r>
              <a:rPr sz="1500" dirty="0">
                <a:solidFill>
                  <a:srgbClr val="404040"/>
                </a:solidFill>
                <a:latin typeface="Courier New"/>
                <a:cs typeface="Courier New"/>
              </a:rPr>
              <a:t>&lt;/label&gt;&lt;br /&gt;</a:t>
            </a:r>
            <a:endParaRPr sz="1500">
              <a:latin typeface="Courier New"/>
              <a:cs typeface="Courier New"/>
            </a:endParaRPr>
          </a:p>
          <a:p>
            <a:pPr>
              <a:lnSpc>
                <a:spcPct val="100000"/>
              </a:lnSpc>
              <a:spcBef>
                <a:spcPts val="15"/>
              </a:spcBef>
            </a:pPr>
            <a:endParaRPr sz="1350">
              <a:latin typeface="Times New Roman"/>
              <a:cs typeface="Times New Roman"/>
            </a:endParaRPr>
          </a:p>
          <a:p>
            <a:pPr marL="12700">
              <a:lnSpc>
                <a:spcPct val="100000"/>
              </a:lnSpc>
            </a:pPr>
            <a:r>
              <a:rPr sz="1500" dirty="0">
                <a:solidFill>
                  <a:srgbClr val="404040"/>
                </a:solidFill>
                <a:latin typeface="Courier New"/>
                <a:cs typeface="Courier New"/>
              </a:rPr>
              <a:t>&lt;label&gt; First Value:</a:t>
            </a:r>
            <a:endParaRPr sz="1500">
              <a:latin typeface="Courier New"/>
              <a:cs typeface="Courier New"/>
            </a:endParaRPr>
          </a:p>
          <a:p>
            <a:pPr>
              <a:lnSpc>
                <a:spcPct val="100000"/>
              </a:lnSpc>
              <a:spcBef>
                <a:spcPts val="15"/>
              </a:spcBef>
            </a:pPr>
            <a:endParaRPr sz="1350">
              <a:latin typeface="Times New Roman"/>
              <a:cs typeface="Times New Roman"/>
            </a:endParaRPr>
          </a:p>
          <a:p>
            <a:pPr marL="12700">
              <a:lnSpc>
                <a:spcPct val="100000"/>
              </a:lnSpc>
            </a:pPr>
            <a:r>
              <a:rPr sz="1500" b="1" dirty="0">
                <a:solidFill>
                  <a:srgbClr val="404040"/>
                </a:solidFill>
                <a:latin typeface="Courier New"/>
                <a:cs typeface="Courier New"/>
              </a:rPr>
              <a:t>&lt;input type="number" name="first_value"</a:t>
            </a:r>
            <a:endParaRPr sz="1500">
              <a:latin typeface="Courier New"/>
              <a:cs typeface="Courier New"/>
            </a:endParaRPr>
          </a:p>
          <a:p>
            <a:pPr marL="12700">
              <a:lnSpc>
                <a:spcPct val="100000"/>
              </a:lnSpc>
              <a:spcBef>
                <a:spcPts val="200"/>
              </a:spcBef>
            </a:pPr>
            <a:r>
              <a:rPr sz="1500" b="1" dirty="0">
                <a:solidFill>
                  <a:srgbClr val="404040"/>
                </a:solidFill>
                <a:latin typeface="Courier New"/>
                <a:cs typeface="Courier New"/>
              </a:rPr>
              <a:t>/&gt;</a:t>
            </a:r>
            <a:r>
              <a:rPr sz="1500" dirty="0">
                <a:solidFill>
                  <a:srgbClr val="404040"/>
                </a:solidFill>
                <a:latin typeface="Courier New"/>
                <a:cs typeface="Courier New"/>
              </a:rPr>
              <a:t>&lt;/label&gt;</a:t>
            </a:r>
            <a:endParaRPr sz="1500">
              <a:latin typeface="Courier New"/>
              <a:cs typeface="Courier New"/>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531" y="1737845"/>
            <a:ext cx="9966960" cy="0"/>
          </a:xfrm>
          <a:custGeom>
            <a:avLst/>
            <a:gdLst/>
            <a:ahLst/>
            <a:cxnLst/>
            <a:rect l="l" t="t" r="r" b="b"/>
            <a:pathLst>
              <a:path w="9966960">
                <a:moveTo>
                  <a:pt x="0" y="0"/>
                </a:moveTo>
                <a:lnTo>
                  <a:pt x="9966960" y="1"/>
                </a:lnTo>
              </a:path>
            </a:pathLst>
          </a:custGeom>
          <a:ln w="6350">
            <a:solidFill>
              <a:srgbClr val="7F7F7F"/>
            </a:solidFill>
          </a:ln>
        </p:spPr>
        <p:txBody>
          <a:bodyPr wrap="square" lIns="0" tIns="0" rIns="0" bIns="0" rtlCol="0"/>
          <a:lstStyle/>
          <a:p>
            <a:endParaRPr/>
          </a:p>
        </p:txBody>
      </p:sp>
      <p:sp>
        <p:nvSpPr>
          <p:cNvPr id="3" name="object 3"/>
          <p:cNvSpPr txBox="1">
            <a:spLocks noGrp="1"/>
          </p:cNvSpPr>
          <p:nvPr>
            <p:ph type="title"/>
          </p:nvPr>
        </p:nvSpPr>
        <p:spPr>
          <a:xfrm>
            <a:off x="1176020" y="913193"/>
            <a:ext cx="8425180" cy="751488"/>
          </a:xfrm>
          <a:prstGeom prst="rect">
            <a:avLst/>
          </a:prstGeom>
        </p:spPr>
        <p:txBody>
          <a:bodyPr vert="horz" wrap="square" lIns="0" tIns="12700" rIns="0" bIns="0" rtlCol="0">
            <a:spAutoFit/>
          </a:bodyPr>
          <a:lstStyle/>
          <a:p>
            <a:pPr marL="12700">
              <a:lnSpc>
                <a:spcPct val="100000"/>
              </a:lnSpc>
              <a:spcBef>
                <a:spcPts val="100"/>
              </a:spcBef>
            </a:pPr>
            <a:r>
              <a:rPr u="none" dirty="0"/>
              <a:t>Single-Select and Radio Inputs</a:t>
            </a:r>
          </a:p>
        </p:txBody>
      </p:sp>
      <p:sp>
        <p:nvSpPr>
          <p:cNvPr id="6" name="object 6"/>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4" name="object 4"/>
          <p:cNvSpPr txBox="1"/>
          <p:nvPr/>
        </p:nvSpPr>
        <p:spPr>
          <a:xfrm>
            <a:off x="1176019" y="1806808"/>
            <a:ext cx="4824095" cy="4376391"/>
          </a:xfrm>
          <a:prstGeom prst="rect">
            <a:avLst/>
          </a:prstGeom>
        </p:spPr>
        <p:txBody>
          <a:bodyPr vert="horz" wrap="square" lIns="0" tIns="70485" rIns="0" bIns="0" rtlCol="0">
            <a:spAutoFit/>
          </a:bodyPr>
          <a:lstStyle/>
          <a:p>
            <a:pPr marL="12700" marR="214629">
              <a:lnSpc>
                <a:spcPts val="1930"/>
              </a:lnSpc>
              <a:spcBef>
                <a:spcPts val="555"/>
              </a:spcBef>
            </a:pPr>
            <a:r>
              <a:rPr sz="2000" dirty="0">
                <a:solidFill>
                  <a:srgbClr val="404040"/>
                </a:solidFill>
                <a:latin typeface="Arial"/>
                <a:cs typeface="Arial"/>
              </a:rPr>
              <a:t>Some types of inputs internally store strings,  but give a limited number of options.</a:t>
            </a:r>
            <a:endParaRPr sz="2000">
              <a:latin typeface="Arial"/>
              <a:cs typeface="Arial"/>
            </a:endParaRPr>
          </a:p>
          <a:p>
            <a:pPr marL="12700" marR="314325">
              <a:lnSpc>
                <a:spcPct val="80000"/>
              </a:lnSpc>
              <a:spcBef>
                <a:spcPts val="1395"/>
              </a:spcBef>
            </a:pPr>
            <a:r>
              <a:rPr sz="2000" dirty="0">
                <a:solidFill>
                  <a:srgbClr val="404040"/>
                </a:solidFill>
                <a:latin typeface="Arial"/>
                <a:cs typeface="Arial"/>
              </a:rPr>
              <a:t>In the </a:t>
            </a:r>
            <a:r>
              <a:rPr sz="2000" dirty="0">
                <a:solidFill>
                  <a:srgbClr val="404040"/>
                </a:solidFill>
                <a:latin typeface="Courier New"/>
                <a:cs typeface="Courier New"/>
              </a:rPr>
              <a:t>select </a:t>
            </a:r>
            <a:r>
              <a:rPr sz="2000" dirty="0">
                <a:solidFill>
                  <a:srgbClr val="404040"/>
                </a:solidFill>
                <a:latin typeface="Arial"/>
                <a:cs typeface="Arial"/>
              </a:rPr>
              <a:t>example, the form will send  information with </a:t>
            </a:r>
            <a:r>
              <a:rPr sz="2000" dirty="0">
                <a:solidFill>
                  <a:srgbClr val="404040"/>
                </a:solidFill>
                <a:latin typeface="Courier New"/>
                <a:cs typeface="Courier New"/>
              </a:rPr>
              <a:t>query </a:t>
            </a:r>
            <a:r>
              <a:rPr sz="2000" dirty="0">
                <a:solidFill>
                  <a:srgbClr val="404040"/>
                </a:solidFill>
                <a:latin typeface="Arial"/>
                <a:cs typeface="Arial"/>
              </a:rPr>
              <a:t>as the </a:t>
            </a:r>
            <a:r>
              <a:rPr sz="2000" b="1" dirty="0">
                <a:solidFill>
                  <a:srgbClr val="404040"/>
                </a:solidFill>
                <a:latin typeface="Arial"/>
                <a:cs typeface="Arial"/>
              </a:rPr>
              <a:t>key </a:t>
            </a:r>
            <a:r>
              <a:rPr sz="2000" dirty="0">
                <a:solidFill>
                  <a:srgbClr val="404040"/>
                </a:solidFill>
                <a:latin typeface="Arial"/>
                <a:cs typeface="Arial"/>
              </a:rPr>
              <a:t>and  whichever option you select as it's </a:t>
            </a:r>
            <a:r>
              <a:rPr sz="2000" b="1" dirty="0">
                <a:solidFill>
                  <a:srgbClr val="404040"/>
                </a:solidFill>
                <a:latin typeface="Arial"/>
                <a:cs typeface="Arial"/>
              </a:rPr>
              <a:t>value</a:t>
            </a:r>
            <a:r>
              <a:rPr sz="2000" dirty="0">
                <a:solidFill>
                  <a:srgbClr val="404040"/>
                </a:solidFill>
                <a:latin typeface="Arial"/>
                <a:cs typeface="Arial"/>
              </a:rPr>
              <a:t>. It  uses the option's </a:t>
            </a:r>
            <a:r>
              <a:rPr sz="2000" b="1" dirty="0">
                <a:solidFill>
                  <a:srgbClr val="404040"/>
                </a:solidFill>
                <a:latin typeface="Arial"/>
                <a:cs typeface="Arial"/>
              </a:rPr>
              <a:t>value </a:t>
            </a:r>
            <a:r>
              <a:rPr sz="2000" dirty="0">
                <a:solidFill>
                  <a:srgbClr val="404040"/>
                </a:solidFill>
                <a:latin typeface="Arial"/>
                <a:cs typeface="Arial"/>
              </a:rPr>
              <a:t>field to determine  what query will get, when that option is  selected</a:t>
            </a:r>
            <a:endParaRPr sz="2000">
              <a:latin typeface="Arial"/>
              <a:cs typeface="Arial"/>
            </a:endParaRPr>
          </a:p>
          <a:p>
            <a:pPr marL="12700" marR="5080">
              <a:lnSpc>
                <a:spcPct val="80000"/>
              </a:lnSpc>
              <a:spcBef>
                <a:spcPts val="1415"/>
              </a:spcBef>
            </a:pPr>
            <a:r>
              <a:rPr sz="2000" dirty="0">
                <a:solidFill>
                  <a:srgbClr val="404040"/>
                </a:solidFill>
                <a:latin typeface="Arial"/>
                <a:cs typeface="Arial"/>
              </a:rPr>
              <a:t>The </a:t>
            </a:r>
            <a:r>
              <a:rPr sz="2000" dirty="0">
                <a:solidFill>
                  <a:srgbClr val="404040"/>
                </a:solidFill>
                <a:latin typeface="Courier New"/>
                <a:cs typeface="Courier New"/>
              </a:rPr>
              <a:t>input type="radio" </a:t>
            </a:r>
            <a:r>
              <a:rPr sz="2000" dirty="0">
                <a:solidFill>
                  <a:srgbClr val="404040"/>
                </a:solidFill>
                <a:latin typeface="Arial"/>
                <a:cs typeface="Arial"/>
              </a:rPr>
              <a:t>example, as far  as the form is concerned, puts the same data  as the </a:t>
            </a:r>
            <a:r>
              <a:rPr sz="2000" dirty="0">
                <a:solidFill>
                  <a:srgbClr val="404040"/>
                </a:solidFill>
                <a:latin typeface="Courier New"/>
                <a:cs typeface="Courier New"/>
              </a:rPr>
              <a:t>select </a:t>
            </a:r>
            <a:r>
              <a:rPr sz="2000" dirty="0">
                <a:solidFill>
                  <a:srgbClr val="404040"/>
                </a:solidFill>
                <a:latin typeface="Arial"/>
                <a:cs typeface="Arial"/>
              </a:rPr>
              <a:t>example. The value of  whichever radio input is checked (which  changes when the user selects a new value)  will become the value of </a:t>
            </a:r>
            <a:r>
              <a:rPr sz="2000" dirty="0">
                <a:solidFill>
                  <a:srgbClr val="404040"/>
                </a:solidFill>
                <a:latin typeface="Courier New"/>
                <a:cs typeface="Courier New"/>
              </a:rPr>
              <a:t>query</a:t>
            </a:r>
            <a:r>
              <a:rPr sz="2000" dirty="0">
                <a:solidFill>
                  <a:srgbClr val="404040"/>
                </a:solidFill>
                <a:latin typeface="Arial"/>
                <a:cs typeface="Arial"/>
              </a:rPr>
              <a:t>.</a:t>
            </a:r>
            <a:endParaRPr sz="2000">
              <a:latin typeface="Arial"/>
              <a:cs typeface="Arial"/>
            </a:endParaRPr>
          </a:p>
        </p:txBody>
      </p:sp>
      <p:sp>
        <p:nvSpPr>
          <p:cNvPr id="5" name="object 5"/>
          <p:cNvSpPr txBox="1"/>
          <p:nvPr/>
        </p:nvSpPr>
        <p:spPr>
          <a:xfrm>
            <a:off x="6205220" y="1684022"/>
            <a:ext cx="4902200" cy="4001095"/>
          </a:xfrm>
          <a:prstGeom prst="rect">
            <a:avLst/>
          </a:prstGeom>
        </p:spPr>
        <p:txBody>
          <a:bodyPr vert="horz" wrap="square" lIns="0" tIns="130810" rIns="0" bIns="0" rtlCol="0">
            <a:spAutoFit/>
          </a:bodyPr>
          <a:lstStyle/>
          <a:p>
            <a:pPr marL="12700">
              <a:lnSpc>
                <a:spcPct val="100000"/>
              </a:lnSpc>
              <a:spcBef>
                <a:spcPts val="1030"/>
              </a:spcBef>
            </a:pPr>
            <a:r>
              <a:rPr sz="2000" dirty="0">
                <a:solidFill>
                  <a:srgbClr val="404040"/>
                </a:solidFill>
                <a:latin typeface="Courier New"/>
                <a:cs typeface="Courier New"/>
              </a:rPr>
              <a:t>&lt;select name="query"&gt;</a:t>
            </a:r>
            <a:endParaRPr sz="2000">
              <a:latin typeface="Courier New"/>
              <a:cs typeface="Courier New"/>
            </a:endParaRPr>
          </a:p>
          <a:p>
            <a:pPr marL="12700" marR="309245" indent="304800">
              <a:lnSpc>
                <a:spcPct val="79200"/>
              </a:lnSpc>
              <a:spcBef>
                <a:spcPts val="1435"/>
              </a:spcBef>
            </a:pPr>
            <a:r>
              <a:rPr sz="2000" dirty="0">
                <a:solidFill>
                  <a:srgbClr val="404040"/>
                </a:solidFill>
                <a:latin typeface="Courier New"/>
                <a:cs typeface="Courier New"/>
              </a:rPr>
              <a:t>&lt;option  value="Austin"&gt;Austin&lt;/option&gt;</a:t>
            </a:r>
            <a:endParaRPr sz="2000">
              <a:latin typeface="Courier New"/>
              <a:cs typeface="Courier New"/>
            </a:endParaRPr>
          </a:p>
          <a:p>
            <a:pPr marL="12700" marR="156845" indent="304800">
              <a:lnSpc>
                <a:spcPts val="1930"/>
              </a:lnSpc>
              <a:spcBef>
                <a:spcPts val="1390"/>
              </a:spcBef>
            </a:pPr>
            <a:r>
              <a:rPr sz="2000" dirty="0">
                <a:solidFill>
                  <a:srgbClr val="404040"/>
                </a:solidFill>
                <a:latin typeface="Courier New"/>
                <a:cs typeface="Courier New"/>
              </a:rPr>
              <a:t>&lt;option  value="Helvetica"&gt;Font&lt;/option&gt;</a:t>
            </a:r>
            <a:endParaRPr sz="2000">
              <a:latin typeface="Courier New"/>
              <a:cs typeface="Courier New"/>
            </a:endParaRPr>
          </a:p>
          <a:p>
            <a:pPr marL="12700">
              <a:lnSpc>
                <a:spcPct val="100000"/>
              </a:lnSpc>
              <a:spcBef>
                <a:spcPts val="915"/>
              </a:spcBef>
            </a:pPr>
            <a:r>
              <a:rPr sz="2000" dirty="0">
                <a:solidFill>
                  <a:srgbClr val="404040"/>
                </a:solidFill>
                <a:latin typeface="Courier New"/>
                <a:cs typeface="Courier New"/>
              </a:rPr>
              <a:t>&lt;/select&gt;</a:t>
            </a:r>
            <a:endParaRPr sz="2000">
              <a:latin typeface="Courier New"/>
              <a:cs typeface="Courier New"/>
            </a:endParaRPr>
          </a:p>
          <a:p>
            <a:pPr>
              <a:lnSpc>
                <a:spcPct val="100000"/>
              </a:lnSpc>
            </a:pPr>
            <a:endParaRPr sz="2200">
              <a:latin typeface="Times New Roman"/>
              <a:cs typeface="Times New Roman"/>
            </a:endParaRPr>
          </a:p>
          <a:p>
            <a:pPr>
              <a:lnSpc>
                <a:spcPct val="100000"/>
              </a:lnSpc>
              <a:spcBef>
                <a:spcPts val="30"/>
              </a:spcBef>
            </a:pPr>
            <a:endParaRPr sz="1850">
              <a:latin typeface="Times New Roman"/>
              <a:cs typeface="Times New Roman"/>
            </a:endParaRPr>
          </a:p>
          <a:p>
            <a:pPr marL="12700" marR="5715">
              <a:lnSpc>
                <a:spcPts val="1930"/>
              </a:lnSpc>
              <a:spcBef>
                <a:spcPts val="5"/>
              </a:spcBef>
            </a:pPr>
            <a:r>
              <a:rPr sz="2000" dirty="0">
                <a:solidFill>
                  <a:srgbClr val="404040"/>
                </a:solidFill>
                <a:latin typeface="Courier New"/>
                <a:cs typeface="Courier New"/>
              </a:rPr>
              <a:t>&lt;input type="radio" name="query"  value="Austin"&gt;Austin &lt;br /&gt;</a:t>
            </a:r>
            <a:endParaRPr sz="2000">
              <a:latin typeface="Courier New"/>
              <a:cs typeface="Courier New"/>
            </a:endParaRPr>
          </a:p>
          <a:p>
            <a:pPr marL="12700" marR="5080">
              <a:lnSpc>
                <a:spcPct val="79200"/>
              </a:lnSpc>
              <a:spcBef>
                <a:spcPts val="1450"/>
              </a:spcBef>
            </a:pPr>
            <a:r>
              <a:rPr sz="2000" dirty="0">
                <a:solidFill>
                  <a:srgbClr val="404040"/>
                </a:solidFill>
                <a:latin typeface="Courier New"/>
                <a:cs typeface="Courier New"/>
              </a:rPr>
              <a:t>&lt;input type="radio" name="query"  value="Helvetica" checked&gt;A Font</a:t>
            </a:r>
            <a:endParaRPr sz="2000">
              <a:latin typeface="Courier New"/>
              <a:cs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What are static assets?	</a:t>
            </a:r>
          </a:p>
        </p:txBody>
      </p:sp>
      <p:sp>
        <p:nvSpPr>
          <p:cNvPr id="4" name="object 4"/>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3" name="object 3"/>
          <p:cNvSpPr txBox="1"/>
          <p:nvPr/>
        </p:nvSpPr>
        <p:spPr>
          <a:xfrm>
            <a:off x="1176020" y="1832208"/>
            <a:ext cx="9908540" cy="3372718"/>
          </a:xfrm>
          <a:prstGeom prst="rect">
            <a:avLst/>
          </a:prstGeom>
        </p:spPr>
        <p:txBody>
          <a:bodyPr vert="horz" wrap="square" lIns="0" tIns="45720" rIns="0" bIns="0" rtlCol="0">
            <a:spAutoFit/>
          </a:bodyPr>
          <a:lstStyle/>
          <a:p>
            <a:pPr marL="12700" marR="5080">
              <a:lnSpc>
                <a:spcPts val="2170"/>
              </a:lnSpc>
              <a:spcBef>
                <a:spcPts val="360"/>
              </a:spcBef>
            </a:pPr>
            <a:r>
              <a:rPr sz="2000" dirty="0">
                <a:solidFill>
                  <a:srgbClr val="404040"/>
                </a:solidFill>
                <a:latin typeface="Arial"/>
                <a:cs typeface="Arial"/>
              </a:rPr>
              <a:t>Lately, we have seen servers that were setup to send different content based on what route was  requested.</a:t>
            </a:r>
            <a:endParaRPr sz="2000">
              <a:latin typeface="Arial"/>
              <a:cs typeface="Arial"/>
            </a:endParaRPr>
          </a:p>
          <a:p>
            <a:pPr marL="12700">
              <a:lnSpc>
                <a:spcPct val="100000"/>
              </a:lnSpc>
              <a:spcBef>
                <a:spcPts val="1130"/>
              </a:spcBef>
            </a:pPr>
            <a:r>
              <a:rPr sz="2000" dirty="0">
                <a:solidFill>
                  <a:srgbClr val="404040"/>
                </a:solidFill>
                <a:latin typeface="Arial"/>
                <a:cs typeface="Arial"/>
              </a:rPr>
              <a:t>In web vernacular, an asset is something that your page uses:</a:t>
            </a:r>
            <a:endParaRPr sz="2000">
              <a:latin typeface="Arial"/>
              <a:cs typeface="Arial"/>
            </a:endParaRPr>
          </a:p>
          <a:p>
            <a:pPr marL="305435" indent="-182880">
              <a:lnSpc>
                <a:spcPct val="100000"/>
              </a:lnSpc>
              <a:spcBef>
                <a:spcPts val="170"/>
              </a:spcBef>
              <a:buClr>
                <a:srgbClr val="E48312"/>
              </a:buClr>
              <a:buChar char="◦"/>
              <a:tabLst>
                <a:tab pos="305435" algn="l"/>
              </a:tabLst>
            </a:pPr>
            <a:r>
              <a:rPr sz="1800" dirty="0">
                <a:solidFill>
                  <a:srgbClr val="404040"/>
                </a:solidFill>
                <a:latin typeface="Arial"/>
                <a:cs typeface="Arial"/>
              </a:rPr>
              <a:t>CSS stylesheets</a:t>
            </a:r>
            <a:endParaRPr sz="1800">
              <a:latin typeface="Arial"/>
              <a:cs typeface="Arial"/>
            </a:endParaRPr>
          </a:p>
          <a:p>
            <a:pPr marL="305435" indent="-182880">
              <a:lnSpc>
                <a:spcPct val="100000"/>
              </a:lnSpc>
              <a:spcBef>
                <a:spcPts val="405"/>
              </a:spcBef>
              <a:buClr>
                <a:srgbClr val="E48312"/>
              </a:buClr>
              <a:buChar char="◦"/>
              <a:tabLst>
                <a:tab pos="305435" algn="l"/>
              </a:tabLst>
            </a:pPr>
            <a:r>
              <a:rPr sz="1800" dirty="0">
                <a:solidFill>
                  <a:srgbClr val="404040"/>
                </a:solidFill>
                <a:latin typeface="Arial"/>
                <a:cs typeface="Arial"/>
              </a:rPr>
              <a:t>JavaScript files</a:t>
            </a:r>
            <a:endParaRPr sz="1800">
              <a:latin typeface="Arial"/>
              <a:cs typeface="Arial"/>
            </a:endParaRPr>
          </a:p>
          <a:p>
            <a:pPr marL="305435" indent="-182880">
              <a:lnSpc>
                <a:spcPct val="100000"/>
              </a:lnSpc>
              <a:spcBef>
                <a:spcPts val="375"/>
              </a:spcBef>
              <a:buClr>
                <a:srgbClr val="E48312"/>
              </a:buClr>
              <a:buChar char="◦"/>
              <a:tabLst>
                <a:tab pos="305435" algn="l"/>
              </a:tabLst>
            </a:pPr>
            <a:r>
              <a:rPr sz="1800" dirty="0">
                <a:solidFill>
                  <a:srgbClr val="404040"/>
                </a:solidFill>
                <a:latin typeface="Arial"/>
                <a:cs typeface="Arial"/>
              </a:rPr>
              <a:t>Images</a:t>
            </a:r>
            <a:endParaRPr sz="1800">
              <a:latin typeface="Arial"/>
              <a:cs typeface="Arial"/>
            </a:endParaRPr>
          </a:p>
          <a:p>
            <a:pPr marL="305435" indent="-182880">
              <a:lnSpc>
                <a:spcPct val="100000"/>
              </a:lnSpc>
              <a:spcBef>
                <a:spcPts val="370"/>
              </a:spcBef>
              <a:buClr>
                <a:srgbClr val="E48312"/>
              </a:buClr>
              <a:buChar char="◦"/>
              <a:tabLst>
                <a:tab pos="305435" algn="l"/>
              </a:tabLst>
            </a:pPr>
            <a:r>
              <a:rPr sz="1800" dirty="0">
                <a:solidFill>
                  <a:srgbClr val="404040"/>
                </a:solidFill>
                <a:latin typeface="Arial"/>
                <a:cs typeface="Arial"/>
              </a:rPr>
              <a:t>Fonts</a:t>
            </a:r>
            <a:endParaRPr sz="1800">
              <a:latin typeface="Arial"/>
              <a:cs typeface="Arial"/>
            </a:endParaRPr>
          </a:p>
          <a:p>
            <a:pPr marL="12700" marR="812800">
              <a:lnSpc>
                <a:spcPts val="2130"/>
              </a:lnSpc>
              <a:spcBef>
                <a:spcPts val="1670"/>
              </a:spcBef>
            </a:pPr>
            <a:r>
              <a:rPr sz="2000" dirty="0">
                <a:solidFill>
                  <a:srgbClr val="404040"/>
                </a:solidFill>
                <a:latin typeface="Arial"/>
                <a:cs typeface="Arial"/>
              </a:rPr>
              <a:t>Static assets are, simply, assets that don’t change. This means that they are not dynamic  content. You will often need many static assets to build out your web page.</a:t>
            </a:r>
            <a:endParaRPr sz="2000">
              <a:latin typeface="Arial"/>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531" y="1737845"/>
            <a:ext cx="9966960" cy="0"/>
          </a:xfrm>
          <a:custGeom>
            <a:avLst/>
            <a:gdLst/>
            <a:ahLst/>
            <a:cxnLst/>
            <a:rect l="l" t="t" r="r" b="b"/>
            <a:pathLst>
              <a:path w="9966960">
                <a:moveTo>
                  <a:pt x="0" y="0"/>
                </a:moveTo>
                <a:lnTo>
                  <a:pt x="9966960" y="1"/>
                </a:lnTo>
              </a:path>
            </a:pathLst>
          </a:custGeom>
          <a:ln w="6350">
            <a:solidFill>
              <a:srgbClr val="7F7F7F"/>
            </a:solidFill>
          </a:ln>
        </p:spPr>
        <p:txBody>
          <a:bodyPr wrap="square" lIns="0" tIns="0" rIns="0" bIns="0" rtlCol="0"/>
          <a:lstStyle/>
          <a:p>
            <a:endParaRPr/>
          </a:p>
        </p:txBody>
      </p:sp>
      <p:sp>
        <p:nvSpPr>
          <p:cNvPr id="3" name="object 3"/>
          <p:cNvSpPr txBox="1">
            <a:spLocks noGrp="1"/>
          </p:cNvSpPr>
          <p:nvPr>
            <p:ph type="title"/>
          </p:nvPr>
        </p:nvSpPr>
        <p:spPr>
          <a:xfrm>
            <a:off x="1176020" y="913193"/>
            <a:ext cx="9187180" cy="751488"/>
          </a:xfrm>
          <a:prstGeom prst="rect">
            <a:avLst/>
          </a:prstGeom>
        </p:spPr>
        <p:txBody>
          <a:bodyPr vert="horz" wrap="square" lIns="0" tIns="12700" rIns="0" bIns="0" rtlCol="0">
            <a:spAutoFit/>
          </a:bodyPr>
          <a:lstStyle/>
          <a:p>
            <a:pPr marL="12700">
              <a:lnSpc>
                <a:spcPct val="100000"/>
              </a:lnSpc>
              <a:spcBef>
                <a:spcPts val="100"/>
              </a:spcBef>
            </a:pPr>
            <a:r>
              <a:rPr u="none" dirty="0"/>
              <a:t>Multi-Select and Checkbox Inputs</a:t>
            </a:r>
          </a:p>
        </p:txBody>
      </p:sp>
      <p:sp>
        <p:nvSpPr>
          <p:cNvPr id="6" name="object 6"/>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4" name="object 4"/>
          <p:cNvSpPr txBox="1"/>
          <p:nvPr/>
        </p:nvSpPr>
        <p:spPr>
          <a:xfrm>
            <a:off x="1176019" y="1810999"/>
            <a:ext cx="4820920" cy="2299989"/>
          </a:xfrm>
          <a:prstGeom prst="rect">
            <a:avLst/>
          </a:prstGeom>
        </p:spPr>
        <p:txBody>
          <a:bodyPr vert="horz" wrap="square" lIns="0" tIns="71120" rIns="0" bIns="0" rtlCol="0">
            <a:spAutoFit/>
          </a:bodyPr>
          <a:lstStyle/>
          <a:p>
            <a:pPr marL="12700" marR="260350">
              <a:lnSpc>
                <a:spcPct val="79700"/>
              </a:lnSpc>
              <a:spcBef>
                <a:spcPts val="560"/>
              </a:spcBef>
            </a:pPr>
            <a:r>
              <a:rPr sz="1900" dirty="0">
                <a:solidFill>
                  <a:srgbClr val="404040"/>
                </a:solidFill>
                <a:latin typeface="Arial"/>
                <a:cs typeface="Arial"/>
              </a:rPr>
              <a:t>If you add the </a:t>
            </a:r>
            <a:r>
              <a:rPr sz="1900" dirty="0">
                <a:solidFill>
                  <a:srgbClr val="404040"/>
                </a:solidFill>
                <a:latin typeface="Courier New"/>
                <a:cs typeface="Courier New"/>
              </a:rPr>
              <a:t>multiple </a:t>
            </a:r>
            <a:r>
              <a:rPr sz="1900" dirty="0">
                <a:solidFill>
                  <a:srgbClr val="404040"/>
                </a:solidFill>
                <a:latin typeface="Arial"/>
                <a:cs typeface="Arial"/>
              </a:rPr>
              <a:t>attribute to a select  element, you will be able to select multiple  values.</a:t>
            </a:r>
            <a:endParaRPr sz="1900">
              <a:latin typeface="Arial"/>
              <a:cs typeface="Arial"/>
            </a:endParaRPr>
          </a:p>
          <a:p>
            <a:pPr marL="12700" marR="5080">
              <a:lnSpc>
                <a:spcPts val="1830"/>
              </a:lnSpc>
              <a:spcBef>
                <a:spcPts val="1390"/>
              </a:spcBef>
            </a:pPr>
            <a:r>
              <a:rPr sz="1900" dirty="0">
                <a:solidFill>
                  <a:srgbClr val="404040"/>
                </a:solidFill>
                <a:latin typeface="Arial"/>
                <a:cs typeface="Arial"/>
              </a:rPr>
              <a:t>In order to use a series of checkboxes, you would  use the </a:t>
            </a:r>
            <a:r>
              <a:rPr sz="1900" dirty="0">
                <a:solidFill>
                  <a:srgbClr val="404040"/>
                </a:solidFill>
                <a:latin typeface="Courier New"/>
                <a:cs typeface="Courier New"/>
              </a:rPr>
              <a:t>checkbox </a:t>
            </a:r>
            <a:r>
              <a:rPr sz="1900" dirty="0">
                <a:solidFill>
                  <a:srgbClr val="404040"/>
                </a:solidFill>
                <a:latin typeface="Arial"/>
                <a:cs typeface="Arial"/>
              </a:rPr>
              <a:t>input type.</a:t>
            </a:r>
            <a:endParaRPr sz="1900">
              <a:latin typeface="Arial"/>
              <a:cs typeface="Arial"/>
            </a:endParaRPr>
          </a:p>
          <a:p>
            <a:pPr marL="12700" marR="187325">
              <a:lnSpc>
                <a:spcPct val="78900"/>
              </a:lnSpc>
              <a:spcBef>
                <a:spcPts val="1450"/>
              </a:spcBef>
            </a:pPr>
            <a:r>
              <a:rPr sz="1900" dirty="0">
                <a:solidFill>
                  <a:srgbClr val="404040"/>
                </a:solidFill>
                <a:latin typeface="Arial"/>
                <a:cs typeface="Arial"/>
              </a:rPr>
              <a:t>Express will automatically parse these as arrays  for you, but all their values will be strings</a:t>
            </a:r>
            <a:endParaRPr sz="1900">
              <a:latin typeface="Arial"/>
              <a:cs typeface="Arial"/>
            </a:endParaRPr>
          </a:p>
        </p:txBody>
      </p:sp>
      <p:sp>
        <p:nvSpPr>
          <p:cNvPr id="5" name="object 5"/>
          <p:cNvSpPr txBox="1">
            <a:spLocks noGrp="1"/>
          </p:cNvSpPr>
          <p:nvPr>
            <p:ph sz="half" idx="3"/>
          </p:nvPr>
        </p:nvSpPr>
        <p:spPr>
          <a:xfrm>
            <a:off x="6205220" y="1685800"/>
            <a:ext cx="4937759" cy="4087273"/>
          </a:xfrm>
          <a:prstGeom prst="rect">
            <a:avLst/>
          </a:prstGeom>
        </p:spPr>
        <p:txBody>
          <a:bodyPr vert="horz" wrap="square" lIns="0" tIns="133350" rIns="0" bIns="0" rtlCol="0">
            <a:spAutoFit/>
          </a:bodyPr>
          <a:lstStyle/>
          <a:p>
            <a:pPr marL="12700">
              <a:lnSpc>
                <a:spcPct val="100000"/>
              </a:lnSpc>
              <a:spcBef>
                <a:spcPts val="1050"/>
              </a:spcBef>
            </a:pPr>
            <a:r>
              <a:rPr dirty="0"/>
              <a:t>&lt;select name="query" multiple&gt;</a:t>
            </a:r>
          </a:p>
          <a:p>
            <a:pPr marL="12700" marR="582295">
              <a:lnSpc>
                <a:spcPct val="78900"/>
              </a:lnSpc>
              <a:spcBef>
                <a:spcPts val="1435"/>
              </a:spcBef>
            </a:pPr>
            <a:r>
              <a:rPr dirty="0"/>
              <a:t>&lt;option  value="Austin"&gt;Austin&lt;/option&gt;</a:t>
            </a:r>
          </a:p>
          <a:p>
            <a:pPr marL="12700" marR="437515">
              <a:lnSpc>
                <a:spcPts val="1830"/>
              </a:lnSpc>
              <a:spcBef>
                <a:spcPts val="1390"/>
              </a:spcBef>
            </a:pPr>
            <a:r>
              <a:rPr dirty="0"/>
              <a:t>&lt;option  value="Helvetica"&gt;Font&lt;/option&gt;</a:t>
            </a:r>
          </a:p>
          <a:p>
            <a:pPr marL="12700">
              <a:lnSpc>
                <a:spcPct val="100000"/>
              </a:lnSpc>
              <a:spcBef>
                <a:spcPts val="969"/>
              </a:spcBef>
            </a:pPr>
            <a:r>
              <a:rPr dirty="0"/>
              <a:t>&lt;/select&gt;</a:t>
            </a:r>
          </a:p>
          <a:p>
            <a:pPr>
              <a:lnSpc>
                <a:spcPct val="100000"/>
              </a:lnSpc>
            </a:pPr>
            <a:endParaRPr sz="2100">
              <a:latin typeface="Times New Roman"/>
              <a:cs typeface="Times New Roman"/>
            </a:endParaRPr>
          </a:p>
          <a:p>
            <a:pPr>
              <a:lnSpc>
                <a:spcPct val="100000"/>
              </a:lnSpc>
              <a:spcBef>
                <a:spcPts val="45"/>
              </a:spcBef>
            </a:pPr>
            <a:endParaRPr sz="1850">
              <a:latin typeface="Times New Roman"/>
              <a:cs typeface="Times New Roman"/>
            </a:endParaRPr>
          </a:p>
          <a:p>
            <a:pPr marL="12700" marR="1015365">
              <a:lnSpc>
                <a:spcPts val="1830"/>
              </a:lnSpc>
              <a:spcBef>
                <a:spcPts val="5"/>
              </a:spcBef>
            </a:pPr>
            <a:r>
              <a:rPr dirty="0"/>
              <a:t>&lt;input type="checkbox"  name="query" value="Austin"</a:t>
            </a:r>
          </a:p>
          <a:p>
            <a:pPr marL="12700">
              <a:lnSpc>
                <a:spcPts val="1814"/>
              </a:lnSpc>
            </a:pPr>
            <a:r>
              <a:rPr dirty="0"/>
              <a:t>/&gt;Austin &lt;br /&gt;</a:t>
            </a:r>
          </a:p>
          <a:p>
            <a:pPr marL="12700" marR="5080">
              <a:lnSpc>
                <a:spcPts val="1830"/>
              </a:lnSpc>
              <a:spcBef>
                <a:spcPts val="1385"/>
              </a:spcBef>
            </a:pPr>
            <a:r>
              <a:rPr dirty="0"/>
              <a:t>&lt;input type="radio" name="query"  value="Helvetica" checked /&gt;A Font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Hidden Inputs	</a:t>
            </a:r>
          </a:p>
        </p:txBody>
      </p:sp>
      <p:sp>
        <p:nvSpPr>
          <p:cNvPr id="5" name="object 5"/>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3" name="object 3"/>
          <p:cNvSpPr txBox="1"/>
          <p:nvPr/>
        </p:nvSpPr>
        <p:spPr>
          <a:xfrm>
            <a:off x="1176019" y="1832208"/>
            <a:ext cx="4826000" cy="3367589"/>
          </a:xfrm>
          <a:prstGeom prst="rect">
            <a:avLst/>
          </a:prstGeom>
        </p:spPr>
        <p:txBody>
          <a:bodyPr vert="horz" wrap="square" lIns="0" tIns="45720" rIns="0" bIns="0" rtlCol="0">
            <a:spAutoFit/>
          </a:bodyPr>
          <a:lstStyle/>
          <a:p>
            <a:pPr marL="12700" marR="5080">
              <a:lnSpc>
                <a:spcPts val="2170"/>
              </a:lnSpc>
              <a:spcBef>
                <a:spcPts val="360"/>
              </a:spcBef>
            </a:pPr>
            <a:r>
              <a:rPr sz="2000" dirty="0">
                <a:solidFill>
                  <a:srgbClr val="404040"/>
                </a:solidFill>
                <a:latin typeface="Arial"/>
                <a:cs typeface="Arial"/>
              </a:rPr>
              <a:t>We can make inputs with a type of </a:t>
            </a:r>
            <a:r>
              <a:rPr sz="2000" i="1" dirty="0">
                <a:solidFill>
                  <a:srgbClr val="404040"/>
                </a:solidFill>
                <a:latin typeface="Arial"/>
                <a:cs typeface="Arial"/>
              </a:rPr>
              <a:t>hidden </a:t>
            </a:r>
            <a:r>
              <a:rPr sz="2000" dirty="0">
                <a:solidFill>
                  <a:srgbClr val="404040"/>
                </a:solidFill>
                <a:latin typeface="Arial"/>
                <a:cs typeface="Arial"/>
              </a:rPr>
              <a:t>that  will not show up on the user’s screen.</a:t>
            </a:r>
            <a:endParaRPr sz="2000">
              <a:latin typeface="Arial"/>
              <a:cs typeface="Arial"/>
            </a:endParaRPr>
          </a:p>
          <a:p>
            <a:pPr marL="12700" marR="88900">
              <a:lnSpc>
                <a:spcPts val="2130"/>
              </a:lnSpc>
              <a:spcBef>
                <a:spcPts val="1425"/>
              </a:spcBef>
            </a:pPr>
            <a:r>
              <a:rPr sz="2000" dirty="0">
                <a:solidFill>
                  <a:srgbClr val="404040"/>
                </a:solidFill>
                <a:latin typeface="Arial"/>
                <a:cs typeface="Arial"/>
              </a:rPr>
              <a:t>Often, we use this to set data about a request  that we don’t want a user to update.</a:t>
            </a:r>
            <a:endParaRPr sz="2000">
              <a:latin typeface="Arial"/>
              <a:cs typeface="Arial"/>
            </a:endParaRPr>
          </a:p>
          <a:p>
            <a:pPr marL="12700" marR="106680">
              <a:lnSpc>
                <a:spcPts val="2170"/>
              </a:lnSpc>
              <a:spcBef>
                <a:spcPts val="1410"/>
              </a:spcBef>
            </a:pPr>
            <a:r>
              <a:rPr sz="2000" dirty="0">
                <a:solidFill>
                  <a:srgbClr val="404040"/>
                </a:solidFill>
                <a:latin typeface="Arial"/>
                <a:cs typeface="Arial"/>
              </a:rPr>
              <a:t>We can use this to fake being able to PUT and  DELETE via a browser without AJAX.</a:t>
            </a:r>
            <a:endParaRPr sz="2000">
              <a:latin typeface="Arial"/>
              <a:cs typeface="Arial"/>
            </a:endParaRPr>
          </a:p>
          <a:p>
            <a:pPr marL="12700" marR="222885">
              <a:lnSpc>
                <a:spcPts val="2170"/>
              </a:lnSpc>
              <a:spcBef>
                <a:spcPts val="1395"/>
              </a:spcBef>
            </a:pPr>
            <a:r>
              <a:rPr sz="2000" dirty="0">
                <a:solidFill>
                  <a:srgbClr val="404040"/>
                </a:solidFill>
                <a:latin typeface="Arial"/>
                <a:cs typeface="Arial"/>
              </a:rPr>
              <a:t>Express will detect these inputs and serialize  them into the request body.</a:t>
            </a:r>
            <a:endParaRPr sz="2000">
              <a:latin typeface="Arial"/>
              <a:cs typeface="Arial"/>
            </a:endParaRPr>
          </a:p>
        </p:txBody>
      </p:sp>
      <p:sp>
        <p:nvSpPr>
          <p:cNvPr id="4" name="object 4"/>
          <p:cNvSpPr txBox="1"/>
          <p:nvPr/>
        </p:nvSpPr>
        <p:spPr>
          <a:xfrm>
            <a:off x="6205220" y="1827955"/>
            <a:ext cx="4292600" cy="601345"/>
          </a:xfrm>
          <a:prstGeom prst="rect">
            <a:avLst/>
          </a:prstGeom>
        </p:spPr>
        <p:txBody>
          <a:bodyPr vert="horz" wrap="square" lIns="0" tIns="50165" rIns="0" bIns="0" rtlCol="0">
            <a:spAutoFit/>
          </a:bodyPr>
          <a:lstStyle/>
          <a:p>
            <a:pPr marL="12700" marR="5080">
              <a:lnSpc>
                <a:spcPts val="2130"/>
              </a:lnSpc>
              <a:spcBef>
                <a:spcPts val="395"/>
              </a:spcBef>
            </a:pPr>
            <a:r>
              <a:rPr sz="2000" dirty="0">
                <a:solidFill>
                  <a:srgbClr val="404040"/>
                </a:solidFill>
                <a:latin typeface="Courier New"/>
                <a:cs typeface="Courier New"/>
              </a:rPr>
              <a:t>&lt;input type=”hidden"  name=”method" value=”PUT" /&gt;</a:t>
            </a:r>
            <a:endParaRPr sz="2000">
              <a:latin typeface="Courier New"/>
              <a:cs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Benefits of using correct input type	</a:t>
            </a:r>
          </a:p>
        </p:txBody>
      </p:sp>
      <p:sp>
        <p:nvSpPr>
          <p:cNvPr id="4" name="object 4"/>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3" name="object 3"/>
          <p:cNvSpPr txBox="1"/>
          <p:nvPr/>
        </p:nvSpPr>
        <p:spPr>
          <a:xfrm>
            <a:off x="1176020" y="1803962"/>
            <a:ext cx="9658350" cy="2772554"/>
          </a:xfrm>
          <a:prstGeom prst="rect">
            <a:avLst/>
          </a:prstGeom>
        </p:spPr>
        <p:txBody>
          <a:bodyPr vert="horz" wrap="square" lIns="0" tIns="40640" rIns="0" bIns="0" rtlCol="0">
            <a:spAutoFit/>
          </a:bodyPr>
          <a:lstStyle/>
          <a:p>
            <a:pPr marL="12700">
              <a:lnSpc>
                <a:spcPct val="100000"/>
              </a:lnSpc>
              <a:spcBef>
                <a:spcPts val="320"/>
              </a:spcBef>
            </a:pPr>
            <a:r>
              <a:rPr sz="2000" dirty="0">
                <a:solidFill>
                  <a:srgbClr val="404040"/>
                </a:solidFill>
                <a:latin typeface="Arial"/>
                <a:cs typeface="Arial"/>
              </a:rPr>
              <a:t>Modern browsers are able to use the input type in order to help users with their input</a:t>
            </a:r>
            <a:endParaRPr sz="2000">
              <a:latin typeface="Arial"/>
              <a:cs typeface="Arial"/>
            </a:endParaRPr>
          </a:p>
          <a:p>
            <a:pPr marL="305435" indent="-182880">
              <a:lnSpc>
                <a:spcPct val="100000"/>
              </a:lnSpc>
              <a:spcBef>
                <a:spcPts val="200"/>
              </a:spcBef>
              <a:buClr>
                <a:srgbClr val="E48312"/>
              </a:buClr>
              <a:buChar char="◦"/>
              <a:tabLst>
                <a:tab pos="305435" algn="l"/>
              </a:tabLst>
            </a:pPr>
            <a:r>
              <a:rPr sz="1800" dirty="0">
                <a:solidFill>
                  <a:srgbClr val="404040"/>
                </a:solidFill>
                <a:latin typeface="Arial"/>
                <a:cs typeface="Arial"/>
              </a:rPr>
              <a:t>email types of input will automatically show up as invalid with non input strings</a:t>
            </a:r>
            <a:endParaRPr sz="1800">
              <a:latin typeface="Arial"/>
              <a:cs typeface="Arial"/>
            </a:endParaRPr>
          </a:p>
          <a:p>
            <a:pPr marL="305435" indent="-182880">
              <a:lnSpc>
                <a:spcPct val="100000"/>
              </a:lnSpc>
              <a:spcBef>
                <a:spcPts val="375"/>
              </a:spcBef>
              <a:buClr>
                <a:srgbClr val="E48312"/>
              </a:buClr>
              <a:buChar char="◦"/>
              <a:tabLst>
                <a:tab pos="305435" algn="l"/>
              </a:tabLst>
            </a:pPr>
            <a:r>
              <a:rPr sz="1800" dirty="0">
                <a:solidFill>
                  <a:srgbClr val="404040"/>
                </a:solidFill>
                <a:latin typeface="Arial"/>
                <a:cs typeface="Arial"/>
              </a:rPr>
              <a:t>number types of input will only allow users to input numbers</a:t>
            </a:r>
            <a:endParaRPr sz="1800">
              <a:latin typeface="Arial"/>
              <a:cs typeface="Arial"/>
            </a:endParaRPr>
          </a:p>
          <a:p>
            <a:pPr marL="488315" lvl="1" indent="-182880">
              <a:lnSpc>
                <a:spcPct val="100000"/>
              </a:lnSpc>
              <a:spcBef>
                <a:spcPts val="470"/>
              </a:spcBef>
              <a:buClr>
                <a:srgbClr val="E48312"/>
              </a:buClr>
              <a:buChar char="◦"/>
              <a:tabLst>
                <a:tab pos="488315" algn="l"/>
              </a:tabLst>
            </a:pPr>
            <a:r>
              <a:rPr sz="1400" dirty="0">
                <a:solidFill>
                  <a:srgbClr val="404040"/>
                </a:solidFill>
                <a:latin typeface="Arial"/>
                <a:cs typeface="Arial"/>
              </a:rPr>
              <a:t>Smart mobile devices will only show numbers</a:t>
            </a:r>
            <a:endParaRPr sz="1400">
              <a:latin typeface="Arial"/>
              <a:cs typeface="Arial"/>
            </a:endParaRPr>
          </a:p>
          <a:p>
            <a:pPr marL="12700">
              <a:lnSpc>
                <a:spcPct val="100000"/>
              </a:lnSpc>
              <a:spcBef>
                <a:spcPts val="1325"/>
              </a:spcBef>
            </a:pPr>
            <a:r>
              <a:rPr sz="2000" dirty="0">
                <a:solidFill>
                  <a:srgbClr val="404040"/>
                </a:solidFill>
                <a:latin typeface="Arial"/>
                <a:cs typeface="Arial"/>
              </a:rPr>
              <a:t>Screen readers and other devices will be able to more intelligently comprehend your website.</a:t>
            </a:r>
            <a:endParaRPr sz="2000">
              <a:latin typeface="Arial"/>
              <a:cs typeface="Arial"/>
            </a:endParaRPr>
          </a:p>
          <a:p>
            <a:pPr marL="12700" marR="660400">
              <a:lnSpc>
                <a:spcPts val="2130"/>
              </a:lnSpc>
              <a:spcBef>
                <a:spcPts val="1460"/>
              </a:spcBef>
            </a:pPr>
            <a:r>
              <a:rPr sz="2000" b="1" dirty="0">
                <a:solidFill>
                  <a:srgbClr val="404040"/>
                </a:solidFill>
                <a:latin typeface="Arial"/>
                <a:cs typeface="Arial"/>
              </a:rPr>
              <a:t>The proper type will not be picked up by the server when submitting this data, unless  submitting JSON over AJAX</a:t>
            </a:r>
            <a:endParaRPr sz="2000">
              <a:latin typeface="Arial"/>
              <a:cs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Labeling your inputs	</a:t>
            </a:r>
          </a:p>
        </p:txBody>
      </p:sp>
      <p:sp>
        <p:nvSpPr>
          <p:cNvPr id="5" name="object 5"/>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3" name="object 3"/>
          <p:cNvSpPr txBox="1"/>
          <p:nvPr/>
        </p:nvSpPr>
        <p:spPr>
          <a:xfrm>
            <a:off x="1176019" y="1832208"/>
            <a:ext cx="4745355" cy="4490973"/>
          </a:xfrm>
          <a:prstGeom prst="rect">
            <a:avLst/>
          </a:prstGeom>
        </p:spPr>
        <p:txBody>
          <a:bodyPr vert="horz" wrap="square" lIns="0" tIns="45720" rIns="0" bIns="0" rtlCol="0">
            <a:spAutoFit/>
          </a:bodyPr>
          <a:lstStyle/>
          <a:p>
            <a:pPr marL="12700" marR="148590">
              <a:lnSpc>
                <a:spcPts val="2170"/>
              </a:lnSpc>
              <a:spcBef>
                <a:spcPts val="360"/>
              </a:spcBef>
            </a:pPr>
            <a:r>
              <a:rPr sz="2000" dirty="0">
                <a:solidFill>
                  <a:srgbClr val="404040"/>
                </a:solidFill>
                <a:latin typeface="Arial"/>
                <a:cs typeface="Arial"/>
              </a:rPr>
              <a:t>Labels describe your input, both visually and  accessibility-wise.</a:t>
            </a:r>
            <a:endParaRPr sz="2000">
              <a:latin typeface="Arial"/>
              <a:cs typeface="Arial"/>
            </a:endParaRPr>
          </a:p>
          <a:p>
            <a:pPr marL="12700" marR="5080">
              <a:lnSpc>
                <a:spcPts val="2130"/>
              </a:lnSpc>
              <a:spcBef>
                <a:spcPts val="1425"/>
              </a:spcBef>
            </a:pPr>
            <a:r>
              <a:rPr sz="2000" dirty="0">
                <a:solidFill>
                  <a:srgbClr val="404040"/>
                </a:solidFill>
                <a:latin typeface="Arial"/>
                <a:cs typeface="Arial"/>
              </a:rPr>
              <a:t>You can define which input you are labeling in  two ways</a:t>
            </a:r>
            <a:endParaRPr sz="2000">
              <a:latin typeface="Arial"/>
              <a:cs typeface="Arial"/>
            </a:endParaRPr>
          </a:p>
          <a:p>
            <a:pPr marL="305435" indent="-182880">
              <a:lnSpc>
                <a:spcPct val="100000"/>
              </a:lnSpc>
              <a:spcBef>
                <a:spcPts val="180"/>
              </a:spcBef>
              <a:buClr>
                <a:srgbClr val="E48312"/>
              </a:buClr>
              <a:buChar char="◦"/>
              <a:tabLst>
                <a:tab pos="305435" algn="l"/>
              </a:tabLst>
            </a:pPr>
            <a:r>
              <a:rPr sz="1800" dirty="0">
                <a:solidFill>
                  <a:srgbClr val="404040"/>
                </a:solidFill>
                <a:latin typeface="Arial"/>
                <a:cs typeface="Arial"/>
              </a:rPr>
              <a:t>Wrapping the input in a label</a:t>
            </a:r>
            <a:endParaRPr sz="1800">
              <a:latin typeface="Arial"/>
              <a:cs typeface="Arial"/>
            </a:endParaRPr>
          </a:p>
          <a:p>
            <a:pPr marL="305435" marR="242570" indent="-182880">
              <a:lnSpc>
                <a:spcPts val="1930"/>
              </a:lnSpc>
              <a:spcBef>
                <a:spcPts val="630"/>
              </a:spcBef>
              <a:buClr>
                <a:srgbClr val="E48312"/>
              </a:buClr>
              <a:buChar char="◦"/>
              <a:tabLst>
                <a:tab pos="305435" algn="l"/>
              </a:tabLst>
            </a:pPr>
            <a:r>
              <a:rPr sz="1800" dirty="0">
                <a:solidFill>
                  <a:srgbClr val="404040"/>
                </a:solidFill>
                <a:latin typeface="Arial"/>
                <a:cs typeface="Arial"/>
              </a:rPr>
              <a:t>Using the </a:t>
            </a:r>
            <a:r>
              <a:rPr sz="1800" dirty="0">
                <a:solidFill>
                  <a:srgbClr val="404040"/>
                </a:solidFill>
                <a:latin typeface="Courier New"/>
                <a:cs typeface="Courier New"/>
              </a:rPr>
              <a:t>for </a:t>
            </a:r>
            <a:r>
              <a:rPr sz="1800" dirty="0">
                <a:solidFill>
                  <a:srgbClr val="404040"/>
                </a:solidFill>
                <a:latin typeface="Arial"/>
                <a:cs typeface="Arial"/>
              </a:rPr>
              <a:t>attribute, where it has a value  equal to the </a:t>
            </a:r>
            <a:r>
              <a:rPr sz="1800" dirty="0">
                <a:solidFill>
                  <a:srgbClr val="404040"/>
                </a:solidFill>
                <a:latin typeface="Courier New"/>
                <a:cs typeface="Courier New"/>
              </a:rPr>
              <a:t>id </a:t>
            </a:r>
            <a:r>
              <a:rPr sz="1800" dirty="0">
                <a:solidFill>
                  <a:srgbClr val="404040"/>
                </a:solidFill>
                <a:latin typeface="Arial"/>
                <a:cs typeface="Arial"/>
              </a:rPr>
              <a:t>of the input you are labeling.</a:t>
            </a:r>
            <a:endParaRPr sz="1800">
              <a:latin typeface="Arial"/>
              <a:cs typeface="Arial"/>
            </a:endParaRPr>
          </a:p>
          <a:p>
            <a:pPr marL="12700" marR="188595">
              <a:lnSpc>
                <a:spcPts val="2170"/>
              </a:lnSpc>
              <a:spcBef>
                <a:spcPts val="1614"/>
              </a:spcBef>
            </a:pPr>
            <a:r>
              <a:rPr sz="2000" dirty="0">
                <a:solidFill>
                  <a:srgbClr val="404040"/>
                </a:solidFill>
                <a:latin typeface="Arial"/>
                <a:cs typeface="Arial"/>
              </a:rPr>
              <a:t>Massively improves accessibility by allowing  screen readers and other such things to  describe the input in a non-visual way.</a:t>
            </a:r>
            <a:endParaRPr sz="2000">
              <a:latin typeface="Arial"/>
              <a:cs typeface="Arial"/>
            </a:endParaRPr>
          </a:p>
          <a:p>
            <a:pPr marL="12700" marR="678180">
              <a:lnSpc>
                <a:spcPts val="2130"/>
              </a:lnSpc>
              <a:spcBef>
                <a:spcPts val="1420"/>
              </a:spcBef>
            </a:pPr>
            <a:r>
              <a:rPr sz="2000" b="1" dirty="0">
                <a:solidFill>
                  <a:srgbClr val="404040"/>
                </a:solidFill>
                <a:latin typeface="Arial"/>
                <a:cs typeface="Arial"/>
              </a:rPr>
              <a:t>You must use labels for your inputs for  accessibility reasons.</a:t>
            </a:r>
            <a:endParaRPr sz="2000">
              <a:latin typeface="Arial"/>
              <a:cs typeface="Arial"/>
            </a:endParaRPr>
          </a:p>
        </p:txBody>
      </p:sp>
      <p:sp>
        <p:nvSpPr>
          <p:cNvPr id="4" name="object 4"/>
          <p:cNvSpPr txBox="1"/>
          <p:nvPr/>
        </p:nvSpPr>
        <p:spPr>
          <a:xfrm>
            <a:off x="6205220" y="1827955"/>
            <a:ext cx="4597400" cy="3395801"/>
          </a:xfrm>
          <a:prstGeom prst="rect">
            <a:avLst/>
          </a:prstGeom>
        </p:spPr>
        <p:txBody>
          <a:bodyPr vert="horz" wrap="square" lIns="0" tIns="44450" rIns="0" bIns="0" rtlCol="0">
            <a:spAutoFit/>
          </a:bodyPr>
          <a:lstStyle/>
          <a:p>
            <a:pPr marL="12700" marR="5080">
              <a:lnSpc>
                <a:spcPct val="89600"/>
              </a:lnSpc>
              <a:spcBef>
                <a:spcPts val="350"/>
              </a:spcBef>
            </a:pPr>
            <a:r>
              <a:rPr sz="2000" dirty="0">
                <a:solidFill>
                  <a:srgbClr val="404040"/>
                </a:solidFill>
                <a:latin typeface="Courier New"/>
                <a:cs typeface="Courier New"/>
              </a:rPr>
              <a:t>&lt;label&gt;&lt;input type="checkbox"  name="query" value="Helvetica"  checked&gt;A Font&lt;/label&gt;</a:t>
            </a:r>
            <a:endParaRPr sz="2000">
              <a:latin typeface="Courier New"/>
              <a:cs typeface="Courier New"/>
            </a:endParaRPr>
          </a:p>
          <a:p>
            <a:pPr>
              <a:lnSpc>
                <a:spcPct val="100000"/>
              </a:lnSpc>
            </a:pPr>
            <a:endParaRPr sz="2200">
              <a:latin typeface="Times New Roman"/>
              <a:cs typeface="Times New Roman"/>
            </a:endParaRPr>
          </a:p>
          <a:p>
            <a:pPr>
              <a:lnSpc>
                <a:spcPct val="100000"/>
              </a:lnSpc>
              <a:spcBef>
                <a:spcPts val="30"/>
              </a:spcBef>
            </a:pPr>
            <a:endParaRPr sz="2100">
              <a:latin typeface="Times New Roman"/>
              <a:cs typeface="Times New Roman"/>
            </a:endParaRPr>
          </a:p>
          <a:p>
            <a:pPr marL="12700" marR="461645">
              <a:lnSpc>
                <a:spcPct val="89800"/>
              </a:lnSpc>
            </a:pPr>
            <a:r>
              <a:rPr sz="2000" dirty="0">
                <a:solidFill>
                  <a:srgbClr val="404040"/>
                </a:solidFill>
                <a:latin typeface="Courier New"/>
                <a:cs typeface="Courier New"/>
              </a:rPr>
              <a:t>&lt;input type="checkbox"  name="query" value="single-  origin coffee" checked  id="checbox-coffee"&gt;</a:t>
            </a:r>
            <a:endParaRPr sz="2000">
              <a:latin typeface="Courier New"/>
              <a:cs typeface="Courier New"/>
            </a:endParaRPr>
          </a:p>
          <a:p>
            <a:pPr marL="12700" marR="1223645">
              <a:lnSpc>
                <a:spcPts val="2170"/>
              </a:lnSpc>
              <a:spcBef>
                <a:spcPts val="1435"/>
              </a:spcBef>
            </a:pPr>
            <a:r>
              <a:rPr sz="2000" dirty="0">
                <a:solidFill>
                  <a:srgbClr val="404040"/>
                </a:solidFill>
                <a:latin typeface="Courier New"/>
                <a:cs typeface="Courier New"/>
              </a:rPr>
              <a:t>&lt;label for="checkbox-  coffee"&gt;Coffee&lt;/label&gt;</a:t>
            </a:r>
            <a:endParaRPr sz="2000">
              <a:latin typeface="Courier New"/>
              <a:cs typeface="Courier New"/>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531" y="1737845"/>
            <a:ext cx="9966960" cy="0"/>
          </a:xfrm>
          <a:custGeom>
            <a:avLst/>
            <a:gdLst/>
            <a:ahLst/>
            <a:cxnLst/>
            <a:rect l="l" t="t" r="r" b="b"/>
            <a:pathLst>
              <a:path w="9966960">
                <a:moveTo>
                  <a:pt x="0" y="0"/>
                </a:moveTo>
                <a:lnTo>
                  <a:pt x="9966960" y="1"/>
                </a:lnTo>
              </a:path>
            </a:pathLst>
          </a:custGeom>
          <a:ln w="6350">
            <a:solidFill>
              <a:srgbClr val="7F7F7F"/>
            </a:solidFill>
          </a:ln>
        </p:spPr>
        <p:txBody>
          <a:bodyPr wrap="square" lIns="0" tIns="0" rIns="0" bIns="0" rtlCol="0"/>
          <a:lstStyle/>
          <a:p>
            <a:endParaRPr/>
          </a:p>
        </p:txBody>
      </p:sp>
      <p:sp>
        <p:nvSpPr>
          <p:cNvPr id="3" name="object 3"/>
          <p:cNvSpPr txBox="1">
            <a:spLocks noGrp="1"/>
          </p:cNvSpPr>
          <p:nvPr>
            <p:ph type="title"/>
          </p:nvPr>
        </p:nvSpPr>
        <p:spPr>
          <a:xfrm>
            <a:off x="1176020" y="913193"/>
            <a:ext cx="8196580" cy="751488"/>
          </a:xfrm>
          <a:prstGeom prst="rect">
            <a:avLst/>
          </a:prstGeom>
        </p:spPr>
        <p:txBody>
          <a:bodyPr vert="horz" wrap="square" lIns="0" tIns="12700" rIns="0" bIns="0" rtlCol="0">
            <a:spAutoFit/>
          </a:bodyPr>
          <a:lstStyle/>
          <a:p>
            <a:pPr marL="12700">
              <a:lnSpc>
                <a:spcPct val="100000"/>
              </a:lnSpc>
              <a:spcBef>
                <a:spcPts val="100"/>
              </a:spcBef>
            </a:pPr>
            <a:r>
              <a:rPr u="none" dirty="0"/>
              <a:t>Submitting a form: client side</a:t>
            </a:r>
          </a:p>
        </p:txBody>
      </p:sp>
      <p:sp>
        <p:nvSpPr>
          <p:cNvPr id="6" name="object 6"/>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4" name="object 4"/>
          <p:cNvSpPr txBox="1">
            <a:spLocks noGrp="1"/>
          </p:cNvSpPr>
          <p:nvPr>
            <p:ph sz="half" idx="2"/>
          </p:nvPr>
        </p:nvSpPr>
        <p:spPr>
          <a:xfrm>
            <a:off x="1176019" y="1806808"/>
            <a:ext cx="4866005" cy="4210768"/>
          </a:xfrm>
          <a:prstGeom prst="rect">
            <a:avLst/>
          </a:prstGeom>
        </p:spPr>
        <p:txBody>
          <a:bodyPr vert="horz" wrap="square" lIns="0" tIns="70485" rIns="0" bIns="0" rtlCol="0">
            <a:spAutoFit/>
          </a:bodyPr>
          <a:lstStyle/>
          <a:p>
            <a:pPr marL="12700" marR="300355">
              <a:lnSpc>
                <a:spcPts val="1930"/>
              </a:lnSpc>
              <a:spcBef>
                <a:spcPts val="555"/>
              </a:spcBef>
            </a:pPr>
            <a:r>
              <a:rPr dirty="0"/>
              <a:t>You submit your form to a file or location on  your server.</a:t>
            </a:r>
          </a:p>
          <a:p>
            <a:pPr marL="305435" indent="-182880">
              <a:lnSpc>
                <a:spcPts val="1930"/>
              </a:lnSpc>
              <a:buClr>
                <a:srgbClr val="E48312"/>
              </a:buClr>
              <a:buChar char="◦"/>
              <a:tabLst>
                <a:tab pos="305435" algn="l"/>
              </a:tabLst>
            </a:pPr>
            <a:r>
              <a:rPr sz="1800" dirty="0"/>
              <a:t>You submit using a </a:t>
            </a:r>
            <a:r>
              <a:rPr sz="1800" dirty="0">
                <a:latin typeface="Courier New"/>
                <a:cs typeface="Courier New"/>
              </a:rPr>
              <a:t>button </a:t>
            </a:r>
            <a:r>
              <a:rPr sz="1800" dirty="0"/>
              <a:t>or </a:t>
            </a:r>
            <a:r>
              <a:rPr sz="1800" dirty="0">
                <a:latin typeface="Courier New"/>
                <a:cs typeface="Courier New"/>
              </a:rPr>
              <a:t>input </a:t>
            </a:r>
            <a:r>
              <a:rPr sz="1800" dirty="0"/>
              <a:t>with</a:t>
            </a:r>
            <a:endParaRPr sz="1800">
              <a:latin typeface="Courier New"/>
              <a:cs typeface="Courier New"/>
            </a:endParaRPr>
          </a:p>
          <a:p>
            <a:pPr marL="304800">
              <a:lnSpc>
                <a:spcPts val="1945"/>
              </a:lnSpc>
            </a:pPr>
            <a:r>
              <a:rPr sz="1800" dirty="0">
                <a:latin typeface="Courier New"/>
                <a:cs typeface="Courier New"/>
              </a:rPr>
              <a:t>type="submit"</a:t>
            </a:r>
            <a:endParaRPr sz="1800">
              <a:latin typeface="Courier New"/>
              <a:cs typeface="Courier New"/>
            </a:endParaRPr>
          </a:p>
          <a:p>
            <a:pPr marL="305435" marR="311785" indent="-182880">
              <a:lnSpc>
                <a:spcPts val="1730"/>
              </a:lnSpc>
              <a:spcBef>
                <a:spcPts val="590"/>
              </a:spcBef>
              <a:buClr>
                <a:srgbClr val="E48312"/>
              </a:buClr>
              <a:buChar char="◦"/>
              <a:tabLst>
                <a:tab pos="305435" algn="l"/>
              </a:tabLst>
            </a:pPr>
            <a:r>
              <a:rPr sz="1800" dirty="0"/>
              <a:t>Can submit to same location that your form is  located on</a:t>
            </a:r>
            <a:endParaRPr sz="1800"/>
          </a:p>
          <a:p>
            <a:pPr marL="12700">
              <a:lnSpc>
                <a:spcPts val="2385"/>
              </a:lnSpc>
              <a:spcBef>
                <a:spcPts val="1125"/>
              </a:spcBef>
            </a:pPr>
            <a:r>
              <a:rPr dirty="0"/>
              <a:t>Data you fill out on that form will be submitted</a:t>
            </a:r>
          </a:p>
          <a:p>
            <a:pPr marL="305435" marR="204470" indent="-182880">
              <a:lnSpc>
                <a:spcPts val="1730"/>
              </a:lnSpc>
              <a:spcBef>
                <a:spcPts val="395"/>
              </a:spcBef>
              <a:buClr>
                <a:srgbClr val="E48312"/>
              </a:buClr>
              <a:buChar char="◦"/>
              <a:tabLst>
                <a:tab pos="305435" algn="l"/>
              </a:tabLst>
            </a:pPr>
            <a:r>
              <a:rPr sz="1800" dirty="0"/>
              <a:t>If you have multiple forms, only data from the  form that triggered the submission will be sent</a:t>
            </a:r>
            <a:endParaRPr sz="1800"/>
          </a:p>
          <a:p>
            <a:pPr marL="12700" marR="215265">
              <a:lnSpc>
                <a:spcPct val="80100"/>
              </a:lnSpc>
              <a:spcBef>
                <a:spcPts val="1605"/>
              </a:spcBef>
            </a:pPr>
            <a:r>
              <a:rPr dirty="0"/>
              <a:t>You can also use JavaScript to intercept the  submission of a form and perform actions on  the page, instead of sending the data to the  server.</a:t>
            </a:r>
          </a:p>
        </p:txBody>
      </p:sp>
      <p:sp>
        <p:nvSpPr>
          <p:cNvPr id="5" name="object 5"/>
          <p:cNvSpPr txBox="1"/>
          <p:nvPr/>
        </p:nvSpPr>
        <p:spPr>
          <a:xfrm>
            <a:off x="6205220" y="1827955"/>
            <a:ext cx="3683000" cy="2506345"/>
          </a:xfrm>
          <a:prstGeom prst="rect">
            <a:avLst/>
          </a:prstGeom>
        </p:spPr>
        <p:txBody>
          <a:bodyPr vert="horz" wrap="square" lIns="0" tIns="50165" rIns="0" bIns="0" rtlCol="0">
            <a:spAutoFit/>
          </a:bodyPr>
          <a:lstStyle/>
          <a:p>
            <a:pPr marL="12700" marR="918844">
              <a:lnSpc>
                <a:spcPts val="2130"/>
              </a:lnSpc>
              <a:spcBef>
                <a:spcPts val="395"/>
              </a:spcBef>
            </a:pPr>
            <a:r>
              <a:rPr sz="2000" dirty="0">
                <a:solidFill>
                  <a:srgbClr val="404040"/>
                </a:solidFill>
                <a:latin typeface="Courier New"/>
                <a:cs typeface="Courier New"/>
              </a:rPr>
              <a:t>&lt;form method="GET"  action=”/search"&gt;</a:t>
            </a:r>
            <a:endParaRPr sz="2000">
              <a:latin typeface="Courier New"/>
              <a:cs typeface="Courier New"/>
            </a:endParaRPr>
          </a:p>
          <a:p>
            <a:pPr marL="12700" marR="309245" indent="609600">
              <a:lnSpc>
                <a:spcPts val="2170"/>
              </a:lnSpc>
              <a:spcBef>
                <a:spcPts val="1405"/>
              </a:spcBef>
            </a:pPr>
            <a:r>
              <a:rPr sz="2000" dirty="0">
                <a:solidFill>
                  <a:srgbClr val="404040"/>
                </a:solidFill>
                <a:latin typeface="Courier New"/>
                <a:cs typeface="Courier New"/>
              </a:rPr>
              <a:t>&lt;input type="text"  name="query" /&gt;</a:t>
            </a:r>
            <a:endParaRPr sz="2000">
              <a:latin typeface="Courier New"/>
              <a:cs typeface="Courier New"/>
            </a:endParaRPr>
          </a:p>
          <a:p>
            <a:pPr marL="12700" marR="5080" indent="609600">
              <a:lnSpc>
                <a:spcPts val="2170"/>
              </a:lnSpc>
              <a:spcBef>
                <a:spcPts val="1395"/>
              </a:spcBef>
            </a:pPr>
            <a:r>
              <a:rPr sz="2000" dirty="0">
                <a:solidFill>
                  <a:srgbClr val="404040"/>
                </a:solidFill>
                <a:latin typeface="Courier New"/>
                <a:cs typeface="Courier New"/>
              </a:rPr>
              <a:t>&lt;input type="submit"  value="Search" /&gt;</a:t>
            </a:r>
            <a:endParaRPr sz="2000">
              <a:latin typeface="Courier New"/>
              <a:cs typeface="Courier New"/>
            </a:endParaRPr>
          </a:p>
          <a:p>
            <a:pPr marL="12700">
              <a:lnSpc>
                <a:spcPct val="100000"/>
              </a:lnSpc>
              <a:spcBef>
                <a:spcPts val="1095"/>
              </a:spcBef>
            </a:pPr>
            <a:r>
              <a:rPr sz="2000" dirty="0">
                <a:solidFill>
                  <a:srgbClr val="404040"/>
                </a:solidFill>
                <a:latin typeface="Courier New"/>
                <a:cs typeface="Courier New"/>
              </a:rPr>
              <a:t>&lt;/form&gt;</a:t>
            </a:r>
            <a:endParaRPr sz="2000">
              <a:latin typeface="Courier New"/>
              <a:cs typeface="Courier New"/>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Issues submitting forms	</a:t>
            </a:r>
          </a:p>
        </p:txBody>
      </p:sp>
      <p:sp>
        <p:nvSpPr>
          <p:cNvPr id="4" name="object 4"/>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3" name="object 3"/>
          <p:cNvSpPr txBox="1"/>
          <p:nvPr/>
        </p:nvSpPr>
        <p:spPr>
          <a:xfrm>
            <a:off x="1176020" y="1803962"/>
            <a:ext cx="9890760" cy="4060086"/>
          </a:xfrm>
          <a:prstGeom prst="rect">
            <a:avLst/>
          </a:prstGeom>
        </p:spPr>
        <p:txBody>
          <a:bodyPr vert="horz" wrap="square" lIns="0" tIns="40640" rIns="0" bIns="0" rtlCol="0">
            <a:spAutoFit/>
          </a:bodyPr>
          <a:lstStyle/>
          <a:p>
            <a:pPr marL="12700">
              <a:lnSpc>
                <a:spcPct val="100000"/>
              </a:lnSpc>
              <a:spcBef>
                <a:spcPts val="320"/>
              </a:spcBef>
            </a:pPr>
            <a:r>
              <a:rPr sz="2000" dirty="0">
                <a:solidFill>
                  <a:srgbClr val="404040"/>
                </a:solidFill>
                <a:latin typeface="Arial"/>
                <a:cs typeface="Arial"/>
              </a:rPr>
              <a:t>When submitting via a normal-browser form, most browsers will only send via GET or POST</a:t>
            </a:r>
            <a:endParaRPr sz="2000">
              <a:latin typeface="Arial"/>
              <a:cs typeface="Arial"/>
            </a:endParaRPr>
          </a:p>
          <a:p>
            <a:pPr marL="305435" indent="-182880">
              <a:lnSpc>
                <a:spcPct val="100000"/>
              </a:lnSpc>
              <a:spcBef>
                <a:spcPts val="200"/>
              </a:spcBef>
              <a:buClr>
                <a:srgbClr val="E48312"/>
              </a:buClr>
              <a:buChar char="◦"/>
              <a:tabLst>
                <a:tab pos="305435" algn="l"/>
              </a:tabLst>
            </a:pPr>
            <a:r>
              <a:rPr sz="1800" dirty="0">
                <a:solidFill>
                  <a:srgbClr val="404040"/>
                </a:solidFill>
                <a:latin typeface="Arial"/>
                <a:cs typeface="Arial"/>
              </a:rPr>
              <a:t>We can get around this with hidden inputs and middleware to change how to interpret the request</a:t>
            </a:r>
            <a:endParaRPr sz="1800">
              <a:latin typeface="Arial"/>
              <a:cs typeface="Arial"/>
            </a:endParaRPr>
          </a:p>
          <a:p>
            <a:pPr marL="305435" indent="-182880">
              <a:lnSpc>
                <a:spcPct val="100000"/>
              </a:lnSpc>
              <a:spcBef>
                <a:spcPts val="375"/>
              </a:spcBef>
              <a:buClr>
                <a:srgbClr val="E48312"/>
              </a:buClr>
              <a:buChar char="◦"/>
              <a:tabLst>
                <a:tab pos="305435" algn="l"/>
              </a:tabLst>
            </a:pPr>
            <a:r>
              <a:rPr sz="1800" dirty="0">
                <a:solidFill>
                  <a:srgbClr val="404040"/>
                </a:solidFill>
                <a:latin typeface="Arial"/>
                <a:cs typeface="Arial"/>
              </a:rPr>
              <a:t>Using AJAX requests we can often set the proper http verb</a:t>
            </a:r>
            <a:endParaRPr sz="1800">
              <a:latin typeface="Arial"/>
              <a:cs typeface="Arial"/>
            </a:endParaRPr>
          </a:p>
          <a:p>
            <a:pPr marL="12700">
              <a:lnSpc>
                <a:spcPct val="100000"/>
              </a:lnSpc>
              <a:spcBef>
                <a:spcPts val="1340"/>
              </a:spcBef>
            </a:pPr>
            <a:r>
              <a:rPr sz="2000" dirty="0">
                <a:solidFill>
                  <a:srgbClr val="404040"/>
                </a:solidFill>
                <a:latin typeface="Arial"/>
                <a:cs typeface="Arial"/>
              </a:rPr>
              <a:t>Normal forms do not carry the type of input with them</a:t>
            </a:r>
            <a:endParaRPr sz="2000">
              <a:latin typeface="Arial"/>
              <a:cs typeface="Arial"/>
            </a:endParaRPr>
          </a:p>
          <a:p>
            <a:pPr marL="305435" indent="-182880">
              <a:lnSpc>
                <a:spcPct val="100000"/>
              </a:lnSpc>
              <a:spcBef>
                <a:spcPts val="200"/>
              </a:spcBef>
              <a:buClr>
                <a:srgbClr val="E48312"/>
              </a:buClr>
              <a:buChar char="◦"/>
              <a:tabLst>
                <a:tab pos="305435" algn="l"/>
              </a:tabLst>
            </a:pPr>
            <a:r>
              <a:rPr sz="1800" dirty="0">
                <a:solidFill>
                  <a:srgbClr val="404040"/>
                </a:solidFill>
                <a:latin typeface="Arial"/>
                <a:cs typeface="Arial"/>
              </a:rPr>
              <a:t>Form variables are sent as text via:</a:t>
            </a:r>
            <a:endParaRPr sz="1800">
              <a:latin typeface="Arial"/>
              <a:cs typeface="Arial"/>
            </a:endParaRPr>
          </a:p>
          <a:p>
            <a:pPr marL="488315" lvl="1" indent="-182880">
              <a:lnSpc>
                <a:spcPct val="100000"/>
              </a:lnSpc>
              <a:spcBef>
                <a:spcPts val="475"/>
              </a:spcBef>
              <a:buClr>
                <a:srgbClr val="E48312"/>
              </a:buClr>
              <a:buChar char="◦"/>
              <a:tabLst>
                <a:tab pos="488315" algn="l"/>
              </a:tabLst>
            </a:pPr>
            <a:r>
              <a:rPr sz="1400" dirty="0">
                <a:solidFill>
                  <a:srgbClr val="404040"/>
                </a:solidFill>
                <a:latin typeface="Arial"/>
                <a:cs typeface="Arial"/>
              </a:rPr>
              <a:t>application/x-www-form-urlencoded</a:t>
            </a:r>
            <a:endParaRPr sz="1400">
              <a:latin typeface="Arial"/>
              <a:cs typeface="Arial"/>
            </a:endParaRPr>
          </a:p>
          <a:p>
            <a:pPr marL="488315" lvl="1" indent="-182880">
              <a:lnSpc>
                <a:spcPct val="100000"/>
              </a:lnSpc>
              <a:spcBef>
                <a:spcPts val="420"/>
              </a:spcBef>
              <a:buClr>
                <a:srgbClr val="E48312"/>
              </a:buClr>
              <a:buChar char="◦"/>
              <a:tabLst>
                <a:tab pos="488315" algn="l"/>
              </a:tabLst>
            </a:pPr>
            <a:r>
              <a:rPr sz="1400" dirty="0">
                <a:solidFill>
                  <a:srgbClr val="404040"/>
                </a:solidFill>
                <a:latin typeface="Arial"/>
                <a:cs typeface="Arial"/>
              </a:rPr>
              <a:t>multipart/form-data</a:t>
            </a:r>
            <a:endParaRPr sz="1400">
              <a:latin typeface="Arial"/>
              <a:cs typeface="Arial"/>
            </a:endParaRPr>
          </a:p>
          <a:p>
            <a:pPr marL="488315" lvl="1" indent="-182880">
              <a:lnSpc>
                <a:spcPct val="100000"/>
              </a:lnSpc>
              <a:spcBef>
                <a:spcPts val="450"/>
              </a:spcBef>
              <a:buClr>
                <a:srgbClr val="E48312"/>
              </a:buClr>
              <a:buChar char="◦"/>
              <a:tabLst>
                <a:tab pos="488315" algn="l"/>
              </a:tabLst>
            </a:pPr>
            <a:r>
              <a:rPr sz="1400" dirty="0">
                <a:solidFill>
                  <a:srgbClr val="404040"/>
                </a:solidFill>
                <a:latin typeface="Arial"/>
                <a:cs typeface="Arial"/>
              </a:rPr>
              <a:t>text/plain</a:t>
            </a:r>
            <a:endParaRPr sz="1400">
              <a:latin typeface="Arial"/>
              <a:cs typeface="Arial"/>
            </a:endParaRPr>
          </a:p>
          <a:p>
            <a:pPr marL="305435" indent="-182880">
              <a:lnSpc>
                <a:spcPct val="100000"/>
              </a:lnSpc>
              <a:spcBef>
                <a:spcPts val="355"/>
              </a:spcBef>
              <a:buClr>
                <a:srgbClr val="E48312"/>
              </a:buClr>
              <a:buChar char="◦"/>
              <a:tabLst>
                <a:tab pos="305435" algn="l"/>
              </a:tabLst>
            </a:pPr>
            <a:r>
              <a:rPr sz="1800" dirty="0">
                <a:solidFill>
                  <a:srgbClr val="404040"/>
                </a:solidFill>
                <a:latin typeface="Arial"/>
                <a:cs typeface="Arial"/>
              </a:rPr>
              <a:t>Your server will therefore get every data type as a string, even if it’s a number or boolean</a:t>
            </a:r>
            <a:endParaRPr sz="1800">
              <a:latin typeface="Arial"/>
              <a:cs typeface="Arial"/>
            </a:endParaRPr>
          </a:p>
          <a:p>
            <a:pPr marL="305435" marR="5080" indent="-182880">
              <a:lnSpc>
                <a:spcPts val="1930"/>
              </a:lnSpc>
              <a:spcBef>
                <a:spcPts val="630"/>
              </a:spcBef>
              <a:buClr>
                <a:srgbClr val="E48312"/>
              </a:buClr>
              <a:buChar char="◦"/>
              <a:tabLst>
                <a:tab pos="305435" algn="l"/>
              </a:tabLst>
            </a:pPr>
            <a:r>
              <a:rPr sz="1800" dirty="0">
                <a:solidFill>
                  <a:srgbClr val="404040"/>
                </a:solidFill>
                <a:latin typeface="Arial"/>
                <a:cs typeface="Arial"/>
              </a:rPr>
              <a:t>We can get around this by submitting JSON encoded data, which will allow us to get JS primitives of the  proper type</a:t>
            </a:r>
            <a:endParaRPr sz="1800">
              <a:latin typeface="Arial"/>
              <a:cs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76020" y="2993326"/>
            <a:ext cx="9919970" cy="1244600"/>
          </a:xfrm>
          <a:prstGeom prst="rect">
            <a:avLst/>
          </a:prstGeom>
        </p:spPr>
        <p:txBody>
          <a:bodyPr vert="horz" wrap="square" lIns="0" tIns="12700" rIns="0" bIns="0" rtlCol="0">
            <a:spAutoFit/>
          </a:bodyPr>
          <a:lstStyle/>
          <a:p>
            <a:pPr marL="12700">
              <a:lnSpc>
                <a:spcPct val="100000"/>
              </a:lnSpc>
              <a:spcBef>
                <a:spcPts val="100"/>
              </a:spcBef>
              <a:tabLst>
                <a:tab pos="9906635" algn="l"/>
              </a:tabLst>
            </a:pPr>
            <a:r>
              <a:rPr sz="8000" u="sng" dirty="0">
                <a:solidFill>
                  <a:srgbClr val="262626"/>
                </a:solidFill>
                <a:uFill>
                  <a:solidFill>
                    <a:srgbClr val="7F7F7F"/>
                  </a:solidFill>
                </a:uFill>
                <a:latin typeface="Arial"/>
                <a:cs typeface="Arial"/>
              </a:rPr>
              <a:t>Accepting Form Input	</a:t>
            </a:r>
            <a:endParaRPr sz="8000" dirty="0">
              <a:latin typeface="Arial"/>
              <a:cs typeface="Arial"/>
            </a:endParaRPr>
          </a:p>
        </p:txBody>
      </p:sp>
      <p:sp>
        <p:nvSpPr>
          <p:cNvPr id="3" name="object 3"/>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Accepting Form Data	</a:t>
            </a:r>
          </a:p>
        </p:txBody>
      </p:sp>
      <p:sp>
        <p:nvSpPr>
          <p:cNvPr id="4" name="object 4"/>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3" name="object 3"/>
          <p:cNvSpPr txBox="1"/>
          <p:nvPr/>
        </p:nvSpPr>
        <p:spPr>
          <a:xfrm>
            <a:off x="1176020" y="1832208"/>
            <a:ext cx="9772015" cy="2222500"/>
          </a:xfrm>
          <a:prstGeom prst="rect">
            <a:avLst/>
          </a:prstGeom>
        </p:spPr>
        <p:txBody>
          <a:bodyPr vert="horz" wrap="square" lIns="0" tIns="45720" rIns="0" bIns="0" rtlCol="0">
            <a:spAutoFit/>
          </a:bodyPr>
          <a:lstStyle/>
          <a:p>
            <a:pPr marL="12700" marR="5080">
              <a:lnSpc>
                <a:spcPts val="2170"/>
              </a:lnSpc>
              <a:spcBef>
                <a:spcPts val="360"/>
              </a:spcBef>
            </a:pPr>
            <a:r>
              <a:rPr sz="2000" dirty="0">
                <a:solidFill>
                  <a:srgbClr val="404040"/>
                </a:solidFill>
                <a:latin typeface="Arial"/>
                <a:cs typeface="Arial"/>
              </a:rPr>
              <a:t>Generally, forms are submitted via the browser natively making HTTP requests or setting up an  AJAX request.</a:t>
            </a:r>
            <a:endParaRPr sz="2000">
              <a:latin typeface="Arial"/>
              <a:cs typeface="Arial"/>
            </a:endParaRPr>
          </a:p>
          <a:p>
            <a:pPr marL="305435" marR="62230" indent="-182880">
              <a:lnSpc>
                <a:spcPts val="1930"/>
              </a:lnSpc>
              <a:spcBef>
                <a:spcPts val="420"/>
              </a:spcBef>
              <a:buClr>
                <a:srgbClr val="E48312"/>
              </a:buClr>
              <a:buChar char="◦"/>
              <a:tabLst>
                <a:tab pos="305435" algn="l"/>
              </a:tabLst>
            </a:pPr>
            <a:r>
              <a:rPr sz="1800" dirty="0">
                <a:solidFill>
                  <a:srgbClr val="404040"/>
                </a:solidFill>
                <a:latin typeface="Arial"/>
                <a:cs typeface="Arial"/>
              </a:rPr>
              <a:t>By default, form data is sent either via a Querystring (when we set the method to GET) or the request  body (POST)</a:t>
            </a:r>
            <a:endParaRPr sz="1800">
              <a:latin typeface="Arial"/>
              <a:cs typeface="Arial"/>
            </a:endParaRPr>
          </a:p>
          <a:p>
            <a:pPr marL="305435" indent="-182880">
              <a:lnSpc>
                <a:spcPct val="100000"/>
              </a:lnSpc>
              <a:spcBef>
                <a:spcPts val="350"/>
              </a:spcBef>
              <a:buClr>
                <a:srgbClr val="E48312"/>
              </a:buClr>
              <a:buChar char="◦"/>
              <a:tabLst>
                <a:tab pos="305435" algn="l"/>
              </a:tabLst>
            </a:pPr>
            <a:r>
              <a:rPr sz="1800" dirty="0">
                <a:solidFill>
                  <a:srgbClr val="404040"/>
                </a:solidFill>
                <a:latin typeface="Arial"/>
                <a:cs typeface="Arial"/>
              </a:rPr>
              <a:t>PUT and DELETE data have to be faked when the browser is natively making that request.</a:t>
            </a:r>
            <a:endParaRPr sz="1800">
              <a:latin typeface="Arial"/>
              <a:cs typeface="Arial"/>
            </a:endParaRPr>
          </a:p>
          <a:p>
            <a:pPr marL="12700" marR="232410">
              <a:lnSpc>
                <a:spcPts val="2130"/>
              </a:lnSpc>
              <a:spcBef>
                <a:spcPts val="1670"/>
              </a:spcBef>
            </a:pPr>
            <a:r>
              <a:rPr sz="2000" dirty="0">
                <a:solidFill>
                  <a:srgbClr val="404040"/>
                </a:solidFill>
                <a:latin typeface="Arial"/>
                <a:cs typeface="Arial"/>
              </a:rPr>
              <a:t>We can see all of our form data being used all over </a:t>
            </a:r>
            <a:r>
              <a:rPr sz="2000" i="1" dirty="0">
                <a:solidFill>
                  <a:srgbClr val="404040"/>
                </a:solidFill>
                <a:latin typeface="Arial"/>
                <a:cs typeface="Arial"/>
              </a:rPr>
              <a:t>routes/calculator.js</a:t>
            </a:r>
            <a:r>
              <a:rPr sz="2000" dirty="0">
                <a:solidFill>
                  <a:srgbClr val="404040"/>
                </a:solidFill>
                <a:latin typeface="Arial"/>
                <a:cs typeface="Arial"/>
              </a:rPr>
              <a:t>; the </a:t>
            </a:r>
            <a:r>
              <a:rPr sz="2000" i="1" dirty="0">
                <a:solidFill>
                  <a:srgbClr val="404040"/>
                </a:solidFill>
                <a:latin typeface="Arial"/>
                <a:cs typeface="Arial"/>
              </a:rPr>
              <a:t>request.body </a:t>
            </a:r>
            <a:r>
              <a:rPr sz="2000" dirty="0">
                <a:solidFill>
                  <a:srgbClr val="404040"/>
                </a:solidFill>
                <a:latin typeface="Arial"/>
                <a:cs typeface="Arial"/>
              </a:rPr>
              <a:t>will  have a formatted object describing any submitted data.</a:t>
            </a:r>
            <a:endParaRPr sz="2000">
              <a:latin typeface="Arial"/>
              <a:cs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Faking PUT and Delete	</a:t>
            </a:r>
          </a:p>
        </p:txBody>
      </p:sp>
      <p:sp>
        <p:nvSpPr>
          <p:cNvPr id="4" name="object 4"/>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3" name="object 3"/>
          <p:cNvSpPr txBox="1"/>
          <p:nvPr/>
        </p:nvSpPr>
        <p:spPr>
          <a:xfrm>
            <a:off x="1176020" y="1832208"/>
            <a:ext cx="9957435" cy="892552"/>
          </a:xfrm>
          <a:prstGeom prst="rect">
            <a:avLst/>
          </a:prstGeom>
        </p:spPr>
        <p:txBody>
          <a:bodyPr vert="horz" wrap="square" lIns="0" tIns="45720" rIns="0" bIns="0" rtlCol="0">
            <a:spAutoFit/>
          </a:bodyPr>
          <a:lstStyle/>
          <a:p>
            <a:pPr marL="12700" marR="5080">
              <a:lnSpc>
                <a:spcPts val="2170"/>
              </a:lnSpc>
              <a:spcBef>
                <a:spcPts val="360"/>
              </a:spcBef>
            </a:pPr>
            <a:r>
              <a:rPr sz="2000" dirty="0">
                <a:solidFill>
                  <a:srgbClr val="404040"/>
                </a:solidFill>
                <a:latin typeface="Arial"/>
                <a:cs typeface="Arial"/>
              </a:rPr>
              <a:t>I have provided a simple middleware that will look for hidden inputs and allow normal HTML  forms to be routed into PUT and DELETE routes. While we will not be covering middlewares until  later on, however you may find it interesting to look.</a:t>
            </a:r>
            <a:endParaRPr sz="2000">
              <a:latin typeface="Arial"/>
              <a:cs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Error checking	</a:t>
            </a:r>
          </a:p>
        </p:txBody>
      </p:sp>
      <p:sp>
        <p:nvSpPr>
          <p:cNvPr id="4" name="object 4"/>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3" name="object 3"/>
          <p:cNvSpPr txBox="1"/>
          <p:nvPr/>
        </p:nvSpPr>
        <p:spPr>
          <a:xfrm>
            <a:off x="1176020" y="1803962"/>
            <a:ext cx="9974580" cy="4411464"/>
          </a:xfrm>
          <a:prstGeom prst="rect">
            <a:avLst/>
          </a:prstGeom>
        </p:spPr>
        <p:txBody>
          <a:bodyPr vert="horz" wrap="square" lIns="0" tIns="40640" rIns="0" bIns="0" rtlCol="0">
            <a:spAutoFit/>
          </a:bodyPr>
          <a:lstStyle/>
          <a:p>
            <a:pPr marL="12700">
              <a:lnSpc>
                <a:spcPct val="100000"/>
              </a:lnSpc>
              <a:spcBef>
                <a:spcPts val="320"/>
              </a:spcBef>
            </a:pPr>
            <a:r>
              <a:rPr sz="2000" dirty="0">
                <a:solidFill>
                  <a:srgbClr val="404040"/>
                </a:solidFill>
                <a:latin typeface="Arial"/>
                <a:cs typeface="Arial"/>
              </a:rPr>
              <a:t>While we can check for errors on the client side, we must also check for errors on the server side</a:t>
            </a:r>
            <a:endParaRPr sz="2000">
              <a:latin typeface="Arial"/>
              <a:cs typeface="Arial"/>
            </a:endParaRPr>
          </a:p>
          <a:p>
            <a:pPr marL="305435" indent="-182880">
              <a:lnSpc>
                <a:spcPct val="100000"/>
              </a:lnSpc>
              <a:spcBef>
                <a:spcPts val="200"/>
              </a:spcBef>
              <a:buClr>
                <a:srgbClr val="E48312"/>
              </a:buClr>
              <a:buChar char="◦"/>
              <a:tabLst>
                <a:tab pos="305435" algn="l"/>
              </a:tabLst>
            </a:pPr>
            <a:r>
              <a:rPr sz="1800" dirty="0">
                <a:solidFill>
                  <a:srgbClr val="404040"/>
                </a:solidFill>
                <a:latin typeface="Arial"/>
                <a:cs typeface="Arial"/>
              </a:rPr>
              <a:t>You can submit HTTP requests without a browser – this makes client site validation easy to circumvent.</a:t>
            </a:r>
            <a:endParaRPr sz="1800">
              <a:latin typeface="Arial"/>
              <a:cs typeface="Arial"/>
            </a:endParaRPr>
          </a:p>
          <a:p>
            <a:pPr marL="12700" marR="335280">
              <a:lnSpc>
                <a:spcPts val="2170"/>
              </a:lnSpc>
              <a:spcBef>
                <a:spcPts val="1605"/>
              </a:spcBef>
            </a:pPr>
            <a:r>
              <a:rPr sz="2000" dirty="0">
                <a:solidFill>
                  <a:srgbClr val="404040"/>
                </a:solidFill>
                <a:latin typeface="Arial"/>
                <a:cs typeface="Arial"/>
              </a:rPr>
              <a:t>There are a number of ways to handle errors. The simplest way is to send a failing status code  and a message to the user. We can also redirect to an error page.</a:t>
            </a:r>
            <a:endParaRPr sz="2000">
              <a:latin typeface="Arial"/>
              <a:cs typeface="Arial"/>
            </a:endParaRPr>
          </a:p>
          <a:p>
            <a:pPr marL="12700" marR="133350">
              <a:lnSpc>
                <a:spcPts val="2130"/>
              </a:lnSpc>
              <a:spcBef>
                <a:spcPts val="1425"/>
              </a:spcBef>
            </a:pPr>
            <a:r>
              <a:rPr sz="2000" dirty="0">
                <a:solidFill>
                  <a:srgbClr val="404040"/>
                </a:solidFill>
                <a:latin typeface="Arial"/>
                <a:cs typeface="Arial"/>
              </a:rPr>
              <a:t>We can also take the error and pass it to the same page as the form, as well as passing back the  data they already filled out.</a:t>
            </a:r>
            <a:endParaRPr sz="2000">
              <a:latin typeface="Arial"/>
              <a:cs typeface="Arial"/>
            </a:endParaRPr>
          </a:p>
          <a:p>
            <a:pPr marL="12700">
              <a:lnSpc>
                <a:spcPct val="100000"/>
              </a:lnSpc>
              <a:spcBef>
                <a:spcPts val="1145"/>
              </a:spcBef>
            </a:pPr>
            <a:r>
              <a:rPr sz="2000" dirty="0">
                <a:solidFill>
                  <a:srgbClr val="404040"/>
                </a:solidFill>
                <a:latin typeface="Arial"/>
                <a:cs typeface="Arial"/>
              </a:rPr>
              <a:t>Common errors:</a:t>
            </a:r>
            <a:endParaRPr sz="2000">
              <a:latin typeface="Arial"/>
              <a:cs typeface="Arial"/>
            </a:endParaRPr>
          </a:p>
          <a:p>
            <a:pPr marL="305435" indent="-182880">
              <a:lnSpc>
                <a:spcPct val="100000"/>
              </a:lnSpc>
              <a:spcBef>
                <a:spcPts val="200"/>
              </a:spcBef>
              <a:buClr>
                <a:srgbClr val="E48312"/>
              </a:buClr>
              <a:buChar char="◦"/>
              <a:tabLst>
                <a:tab pos="305435" algn="l"/>
              </a:tabLst>
            </a:pPr>
            <a:r>
              <a:rPr sz="1800" dirty="0">
                <a:solidFill>
                  <a:srgbClr val="404040"/>
                </a:solidFill>
                <a:latin typeface="Arial"/>
                <a:cs typeface="Arial"/>
              </a:rPr>
              <a:t>Assuming input will be a type (ie: number) when it is a string</a:t>
            </a:r>
            <a:endParaRPr sz="1800">
              <a:latin typeface="Arial"/>
              <a:cs typeface="Arial"/>
            </a:endParaRPr>
          </a:p>
          <a:p>
            <a:pPr marL="488315" lvl="1" indent="-182880">
              <a:lnSpc>
                <a:spcPct val="100000"/>
              </a:lnSpc>
              <a:spcBef>
                <a:spcPts val="470"/>
              </a:spcBef>
              <a:buClr>
                <a:srgbClr val="E48312"/>
              </a:buClr>
              <a:buChar char="◦"/>
              <a:tabLst>
                <a:tab pos="488315" algn="l"/>
              </a:tabLst>
            </a:pPr>
            <a:r>
              <a:rPr sz="1400" dirty="0">
                <a:solidFill>
                  <a:srgbClr val="404040"/>
                </a:solidFill>
                <a:latin typeface="Arial"/>
                <a:cs typeface="Arial"/>
              </a:rPr>
              <a:t>Try to parse it into the proper type first!</a:t>
            </a:r>
            <a:endParaRPr sz="1400">
              <a:latin typeface="Arial"/>
              <a:cs typeface="Arial"/>
            </a:endParaRPr>
          </a:p>
          <a:p>
            <a:pPr marL="305435" indent="-182880">
              <a:lnSpc>
                <a:spcPct val="100000"/>
              </a:lnSpc>
              <a:spcBef>
                <a:spcPts val="355"/>
              </a:spcBef>
              <a:buClr>
                <a:srgbClr val="E48312"/>
              </a:buClr>
              <a:buChar char="◦"/>
              <a:tabLst>
                <a:tab pos="305435" algn="l"/>
              </a:tabLst>
            </a:pPr>
            <a:r>
              <a:rPr sz="1800" dirty="0">
                <a:solidFill>
                  <a:srgbClr val="404040"/>
                </a:solidFill>
                <a:latin typeface="Arial"/>
                <a:cs typeface="Arial"/>
              </a:rPr>
              <a:t>Assuming input exists at all!</a:t>
            </a:r>
            <a:endParaRPr sz="1800">
              <a:latin typeface="Arial"/>
              <a:cs typeface="Arial"/>
            </a:endParaRPr>
          </a:p>
          <a:p>
            <a:pPr marL="305435" indent="-182880">
              <a:lnSpc>
                <a:spcPct val="100000"/>
              </a:lnSpc>
              <a:spcBef>
                <a:spcPts val="375"/>
              </a:spcBef>
              <a:buClr>
                <a:srgbClr val="E48312"/>
              </a:buClr>
              <a:buChar char="◦"/>
              <a:tabLst>
                <a:tab pos="305435" algn="l"/>
              </a:tabLst>
            </a:pPr>
            <a:r>
              <a:rPr sz="1800" dirty="0">
                <a:solidFill>
                  <a:srgbClr val="404040"/>
                </a:solidFill>
                <a:latin typeface="Arial"/>
                <a:cs typeface="Arial"/>
              </a:rPr>
              <a:t>Assuming input is “within bounds” (ie: expected a number between 1-10)</a:t>
            </a:r>
            <a:endParaRPr sz="18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Setting Express to serve assets	</a:t>
            </a:r>
          </a:p>
        </p:txBody>
      </p:sp>
      <p:sp>
        <p:nvSpPr>
          <p:cNvPr id="4" name="object 4"/>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3" name="object 3"/>
          <p:cNvSpPr txBox="1"/>
          <p:nvPr/>
        </p:nvSpPr>
        <p:spPr>
          <a:xfrm>
            <a:off x="1176020" y="1803962"/>
            <a:ext cx="9973310" cy="3124958"/>
          </a:xfrm>
          <a:prstGeom prst="rect">
            <a:avLst/>
          </a:prstGeom>
        </p:spPr>
        <p:txBody>
          <a:bodyPr vert="horz" wrap="square" lIns="0" tIns="40640" rIns="0" bIns="0" rtlCol="0">
            <a:spAutoFit/>
          </a:bodyPr>
          <a:lstStyle/>
          <a:p>
            <a:pPr marL="12700">
              <a:lnSpc>
                <a:spcPct val="100000"/>
              </a:lnSpc>
              <a:spcBef>
                <a:spcPts val="320"/>
              </a:spcBef>
            </a:pPr>
            <a:r>
              <a:rPr sz="2000" dirty="0">
                <a:solidFill>
                  <a:srgbClr val="404040"/>
                </a:solidFill>
                <a:latin typeface="Arial"/>
                <a:cs typeface="Arial"/>
              </a:rPr>
              <a:t>Express has pricelessly one inbuilt middleware for you to use: the static middleware.</a:t>
            </a:r>
            <a:endParaRPr sz="2000">
              <a:latin typeface="Arial"/>
              <a:cs typeface="Arial"/>
            </a:endParaRPr>
          </a:p>
          <a:p>
            <a:pPr marL="305435" indent="-182880">
              <a:lnSpc>
                <a:spcPct val="100000"/>
              </a:lnSpc>
              <a:spcBef>
                <a:spcPts val="200"/>
              </a:spcBef>
              <a:buClr>
                <a:srgbClr val="E48312"/>
              </a:buClr>
              <a:buChar char="◦"/>
              <a:tabLst>
                <a:tab pos="305435" algn="l"/>
              </a:tabLst>
            </a:pPr>
            <a:r>
              <a:rPr sz="1800" dirty="0">
                <a:solidFill>
                  <a:srgbClr val="404040"/>
                </a:solidFill>
                <a:latin typeface="Arial"/>
                <a:cs typeface="Arial"/>
              </a:rPr>
              <a:t>A middleware is a function that runs and modifies a request before it hits a route.</a:t>
            </a:r>
            <a:endParaRPr sz="1800">
              <a:latin typeface="Arial"/>
              <a:cs typeface="Arial"/>
            </a:endParaRPr>
          </a:p>
          <a:p>
            <a:pPr marL="12700" marR="2028189">
              <a:lnSpc>
                <a:spcPct val="148600"/>
              </a:lnSpc>
              <a:spcBef>
                <a:spcPts val="175"/>
              </a:spcBef>
            </a:pPr>
            <a:r>
              <a:rPr sz="2000" dirty="0">
                <a:solidFill>
                  <a:srgbClr val="404040"/>
                </a:solidFill>
                <a:latin typeface="Arial"/>
                <a:cs typeface="Arial"/>
              </a:rPr>
              <a:t>You can see the usage of the static middleware in </a:t>
            </a:r>
            <a:r>
              <a:rPr sz="2000" b="1" dirty="0">
                <a:solidFill>
                  <a:srgbClr val="404040"/>
                </a:solidFill>
                <a:latin typeface="Arial"/>
                <a:cs typeface="Arial"/>
              </a:rPr>
              <a:t>app.js </a:t>
            </a:r>
            <a:r>
              <a:rPr sz="2000" dirty="0">
                <a:solidFill>
                  <a:srgbClr val="404040"/>
                </a:solidFill>
                <a:latin typeface="Arial"/>
                <a:cs typeface="Arial"/>
              </a:rPr>
              <a:t>for the lecture code.  This will allow you to access your static assets by going to the following path:</a:t>
            </a:r>
            <a:endParaRPr sz="2000">
              <a:latin typeface="Arial"/>
              <a:cs typeface="Arial"/>
            </a:endParaRPr>
          </a:p>
          <a:p>
            <a:pPr marL="305435" indent="-182880">
              <a:lnSpc>
                <a:spcPct val="100000"/>
              </a:lnSpc>
              <a:spcBef>
                <a:spcPts val="200"/>
              </a:spcBef>
              <a:buClr>
                <a:srgbClr val="E48312"/>
              </a:buClr>
              <a:buChar char="◦"/>
              <a:tabLst>
                <a:tab pos="305435" algn="l"/>
              </a:tabLst>
            </a:pPr>
            <a:r>
              <a:rPr sz="1800" dirty="0">
                <a:solidFill>
                  <a:srgbClr val="404040"/>
                </a:solidFill>
                <a:latin typeface="Arial"/>
                <a:cs typeface="Arial"/>
              </a:rPr>
              <a:t>/assets/path/to/file.ext</a:t>
            </a:r>
            <a:endParaRPr sz="1800">
              <a:latin typeface="Arial"/>
              <a:cs typeface="Arial"/>
            </a:endParaRPr>
          </a:p>
          <a:p>
            <a:pPr marL="12700" marR="5080">
              <a:lnSpc>
                <a:spcPts val="2170"/>
              </a:lnSpc>
              <a:spcBef>
                <a:spcPts val="1605"/>
              </a:spcBef>
            </a:pPr>
            <a:r>
              <a:rPr sz="2000" dirty="0">
                <a:solidFill>
                  <a:srgbClr val="404040"/>
                </a:solidFill>
                <a:latin typeface="Arial"/>
                <a:cs typeface="Arial"/>
              </a:rPr>
              <a:t>Express is seeing that you match the /assets path, then navigating inside your asset folder until it  finds /path/to/file.ext; if it finds it, it will serve the file.</a:t>
            </a:r>
            <a:endParaRPr sz="2000">
              <a:latin typeface="Arial"/>
              <a:cs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Explaining Errors to the User	</a:t>
            </a:r>
          </a:p>
        </p:txBody>
      </p:sp>
      <p:sp>
        <p:nvSpPr>
          <p:cNvPr id="4" name="object 4"/>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3" name="object 3"/>
          <p:cNvSpPr txBox="1"/>
          <p:nvPr/>
        </p:nvSpPr>
        <p:spPr>
          <a:xfrm>
            <a:off x="1176020" y="1684041"/>
            <a:ext cx="9835515" cy="2249975"/>
          </a:xfrm>
          <a:prstGeom prst="rect">
            <a:avLst/>
          </a:prstGeom>
        </p:spPr>
        <p:txBody>
          <a:bodyPr vert="horz" wrap="square" lIns="0" tIns="160655" rIns="0" bIns="0" rtlCol="0">
            <a:spAutoFit/>
          </a:bodyPr>
          <a:lstStyle/>
          <a:p>
            <a:pPr marL="12700">
              <a:lnSpc>
                <a:spcPct val="100000"/>
              </a:lnSpc>
              <a:spcBef>
                <a:spcPts val="1265"/>
              </a:spcBef>
            </a:pPr>
            <a:r>
              <a:rPr sz="2000" dirty="0">
                <a:solidFill>
                  <a:srgbClr val="404040"/>
                </a:solidFill>
                <a:latin typeface="Arial"/>
                <a:cs typeface="Arial"/>
              </a:rPr>
              <a:t>For now, we will be passing the error to the same page that the user filled out the form in.</a:t>
            </a:r>
            <a:endParaRPr sz="2000">
              <a:latin typeface="Arial"/>
              <a:cs typeface="Arial"/>
            </a:endParaRPr>
          </a:p>
          <a:p>
            <a:pPr marL="12700" marR="5080">
              <a:lnSpc>
                <a:spcPct val="89600"/>
              </a:lnSpc>
              <a:spcBef>
                <a:spcPts val="1415"/>
              </a:spcBef>
            </a:pPr>
            <a:r>
              <a:rPr sz="2000" dirty="0">
                <a:solidFill>
                  <a:srgbClr val="404040"/>
                </a:solidFill>
                <a:latin typeface="Arial"/>
                <a:cs typeface="Arial"/>
              </a:rPr>
              <a:t>Later on, we will configure middleware that will take input and automatically convert form data  to normal objects; we will also make middlewares to determine whether or not these objects  are sent in the proper bounds.</a:t>
            </a:r>
            <a:endParaRPr sz="2000">
              <a:latin typeface="Arial"/>
              <a:cs typeface="Arial"/>
            </a:endParaRPr>
          </a:p>
          <a:p>
            <a:pPr marL="12700">
              <a:lnSpc>
                <a:spcPct val="100000"/>
              </a:lnSpc>
              <a:spcBef>
                <a:spcPts val="1170"/>
              </a:spcBef>
            </a:pPr>
            <a:r>
              <a:rPr sz="2000" dirty="0">
                <a:solidFill>
                  <a:srgbClr val="404040"/>
                </a:solidFill>
                <a:latin typeface="Arial"/>
                <a:cs typeface="Arial"/>
              </a:rPr>
              <a:t>Even further on, we will dynamically inform the user about errors with AJAX calls.</a:t>
            </a:r>
            <a:endParaRPr sz="2000">
              <a:latin typeface="Arial"/>
              <a:cs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76020" y="2993326"/>
            <a:ext cx="9919970" cy="1244600"/>
          </a:xfrm>
          <a:prstGeom prst="rect">
            <a:avLst/>
          </a:prstGeom>
        </p:spPr>
        <p:txBody>
          <a:bodyPr vert="horz" wrap="square" lIns="0" tIns="12700" rIns="0" bIns="0" rtlCol="0">
            <a:spAutoFit/>
          </a:bodyPr>
          <a:lstStyle/>
          <a:p>
            <a:pPr marL="12700">
              <a:lnSpc>
                <a:spcPct val="100000"/>
              </a:lnSpc>
              <a:spcBef>
                <a:spcPts val="100"/>
              </a:spcBef>
              <a:tabLst>
                <a:tab pos="9906635" algn="l"/>
              </a:tabLst>
            </a:pPr>
            <a:r>
              <a:rPr sz="8000" u="sng" dirty="0">
                <a:solidFill>
                  <a:srgbClr val="262626"/>
                </a:solidFill>
                <a:uFill>
                  <a:solidFill>
                    <a:srgbClr val="7F7F7F"/>
                  </a:solidFill>
                </a:uFill>
                <a:latin typeface="Arial"/>
                <a:cs typeface="Arial"/>
              </a:rPr>
              <a:t>Templating in Node	</a:t>
            </a:r>
            <a:endParaRPr sz="8000" dirty="0">
              <a:latin typeface="Arial"/>
              <a:cs typeface="Arial"/>
            </a:endParaRPr>
          </a:p>
        </p:txBody>
      </p:sp>
      <p:sp>
        <p:nvSpPr>
          <p:cNvPr id="3" name="object 3"/>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What is templating?	</a:t>
            </a:r>
          </a:p>
        </p:txBody>
      </p:sp>
      <p:sp>
        <p:nvSpPr>
          <p:cNvPr id="4" name="object 4"/>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3" name="object 3"/>
          <p:cNvSpPr txBox="1"/>
          <p:nvPr/>
        </p:nvSpPr>
        <p:spPr>
          <a:xfrm>
            <a:off x="1176020" y="1832208"/>
            <a:ext cx="9968230" cy="3695884"/>
          </a:xfrm>
          <a:prstGeom prst="rect">
            <a:avLst/>
          </a:prstGeom>
        </p:spPr>
        <p:txBody>
          <a:bodyPr vert="horz" wrap="square" lIns="0" tIns="45720" rIns="0" bIns="0" rtlCol="0">
            <a:spAutoFit/>
          </a:bodyPr>
          <a:lstStyle/>
          <a:p>
            <a:pPr marL="12700" marR="208915">
              <a:lnSpc>
                <a:spcPts val="2170"/>
              </a:lnSpc>
              <a:spcBef>
                <a:spcPts val="360"/>
              </a:spcBef>
            </a:pPr>
            <a:r>
              <a:rPr sz="2000" dirty="0">
                <a:solidFill>
                  <a:srgbClr val="404040"/>
                </a:solidFill>
                <a:latin typeface="Arial"/>
                <a:cs typeface="Arial"/>
              </a:rPr>
              <a:t>Web applications would be very limited and boring if you could only view static files that never  changed unless the files were updated.</a:t>
            </a:r>
            <a:endParaRPr sz="2000">
              <a:latin typeface="Arial"/>
              <a:cs typeface="Arial"/>
            </a:endParaRPr>
          </a:p>
          <a:p>
            <a:pPr marL="12700" marR="867410">
              <a:lnSpc>
                <a:spcPts val="2130"/>
              </a:lnSpc>
              <a:spcBef>
                <a:spcPts val="1425"/>
              </a:spcBef>
            </a:pPr>
            <a:r>
              <a:rPr sz="2000" b="1" dirty="0">
                <a:solidFill>
                  <a:srgbClr val="404040"/>
                </a:solidFill>
                <a:latin typeface="Arial"/>
                <a:cs typeface="Arial"/>
              </a:rPr>
              <a:t>Templating </a:t>
            </a:r>
            <a:r>
              <a:rPr sz="2000" dirty="0">
                <a:solidFill>
                  <a:srgbClr val="404040"/>
                </a:solidFill>
                <a:latin typeface="Arial"/>
                <a:cs typeface="Arial"/>
              </a:rPr>
              <a:t>is the process of passing data into a file that describes what HTML should be  generated based on the data you provide.</a:t>
            </a:r>
            <a:endParaRPr sz="2000">
              <a:latin typeface="Arial"/>
              <a:cs typeface="Arial"/>
            </a:endParaRPr>
          </a:p>
          <a:p>
            <a:pPr marL="305435" marR="132715" indent="-182880">
              <a:lnSpc>
                <a:spcPts val="1970"/>
              </a:lnSpc>
              <a:spcBef>
                <a:spcPts val="405"/>
              </a:spcBef>
              <a:buClr>
                <a:srgbClr val="E48312"/>
              </a:buClr>
              <a:buChar char="◦"/>
              <a:tabLst>
                <a:tab pos="305435" algn="l"/>
              </a:tabLst>
            </a:pPr>
            <a:r>
              <a:rPr sz="1800" dirty="0">
                <a:solidFill>
                  <a:srgbClr val="404040"/>
                </a:solidFill>
                <a:latin typeface="Arial"/>
                <a:cs typeface="Arial"/>
              </a:rPr>
              <a:t>To display a blog post, rather than saving one file per blog post, you would query your database for the  blog post and pass it to a template file, which will generate the HTML from the template and</a:t>
            </a:r>
            <a:endParaRPr sz="1800">
              <a:latin typeface="Arial"/>
              <a:cs typeface="Arial"/>
            </a:endParaRPr>
          </a:p>
          <a:p>
            <a:pPr marL="12700" marR="5080">
              <a:lnSpc>
                <a:spcPts val="2170"/>
              </a:lnSpc>
              <a:spcBef>
                <a:spcPts val="1565"/>
              </a:spcBef>
            </a:pPr>
            <a:r>
              <a:rPr sz="2000" dirty="0">
                <a:solidFill>
                  <a:srgbClr val="404040"/>
                </a:solidFill>
                <a:latin typeface="Arial"/>
                <a:cs typeface="Arial"/>
              </a:rPr>
              <a:t>Web development would be </a:t>
            </a:r>
            <a:r>
              <a:rPr sz="2000" b="1" dirty="0">
                <a:solidFill>
                  <a:srgbClr val="404040"/>
                </a:solidFill>
                <a:latin typeface="Arial"/>
                <a:cs typeface="Arial"/>
              </a:rPr>
              <a:t>very </a:t>
            </a:r>
            <a:r>
              <a:rPr sz="2000" dirty="0">
                <a:solidFill>
                  <a:srgbClr val="404040"/>
                </a:solidFill>
                <a:latin typeface="Arial"/>
                <a:cs typeface="Arial"/>
              </a:rPr>
              <a:t>painful if you had to manually concatenate HTML strings in the  middle of all your controller logic.</a:t>
            </a:r>
            <a:endParaRPr sz="2000">
              <a:latin typeface="Arial"/>
              <a:cs typeface="Arial"/>
            </a:endParaRPr>
          </a:p>
          <a:p>
            <a:pPr marL="305435" indent="-182880">
              <a:lnSpc>
                <a:spcPct val="100000"/>
              </a:lnSpc>
              <a:spcBef>
                <a:spcPts val="165"/>
              </a:spcBef>
              <a:buClr>
                <a:srgbClr val="E48312"/>
              </a:buClr>
              <a:buChar char="◦"/>
              <a:tabLst>
                <a:tab pos="305435" algn="l"/>
              </a:tabLst>
            </a:pPr>
            <a:r>
              <a:rPr sz="1800" dirty="0">
                <a:solidFill>
                  <a:srgbClr val="404040"/>
                </a:solidFill>
                <a:latin typeface="Arial"/>
                <a:cs typeface="Arial"/>
              </a:rPr>
              <a:t>See: PHP without an MVC framework</a:t>
            </a:r>
            <a:endParaRPr sz="1800">
              <a:latin typeface="Arial"/>
              <a:cs typeface="Arial"/>
            </a:endParaRPr>
          </a:p>
          <a:p>
            <a:pPr marL="12700">
              <a:lnSpc>
                <a:spcPct val="100000"/>
              </a:lnSpc>
              <a:spcBef>
                <a:spcPts val="1340"/>
              </a:spcBef>
            </a:pPr>
            <a:r>
              <a:rPr sz="2000" dirty="0">
                <a:solidFill>
                  <a:srgbClr val="404040"/>
                </a:solidFill>
                <a:latin typeface="Arial"/>
                <a:cs typeface="Arial"/>
              </a:rPr>
              <a:t>With that in mind, Express gives an easy way to template: template engines.</a:t>
            </a:r>
            <a:endParaRPr sz="2000">
              <a:latin typeface="Arial"/>
              <a:cs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What is a template engine?	</a:t>
            </a:r>
          </a:p>
        </p:txBody>
      </p:sp>
      <p:sp>
        <p:nvSpPr>
          <p:cNvPr id="4" name="object 4"/>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3" name="object 3"/>
          <p:cNvSpPr txBox="1"/>
          <p:nvPr/>
        </p:nvSpPr>
        <p:spPr>
          <a:xfrm>
            <a:off x="1176020" y="1832208"/>
            <a:ext cx="9755505" cy="1918474"/>
          </a:xfrm>
          <a:prstGeom prst="rect">
            <a:avLst/>
          </a:prstGeom>
        </p:spPr>
        <p:txBody>
          <a:bodyPr vert="horz" wrap="square" lIns="0" tIns="45720" rIns="0" bIns="0" rtlCol="0">
            <a:spAutoFit/>
          </a:bodyPr>
          <a:lstStyle/>
          <a:p>
            <a:pPr marL="12700" marR="5080">
              <a:lnSpc>
                <a:spcPts val="2170"/>
              </a:lnSpc>
              <a:spcBef>
                <a:spcPts val="360"/>
              </a:spcBef>
            </a:pPr>
            <a:r>
              <a:rPr sz="2000" dirty="0">
                <a:solidFill>
                  <a:srgbClr val="404040"/>
                </a:solidFill>
                <a:latin typeface="Arial"/>
                <a:cs typeface="Arial"/>
              </a:rPr>
              <a:t>Template engines are modules that can be hooked into Express. These modules will then allow  you to take static files that have special markup and replace said markup with data that you  provide.</a:t>
            </a:r>
            <a:endParaRPr sz="2000">
              <a:latin typeface="Arial"/>
              <a:cs typeface="Arial"/>
            </a:endParaRPr>
          </a:p>
          <a:p>
            <a:pPr marL="12700">
              <a:lnSpc>
                <a:spcPts val="2285"/>
              </a:lnSpc>
              <a:spcBef>
                <a:spcPts val="1095"/>
              </a:spcBef>
            </a:pPr>
            <a:r>
              <a:rPr sz="2000" dirty="0">
                <a:solidFill>
                  <a:srgbClr val="404040"/>
                </a:solidFill>
                <a:latin typeface="Arial"/>
                <a:cs typeface="Arial"/>
              </a:rPr>
              <a:t>In order to have express respond with a rendered template, you will use the </a:t>
            </a:r>
            <a:r>
              <a:rPr sz="2000" i="1" dirty="0">
                <a:solidFill>
                  <a:srgbClr val="404040"/>
                </a:solidFill>
                <a:latin typeface="Arial"/>
                <a:cs typeface="Arial"/>
              </a:rPr>
              <a:t>response.render</a:t>
            </a:r>
            <a:endParaRPr sz="2000">
              <a:latin typeface="Arial"/>
              <a:cs typeface="Arial"/>
            </a:endParaRPr>
          </a:p>
          <a:p>
            <a:pPr marL="12700">
              <a:lnSpc>
                <a:spcPts val="2285"/>
              </a:lnSpc>
            </a:pPr>
            <a:r>
              <a:rPr sz="2000" dirty="0">
                <a:solidFill>
                  <a:srgbClr val="404040"/>
                </a:solidFill>
                <a:latin typeface="Arial"/>
                <a:cs typeface="Arial"/>
              </a:rPr>
              <a:t>method.</a:t>
            </a:r>
            <a:endParaRPr sz="2000">
              <a:latin typeface="Arial"/>
              <a:cs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What is our template engine?	</a:t>
            </a:r>
          </a:p>
        </p:txBody>
      </p:sp>
      <p:sp>
        <p:nvSpPr>
          <p:cNvPr id="4" name="object 4"/>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3" name="object 3"/>
          <p:cNvSpPr txBox="1"/>
          <p:nvPr/>
        </p:nvSpPr>
        <p:spPr>
          <a:xfrm>
            <a:off x="1176020" y="1803962"/>
            <a:ext cx="8952230" cy="3049553"/>
          </a:xfrm>
          <a:prstGeom prst="rect">
            <a:avLst/>
          </a:prstGeom>
        </p:spPr>
        <p:txBody>
          <a:bodyPr vert="horz" wrap="square" lIns="0" tIns="40640" rIns="0" bIns="0" rtlCol="0">
            <a:spAutoFit/>
          </a:bodyPr>
          <a:lstStyle/>
          <a:p>
            <a:pPr marL="12700">
              <a:lnSpc>
                <a:spcPct val="100000"/>
              </a:lnSpc>
              <a:spcBef>
                <a:spcPts val="320"/>
              </a:spcBef>
            </a:pPr>
            <a:r>
              <a:rPr sz="2000" dirty="0">
                <a:solidFill>
                  <a:srgbClr val="404040"/>
                </a:solidFill>
                <a:latin typeface="Arial"/>
                <a:cs typeface="Arial"/>
              </a:rPr>
              <a:t>We will be using the </a:t>
            </a:r>
            <a:r>
              <a:rPr sz="2000" i="1" dirty="0">
                <a:solidFill>
                  <a:srgbClr val="404040"/>
                </a:solidFill>
                <a:latin typeface="Arial"/>
                <a:cs typeface="Arial"/>
              </a:rPr>
              <a:t>express-handlebars </a:t>
            </a:r>
            <a:r>
              <a:rPr sz="2000" dirty="0">
                <a:solidFill>
                  <a:srgbClr val="404040"/>
                </a:solidFill>
                <a:latin typeface="Arial"/>
                <a:cs typeface="Arial"/>
              </a:rPr>
              <a:t>module as our templating engine</a:t>
            </a:r>
            <a:endParaRPr sz="2000">
              <a:latin typeface="Arial"/>
              <a:cs typeface="Arial"/>
            </a:endParaRPr>
          </a:p>
          <a:p>
            <a:pPr marL="305435" indent="-182880">
              <a:lnSpc>
                <a:spcPct val="100000"/>
              </a:lnSpc>
              <a:spcBef>
                <a:spcPts val="200"/>
              </a:spcBef>
              <a:buClr>
                <a:srgbClr val="E48312"/>
              </a:buClr>
              <a:buChar char="◦"/>
              <a:tabLst>
                <a:tab pos="305435" algn="l"/>
              </a:tabLst>
            </a:pPr>
            <a:r>
              <a:rPr sz="1800" u="sng" dirty="0">
                <a:solidFill>
                  <a:srgbClr val="2998E3"/>
                </a:solidFill>
                <a:uFill>
                  <a:solidFill>
                    <a:srgbClr val="2998E3"/>
                  </a:solidFill>
                </a:uFill>
                <a:latin typeface="Arial"/>
                <a:cs typeface="Arial"/>
              </a:rPr>
              <a:t>https://github.com/ericf/express-handlebars</a:t>
            </a:r>
            <a:endParaRPr sz="1800">
              <a:latin typeface="Arial"/>
              <a:cs typeface="Arial"/>
            </a:endParaRPr>
          </a:p>
          <a:p>
            <a:pPr marL="305435" indent="-182880">
              <a:lnSpc>
                <a:spcPct val="100000"/>
              </a:lnSpc>
              <a:spcBef>
                <a:spcPts val="375"/>
              </a:spcBef>
              <a:buClr>
                <a:srgbClr val="E48312"/>
              </a:buClr>
              <a:buChar char="◦"/>
              <a:tabLst>
                <a:tab pos="305435" algn="l"/>
              </a:tabLst>
            </a:pPr>
            <a:r>
              <a:rPr sz="1800" u="sng" dirty="0">
                <a:solidFill>
                  <a:srgbClr val="2998E3"/>
                </a:solidFill>
                <a:uFill>
                  <a:solidFill>
                    <a:srgbClr val="2998E3"/>
                  </a:solidFill>
                </a:uFill>
                <a:latin typeface="Arial"/>
                <a:cs typeface="Arial"/>
                <a:hlinkClick r:id="rId2"/>
              </a:rPr>
              <a:t>http://handlebarsjs.com/</a:t>
            </a:r>
            <a:endParaRPr sz="1800">
              <a:latin typeface="Arial"/>
              <a:cs typeface="Arial"/>
            </a:endParaRPr>
          </a:p>
          <a:p>
            <a:pPr marL="12700">
              <a:lnSpc>
                <a:spcPct val="100000"/>
              </a:lnSpc>
              <a:spcBef>
                <a:spcPts val="1340"/>
              </a:spcBef>
            </a:pPr>
            <a:r>
              <a:rPr sz="2000" dirty="0">
                <a:solidFill>
                  <a:srgbClr val="404040"/>
                </a:solidFill>
                <a:latin typeface="Arial"/>
                <a:cs typeface="Arial"/>
              </a:rPr>
              <a:t>The express-handlebars engine will allow us to perform many common template tasks:</a:t>
            </a:r>
            <a:endParaRPr sz="2000">
              <a:latin typeface="Arial"/>
              <a:cs typeface="Arial"/>
            </a:endParaRPr>
          </a:p>
          <a:p>
            <a:pPr marL="305435" indent="-182880">
              <a:lnSpc>
                <a:spcPct val="100000"/>
              </a:lnSpc>
              <a:spcBef>
                <a:spcPts val="200"/>
              </a:spcBef>
              <a:buClr>
                <a:srgbClr val="E48312"/>
              </a:buClr>
              <a:buChar char="◦"/>
              <a:tabLst>
                <a:tab pos="305435" algn="l"/>
              </a:tabLst>
            </a:pPr>
            <a:r>
              <a:rPr sz="1800" dirty="0">
                <a:solidFill>
                  <a:srgbClr val="404040"/>
                </a:solidFill>
                <a:latin typeface="Arial"/>
                <a:cs typeface="Arial"/>
              </a:rPr>
              <a:t>Print variables</a:t>
            </a:r>
            <a:endParaRPr sz="1800">
              <a:latin typeface="Arial"/>
              <a:cs typeface="Arial"/>
            </a:endParaRPr>
          </a:p>
          <a:p>
            <a:pPr marL="305435" indent="-182880">
              <a:lnSpc>
                <a:spcPct val="100000"/>
              </a:lnSpc>
              <a:spcBef>
                <a:spcPts val="405"/>
              </a:spcBef>
              <a:buClr>
                <a:srgbClr val="E48312"/>
              </a:buClr>
              <a:buChar char="◦"/>
              <a:tabLst>
                <a:tab pos="305435" algn="l"/>
              </a:tabLst>
            </a:pPr>
            <a:r>
              <a:rPr sz="1800" dirty="0">
                <a:solidFill>
                  <a:srgbClr val="404040"/>
                </a:solidFill>
                <a:latin typeface="Arial"/>
                <a:cs typeface="Arial"/>
              </a:rPr>
              <a:t>Iterate over arrays</a:t>
            </a:r>
            <a:endParaRPr sz="1800">
              <a:latin typeface="Arial"/>
              <a:cs typeface="Arial"/>
            </a:endParaRPr>
          </a:p>
          <a:p>
            <a:pPr marL="305435" indent="-182880">
              <a:lnSpc>
                <a:spcPct val="100000"/>
              </a:lnSpc>
              <a:spcBef>
                <a:spcPts val="375"/>
              </a:spcBef>
              <a:buClr>
                <a:srgbClr val="E48312"/>
              </a:buClr>
              <a:buChar char="◦"/>
              <a:tabLst>
                <a:tab pos="305435" algn="l"/>
              </a:tabLst>
            </a:pPr>
            <a:r>
              <a:rPr sz="1800" dirty="0">
                <a:solidFill>
                  <a:srgbClr val="404040"/>
                </a:solidFill>
                <a:latin typeface="Arial"/>
                <a:cs typeface="Arial"/>
              </a:rPr>
              <a:t>Create a single layout that all views inherit from</a:t>
            </a:r>
            <a:endParaRPr sz="1800">
              <a:latin typeface="Arial"/>
              <a:cs typeface="Arial"/>
            </a:endParaRPr>
          </a:p>
          <a:p>
            <a:pPr marL="305435" indent="-182880">
              <a:lnSpc>
                <a:spcPct val="100000"/>
              </a:lnSpc>
              <a:spcBef>
                <a:spcPts val="370"/>
              </a:spcBef>
              <a:buClr>
                <a:srgbClr val="E48312"/>
              </a:buClr>
              <a:buChar char="◦"/>
              <a:tabLst>
                <a:tab pos="305435" algn="l"/>
              </a:tabLst>
            </a:pPr>
            <a:r>
              <a:rPr sz="1800" dirty="0">
                <a:solidFill>
                  <a:srgbClr val="404040"/>
                </a:solidFill>
                <a:latin typeface="Arial"/>
                <a:cs typeface="Arial"/>
              </a:rPr>
              <a:t>Add partial views</a:t>
            </a:r>
            <a:endParaRPr sz="180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Sending a file through a route	</a:t>
            </a:r>
          </a:p>
        </p:txBody>
      </p:sp>
      <p:sp>
        <p:nvSpPr>
          <p:cNvPr id="4" name="object 4"/>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3" name="object 3"/>
          <p:cNvSpPr txBox="1"/>
          <p:nvPr/>
        </p:nvSpPr>
        <p:spPr>
          <a:xfrm>
            <a:off x="1176020" y="1803962"/>
            <a:ext cx="9862185" cy="3236784"/>
          </a:xfrm>
          <a:prstGeom prst="rect">
            <a:avLst/>
          </a:prstGeom>
        </p:spPr>
        <p:txBody>
          <a:bodyPr vert="horz" wrap="square" lIns="0" tIns="40640" rIns="0" bIns="0" rtlCol="0">
            <a:spAutoFit/>
          </a:bodyPr>
          <a:lstStyle/>
          <a:p>
            <a:pPr marL="12700">
              <a:lnSpc>
                <a:spcPct val="100000"/>
              </a:lnSpc>
              <a:spcBef>
                <a:spcPts val="320"/>
              </a:spcBef>
            </a:pPr>
            <a:r>
              <a:rPr sz="2000" dirty="0">
                <a:solidFill>
                  <a:srgbClr val="404040"/>
                </a:solidFill>
                <a:latin typeface="Arial"/>
                <a:cs typeface="Arial"/>
              </a:rPr>
              <a:t>Sometimes, you want to simply return a file that’s not a necessarily asset. Some reasons are:</a:t>
            </a:r>
            <a:endParaRPr sz="2000">
              <a:latin typeface="Arial"/>
              <a:cs typeface="Arial"/>
            </a:endParaRPr>
          </a:p>
          <a:p>
            <a:pPr marL="305435" indent="-182880">
              <a:lnSpc>
                <a:spcPct val="100000"/>
              </a:lnSpc>
              <a:spcBef>
                <a:spcPts val="200"/>
              </a:spcBef>
              <a:buClr>
                <a:srgbClr val="E48312"/>
              </a:buClr>
              <a:buChar char="◦"/>
              <a:tabLst>
                <a:tab pos="305435" algn="l"/>
              </a:tabLst>
            </a:pPr>
            <a:r>
              <a:rPr sz="1800" dirty="0">
                <a:solidFill>
                  <a:srgbClr val="404040"/>
                </a:solidFill>
                <a:latin typeface="Arial"/>
                <a:cs typeface="Arial"/>
              </a:rPr>
              <a:t>Serving different HTML pages or CSS files to different users</a:t>
            </a:r>
            <a:endParaRPr sz="1800">
              <a:latin typeface="Arial"/>
              <a:cs typeface="Arial"/>
            </a:endParaRPr>
          </a:p>
          <a:p>
            <a:pPr marL="305435" indent="-182880">
              <a:lnSpc>
                <a:spcPct val="100000"/>
              </a:lnSpc>
              <a:spcBef>
                <a:spcPts val="375"/>
              </a:spcBef>
              <a:buClr>
                <a:srgbClr val="E48312"/>
              </a:buClr>
              <a:buChar char="◦"/>
              <a:tabLst>
                <a:tab pos="305435" algn="l"/>
              </a:tabLst>
            </a:pPr>
            <a:r>
              <a:rPr sz="1800" dirty="0">
                <a:solidFill>
                  <a:srgbClr val="404040"/>
                </a:solidFill>
                <a:latin typeface="Arial"/>
                <a:cs typeface="Arial"/>
              </a:rPr>
              <a:t>Using a pretty url to represent a file that has to be downloaded</a:t>
            </a:r>
            <a:endParaRPr sz="1800">
              <a:latin typeface="Arial"/>
              <a:cs typeface="Arial"/>
            </a:endParaRPr>
          </a:p>
          <a:p>
            <a:pPr marL="305435" indent="-182880">
              <a:lnSpc>
                <a:spcPct val="100000"/>
              </a:lnSpc>
              <a:spcBef>
                <a:spcPts val="405"/>
              </a:spcBef>
              <a:buClr>
                <a:srgbClr val="E48312"/>
              </a:buClr>
              <a:buChar char="◦"/>
              <a:tabLst>
                <a:tab pos="305435" algn="l"/>
              </a:tabLst>
            </a:pPr>
            <a:r>
              <a:rPr sz="1800" dirty="0">
                <a:solidFill>
                  <a:srgbClr val="404040"/>
                </a:solidFill>
                <a:latin typeface="Arial"/>
                <a:cs typeface="Arial"/>
              </a:rPr>
              <a:t>Proxying content and manipulating it</a:t>
            </a:r>
            <a:endParaRPr sz="1800">
              <a:latin typeface="Arial"/>
              <a:cs typeface="Arial"/>
            </a:endParaRPr>
          </a:p>
          <a:p>
            <a:pPr marL="12700">
              <a:lnSpc>
                <a:spcPct val="100000"/>
              </a:lnSpc>
              <a:spcBef>
                <a:spcPts val="1340"/>
              </a:spcBef>
            </a:pPr>
            <a:r>
              <a:rPr sz="2000" dirty="0">
                <a:solidFill>
                  <a:srgbClr val="404040"/>
                </a:solidFill>
                <a:latin typeface="Arial"/>
                <a:cs typeface="Arial"/>
              </a:rPr>
              <a:t>For this, you can use two methods on the response object:</a:t>
            </a:r>
            <a:endParaRPr sz="2000">
              <a:latin typeface="Arial"/>
              <a:cs typeface="Arial"/>
            </a:endParaRPr>
          </a:p>
          <a:p>
            <a:pPr marL="305435" marR="5080" indent="-182880">
              <a:lnSpc>
                <a:spcPts val="1930"/>
              </a:lnSpc>
              <a:spcBef>
                <a:spcPts val="455"/>
              </a:spcBef>
              <a:buClr>
                <a:srgbClr val="E48312"/>
              </a:buClr>
              <a:buChar char="◦"/>
              <a:tabLst>
                <a:tab pos="305435" algn="l"/>
              </a:tabLst>
            </a:pPr>
            <a:r>
              <a:rPr sz="1800" dirty="0">
                <a:solidFill>
                  <a:srgbClr val="404040"/>
                </a:solidFill>
                <a:latin typeface="Arial"/>
                <a:cs typeface="Arial"/>
              </a:rPr>
              <a:t>response.sendFile(file.ext): this method will send a file to the user’s browser; if the browser can render  it, it will render it; else it will ask the user to download it.</a:t>
            </a:r>
            <a:endParaRPr sz="1800">
              <a:latin typeface="Arial"/>
              <a:cs typeface="Arial"/>
            </a:endParaRPr>
          </a:p>
          <a:p>
            <a:pPr marL="488315" lvl="1" indent="-182880">
              <a:lnSpc>
                <a:spcPct val="100000"/>
              </a:lnSpc>
              <a:spcBef>
                <a:spcPts val="420"/>
              </a:spcBef>
              <a:buClr>
                <a:srgbClr val="E48312"/>
              </a:buClr>
              <a:buChar char="◦"/>
              <a:tabLst>
                <a:tab pos="488315" algn="l"/>
              </a:tabLst>
            </a:pPr>
            <a:r>
              <a:rPr sz="1400" dirty="0">
                <a:solidFill>
                  <a:srgbClr val="404040"/>
                </a:solidFill>
                <a:latin typeface="Arial"/>
                <a:cs typeface="Arial"/>
              </a:rPr>
              <a:t>Useful for sending HTML, CSS, image, etc files</a:t>
            </a:r>
            <a:endParaRPr sz="1400">
              <a:latin typeface="Arial"/>
              <a:cs typeface="Arial"/>
            </a:endParaRPr>
          </a:p>
          <a:p>
            <a:pPr marL="305435" indent="-182880">
              <a:lnSpc>
                <a:spcPct val="100000"/>
              </a:lnSpc>
              <a:spcBef>
                <a:spcPts val="385"/>
              </a:spcBef>
              <a:buClr>
                <a:srgbClr val="E48312"/>
              </a:buClr>
              <a:buChar char="◦"/>
              <a:tabLst>
                <a:tab pos="305435" algn="l"/>
              </a:tabLst>
            </a:pPr>
            <a:r>
              <a:rPr sz="1800" dirty="0">
                <a:solidFill>
                  <a:srgbClr val="404040"/>
                </a:solidFill>
                <a:latin typeface="Arial"/>
                <a:cs typeface="Arial"/>
              </a:rPr>
              <a:t>res.download(file.ext); this method will send a file to the user to be downloaded.</a:t>
            </a:r>
            <a:endParaRPr sz="180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76020" y="2993326"/>
            <a:ext cx="9919970" cy="1244600"/>
          </a:xfrm>
          <a:prstGeom prst="rect">
            <a:avLst/>
          </a:prstGeom>
        </p:spPr>
        <p:txBody>
          <a:bodyPr vert="horz" wrap="square" lIns="0" tIns="12700" rIns="0" bIns="0" rtlCol="0">
            <a:spAutoFit/>
          </a:bodyPr>
          <a:lstStyle/>
          <a:p>
            <a:pPr marL="12700">
              <a:lnSpc>
                <a:spcPct val="100000"/>
              </a:lnSpc>
              <a:spcBef>
                <a:spcPts val="100"/>
              </a:spcBef>
              <a:tabLst>
                <a:tab pos="9906635" algn="l"/>
              </a:tabLst>
            </a:pPr>
            <a:r>
              <a:rPr sz="8000" u="sng" dirty="0">
                <a:solidFill>
                  <a:srgbClr val="262626"/>
                </a:solidFill>
                <a:uFill>
                  <a:solidFill>
                    <a:srgbClr val="7F7F7F"/>
                  </a:solidFill>
                </a:uFill>
                <a:latin typeface="Arial"/>
                <a:cs typeface="Arial"/>
              </a:rPr>
              <a:t>CSS	</a:t>
            </a:r>
            <a:endParaRPr sz="8000" dirty="0">
              <a:latin typeface="Arial"/>
              <a:cs typeface="Arial"/>
            </a:endParaRPr>
          </a:p>
        </p:txBody>
      </p:sp>
      <p:sp>
        <p:nvSpPr>
          <p:cNvPr id="3" name="object 3"/>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What is CSS?	</a:t>
            </a:r>
          </a:p>
        </p:txBody>
      </p:sp>
      <p:sp>
        <p:nvSpPr>
          <p:cNvPr id="4" name="object 4"/>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3" name="object 3"/>
          <p:cNvSpPr txBox="1"/>
          <p:nvPr/>
        </p:nvSpPr>
        <p:spPr>
          <a:xfrm>
            <a:off x="1176020" y="1803962"/>
            <a:ext cx="9676130" cy="3927475"/>
          </a:xfrm>
          <a:prstGeom prst="rect">
            <a:avLst/>
          </a:prstGeom>
        </p:spPr>
        <p:txBody>
          <a:bodyPr vert="horz" wrap="square" lIns="0" tIns="40640" rIns="0" bIns="0" rtlCol="0">
            <a:spAutoFit/>
          </a:bodyPr>
          <a:lstStyle/>
          <a:p>
            <a:pPr marL="12700">
              <a:lnSpc>
                <a:spcPct val="100000"/>
              </a:lnSpc>
              <a:spcBef>
                <a:spcPts val="320"/>
              </a:spcBef>
            </a:pPr>
            <a:r>
              <a:rPr sz="2000" dirty="0">
                <a:solidFill>
                  <a:srgbClr val="404040"/>
                </a:solidFill>
                <a:latin typeface="Arial"/>
                <a:cs typeface="Arial"/>
              </a:rPr>
              <a:t>CSS is the language that we </a:t>
            </a:r>
            <a:r>
              <a:rPr sz="2000" b="1" dirty="0">
                <a:solidFill>
                  <a:srgbClr val="404040"/>
                </a:solidFill>
                <a:latin typeface="Arial"/>
                <a:cs typeface="Arial"/>
              </a:rPr>
              <a:t>style </a:t>
            </a:r>
            <a:r>
              <a:rPr sz="2000" dirty="0">
                <a:solidFill>
                  <a:srgbClr val="404040"/>
                </a:solidFill>
                <a:latin typeface="Arial"/>
                <a:cs typeface="Arial"/>
              </a:rPr>
              <a:t>HTML documents with.</a:t>
            </a:r>
            <a:endParaRPr sz="2000">
              <a:latin typeface="Arial"/>
              <a:cs typeface="Arial"/>
            </a:endParaRPr>
          </a:p>
          <a:p>
            <a:pPr marL="305435" indent="-182880">
              <a:lnSpc>
                <a:spcPct val="100000"/>
              </a:lnSpc>
              <a:spcBef>
                <a:spcPts val="200"/>
              </a:spcBef>
              <a:buClr>
                <a:srgbClr val="E48312"/>
              </a:buClr>
              <a:buChar char="◦"/>
              <a:tabLst>
                <a:tab pos="305435" algn="l"/>
              </a:tabLst>
            </a:pPr>
            <a:r>
              <a:rPr sz="1800" dirty="0">
                <a:solidFill>
                  <a:srgbClr val="404040"/>
                </a:solidFill>
                <a:latin typeface="Arial"/>
                <a:cs typeface="Arial"/>
              </a:rPr>
              <a:t>Cascading</a:t>
            </a:r>
            <a:endParaRPr sz="1800">
              <a:latin typeface="Arial"/>
              <a:cs typeface="Arial"/>
            </a:endParaRPr>
          </a:p>
          <a:p>
            <a:pPr marL="305435" indent="-182880">
              <a:lnSpc>
                <a:spcPct val="100000"/>
              </a:lnSpc>
              <a:spcBef>
                <a:spcPts val="375"/>
              </a:spcBef>
              <a:buClr>
                <a:srgbClr val="E48312"/>
              </a:buClr>
              <a:buChar char="◦"/>
              <a:tabLst>
                <a:tab pos="305435" algn="l"/>
              </a:tabLst>
            </a:pPr>
            <a:r>
              <a:rPr sz="1800" dirty="0">
                <a:solidFill>
                  <a:srgbClr val="404040"/>
                </a:solidFill>
                <a:latin typeface="Arial"/>
                <a:cs typeface="Arial"/>
              </a:rPr>
              <a:t>Style</a:t>
            </a:r>
            <a:endParaRPr sz="1800">
              <a:latin typeface="Arial"/>
              <a:cs typeface="Arial"/>
            </a:endParaRPr>
          </a:p>
          <a:p>
            <a:pPr marL="305435" indent="-182880">
              <a:lnSpc>
                <a:spcPct val="100000"/>
              </a:lnSpc>
              <a:spcBef>
                <a:spcPts val="405"/>
              </a:spcBef>
              <a:buClr>
                <a:srgbClr val="E48312"/>
              </a:buClr>
              <a:buChar char="◦"/>
              <a:tabLst>
                <a:tab pos="305435" algn="l"/>
              </a:tabLst>
            </a:pPr>
            <a:r>
              <a:rPr sz="1800" dirty="0">
                <a:solidFill>
                  <a:srgbClr val="404040"/>
                </a:solidFill>
                <a:latin typeface="Arial"/>
                <a:cs typeface="Arial"/>
              </a:rPr>
              <a:t>Sheets</a:t>
            </a:r>
            <a:endParaRPr sz="1800">
              <a:latin typeface="Arial"/>
              <a:cs typeface="Arial"/>
            </a:endParaRPr>
          </a:p>
          <a:p>
            <a:pPr marL="12700" marR="5080">
              <a:lnSpc>
                <a:spcPts val="2170"/>
              </a:lnSpc>
              <a:spcBef>
                <a:spcPts val="1605"/>
              </a:spcBef>
            </a:pPr>
            <a:r>
              <a:rPr sz="2000" dirty="0">
                <a:solidFill>
                  <a:srgbClr val="404040"/>
                </a:solidFill>
                <a:latin typeface="Arial"/>
                <a:cs typeface="Arial"/>
              </a:rPr>
              <a:t>CSS allows you to define rule-sets, which are selectors (identifiers that target HTML Elements)  and rules (rules that define visual properties)</a:t>
            </a:r>
            <a:endParaRPr sz="2000">
              <a:latin typeface="Arial"/>
              <a:cs typeface="Arial"/>
            </a:endParaRPr>
          </a:p>
          <a:p>
            <a:pPr marL="12700">
              <a:lnSpc>
                <a:spcPct val="100000"/>
              </a:lnSpc>
              <a:spcBef>
                <a:spcPts val="1095"/>
              </a:spcBef>
            </a:pPr>
            <a:r>
              <a:rPr sz="2000" dirty="0">
                <a:solidFill>
                  <a:srgbClr val="404040"/>
                </a:solidFill>
                <a:latin typeface="Arial"/>
                <a:cs typeface="Arial"/>
              </a:rPr>
              <a:t>You can use CSS to describe how a document is presented in different contexts</a:t>
            </a:r>
            <a:endParaRPr sz="2000">
              <a:latin typeface="Arial"/>
              <a:cs typeface="Arial"/>
            </a:endParaRPr>
          </a:p>
          <a:p>
            <a:pPr marL="305435" indent="-182880">
              <a:lnSpc>
                <a:spcPct val="100000"/>
              </a:lnSpc>
              <a:spcBef>
                <a:spcPts val="200"/>
              </a:spcBef>
              <a:buClr>
                <a:srgbClr val="E48312"/>
              </a:buClr>
              <a:buChar char="◦"/>
              <a:tabLst>
                <a:tab pos="305435" algn="l"/>
              </a:tabLst>
            </a:pPr>
            <a:r>
              <a:rPr sz="1800" dirty="0">
                <a:solidFill>
                  <a:srgbClr val="404040"/>
                </a:solidFill>
                <a:latin typeface="Arial"/>
                <a:cs typeface="Arial"/>
              </a:rPr>
              <a:t>In a browser</a:t>
            </a:r>
            <a:endParaRPr sz="1800">
              <a:latin typeface="Arial"/>
              <a:cs typeface="Arial"/>
            </a:endParaRPr>
          </a:p>
          <a:p>
            <a:pPr marL="305435" indent="-182880">
              <a:lnSpc>
                <a:spcPct val="100000"/>
              </a:lnSpc>
              <a:spcBef>
                <a:spcPts val="405"/>
              </a:spcBef>
              <a:buClr>
                <a:srgbClr val="E48312"/>
              </a:buClr>
              <a:buChar char="◦"/>
              <a:tabLst>
                <a:tab pos="305435" algn="l"/>
              </a:tabLst>
            </a:pPr>
            <a:r>
              <a:rPr sz="1800" dirty="0">
                <a:solidFill>
                  <a:srgbClr val="404040"/>
                </a:solidFill>
                <a:latin typeface="Arial"/>
                <a:cs typeface="Arial"/>
              </a:rPr>
              <a:t>On a projector</a:t>
            </a:r>
            <a:endParaRPr sz="1800">
              <a:latin typeface="Arial"/>
              <a:cs typeface="Arial"/>
            </a:endParaRPr>
          </a:p>
          <a:p>
            <a:pPr marL="305435" indent="-182880">
              <a:lnSpc>
                <a:spcPct val="100000"/>
              </a:lnSpc>
              <a:spcBef>
                <a:spcPts val="375"/>
              </a:spcBef>
              <a:buClr>
                <a:srgbClr val="E48312"/>
              </a:buClr>
              <a:buChar char="◦"/>
              <a:tabLst>
                <a:tab pos="305435" algn="l"/>
              </a:tabLst>
            </a:pPr>
            <a:r>
              <a:rPr sz="1800" dirty="0">
                <a:solidFill>
                  <a:srgbClr val="404040"/>
                </a:solidFill>
                <a:latin typeface="Arial"/>
                <a:cs typeface="Arial"/>
              </a:rPr>
              <a:t>When printed</a:t>
            </a:r>
            <a:endParaRPr sz="1800">
              <a:latin typeface="Arial"/>
              <a:cs typeface="Arial"/>
            </a:endParaRPr>
          </a:p>
          <a:p>
            <a:pPr marL="12700">
              <a:lnSpc>
                <a:spcPct val="100000"/>
              </a:lnSpc>
              <a:spcBef>
                <a:spcPts val="1340"/>
              </a:spcBef>
            </a:pPr>
            <a:r>
              <a:rPr sz="2000" dirty="0">
                <a:solidFill>
                  <a:srgbClr val="404040"/>
                </a:solidFill>
                <a:latin typeface="Arial"/>
                <a:cs typeface="Arial"/>
              </a:rPr>
              <a:t>It allows you to take your documents and make them look like fully designed pages.</a:t>
            </a:r>
            <a:endParaRPr sz="200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Adding CSS	</a:t>
            </a:r>
          </a:p>
        </p:txBody>
      </p:sp>
      <p:sp>
        <p:nvSpPr>
          <p:cNvPr id="4" name="object 4"/>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3" name="object 3"/>
          <p:cNvSpPr txBox="1"/>
          <p:nvPr/>
        </p:nvSpPr>
        <p:spPr>
          <a:xfrm>
            <a:off x="1176020" y="1684041"/>
            <a:ext cx="9192260" cy="1678408"/>
          </a:xfrm>
          <a:prstGeom prst="rect">
            <a:avLst/>
          </a:prstGeom>
        </p:spPr>
        <p:txBody>
          <a:bodyPr vert="horz" wrap="square" lIns="0" tIns="12700" rIns="0" bIns="0" rtlCol="0">
            <a:spAutoFit/>
          </a:bodyPr>
          <a:lstStyle/>
          <a:p>
            <a:pPr marL="12700" marR="2713990">
              <a:lnSpc>
                <a:spcPct val="148600"/>
              </a:lnSpc>
              <a:spcBef>
                <a:spcPts val="100"/>
              </a:spcBef>
            </a:pPr>
            <a:r>
              <a:rPr sz="2000" dirty="0">
                <a:solidFill>
                  <a:srgbClr val="404040"/>
                </a:solidFill>
                <a:latin typeface="Arial"/>
                <a:cs typeface="Arial"/>
              </a:rPr>
              <a:t>It is very easy to add a CSS stylesheet to your HTML document.  In the </a:t>
            </a:r>
            <a:r>
              <a:rPr sz="2000" b="1" dirty="0">
                <a:solidFill>
                  <a:srgbClr val="404040"/>
                </a:solidFill>
                <a:latin typeface="Arial"/>
                <a:cs typeface="Arial"/>
              </a:rPr>
              <a:t>head </a:t>
            </a:r>
            <a:r>
              <a:rPr sz="2000" dirty="0">
                <a:solidFill>
                  <a:srgbClr val="404040"/>
                </a:solidFill>
                <a:latin typeface="Arial"/>
                <a:cs typeface="Arial"/>
              </a:rPr>
              <a:t>element, you add a </a:t>
            </a:r>
            <a:r>
              <a:rPr sz="2000" i="1" dirty="0">
                <a:solidFill>
                  <a:srgbClr val="404040"/>
                </a:solidFill>
                <a:latin typeface="Arial"/>
                <a:cs typeface="Arial"/>
              </a:rPr>
              <a:t>link </a:t>
            </a:r>
            <a:r>
              <a:rPr sz="2000" dirty="0">
                <a:solidFill>
                  <a:srgbClr val="404040"/>
                </a:solidFill>
                <a:latin typeface="Arial"/>
                <a:cs typeface="Arial"/>
              </a:rPr>
              <a:t>element like such:</a:t>
            </a:r>
            <a:endParaRPr sz="2000">
              <a:latin typeface="Arial"/>
              <a:cs typeface="Arial"/>
            </a:endParaRPr>
          </a:p>
          <a:p>
            <a:pPr marL="305435" indent="-182880">
              <a:lnSpc>
                <a:spcPct val="100000"/>
              </a:lnSpc>
              <a:spcBef>
                <a:spcPts val="130"/>
              </a:spcBef>
              <a:buClr>
                <a:srgbClr val="E48312"/>
              </a:buClr>
              <a:buFont typeface="Arial"/>
              <a:buChar char="◦"/>
              <a:tabLst>
                <a:tab pos="305435" algn="l"/>
              </a:tabLst>
            </a:pPr>
            <a:r>
              <a:rPr sz="1800" dirty="0">
                <a:solidFill>
                  <a:srgbClr val="404040"/>
                </a:solidFill>
                <a:latin typeface="Courier New"/>
                <a:cs typeface="Courier New"/>
              </a:rPr>
              <a:t>&lt;link rel="stylesheet" type="text/css" href=”/path/to/style.css"&gt;</a:t>
            </a:r>
            <a:endParaRPr sz="1800">
              <a:latin typeface="Courier New"/>
              <a:cs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How does CSS work?	</a:t>
            </a:r>
          </a:p>
        </p:txBody>
      </p:sp>
      <p:sp>
        <p:nvSpPr>
          <p:cNvPr id="4" name="object 4"/>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3" name="object 3"/>
          <p:cNvSpPr txBox="1"/>
          <p:nvPr/>
        </p:nvSpPr>
        <p:spPr>
          <a:xfrm>
            <a:off x="1176020" y="1803962"/>
            <a:ext cx="7035800" cy="2769989"/>
          </a:xfrm>
          <a:prstGeom prst="rect">
            <a:avLst/>
          </a:prstGeom>
        </p:spPr>
        <p:txBody>
          <a:bodyPr vert="horz" wrap="square" lIns="0" tIns="40640" rIns="0" bIns="0" rtlCol="0">
            <a:spAutoFit/>
          </a:bodyPr>
          <a:lstStyle/>
          <a:p>
            <a:pPr marL="12700">
              <a:lnSpc>
                <a:spcPct val="100000"/>
              </a:lnSpc>
              <a:spcBef>
                <a:spcPts val="320"/>
              </a:spcBef>
            </a:pPr>
            <a:r>
              <a:rPr sz="2000" dirty="0">
                <a:solidFill>
                  <a:srgbClr val="404040"/>
                </a:solidFill>
                <a:latin typeface="Arial"/>
                <a:cs typeface="Arial"/>
              </a:rPr>
              <a:t>CSS is a simple language based on only three pieces of data:</a:t>
            </a:r>
            <a:endParaRPr sz="2000">
              <a:latin typeface="Arial"/>
              <a:cs typeface="Arial"/>
            </a:endParaRPr>
          </a:p>
          <a:p>
            <a:pPr marL="305435" indent="-182880">
              <a:lnSpc>
                <a:spcPct val="100000"/>
              </a:lnSpc>
              <a:spcBef>
                <a:spcPts val="200"/>
              </a:spcBef>
              <a:buClr>
                <a:srgbClr val="E48312"/>
              </a:buClr>
              <a:buChar char="◦"/>
              <a:tabLst>
                <a:tab pos="305435" algn="l"/>
              </a:tabLst>
            </a:pPr>
            <a:r>
              <a:rPr sz="1800" dirty="0">
                <a:solidFill>
                  <a:srgbClr val="404040"/>
                </a:solidFill>
                <a:latin typeface="Arial"/>
                <a:cs typeface="Arial"/>
              </a:rPr>
              <a:t>A selector, which is a pattern that will match elements</a:t>
            </a:r>
            <a:endParaRPr sz="1800">
              <a:latin typeface="Arial"/>
              <a:cs typeface="Arial"/>
            </a:endParaRPr>
          </a:p>
          <a:p>
            <a:pPr marL="305435" indent="-182880">
              <a:lnSpc>
                <a:spcPct val="100000"/>
              </a:lnSpc>
              <a:spcBef>
                <a:spcPts val="375"/>
              </a:spcBef>
              <a:buClr>
                <a:srgbClr val="E48312"/>
              </a:buClr>
              <a:buChar char="◦"/>
              <a:tabLst>
                <a:tab pos="305435" algn="l"/>
              </a:tabLst>
            </a:pPr>
            <a:r>
              <a:rPr sz="1800" dirty="0">
                <a:solidFill>
                  <a:srgbClr val="404040"/>
                </a:solidFill>
                <a:latin typeface="Arial"/>
                <a:cs typeface="Arial"/>
              </a:rPr>
              <a:t>A declaration, which has:</a:t>
            </a:r>
            <a:endParaRPr sz="1800">
              <a:latin typeface="Arial"/>
              <a:cs typeface="Arial"/>
            </a:endParaRPr>
          </a:p>
          <a:p>
            <a:pPr marL="488315" lvl="1" indent="-182880">
              <a:lnSpc>
                <a:spcPct val="100000"/>
              </a:lnSpc>
              <a:spcBef>
                <a:spcPts val="470"/>
              </a:spcBef>
              <a:buClr>
                <a:srgbClr val="E48312"/>
              </a:buClr>
              <a:buChar char="◦"/>
              <a:tabLst>
                <a:tab pos="488315" algn="l"/>
              </a:tabLst>
            </a:pPr>
            <a:r>
              <a:rPr sz="1400" dirty="0">
                <a:solidFill>
                  <a:srgbClr val="404040"/>
                </a:solidFill>
                <a:latin typeface="Arial"/>
                <a:cs typeface="Arial"/>
              </a:rPr>
              <a:t>A </a:t>
            </a:r>
            <a:r>
              <a:rPr sz="1400" b="1" dirty="0">
                <a:solidFill>
                  <a:srgbClr val="404040"/>
                </a:solidFill>
                <a:latin typeface="Arial"/>
                <a:cs typeface="Arial"/>
              </a:rPr>
              <a:t>property</a:t>
            </a:r>
            <a:r>
              <a:rPr sz="1400" dirty="0">
                <a:solidFill>
                  <a:srgbClr val="404040"/>
                </a:solidFill>
                <a:latin typeface="Arial"/>
                <a:cs typeface="Arial"/>
              </a:rPr>
              <a:t>, which defines what property you will update</a:t>
            </a:r>
            <a:endParaRPr sz="1400">
              <a:latin typeface="Arial"/>
              <a:cs typeface="Arial"/>
            </a:endParaRPr>
          </a:p>
          <a:p>
            <a:pPr marL="488315" lvl="1" indent="-182880">
              <a:lnSpc>
                <a:spcPct val="100000"/>
              </a:lnSpc>
              <a:spcBef>
                <a:spcPts val="425"/>
              </a:spcBef>
              <a:buClr>
                <a:srgbClr val="E48312"/>
              </a:buClr>
              <a:buChar char="◦"/>
              <a:tabLst>
                <a:tab pos="488315" algn="l"/>
              </a:tabLst>
            </a:pPr>
            <a:r>
              <a:rPr sz="1400" dirty="0">
                <a:solidFill>
                  <a:srgbClr val="404040"/>
                </a:solidFill>
                <a:latin typeface="Arial"/>
                <a:cs typeface="Arial"/>
              </a:rPr>
              <a:t>A </a:t>
            </a:r>
            <a:r>
              <a:rPr sz="1400" b="1" dirty="0">
                <a:solidFill>
                  <a:srgbClr val="404040"/>
                </a:solidFill>
                <a:latin typeface="Arial"/>
                <a:cs typeface="Arial"/>
              </a:rPr>
              <a:t>value</a:t>
            </a:r>
            <a:r>
              <a:rPr sz="1400" dirty="0">
                <a:solidFill>
                  <a:srgbClr val="404040"/>
                </a:solidFill>
                <a:latin typeface="Arial"/>
                <a:cs typeface="Arial"/>
              </a:rPr>
              <a:t>, which defines what you want to do to that property.</a:t>
            </a:r>
            <a:endParaRPr sz="1400">
              <a:latin typeface="Arial"/>
              <a:cs typeface="Arial"/>
            </a:endParaRPr>
          </a:p>
          <a:p>
            <a:pPr marL="12700">
              <a:lnSpc>
                <a:spcPct val="100000"/>
              </a:lnSpc>
              <a:spcBef>
                <a:spcPts val="1320"/>
              </a:spcBef>
            </a:pPr>
            <a:r>
              <a:rPr sz="2000" dirty="0">
                <a:solidFill>
                  <a:srgbClr val="404040"/>
                </a:solidFill>
                <a:latin typeface="Arial"/>
                <a:cs typeface="Arial"/>
              </a:rPr>
              <a:t>A set of selectors and a set of declarations makes a </a:t>
            </a:r>
            <a:r>
              <a:rPr sz="2000" i="1" dirty="0">
                <a:solidFill>
                  <a:srgbClr val="404040"/>
                </a:solidFill>
                <a:latin typeface="Arial"/>
                <a:cs typeface="Arial"/>
              </a:rPr>
              <a:t>rule-set</a:t>
            </a:r>
            <a:endParaRPr sz="2000">
              <a:latin typeface="Arial"/>
              <a:cs typeface="Arial"/>
            </a:endParaRPr>
          </a:p>
          <a:p>
            <a:pPr marL="12700">
              <a:lnSpc>
                <a:spcPct val="100000"/>
              </a:lnSpc>
              <a:spcBef>
                <a:spcPts val="1165"/>
              </a:spcBef>
            </a:pPr>
            <a:r>
              <a:rPr sz="2000" dirty="0">
                <a:solidFill>
                  <a:srgbClr val="404040"/>
                </a:solidFill>
                <a:latin typeface="Arial"/>
                <a:cs typeface="Arial"/>
              </a:rPr>
              <a:t>Each rule-set can have multiple selectors, and multiple declarations.</a:t>
            </a:r>
            <a:endParaRPr sz="200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998E3"/>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309</TotalTime>
  <Words>4431</Words>
  <Application>Microsoft Macintosh PowerPoint</Application>
  <PresentationFormat>Widescreen</PresentationFormat>
  <Paragraphs>508</Paragraphs>
  <Slides>44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Courier New</vt:lpstr>
      <vt:lpstr>Times New Roman</vt:lpstr>
      <vt:lpstr>Office Theme</vt:lpstr>
      <vt:lpstr>Lecture 8: Introduction  to CSS, HTML Forms,  and Node Templating</vt:lpstr>
      <vt:lpstr>PowerPoint Presentation</vt:lpstr>
      <vt:lpstr>What are static assets? </vt:lpstr>
      <vt:lpstr>Setting Express to serve assets </vt:lpstr>
      <vt:lpstr>Sending a file through a route </vt:lpstr>
      <vt:lpstr>PowerPoint Presentation</vt:lpstr>
      <vt:lpstr>What is CSS? </vt:lpstr>
      <vt:lpstr>Adding CSS </vt:lpstr>
      <vt:lpstr>How does CSS work? </vt:lpstr>
      <vt:lpstr>CSS Syntax / Example rule-sets </vt:lpstr>
      <vt:lpstr>What can we change with CSS?</vt:lpstr>
      <vt:lpstr>Design in this course </vt:lpstr>
      <vt:lpstr>PowerPoint Presentation</vt:lpstr>
      <vt:lpstr>Selectors </vt:lpstr>
      <vt:lpstr>Pseudo Classes (All Types) </vt:lpstr>
      <vt:lpstr>Size Units </vt:lpstr>
      <vt:lpstr>Color Units </vt:lpstr>
      <vt:lpstr>PowerPoint Presentation</vt:lpstr>
      <vt:lpstr>Text Rules </vt:lpstr>
      <vt:lpstr>Color and Background </vt:lpstr>
      <vt:lpstr>Setting a border </vt:lpstr>
      <vt:lpstr>Putting it all together. </vt:lpstr>
      <vt:lpstr>PowerPoint Presentation</vt:lpstr>
      <vt:lpstr>What is a form? </vt:lpstr>
      <vt:lpstr>What is a form made of? </vt:lpstr>
      <vt:lpstr>What is an input? </vt:lpstr>
      <vt:lpstr>What types of input can I have? </vt:lpstr>
      <vt:lpstr>Text based inputs </vt:lpstr>
      <vt:lpstr>Single-Select and Radio Inputs</vt:lpstr>
      <vt:lpstr>Multi-Select and Checkbox Inputs</vt:lpstr>
      <vt:lpstr>Hidden Inputs </vt:lpstr>
      <vt:lpstr>Benefits of using correct input type </vt:lpstr>
      <vt:lpstr>Labeling your inputs </vt:lpstr>
      <vt:lpstr>Submitting a form: client side</vt:lpstr>
      <vt:lpstr>Issues submitting forms </vt:lpstr>
      <vt:lpstr>PowerPoint Presentation</vt:lpstr>
      <vt:lpstr>Accepting Form Data </vt:lpstr>
      <vt:lpstr>Faking PUT and Delete </vt:lpstr>
      <vt:lpstr>Error checking </vt:lpstr>
      <vt:lpstr>Explaining Errors to the User </vt:lpstr>
      <vt:lpstr>PowerPoint Presentation</vt:lpstr>
      <vt:lpstr>What is templating? </vt:lpstr>
      <vt:lpstr>What is a template engine? </vt:lpstr>
      <vt:lpstr>What is our template engine? </vt:lpstr>
    </vt:vector>
  </TitlesOfParts>
  <LinksUpToDate>false</LinksUpToDate>
  <SharedDoc>false</SharedDoc>
  <HyperlinksChanged>false</HyperlinksChanged>
  <AppVersion>16.0017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8: Introduction  to CSS, HTML Forms,  and Node Templating</dc:title>
  <cp:lastModifiedBy>Patrick Hill</cp:lastModifiedBy>
  <cp:revision>1</cp:revision>
  <dcterms:created xsi:type="dcterms:W3CDTF">2018-08-11T00:20:14Z</dcterms:created>
  <dcterms:modified xsi:type="dcterms:W3CDTF">2018-08-14T19:49:09Z</dcterms:modified>
</cp:coreProperties>
</file>