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24" d="100"/>
          <a:sy n="124" d="100"/>
        </p:scale>
        <p:origin x="64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8000" b="0" i="0">
                <a:solidFill>
                  <a:srgbClr val="26262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u="sng">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6400800"/>
            <a:ext cx="12192000" cy="457200"/>
          </a:xfrm>
          <a:custGeom>
            <a:avLst/>
            <a:gdLst/>
            <a:ahLst/>
            <a:cxnLst/>
            <a:rect l="l" t="t" r="r" b="b"/>
            <a:pathLst>
              <a:path w="12192000" h="457200">
                <a:moveTo>
                  <a:pt x="0" y="457200"/>
                </a:moveTo>
                <a:lnTo>
                  <a:pt x="12192000" y="457200"/>
                </a:lnTo>
                <a:lnTo>
                  <a:pt x="12192000"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0" y="6334316"/>
            <a:ext cx="12192000" cy="66040"/>
          </a:xfrm>
          <a:custGeom>
            <a:avLst/>
            <a:gdLst/>
            <a:ahLst/>
            <a:cxnLst/>
            <a:rect l="l" t="t" r="r" b="b"/>
            <a:pathLst>
              <a:path w="12192000" h="66039">
                <a:moveTo>
                  <a:pt x="0" y="65998"/>
                </a:moveTo>
                <a:lnTo>
                  <a:pt x="12192000" y="65998"/>
                </a:lnTo>
                <a:lnTo>
                  <a:pt x="12192000" y="0"/>
                </a:lnTo>
                <a:lnTo>
                  <a:pt x="0" y="0"/>
                </a:lnTo>
                <a:lnTo>
                  <a:pt x="0" y="65998"/>
                </a:lnTo>
                <a:close/>
              </a:path>
            </a:pathLst>
          </a:custGeom>
          <a:solidFill>
            <a:srgbClr val="E48312"/>
          </a:solidFill>
        </p:spPr>
        <p:txBody>
          <a:bodyPr wrap="square" lIns="0" tIns="0" rIns="0" bIns="0" rtlCol="0"/>
          <a:lstStyle/>
          <a:p>
            <a:endParaRPr/>
          </a:p>
        </p:txBody>
      </p:sp>
      <p:sp>
        <p:nvSpPr>
          <p:cNvPr id="2" name="Holder 2"/>
          <p:cNvSpPr>
            <a:spLocks noGrp="1"/>
          </p:cNvSpPr>
          <p:nvPr>
            <p:ph type="title"/>
          </p:nvPr>
        </p:nvSpPr>
        <p:spPr>
          <a:xfrm>
            <a:off x="1018539" y="291401"/>
            <a:ext cx="10154920" cy="1379220"/>
          </a:xfrm>
          <a:prstGeom prst="rect">
            <a:avLst/>
          </a:prstGeom>
        </p:spPr>
        <p:txBody>
          <a:bodyPr wrap="square" lIns="0" tIns="0" rIns="0" bIns="0">
            <a:spAutoFit/>
          </a:bodyPr>
          <a:lstStyle>
            <a:lvl1pPr>
              <a:defRPr sz="4800" b="0" i="0" u="sng">
                <a:solidFill>
                  <a:srgbClr val="404040"/>
                </a:solidFill>
                <a:latin typeface="Arial"/>
                <a:cs typeface="Arial"/>
              </a:defRPr>
            </a:lvl1pPr>
          </a:lstStyle>
          <a:p>
            <a:endParaRPr/>
          </a:p>
        </p:txBody>
      </p:sp>
      <p:sp>
        <p:nvSpPr>
          <p:cNvPr id="3" name="Holder 3"/>
          <p:cNvSpPr>
            <a:spLocks noGrp="1"/>
          </p:cNvSpPr>
          <p:nvPr>
            <p:ph type="body" idx="1"/>
          </p:nvPr>
        </p:nvSpPr>
        <p:spPr>
          <a:xfrm>
            <a:off x="1096009" y="1957006"/>
            <a:ext cx="9999980" cy="2277745"/>
          </a:xfrm>
          <a:prstGeom prst="rect">
            <a:avLst/>
          </a:prstGeom>
        </p:spPr>
        <p:txBody>
          <a:bodyPr wrap="square" lIns="0" tIns="0" rIns="0" bIns="0">
            <a:spAutoFit/>
          </a:bodyPr>
          <a:lstStyle>
            <a:lvl1pPr>
              <a:defRPr sz="8000" b="0" i="0">
                <a:solidFill>
                  <a:srgbClr val="262626"/>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8/14/18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p:nvPr/>
        </p:nvSpPr>
        <p:spPr>
          <a:xfrm>
            <a:off x="1207657" y="4343400"/>
            <a:ext cx="9875520" cy="0"/>
          </a:xfrm>
          <a:custGeom>
            <a:avLst/>
            <a:gdLst/>
            <a:ahLst/>
            <a:cxnLst/>
            <a:rect l="l" t="t" r="r" b="b"/>
            <a:pathLst>
              <a:path w="9875520">
                <a:moveTo>
                  <a:pt x="0" y="0"/>
                </a:moveTo>
                <a:lnTo>
                  <a:pt x="9875520" y="1"/>
                </a:lnTo>
              </a:path>
            </a:pathLst>
          </a:custGeom>
          <a:ln w="6350">
            <a:solidFill>
              <a:srgbClr val="7F7F7F"/>
            </a:solidFill>
          </a:ln>
        </p:spPr>
        <p:txBody>
          <a:bodyPr wrap="square" lIns="0" tIns="0" rIns="0" bIns="0" rtlCol="0"/>
          <a:lstStyle/>
          <a:p>
            <a:endParaRPr/>
          </a:p>
        </p:txBody>
      </p:sp>
      <p:sp>
        <p:nvSpPr>
          <p:cNvPr id="5" name="object 5"/>
          <p:cNvSpPr txBox="1">
            <a:spLocks noGrp="1"/>
          </p:cNvSpPr>
          <p:nvPr>
            <p:ph type="title"/>
          </p:nvPr>
        </p:nvSpPr>
        <p:spPr>
          <a:xfrm>
            <a:off x="1176020" y="920686"/>
            <a:ext cx="10177780" cy="3338093"/>
          </a:xfrm>
          <a:prstGeom prst="rect">
            <a:avLst/>
          </a:prstGeom>
        </p:spPr>
        <p:txBody>
          <a:bodyPr vert="horz" wrap="square" lIns="0" tIns="196850" rIns="0" bIns="0" rtlCol="0">
            <a:spAutoFit/>
          </a:bodyPr>
          <a:lstStyle/>
          <a:p>
            <a:pPr marL="12700" marR="5080">
              <a:lnSpc>
                <a:spcPct val="84900"/>
              </a:lnSpc>
              <a:spcBef>
                <a:spcPts val="1550"/>
              </a:spcBef>
            </a:pPr>
            <a:r>
              <a:rPr sz="8000" u="none" dirty="0">
                <a:solidFill>
                  <a:srgbClr val="262626"/>
                </a:solidFill>
              </a:rPr>
              <a:t>Lecture 9: Frontend  JavaScript and Client-  Side Form Validation </a:t>
            </a:r>
            <a:endParaRPr sz="8000" dirty="0"/>
          </a:p>
        </p:txBody>
      </p:sp>
      <p:sp>
        <p:nvSpPr>
          <p:cNvPr id="6" name="object 6"/>
          <p:cNvSpPr txBox="1"/>
          <p:nvPr/>
        </p:nvSpPr>
        <p:spPr>
          <a:xfrm>
            <a:off x="1178791" y="4433585"/>
            <a:ext cx="4419600" cy="391160"/>
          </a:xfrm>
          <a:prstGeom prst="rect">
            <a:avLst/>
          </a:prstGeom>
        </p:spPr>
        <p:txBody>
          <a:bodyPr vert="horz" wrap="square" lIns="0" tIns="12700" rIns="0" bIns="0" rtlCol="0">
            <a:spAutoFit/>
          </a:bodyPr>
          <a:lstStyle/>
          <a:p>
            <a:pPr marL="12700">
              <a:lnSpc>
                <a:spcPct val="100000"/>
              </a:lnSpc>
              <a:spcBef>
                <a:spcPts val="100"/>
              </a:spcBef>
            </a:pPr>
            <a:r>
              <a:rPr sz="2400" spc="-45" dirty="0">
                <a:solidFill>
                  <a:srgbClr val="637052"/>
                </a:solidFill>
                <a:latin typeface="Arial"/>
                <a:cs typeface="Arial"/>
              </a:rPr>
              <a:t>CS-546 </a:t>
            </a:r>
            <a:r>
              <a:rPr sz="2400" spc="-140" dirty="0">
                <a:solidFill>
                  <a:srgbClr val="637052"/>
                </a:solidFill>
                <a:latin typeface="Arial"/>
                <a:cs typeface="Arial"/>
              </a:rPr>
              <a:t>– </a:t>
            </a:r>
            <a:r>
              <a:rPr sz="2400" spc="-105" dirty="0">
                <a:solidFill>
                  <a:srgbClr val="637052"/>
                </a:solidFill>
                <a:latin typeface="Arial"/>
                <a:cs typeface="Arial"/>
              </a:rPr>
              <a:t>WEB</a:t>
            </a:r>
            <a:r>
              <a:rPr sz="2400" spc="105" dirty="0">
                <a:solidFill>
                  <a:srgbClr val="637052"/>
                </a:solidFill>
                <a:latin typeface="Arial"/>
                <a:cs typeface="Arial"/>
              </a:rPr>
              <a:t> </a:t>
            </a:r>
            <a:r>
              <a:rPr sz="2400" spc="-80" dirty="0">
                <a:solidFill>
                  <a:srgbClr val="637052"/>
                </a:solidFill>
                <a:latin typeface="Arial"/>
                <a:cs typeface="Arial"/>
              </a:rPr>
              <a:t>PROGRAMMING</a:t>
            </a:r>
            <a:endParaRPr sz="2400">
              <a:latin typeface="Arial"/>
              <a:cs typeface="Arial"/>
            </a:endParaRPr>
          </a:p>
        </p:txBody>
      </p:sp>
      <p:sp>
        <p:nvSpPr>
          <p:cNvPr id="7" name="object 7"/>
          <p:cNvSpPr txBox="1"/>
          <p:nvPr/>
        </p:nvSpPr>
        <p:spPr>
          <a:xfrm>
            <a:off x="5029993" y="6552622"/>
            <a:ext cx="213550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a:cs typeface="Arial"/>
              </a:rPr>
              <a:t>© </a:t>
            </a:r>
            <a:r>
              <a:rPr sz="900" spc="-55" dirty="0">
                <a:solidFill>
                  <a:srgbClr val="FFFFFF"/>
                </a:solidFill>
                <a:latin typeface="Arial"/>
                <a:cs typeface="Arial"/>
              </a:rPr>
              <a:t>2015 </a:t>
            </a:r>
            <a:r>
              <a:rPr sz="900" spc="-140" dirty="0">
                <a:solidFill>
                  <a:srgbClr val="FFFFFF"/>
                </a:solidFill>
                <a:latin typeface="Arial"/>
                <a:cs typeface="Arial"/>
              </a:rPr>
              <a:t>STEVENS </a:t>
            </a:r>
            <a:r>
              <a:rPr sz="900" spc="-105" dirty="0">
                <a:solidFill>
                  <a:srgbClr val="FFFFFF"/>
                </a:solidFill>
                <a:latin typeface="Arial"/>
                <a:cs typeface="Arial"/>
              </a:rPr>
              <a:t>INSTITUTE </a:t>
            </a:r>
            <a:r>
              <a:rPr sz="900" spc="-120" dirty="0">
                <a:solidFill>
                  <a:srgbClr val="FFFFFF"/>
                </a:solidFill>
                <a:latin typeface="Arial"/>
                <a:cs typeface="Arial"/>
              </a:rPr>
              <a:t>OF</a:t>
            </a:r>
            <a:r>
              <a:rPr sz="900" spc="-95"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1" rIns="0" bIns="0" rtlCol="0">
            <a:spAutoFit/>
          </a:bodyPr>
          <a:lstStyle/>
          <a:p>
            <a:pPr marL="170180">
              <a:lnSpc>
                <a:spcPct val="100000"/>
              </a:lnSpc>
              <a:spcBef>
                <a:spcPts val="100"/>
              </a:spcBef>
              <a:tabLst>
                <a:tab pos="10141585" algn="l"/>
              </a:tabLst>
            </a:pPr>
            <a:r>
              <a:rPr dirty="0"/>
              <a:t>Where does it fit in?	</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p:nvPr/>
        </p:nvSpPr>
        <p:spPr>
          <a:xfrm>
            <a:off x="1176020" y="1803962"/>
            <a:ext cx="9467850" cy="3706143"/>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The DOM is a programming interface for HTML.</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The rendering engine takes in the HTML document</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The rendering engine parse the HTML into the DOM tree</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The rendering engine takes the DOM tree and creates the render tree</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The rendering engine paints the render tree</a:t>
            </a:r>
            <a:endParaRPr sz="1800">
              <a:latin typeface="Arial"/>
              <a:cs typeface="Arial"/>
            </a:endParaRPr>
          </a:p>
          <a:p>
            <a:pPr marL="12700">
              <a:lnSpc>
                <a:spcPct val="100000"/>
              </a:lnSpc>
              <a:spcBef>
                <a:spcPts val="1340"/>
              </a:spcBef>
            </a:pPr>
            <a:r>
              <a:rPr sz="2000" dirty="0">
                <a:solidFill>
                  <a:srgbClr val="404040"/>
                </a:solidFill>
                <a:latin typeface="Arial"/>
                <a:cs typeface="Arial"/>
              </a:rPr>
              <a:t>You can then manipulate the web page through the DOM, which is accessible via JavaScript.</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You will target DOM elements</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You will manipulate them</a:t>
            </a:r>
            <a:endParaRPr sz="1800">
              <a:latin typeface="Arial"/>
              <a:cs typeface="Arial"/>
            </a:endParaRPr>
          </a:p>
          <a:p>
            <a:pPr marL="305435" indent="-182880">
              <a:lnSpc>
                <a:spcPct val="100000"/>
              </a:lnSpc>
              <a:spcBef>
                <a:spcPts val="409"/>
              </a:spcBef>
              <a:buClr>
                <a:srgbClr val="E48312"/>
              </a:buClr>
              <a:buChar char="◦"/>
              <a:tabLst>
                <a:tab pos="305435" algn="l"/>
              </a:tabLst>
            </a:pPr>
            <a:r>
              <a:rPr sz="1800" dirty="0">
                <a:solidFill>
                  <a:srgbClr val="404040"/>
                </a:solidFill>
                <a:latin typeface="Arial"/>
                <a:cs typeface="Arial"/>
              </a:rPr>
              <a:t>The rendering engine will recreate that portion of the rendering tree.</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The rendering engine will repaint.</a:t>
            </a:r>
            <a:endParaRPr sz="1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1" rIns="0" bIns="0" rtlCol="0">
            <a:spAutoFit/>
          </a:bodyPr>
          <a:lstStyle/>
          <a:p>
            <a:pPr marL="170180">
              <a:lnSpc>
                <a:spcPct val="100000"/>
              </a:lnSpc>
              <a:spcBef>
                <a:spcPts val="100"/>
              </a:spcBef>
              <a:tabLst>
                <a:tab pos="10141585" algn="l"/>
              </a:tabLst>
            </a:pPr>
            <a:r>
              <a:rPr dirty="0"/>
              <a:t>Why is this important?	</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p:nvPr/>
        </p:nvSpPr>
        <p:spPr>
          <a:xfrm>
            <a:off x="1176020" y="1832208"/>
            <a:ext cx="9436735" cy="2056973"/>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Being able to manipulate your web page in real time through the DOM API allows you to do  many, many things :</a:t>
            </a:r>
            <a:endParaRPr sz="20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Enhance the functionality of your web page</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Update data on your web page to reflect the user’s actions</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Turn web pages into robust web applications</a:t>
            </a:r>
            <a:endParaRPr sz="1800">
              <a:latin typeface="Arial"/>
              <a:cs typeface="Arial"/>
            </a:endParaRPr>
          </a:p>
          <a:p>
            <a:pPr marL="12700">
              <a:lnSpc>
                <a:spcPct val="100000"/>
              </a:lnSpc>
              <a:spcBef>
                <a:spcPts val="1375"/>
              </a:spcBef>
            </a:pPr>
            <a:r>
              <a:rPr sz="2000" dirty="0">
                <a:solidFill>
                  <a:srgbClr val="404040"/>
                </a:solidFill>
                <a:latin typeface="Arial"/>
                <a:cs typeface="Arial"/>
              </a:rPr>
              <a:t>Modern web applications constantly mutate the DOM</a:t>
            </a:r>
            <a:endParaRPr sz="20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538" y="291401"/>
            <a:ext cx="10716261" cy="1379351"/>
          </a:xfrm>
          <a:prstGeom prst="rect">
            <a:avLst/>
          </a:prstGeom>
        </p:spPr>
        <p:txBody>
          <a:bodyPr vert="horz" wrap="square" lIns="0" tIns="634491" rIns="0" bIns="0" rtlCol="0">
            <a:spAutoFit/>
          </a:bodyPr>
          <a:lstStyle/>
          <a:p>
            <a:pPr marL="170180">
              <a:lnSpc>
                <a:spcPct val="100000"/>
              </a:lnSpc>
              <a:spcBef>
                <a:spcPts val="100"/>
              </a:spcBef>
              <a:tabLst>
                <a:tab pos="10141585" algn="l"/>
              </a:tabLst>
            </a:pPr>
            <a:r>
              <a:rPr dirty="0"/>
              <a:t>A practical example of using the DOM</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p:nvPr/>
        </p:nvSpPr>
        <p:spPr>
          <a:xfrm>
            <a:off x="1176020" y="1832208"/>
            <a:ext cx="9505315" cy="3015184"/>
          </a:xfrm>
          <a:prstGeom prst="rect">
            <a:avLst/>
          </a:prstGeom>
        </p:spPr>
        <p:txBody>
          <a:bodyPr vert="horz" wrap="square" lIns="0" tIns="45720" rIns="0" bIns="0" rtlCol="0">
            <a:spAutoFit/>
          </a:bodyPr>
          <a:lstStyle/>
          <a:p>
            <a:pPr marL="12700" marR="388620">
              <a:lnSpc>
                <a:spcPts val="2170"/>
              </a:lnSpc>
              <a:spcBef>
                <a:spcPts val="360"/>
              </a:spcBef>
            </a:pPr>
            <a:r>
              <a:rPr sz="2000" dirty="0">
                <a:solidFill>
                  <a:srgbClr val="404040"/>
                </a:solidFill>
                <a:latin typeface="Arial"/>
                <a:cs typeface="Arial"/>
              </a:rPr>
              <a:t>You are creating a page with a comment box and list of comments. You’ve created a very  controversial post that will definitely spawn a large amount of comments.</a:t>
            </a:r>
            <a:endParaRPr sz="2000">
              <a:latin typeface="Arial"/>
              <a:cs typeface="Arial"/>
            </a:endParaRPr>
          </a:p>
          <a:p>
            <a:pPr marL="12700">
              <a:lnSpc>
                <a:spcPct val="100000"/>
              </a:lnSpc>
              <a:spcBef>
                <a:spcPts val="1130"/>
              </a:spcBef>
            </a:pPr>
            <a:r>
              <a:rPr sz="2000" dirty="0">
                <a:solidFill>
                  <a:srgbClr val="404040"/>
                </a:solidFill>
                <a:latin typeface="Arial"/>
                <a:cs typeface="Arial"/>
              </a:rPr>
              <a:t>You would manipulate the DOM in three ways:</a:t>
            </a:r>
            <a:endParaRPr sz="2000">
              <a:latin typeface="Arial"/>
              <a:cs typeface="Arial"/>
            </a:endParaRPr>
          </a:p>
          <a:p>
            <a:pPr marL="305435" marR="5080" indent="-182880">
              <a:lnSpc>
                <a:spcPct val="90300"/>
              </a:lnSpc>
              <a:spcBef>
                <a:spcPts val="380"/>
              </a:spcBef>
              <a:buClr>
                <a:srgbClr val="E48312"/>
              </a:buClr>
              <a:buChar char="◦"/>
              <a:tabLst>
                <a:tab pos="305435" algn="l"/>
              </a:tabLst>
            </a:pPr>
            <a:r>
              <a:rPr sz="1800" dirty="0">
                <a:solidFill>
                  <a:srgbClr val="404040"/>
                </a:solidFill>
                <a:latin typeface="Arial"/>
                <a:cs typeface="Arial"/>
              </a:rPr>
              <a:t>Every 5 seconds you would poll the server in order to check for new comments; if there are new  comments, you would use the DOM to create and insert new elements with the comment info that  would then appear on screen</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When the user submits a comment, you will use the DOM to:</a:t>
            </a:r>
            <a:endParaRPr sz="1800">
              <a:latin typeface="Arial"/>
              <a:cs typeface="Arial"/>
            </a:endParaRPr>
          </a:p>
          <a:p>
            <a:pPr marL="488315" lvl="1" indent="-182880">
              <a:lnSpc>
                <a:spcPct val="100000"/>
              </a:lnSpc>
              <a:spcBef>
                <a:spcPts val="475"/>
              </a:spcBef>
              <a:buClr>
                <a:srgbClr val="E48312"/>
              </a:buClr>
              <a:buChar char="◦"/>
              <a:tabLst>
                <a:tab pos="488315" algn="l"/>
              </a:tabLst>
            </a:pPr>
            <a:r>
              <a:rPr sz="1400" dirty="0">
                <a:solidFill>
                  <a:srgbClr val="404040"/>
                </a:solidFill>
                <a:latin typeface="Arial"/>
                <a:cs typeface="Arial"/>
              </a:rPr>
              <a:t>Retrieve their new comment information, submit it to the server, and add their new comment to the page</a:t>
            </a:r>
            <a:endParaRPr sz="1400">
              <a:latin typeface="Arial"/>
              <a:cs typeface="Arial"/>
            </a:endParaRPr>
          </a:p>
          <a:p>
            <a:pPr marL="488315" lvl="1" indent="-182880">
              <a:lnSpc>
                <a:spcPct val="100000"/>
              </a:lnSpc>
              <a:spcBef>
                <a:spcPts val="420"/>
              </a:spcBef>
              <a:buClr>
                <a:srgbClr val="E48312"/>
              </a:buClr>
              <a:buChar char="◦"/>
              <a:tabLst>
                <a:tab pos="488315" algn="l"/>
              </a:tabLst>
            </a:pPr>
            <a:r>
              <a:rPr sz="1400" dirty="0">
                <a:solidFill>
                  <a:srgbClr val="404040"/>
                </a:solidFill>
                <a:latin typeface="Arial"/>
                <a:cs typeface="Arial"/>
              </a:rPr>
              <a:t>Reset the comment box form to its default state</a:t>
            </a:r>
            <a:endParaRPr sz="14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1" rIns="0" bIns="0" rtlCol="0">
            <a:spAutoFit/>
          </a:bodyPr>
          <a:lstStyle/>
          <a:p>
            <a:pPr marL="170180">
              <a:lnSpc>
                <a:spcPct val="100000"/>
              </a:lnSpc>
              <a:spcBef>
                <a:spcPts val="100"/>
              </a:spcBef>
              <a:tabLst>
                <a:tab pos="10141585" algn="l"/>
              </a:tabLst>
            </a:pPr>
            <a:r>
              <a:rPr dirty="0"/>
              <a:t>DOM Events	</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p:nvPr/>
        </p:nvSpPr>
        <p:spPr>
          <a:xfrm>
            <a:off x="1176020" y="1832208"/>
            <a:ext cx="9599930" cy="2836674"/>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There are many events that you can listen for, representing interaction between the user and  the page or the page and other resources. Some common events to listen to are:</a:t>
            </a:r>
            <a:endParaRPr sz="20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Users hovering over an element</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Images loading or failing to load</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Scrolling to occur</a:t>
            </a:r>
            <a:endParaRPr sz="1800">
              <a:latin typeface="Arial"/>
              <a:cs typeface="Arial"/>
            </a:endParaRPr>
          </a:p>
          <a:p>
            <a:pPr marL="305435" indent="-182880">
              <a:lnSpc>
                <a:spcPct val="100000"/>
              </a:lnSpc>
              <a:spcBef>
                <a:spcPts val="409"/>
              </a:spcBef>
              <a:buClr>
                <a:srgbClr val="E48312"/>
              </a:buClr>
              <a:buChar char="◦"/>
              <a:tabLst>
                <a:tab pos="305435" algn="l"/>
              </a:tabLst>
            </a:pPr>
            <a:r>
              <a:rPr sz="1800" dirty="0">
                <a:solidFill>
                  <a:srgbClr val="404040"/>
                </a:solidFill>
                <a:latin typeface="Arial"/>
                <a:cs typeface="Arial"/>
              </a:rPr>
              <a:t>Forms to be interacted with</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Keys to be pressed</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The DOM to be modified.</a:t>
            </a:r>
            <a:endParaRPr sz="18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202565" rIns="0" bIns="0" rtlCol="0">
            <a:spAutoFit/>
          </a:bodyPr>
          <a:lstStyle/>
          <a:p>
            <a:pPr marL="92710" marR="5080">
              <a:lnSpc>
                <a:spcPts val="8130"/>
              </a:lnSpc>
              <a:spcBef>
                <a:spcPts val="1595"/>
              </a:spcBef>
              <a:tabLst>
                <a:tab pos="9986645" algn="l"/>
              </a:tabLst>
            </a:pPr>
            <a:r>
              <a:rPr dirty="0"/>
              <a:t>Accessing the DOM Via </a:t>
            </a:r>
            <a:r>
              <a:rPr dirty="0">
                <a:uFill>
                  <a:solidFill>
                    <a:srgbClr val="7F7F7F"/>
                  </a:solidFill>
                </a:uFill>
              </a:rPr>
              <a:t>JavaScript	</a:t>
            </a:r>
          </a:p>
        </p:txBody>
      </p:sp>
      <p:sp>
        <p:nvSpPr>
          <p:cNvPr id="5" name="object 5"/>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3" name="object 3"/>
          <p:cNvSpPr txBox="1">
            <a:spLocks noGrp="1"/>
          </p:cNvSpPr>
          <p:nvPr>
            <p:ph type="title"/>
          </p:nvPr>
        </p:nvSpPr>
        <p:spPr>
          <a:xfrm>
            <a:off x="1176020" y="913193"/>
            <a:ext cx="5453380" cy="751488"/>
          </a:xfrm>
          <a:prstGeom prst="rect">
            <a:avLst/>
          </a:prstGeom>
        </p:spPr>
        <p:txBody>
          <a:bodyPr vert="horz" wrap="square" lIns="0" tIns="12700" rIns="0" bIns="0" rtlCol="0">
            <a:spAutoFit/>
          </a:bodyPr>
          <a:lstStyle/>
          <a:p>
            <a:pPr marL="12700">
              <a:lnSpc>
                <a:spcPct val="100000"/>
              </a:lnSpc>
              <a:spcBef>
                <a:spcPts val="100"/>
              </a:spcBef>
            </a:pPr>
            <a:r>
              <a:rPr u="none" dirty="0"/>
              <a:t>Accessing the DOM</a:t>
            </a:r>
          </a:p>
        </p:txBody>
      </p:sp>
      <p:sp>
        <p:nvSpPr>
          <p:cNvPr id="4" name="object 4"/>
          <p:cNvSpPr txBox="1"/>
          <p:nvPr/>
        </p:nvSpPr>
        <p:spPr>
          <a:xfrm>
            <a:off x="1176020" y="1806808"/>
            <a:ext cx="9849485" cy="3806190"/>
          </a:xfrm>
          <a:prstGeom prst="rect">
            <a:avLst/>
          </a:prstGeom>
        </p:spPr>
        <p:txBody>
          <a:bodyPr vert="horz" wrap="square" lIns="0" tIns="70485" rIns="0" bIns="0" rtlCol="0">
            <a:spAutoFit/>
          </a:bodyPr>
          <a:lstStyle/>
          <a:p>
            <a:pPr marL="12700" marR="5080">
              <a:lnSpc>
                <a:spcPts val="1930"/>
              </a:lnSpc>
              <a:spcBef>
                <a:spcPts val="555"/>
              </a:spcBef>
            </a:pPr>
            <a:r>
              <a:rPr sz="2000" dirty="0">
                <a:solidFill>
                  <a:srgbClr val="404040"/>
                </a:solidFill>
                <a:latin typeface="Arial"/>
                <a:cs typeface="Arial"/>
              </a:rPr>
              <a:t>Primarily, we access DOM elements via the </a:t>
            </a:r>
            <a:r>
              <a:rPr sz="2000" i="1" dirty="0">
                <a:solidFill>
                  <a:srgbClr val="404040"/>
                </a:solidFill>
                <a:latin typeface="Arial"/>
                <a:cs typeface="Arial"/>
              </a:rPr>
              <a:t>document </a:t>
            </a:r>
            <a:r>
              <a:rPr sz="2000" dirty="0">
                <a:solidFill>
                  <a:srgbClr val="404040"/>
                </a:solidFill>
                <a:latin typeface="Arial"/>
                <a:cs typeface="Arial"/>
              </a:rPr>
              <a:t>global variable, which has many methods  to begin searching for DOM elements</a:t>
            </a:r>
            <a:endParaRPr sz="2000">
              <a:latin typeface="Arial"/>
              <a:cs typeface="Arial"/>
            </a:endParaRPr>
          </a:p>
          <a:p>
            <a:pPr marL="305435" indent="-182880">
              <a:lnSpc>
                <a:spcPts val="2145"/>
              </a:lnSpc>
              <a:buClr>
                <a:srgbClr val="E48312"/>
              </a:buClr>
              <a:buChar char="◦"/>
              <a:tabLst>
                <a:tab pos="305435" algn="l"/>
              </a:tabLst>
            </a:pPr>
            <a:r>
              <a:rPr sz="1800" dirty="0">
                <a:solidFill>
                  <a:srgbClr val="404040"/>
                </a:solidFill>
                <a:latin typeface="Arial"/>
                <a:cs typeface="Arial"/>
              </a:rPr>
              <a:t>document.getElementById(“content”);</a:t>
            </a:r>
            <a:endParaRPr sz="180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document.getElementsByTagName(“li”);</a:t>
            </a:r>
            <a:endParaRPr sz="18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document.getElementsByTagName(“div”);</a:t>
            </a:r>
            <a:endParaRPr sz="180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document.querySelector("div");</a:t>
            </a:r>
            <a:endParaRPr sz="1800">
              <a:latin typeface="Arial"/>
              <a:cs typeface="Arial"/>
            </a:endParaRPr>
          </a:p>
          <a:p>
            <a:pPr marL="305435" indent="-182880">
              <a:lnSpc>
                <a:spcPct val="100000"/>
              </a:lnSpc>
              <a:spcBef>
                <a:spcPts val="140"/>
              </a:spcBef>
              <a:buClr>
                <a:srgbClr val="E48312"/>
              </a:buClr>
              <a:buChar char="◦"/>
              <a:tabLst>
                <a:tab pos="305435" algn="l"/>
              </a:tabLst>
            </a:pPr>
            <a:r>
              <a:rPr sz="1800" dirty="0">
                <a:solidFill>
                  <a:srgbClr val="404040"/>
                </a:solidFill>
                <a:latin typeface="Arial"/>
                <a:cs typeface="Arial"/>
              </a:rPr>
              <a:t>document.querySelectorAll("div &gt; a");</a:t>
            </a:r>
            <a:endParaRPr sz="1800">
              <a:latin typeface="Arial"/>
              <a:cs typeface="Arial"/>
            </a:endParaRPr>
          </a:p>
          <a:p>
            <a:pPr marL="12700" marR="265430">
              <a:lnSpc>
                <a:spcPct val="79200"/>
              </a:lnSpc>
              <a:spcBef>
                <a:spcPts val="1639"/>
              </a:spcBef>
            </a:pPr>
            <a:r>
              <a:rPr sz="2000" dirty="0">
                <a:solidFill>
                  <a:srgbClr val="404040"/>
                </a:solidFill>
                <a:latin typeface="Arial"/>
                <a:cs typeface="Arial"/>
              </a:rPr>
              <a:t>When we have an initial reference to a DOM node, we can also traverse its children to access  other DOM nodes.</a:t>
            </a:r>
            <a:endParaRPr sz="2000">
              <a:latin typeface="Arial"/>
              <a:cs typeface="Arial"/>
            </a:endParaRPr>
          </a:p>
          <a:p>
            <a:pPr marL="12700" marR="447040">
              <a:lnSpc>
                <a:spcPct val="79200"/>
              </a:lnSpc>
              <a:spcBef>
                <a:spcPts val="1430"/>
              </a:spcBef>
            </a:pPr>
            <a:r>
              <a:rPr sz="2000" b="1" dirty="0">
                <a:solidFill>
                  <a:srgbClr val="404040"/>
                </a:solidFill>
                <a:latin typeface="Arial"/>
                <a:cs typeface="Arial"/>
              </a:rPr>
              <a:t>You can store these results in a variable! </a:t>
            </a:r>
            <a:r>
              <a:rPr sz="2000" dirty="0">
                <a:solidFill>
                  <a:srgbClr val="404040"/>
                </a:solidFill>
                <a:latin typeface="Arial"/>
                <a:cs typeface="Arial"/>
              </a:rPr>
              <a:t>It is often beneficial to do so, to avoid many DOM  traversals.</a:t>
            </a:r>
            <a:endParaRPr sz="2000">
              <a:latin typeface="Arial"/>
              <a:cs typeface="Arial"/>
            </a:endParaRPr>
          </a:p>
          <a:p>
            <a:pPr marL="12700">
              <a:lnSpc>
                <a:spcPct val="100000"/>
              </a:lnSpc>
              <a:spcBef>
                <a:spcPts val="935"/>
              </a:spcBef>
            </a:pPr>
            <a:r>
              <a:rPr sz="2000" u="sng" dirty="0">
                <a:solidFill>
                  <a:srgbClr val="2998E3"/>
                </a:solidFill>
                <a:uFill>
                  <a:solidFill>
                    <a:srgbClr val="2998E3"/>
                  </a:solidFill>
                </a:uFill>
                <a:latin typeface="Arial"/>
                <a:cs typeface="Arial"/>
              </a:rPr>
              <a:t>https://developer.mozilla.org/en-US/docs/Web/API/Document</a:t>
            </a:r>
            <a:endParaRPr sz="20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531" y="1737845"/>
            <a:ext cx="9966960" cy="0"/>
          </a:xfrm>
          <a:custGeom>
            <a:avLst/>
            <a:gdLst/>
            <a:ahLst/>
            <a:cxnLst/>
            <a:rect l="l" t="t" r="r" b="b"/>
            <a:pathLst>
              <a:path w="9966960">
                <a:moveTo>
                  <a:pt x="0" y="0"/>
                </a:moveTo>
                <a:lnTo>
                  <a:pt x="9966960" y="1"/>
                </a:lnTo>
              </a:path>
            </a:pathLst>
          </a:custGeom>
          <a:ln w="6350">
            <a:solidFill>
              <a:srgbClr val="7F7F7F"/>
            </a:solidFill>
          </a:ln>
        </p:spPr>
        <p:txBody>
          <a:bodyPr wrap="square" lIns="0" tIns="0" rIns="0" bIns="0" rtlCol="0"/>
          <a:lstStyle/>
          <a:p>
            <a:endParaRPr/>
          </a:p>
        </p:txBody>
      </p:sp>
      <p:sp>
        <p:nvSpPr>
          <p:cNvPr id="3" name="object 3"/>
          <p:cNvSpPr txBox="1">
            <a:spLocks noGrp="1"/>
          </p:cNvSpPr>
          <p:nvPr>
            <p:ph type="title"/>
          </p:nvPr>
        </p:nvSpPr>
        <p:spPr>
          <a:xfrm>
            <a:off x="838200" y="913193"/>
            <a:ext cx="10591800" cy="751488"/>
          </a:xfrm>
          <a:prstGeom prst="rect">
            <a:avLst/>
          </a:prstGeom>
        </p:spPr>
        <p:txBody>
          <a:bodyPr vert="horz" wrap="square" lIns="0" tIns="12700" rIns="0" bIns="0" rtlCol="0">
            <a:spAutoFit/>
          </a:bodyPr>
          <a:lstStyle/>
          <a:p>
            <a:pPr marL="12700">
              <a:lnSpc>
                <a:spcPct val="100000"/>
              </a:lnSpc>
              <a:spcBef>
                <a:spcPts val="100"/>
              </a:spcBef>
            </a:pPr>
            <a:r>
              <a:rPr u="none" dirty="0"/>
              <a:t>What can we do with a DOM Element?</a:t>
            </a:r>
          </a:p>
        </p:txBody>
      </p:sp>
      <p:sp>
        <p:nvSpPr>
          <p:cNvPr id="4" name="object 4"/>
          <p:cNvSpPr txBox="1"/>
          <p:nvPr/>
        </p:nvSpPr>
        <p:spPr>
          <a:xfrm>
            <a:off x="1176020" y="1806808"/>
            <a:ext cx="9403715" cy="4311180"/>
          </a:xfrm>
          <a:prstGeom prst="rect">
            <a:avLst/>
          </a:prstGeom>
        </p:spPr>
        <p:txBody>
          <a:bodyPr vert="horz" wrap="square" lIns="0" tIns="70485" rIns="0" bIns="0" rtlCol="0">
            <a:spAutoFit/>
          </a:bodyPr>
          <a:lstStyle/>
          <a:p>
            <a:pPr marL="12700" marR="5080">
              <a:lnSpc>
                <a:spcPts val="1930"/>
              </a:lnSpc>
              <a:spcBef>
                <a:spcPts val="555"/>
              </a:spcBef>
            </a:pPr>
            <a:r>
              <a:rPr sz="2000" dirty="0">
                <a:solidFill>
                  <a:srgbClr val="404040"/>
                </a:solidFill>
                <a:latin typeface="Arial"/>
                <a:cs typeface="Arial"/>
              </a:rPr>
              <a:t>After querying a DOM element, you will be able to access </a:t>
            </a:r>
            <a:r>
              <a:rPr sz="2000" i="1" dirty="0">
                <a:solidFill>
                  <a:srgbClr val="404040"/>
                </a:solidFill>
                <a:latin typeface="Arial"/>
                <a:cs typeface="Arial"/>
              </a:rPr>
              <a:t>tons </a:t>
            </a:r>
            <a:r>
              <a:rPr sz="2000" dirty="0">
                <a:solidFill>
                  <a:srgbClr val="404040"/>
                </a:solidFill>
                <a:latin typeface="Arial"/>
                <a:cs typeface="Arial"/>
              </a:rPr>
              <a:t>of data based on the type of  element.</a:t>
            </a:r>
            <a:endParaRPr sz="2000">
              <a:latin typeface="Arial"/>
              <a:cs typeface="Arial"/>
            </a:endParaRPr>
          </a:p>
          <a:p>
            <a:pPr marL="305435" indent="-182880">
              <a:lnSpc>
                <a:spcPts val="2145"/>
              </a:lnSpc>
              <a:buClr>
                <a:srgbClr val="E48312"/>
              </a:buClr>
              <a:buChar char="◦"/>
              <a:tabLst>
                <a:tab pos="305435" algn="l"/>
              </a:tabLst>
            </a:pPr>
            <a:r>
              <a:rPr sz="1800" dirty="0">
                <a:solidFill>
                  <a:srgbClr val="404040"/>
                </a:solidFill>
                <a:latin typeface="Arial"/>
                <a:cs typeface="Arial"/>
              </a:rPr>
              <a:t>All elements will allow you to get/set their innerHTML</a:t>
            </a:r>
            <a:endParaRPr sz="180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All elements will allow you to get/set their children</a:t>
            </a:r>
            <a:endParaRPr sz="18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All elements will allow you to get/set attributes, classes, width, height, etc.</a:t>
            </a:r>
            <a:endParaRPr sz="180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Inputs will allow you to get/set their values</a:t>
            </a:r>
            <a:endParaRPr sz="1800">
              <a:latin typeface="Arial"/>
              <a:cs typeface="Arial"/>
            </a:endParaRPr>
          </a:p>
          <a:p>
            <a:pPr marL="12700">
              <a:lnSpc>
                <a:spcPts val="2385"/>
              </a:lnSpc>
              <a:spcBef>
                <a:spcPts val="1105"/>
              </a:spcBef>
            </a:pPr>
            <a:r>
              <a:rPr sz="2000" dirty="0">
                <a:solidFill>
                  <a:srgbClr val="404040"/>
                </a:solidFill>
                <a:latin typeface="Arial"/>
                <a:cs typeface="Arial"/>
              </a:rPr>
              <a:t>You will also be able to hook into events related to some element types</a:t>
            </a:r>
            <a:endParaRPr sz="2000">
              <a:latin typeface="Arial"/>
              <a:cs typeface="Arial"/>
            </a:endParaRPr>
          </a:p>
          <a:p>
            <a:pPr marL="305435" indent="-182880">
              <a:lnSpc>
                <a:spcPts val="2145"/>
              </a:lnSpc>
              <a:buClr>
                <a:srgbClr val="E48312"/>
              </a:buClr>
              <a:buChar char="◦"/>
              <a:tabLst>
                <a:tab pos="305435" algn="l"/>
              </a:tabLst>
            </a:pPr>
            <a:r>
              <a:rPr sz="1800" dirty="0">
                <a:solidFill>
                  <a:srgbClr val="404040"/>
                </a:solidFill>
                <a:latin typeface="Arial"/>
                <a:cs typeface="Arial"/>
              </a:rPr>
              <a:t>Inputs have events for when they change</a:t>
            </a:r>
            <a:endParaRPr sz="180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Images will allow you to watch for the image loading / failing</a:t>
            </a:r>
            <a:endParaRPr sz="180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Forms have events for submissions</a:t>
            </a:r>
            <a:endParaRPr sz="1800">
              <a:latin typeface="Arial"/>
              <a:cs typeface="Arial"/>
            </a:endParaRPr>
          </a:p>
          <a:p>
            <a:pPr marL="12700" marR="2512060">
              <a:lnSpc>
                <a:spcPct val="137500"/>
              </a:lnSpc>
              <a:spcBef>
                <a:spcPts val="204"/>
              </a:spcBef>
            </a:pPr>
            <a:r>
              <a:rPr sz="2000" u="sng" dirty="0">
                <a:solidFill>
                  <a:srgbClr val="2998E3"/>
                </a:solidFill>
                <a:uFill>
                  <a:solidFill>
                    <a:srgbClr val="2998E3"/>
                  </a:solidFill>
                </a:uFill>
                <a:latin typeface="Arial"/>
                <a:cs typeface="Arial"/>
              </a:rPr>
              <a:t>https://developer.mozilla.org/en-US/docs/Web/API/Element </a:t>
            </a:r>
            <a:r>
              <a:rPr sz="2000" dirty="0">
                <a:solidFill>
                  <a:srgbClr val="2998E3"/>
                </a:solidFill>
                <a:latin typeface="Arial"/>
                <a:cs typeface="Arial"/>
              </a:rPr>
              <a:t> </a:t>
            </a:r>
            <a:r>
              <a:rPr sz="2000" u="sng" dirty="0">
                <a:solidFill>
                  <a:srgbClr val="2998E3"/>
                </a:solidFill>
                <a:uFill>
                  <a:solidFill>
                    <a:srgbClr val="2998E3"/>
                  </a:solidFill>
                </a:uFill>
                <a:latin typeface="Arial"/>
                <a:cs typeface="Arial"/>
              </a:rPr>
              <a:t>https://developer.mozilla.org/en-US/docs/Web/API/HTMLElement</a:t>
            </a:r>
            <a:endParaRPr sz="20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1" rIns="0" bIns="0" rtlCol="0">
            <a:spAutoFit/>
          </a:bodyPr>
          <a:lstStyle/>
          <a:p>
            <a:pPr marL="170180">
              <a:lnSpc>
                <a:spcPct val="100000"/>
              </a:lnSpc>
              <a:spcBef>
                <a:spcPts val="100"/>
              </a:spcBef>
              <a:tabLst>
                <a:tab pos="10141585" algn="l"/>
              </a:tabLst>
            </a:pPr>
            <a:r>
              <a:rPr dirty="0"/>
              <a:t>Creating a new element (input)	</a:t>
            </a:r>
          </a:p>
        </p:txBody>
      </p:sp>
      <p:sp>
        <p:nvSpPr>
          <p:cNvPr id="3" name="object 3"/>
          <p:cNvSpPr txBox="1"/>
          <p:nvPr/>
        </p:nvSpPr>
        <p:spPr>
          <a:xfrm>
            <a:off x="1176020" y="1684041"/>
            <a:ext cx="9978390" cy="2205990"/>
          </a:xfrm>
          <a:prstGeom prst="rect">
            <a:avLst/>
          </a:prstGeom>
        </p:spPr>
        <p:txBody>
          <a:bodyPr vert="horz" wrap="square" lIns="0" tIns="160655" rIns="0" bIns="0" rtlCol="0">
            <a:spAutoFit/>
          </a:bodyPr>
          <a:lstStyle/>
          <a:p>
            <a:pPr marL="12700">
              <a:lnSpc>
                <a:spcPct val="100000"/>
              </a:lnSpc>
              <a:spcBef>
                <a:spcPts val="1265"/>
              </a:spcBef>
            </a:pPr>
            <a:r>
              <a:rPr sz="2000" dirty="0">
                <a:solidFill>
                  <a:srgbClr val="404040"/>
                </a:solidFill>
                <a:latin typeface="Arial"/>
                <a:cs typeface="Arial"/>
              </a:rPr>
              <a:t>Using JavaScript, you can create a new element with ease.</a:t>
            </a:r>
            <a:endParaRPr sz="2000">
              <a:latin typeface="Arial"/>
              <a:cs typeface="Arial"/>
            </a:endParaRPr>
          </a:p>
          <a:p>
            <a:pPr marL="12700" marR="5080">
              <a:lnSpc>
                <a:spcPct val="89600"/>
              </a:lnSpc>
              <a:spcBef>
                <a:spcPts val="1415"/>
              </a:spcBef>
            </a:pPr>
            <a:r>
              <a:rPr sz="2000" dirty="0">
                <a:solidFill>
                  <a:srgbClr val="404040"/>
                </a:solidFill>
                <a:latin typeface="Arial"/>
                <a:cs typeface="Arial"/>
              </a:rPr>
              <a:t>The </a:t>
            </a:r>
            <a:r>
              <a:rPr sz="2000" i="1" dirty="0">
                <a:solidFill>
                  <a:srgbClr val="404040"/>
                </a:solidFill>
                <a:latin typeface="Arial"/>
                <a:cs typeface="Arial"/>
              </a:rPr>
              <a:t>document.createElement(“input”) </a:t>
            </a:r>
            <a:r>
              <a:rPr sz="2000" dirty="0">
                <a:solidFill>
                  <a:srgbClr val="404040"/>
                </a:solidFill>
                <a:latin typeface="Arial"/>
                <a:cs typeface="Arial"/>
              </a:rPr>
              <a:t>method will create and return a new DOM element, but it  will not yet be attached to the DOM tree (and therefore, the render tree; it will not show up on  the screen).</a:t>
            </a:r>
            <a:endParaRPr sz="2000">
              <a:latin typeface="Arial"/>
              <a:cs typeface="Arial"/>
            </a:endParaRPr>
          </a:p>
          <a:p>
            <a:pPr marL="12700" marR="252095">
              <a:lnSpc>
                <a:spcPts val="2170"/>
              </a:lnSpc>
              <a:spcBef>
                <a:spcPts val="1430"/>
              </a:spcBef>
            </a:pPr>
            <a:r>
              <a:rPr sz="2000" dirty="0">
                <a:solidFill>
                  <a:srgbClr val="404040"/>
                </a:solidFill>
                <a:latin typeface="Arial"/>
                <a:cs typeface="Arial"/>
              </a:rPr>
              <a:t>By storing that result, you can then manipulate it using methods such as setting the input type  or giving it an initial value.</a:t>
            </a:r>
            <a:endParaRPr sz="20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180">
              <a:lnSpc>
                <a:spcPts val="5330"/>
              </a:lnSpc>
              <a:spcBef>
                <a:spcPts val="100"/>
              </a:spcBef>
            </a:pPr>
            <a:r>
              <a:rPr u="none" dirty="0"/>
              <a:t>What can we do to manipulate the</a:t>
            </a:r>
          </a:p>
          <a:p>
            <a:pPr marL="170180">
              <a:lnSpc>
                <a:spcPts val="5330"/>
              </a:lnSpc>
              <a:tabLst>
                <a:tab pos="10141585" algn="l"/>
              </a:tabLst>
            </a:pPr>
            <a:r>
              <a:rPr dirty="0"/>
              <a:t>DOM?	</a:t>
            </a:r>
          </a:p>
        </p:txBody>
      </p:sp>
      <p:sp>
        <p:nvSpPr>
          <p:cNvPr id="3" name="object 3"/>
          <p:cNvSpPr txBox="1"/>
          <p:nvPr/>
        </p:nvSpPr>
        <p:spPr>
          <a:xfrm>
            <a:off x="1176020" y="1832208"/>
            <a:ext cx="9971405" cy="3123932"/>
          </a:xfrm>
          <a:prstGeom prst="rect">
            <a:avLst/>
          </a:prstGeom>
        </p:spPr>
        <p:txBody>
          <a:bodyPr vert="horz" wrap="square" lIns="0" tIns="45720" rIns="0" bIns="0" rtlCol="0">
            <a:spAutoFit/>
          </a:bodyPr>
          <a:lstStyle/>
          <a:p>
            <a:pPr marL="12700" marR="336550">
              <a:lnSpc>
                <a:spcPts val="2170"/>
              </a:lnSpc>
              <a:spcBef>
                <a:spcPts val="360"/>
              </a:spcBef>
            </a:pPr>
            <a:r>
              <a:rPr sz="2000" dirty="0">
                <a:solidFill>
                  <a:srgbClr val="404040"/>
                </a:solidFill>
                <a:latin typeface="Arial"/>
                <a:cs typeface="Arial"/>
              </a:rPr>
              <a:t>It is easy to add elements to the DOM by targeting parent elements and appending the newly  created elements into those parents.</a:t>
            </a:r>
            <a:endParaRPr sz="2000">
              <a:latin typeface="Arial"/>
              <a:cs typeface="Arial"/>
            </a:endParaRPr>
          </a:p>
          <a:p>
            <a:pPr marL="12700">
              <a:lnSpc>
                <a:spcPts val="2265"/>
              </a:lnSpc>
              <a:spcBef>
                <a:spcPts val="1130"/>
              </a:spcBef>
            </a:pPr>
            <a:r>
              <a:rPr sz="2000" dirty="0">
                <a:solidFill>
                  <a:srgbClr val="404040"/>
                </a:solidFill>
                <a:latin typeface="Arial"/>
                <a:cs typeface="Arial"/>
              </a:rPr>
              <a:t>You can move the elements from parent to parent by using the </a:t>
            </a:r>
            <a:r>
              <a:rPr sz="2000" i="1" dirty="0">
                <a:solidFill>
                  <a:srgbClr val="404040"/>
                </a:solidFill>
                <a:latin typeface="Arial"/>
                <a:cs typeface="Arial"/>
              </a:rPr>
              <a:t>parent.appendChild(newNode) </a:t>
            </a:r>
            <a:endParaRPr sz="2000">
              <a:latin typeface="Arial"/>
              <a:cs typeface="Arial"/>
            </a:endParaRPr>
          </a:p>
          <a:p>
            <a:pPr marL="12700">
              <a:lnSpc>
                <a:spcPts val="2265"/>
              </a:lnSpc>
            </a:pPr>
            <a:r>
              <a:rPr sz="2000" dirty="0">
                <a:solidFill>
                  <a:srgbClr val="404040"/>
                </a:solidFill>
                <a:latin typeface="Arial"/>
                <a:cs typeface="Arial"/>
              </a:rPr>
              <a:t>method, or the </a:t>
            </a:r>
            <a:r>
              <a:rPr sz="2000" i="1" dirty="0">
                <a:solidFill>
                  <a:srgbClr val="404040"/>
                </a:solidFill>
                <a:latin typeface="Arial"/>
                <a:cs typeface="Arial"/>
              </a:rPr>
              <a:t>parentNode.insertBefore(newNode, oldNode) </a:t>
            </a:r>
            <a:r>
              <a:rPr sz="2000" dirty="0">
                <a:solidFill>
                  <a:srgbClr val="404040"/>
                </a:solidFill>
                <a:latin typeface="Arial"/>
                <a:cs typeface="Arial"/>
              </a:rPr>
              <a:t>methods.</a:t>
            </a:r>
            <a:endParaRPr sz="2000">
              <a:latin typeface="Arial"/>
              <a:cs typeface="Arial"/>
            </a:endParaRPr>
          </a:p>
          <a:p>
            <a:pPr marL="12700">
              <a:lnSpc>
                <a:spcPct val="100000"/>
              </a:lnSpc>
              <a:spcBef>
                <a:spcPts val="1165"/>
              </a:spcBef>
            </a:pPr>
            <a:r>
              <a:rPr sz="2000" dirty="0">
                <a:solidFill>
                  <a:srgbClr val="404040"/>
                </a:solidFill>
                <a:latin typeface="Arial"/>
                <a:cs typeface="Arial"/>
              </a:rPr>
              <a:t>You may remove elements using the </a:t>
            </a:r>
            <a:r>
              <a:rPr sz="2000" i="1" dirty="0">
                <a:solidFill>
                  <a:srgbClr val="404040"/>
                </a:solidFill>
                <a:latin typeface="Arial"/>
                <a:cs typeface="Arial"/>
              </a:rPr>
              <a:t>parent.removeChild(childNode) </a:t>
            </a:r>
            <a:r>
              <a:rPr sz="2000" dirty="0">
                <a:solidFill>
                  <a:srgbClr val="404040"/>
                </a:solidFill>
                <a:latin typeface="Arial"/>
                <a:cs typeface="Arial"/>
              </a:rPr>
              <a:t>method.</a:t>
            </a:r>
            <a:endParaRPr sz="2000">
              <a:latin typeface="Arial"/>
              <a:cs typeface="Arial"/>
            </a:endParaRPr>
          </a:p>
          <a:p>
            <a:pPr marL="12700" marR="5080">
              <a:lnSpc>
                <a:spcPts val="2170"/>
              </a:lnSpc>
              <a:spcBef>
                <a:spcPts val="1435"/>
              </a:spcBef>
            </a:pPr>
            <a:r>
              <a:rPr sz="2000" dirty="0">
                <a:solidFill>
                  <a:srgbClr val="404040"/>
                </a:solidFill>
                <a:latin typeface="Arial"/>
                <a:cs typeface="Arial"/>
              </a:rPr>
              <a:t>In this way, you can manipulate the content of elements. You can also directly set the </a:t>
            </a:r>
            <a:r>
              <a:rPr sz="2000" i="1" dirty="0">
                <a:solidFill>
                  <a:srgbClr val="404040"/>
                </a:solidFill>
                <a:latin typeface="Arial"/>
                <a:cs typeface="Arial"/>
              </a:rPr>
              <a:t>innerHTML  </a:t>
            </a:r>
            <a:r>
              <a:rPr sz="2000" dirty="0">
                <a:solidFill>
                  <a:srgbClr val="404040"/>
                </a:solidFill>
                <a:latin typeface="Arial"/>
                <a:cs typeface="Arial"/>
              </a:rPr>
              <a:t>property of a method; this, however, forces a complete rebuild of the entire node and is an  expensive repainting operation.</a:t>
            </a:r>
            <a:endParaRPr sz="20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1" rIns="0" bIns="0" rtlCol="0">
            <a:spAutoFit/>
          </a:bodyPr>
          <a:lstStyle/>
          <a:p>
            <a:pPr marL="170180">
              <a:lnSpc>
                <a:spcPct val="100000"/>
              </a:lnSpc>
              <a:spcBef>
                <a:spcPts val="100"/>
              </a:spcBef>
              <a:tabLst>
                <a:tab pos="10141585" algn="l"/>
              </a:tabLst>
            </a:pPr>
            <a:r>
              <a:rPr dirty="0"/>
              <a:t>DOM Events	</a:t>
            </a:r>
          </a:p>
        </p:txBody>
      </p:sp>
      <p:sp>
        <p:nvSpPr>
          <p:cNvPr id="3" name="object 3"/>
          <p:cNvSpPr txBox="1"/>
          <p:nvPr/>
        </p:nvSpPr>
        <p:spPr>
          <a:xfrm>
            <a:off x="1176020" y="1832208"/>
            <a:ext cx="9639300" cy="3018775"/>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Using the DOM API, we can wait for events to occur and execute callbacks after the event has  triggered.</a:t>
            </a:r>
            <a:endParaRPr sz="2000">
              <a:latin typeface="Arial"/>
              <a:cs typeface="Arial"/>
            </a:endParaRPr>
          </a:p>
          <a:p>
            <a:pPr marL="12700">
              <a:lnSpc>
                <a:spcPct val="100000"/>
              </a:lnSpc>
              <a:spcBef>
                <a:spcPts val="1130"/>
              </a:spcBef>
            </a:pPr>
            <a:r>
              <a:rPr sz="2000" dirty="0">
                <a:solidFill>
                  <a:srgbClr val="404040"/>
                </a:solidFill>
                <a:latin typeface="Arial"/>
                <a:cs typeface="Arial"/>
              </a:rPr>
              <a:t>In order to listen for an event, first you must:</a:t>
            </a:r>
            <a:endParaRPr sz="200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Target a DOM element</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Call the </a:t>
            </a:r>
            <a:r>
              <a:rPr sz="1800" i="1" dirty="0">
                <a:solidFill>
                  <a:srgbClr val="404040"/>
                </a:solidFill>
                <a:latin typeface="Arial"/>
                <a:cs typeface="Arial"/>
              </a:rPr>
              <a:t>addEventListener </a:t>
            </a:r>
            <a:r>
              <a:rPr sz="1800" dirty="0">
                <a:solidFill>
                  <a:srgbClr val="404040"/>
                </a:solidFill>
                <a:latin typeface="Arial"/>
                <a:cs typeface="Arial"/>
              </a:rPr>
              <a:t>method on that, and supply the the following as parameters:</a:t>
            </a:r>
            <a:endParaRPr sz="1800">
              <a:latin typeface="Arial"/>
              <a:cs typeface="Arial"/>
            </a:endParaRPr>
          </a:p>
          <a:p>
            <a:pPr marL="488315" lvl="1" indent="-182880">
              <a:lnSpc>
                <a:spcPct val="100000"/>
              </a:lnSpc>
              <a:spcBef>
                <a:spcPts val="440"/>
              </a:spcBef>
              <a:buClr>
                <a:srgbClr val="E48312"/>
              </a:buClr>
              <a:buChar char="◦"/>
              <a:tabLst>
                <a:tab pos="488315" algn="l"/>
              </a:tabLst>
            </a:pPr>
            <a:r>
              <a:rPr sz="1400" dirty="0">
                <a:solidFill>
                  <a:srgbClr val="404040"/>
                </a:solidFill>
                <a:latin typeface="Arial"/>
                <a:cs typeface="Arial"/>
              </a:rPr>
              <a:t>Event name</a:t>
            </a:r>
            <a:endParaRPr sz="1400">
              <a:latin typeface="Arial"/>
              <a:cs typeface="Arial"/>
            </a:endParaRPr>
          </a:p>
          <a:p>
            <a:pPr marL="488315" lvl="1" indent="-182880">
              <a:lnSpc>
                <a:spcPct val="100000"/>
              </a:lnSpc>
              <a:spcBef>
                <a:spcPts val="455"/>
              </a:spcBef>
              <a:buClr>
                <a:srgbClr val="E48312"/>
              </a:buClr>
              <a:buChar char="◦"/>
              <a:tabLst>
                <a:tab pos="488315" algn="l"/>
              </a:tabLst>
            </a:pPr>
            <a:r>
              <a:rPr sz="1400" dirty="0">
                <a:solidFill>
                  <a:srgbClr val="404040"/>
                </a:solidFill>
                <a:latin typeface="Arial"/>
                <a:cs typeface="Arial"/>
              </a:rPr>
              <a:t>Callback function</a:t>
            </a:r>
            <a:endParaRPr sz="1400">
              <a:latin typeface="Arial"/>
              <a:cs typeface="Arial"/>
            </a:endParaRPr>
          </a:p>
          <a:p>
            <a:pPr marL="12700">
              <a:lnSpc>
                <a:spcPct val="100000"/>
              </a:lnSpc>
              <a:spcBef>
                <a:spcPts val="1320"/>
              </a:spcBef>
            </a:pPr>
            <a:r>
              <a:rPr sz="2000" dirty="0">
                <a:solidFill>
                  <a:srgbClr val="404040"/>
                </a:solidFill>
                <a:latin typeface="Arial"/>
                <a:cs typeface="Arial"/>
              </a:rPr>
              <a:t>The callback function will receive an object representing the event as its first parameter.</a:t>
            </a:r>
            <a:endParaRPr sz="20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20" y="2993326"/>
            <a:ext cx="10330180" cy="124393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Client Side JavaScript	</a:t>
            </a:r>
            <a:endParaRPr sz="8000" dirty="0">
              <a:latin typeface="Arial"/>
              <a:cs typeface="Arial"/>
            </a:endParaRPr>
          </a:p>
        </p:txBody>
      </p:sp>
      <p:sp>
        <p:nvSpPr>
          <p:cNvPr id="3" name="object 3"/>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1" rIns="0" bIns="0" rtlCol="0">
            <a:spAutoFit/>
          </a:bodyPr>
          <a:lstStyle/>
          <a:p>
            <a:pPr marL="170180">
              <a:lnSpc>
                <a:spcPct val="100000"/>
              </a:lnSpc>
              <a:spcBef>
                <a:spcPts val="100"/>
              </a:spcBef>
              <a:tabLst>
                <a:tab pos="10141585" algn="l"/>
              </a:tabLst>
            </a:pPr>
            <a:r>
              <a:rPr dirty="0"/>
              <a:t>Event Bubbling	</a:t>
            </a:r>
          </a:p>
        </p:txBody>
      </p:sp>
      <p:sp>
        <p:nvSpPr>
          <p:cNvPr id="3" name="object 3"/>
          <p:cNvSpPr txBox="1"/>
          <p:nvPr/>
        </p:nvSpPr>
        <p:spPr>
          <a:xfrm>
            <a:off x="1176020" y="1832208"/>
            <a:ext cx="9902825" cy="2367315"/>
          </a:xfrm>
          <a:prstGeom prst="rect">
            <a:avLst/>
          </a:prstGeom>
        </p:spPr>
        <p:txBody>
          <a:bodyPr vert="horz" wrap="square" lIns="0" tIns="45720" rIns="0" bIns="0" rtlCol="0">
            <a:spAutoFit/>
          </a:bodyPr>
          <a:lstStyle/>
          <a:p>
            <a:pPr marL="12700" marR="229870">
              <a:lnSpc>
                <a:spcPts val="2170"/>
              </a:lnSpc>
              <a:spcBef>
                <a:spcPts val="360"/>
              </a:spcBef>
            </a:pPr>
            <a:r>
              <a:rPr sz="2000" dirty="0">
                <a:solidFill>
                  <a:srgbClr val="404040"/>
                </a:solidFill>
                <a:latin typeface="Arial"/>
                <a:cs typeface="Arial"/>
              </a:rPr>
              <a:t>Some events, such as click, will bubble up to parent elements. For example, if you had two </a:t>
            </a:r>
            <a:r>
              <a:rPr sz="2000" i="1" dirty="0">
                <a:solidFill>
                  <a:srgbClr val="404040"/>
                </a:solidFill>
                <a:latin typeface="Arial"/>
                <a:cs typeface="Arial"/>
              </a:rPr>
              <a:t>div  </a:t>
            </a:r>
            <a:r>
              <a:rPr sz="2000" dirty="0">
                <a:solidFill>
                  <a:srgbClr val="404040"/>
                </a:solidFill>
                <a:latin typeface="Arial"/>
                <a:cs typeface="Arial"/>
              </a:rPr>
              <a:t>elements, each with an event listener listening for the click event, and clicked the inner </a:t>
            </a:r>
            <a:r>
              <a:rPr sz="2000" i="1" dirty="0">
                <a:solidFill>
                  <a:srgbClr val="404040"/>
                </a:solidFill>
                <a:latin typeface="Arial"/>
                <a:cs typeface="Arial"/>
              </a:rPr>
              <a:t>div</a:t>
            </a:r>
            <a:r>
              <a:rPr sz="2000" dirty="0">
                <a:solidFill>
                  <a:srgbClr val="404040"/>
                </a:solidFill>
                <a:latin typeface="Arial"/>
                <a:cs typeface="Arial"/>
              </a:rPr>
              <a:t>,  which event should the DOM trigger?</a:t>
            </a:r>
            <a:endParaRPr sz="2000">
              <a:latin typeface="Arial"/>
              <a:cs typeface="Arial"/>
            </a:endParaRPr>
          </a:p>
          <a:p>
            <a:pPr marL="12700">
              <a:lnSpc>
                <a:spcPct val="100000"/>
              </a:lnSpc>
              <a:spcBef>
                <a:spcPts val="1095"/>
              </a:spcBef>
            </a:pPr>
            <a:r>
              <a:rPr sz="2000" dirty="0">
                <a:solidFill>
                  <a:srgbClr val="404040"/>
                </a:solidFill>
                <a:latin typeface="Arial"/>
                <a:cs typeface="Arial"/>
              </a:rPr>
              <a:t>By default, it will trigger the inner div first, then the outer div.</a:t>
            </a:r>
            <a:endParaRPr sz="2000">
              <a:latin typeface="Arial"/>
              <a:cs typeface="Arial"/>
            </a:endParaRPr>
          </a:p>
          <a:p>
            <a:pPr marL="12700" marR="5080">
              <a:lnSpc>
                <a:spcPts val="2170"/>
              </a:lnSpc>
              <a:spcBef>
                <a:spcPts val="1430"/>
              </a:spcBef>
            </a:pPr>
            <a:r>
              <a:rPr sz="2000" dirty="0">
                <a:solidFill>
                  <a:srgbClr val="404040"/>
                </a:solidFill>
                <a:latin typeface="Arial"/>
                <a:cs typeface="Arial"/>
              </a:rPr>
              <a:t>You can prevent the event from bubbling past the first </a:t>
            </a:r>
            <a:r>
              <a:rPr sz="2000" i="1" dirty="0">
                <a:solidFill>
                  <a:srgbClr val="404040"/>
                </a:solidFill>
                <a:latin typeface="Arial"/>
                <a:cs typeface="Arial"/>
              </a:rPr>
              <a:t>div </a:t>
            </a:r>
            <a:r>
              <a:rPr sz="2000" dirty="0">
                <a:solidFill>
                  <a:srgbClr val="404040"/>
                </a:solidFill>
                <a:latin typeface="Arial"/>
                <a:cs typeface="Arial"/>
              </a:rPr>
              <a:t>by using the </a:t>
            </a:r>
            <a:r>
              <a:rPr sz="2000" i="1" dirty="0">
                <a:solidFill>
                  <a:srgbClr val="404040"/>
                </a:solidFill>
                <a:latin typeface="Arial"/>
                <a:cs typeface="Arial"/>
              </a:rPr>
              <a:t>stopPropogation </a:t>
            </a:r>
            <a:r>
              <a:rPr sz="2000" dirty="0">
                <a:solidFill>
                  <a:srgbClr val="404040"/>
                </a:solidFill>
                <a:latin typeface="Arial"/>
                <a:cs typeface="Arial"/>
              </a:rPr>
              <a:t>method  on the event object, which will be passed into the event listener via the first parameter.</a:t>
            </a:r>
            <a:endParaRPr sz="20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1" rIns="0" bIns="0" rtlCol="0">
            <a:spAutoFit/>
          </a:bodyPr>
          <a:lstStyle/>
          <a:p>
            <a:pPr marL="170180">
              <a:lnSpc>
                <a:spcPct val="100000"/>
              </a:lnSpc>
              <a:spcBef>
                <a:spcPts val="100"/>
              </a:spcBef>
              <a:tabLst>
                <a:tab pos="10141585" algn="l"/>
              </a:tabLst>
            </a:pPr>
            <a:r>
              <a:rPr dirty="0"/>
              <a:t>Other Useful document properties	</a:t>
            </a:r>
          </a:p>
        </p:txBody>
      </p:sp>
      <p:sp>
        <p:nvSpPr>
          <p:cNvPr id="3" name="object 3"/>
          <p:cNvSpPr txBox="1"/>
          <p:nvPr/>
        </p:nvSpPr>
        <p:spPr>
          <a:xfrm>
            <a:off x="1176020" y="1832208"/>
            <a:ext cx="9830435" cy="2262158"/>
          </a:xfrm>
          <a:prstGeom prst="rect">
            <a:avLst/>
          </a:prstGeom>
        </p:spPr>
        <p:txBody>
          <a:bodyPr vert="horz" wrap="square" lIns="0" tIns="45720" rIns="0" bIns="0" rtlCol="0">
            <a:spAutoFit/>
          </a:bodyPr>
          <a:lstStyle/>
          <a:p>
            <a:pPr marL="12700" marR="5080">
              <a:lnSpc>
                <a:spcPts val="2170"/>
              </a:lnSpc>
              <a:spcBef>
                <a:spcPts val="360"/>
              </a:spcBef>
            </a:pPr>
            <a:r>
              <a:rPr sz="2000" i="1" dirty="0">
                <a:solidFill>
                  <a:srgbClr val="404040"/>
                </a:solidFill>
                <a:latin typeface="Arial"/>
                <a:cs typeface="Arial"/>
              </a:rPr>
              <a:t>document.title </a:t>
            </a:r>
            <a:r>
              <a:rPr sz="2000" dirty="0">
                <a:solidFill>
                  <a:srgbClr val="404040"/>
                </a:solidFill>
                <a:latin typeface="Arial"/>
                <a:cs typeface="Arial"/>
              </a:rPr>
              <a:t>allows you to get/set the Document’s Title; this is originally set to the content of  the </a:t>
            </a:r>
            <a:r>
              <a:rPr sz="2000" i="1" dirty="0">
                <a:solidFill>
                  <a:srgbClr val="404040"/>
                </a:solidFill>
                <a:latin typeface="Arial"/>
                <a:cs typeface="Arial"/>
              </a:rPr>
              <a:t>title </a:t>
            </a:r>
            <a:r>
              <a:rPr sz="2000" dirty="0">
                <a:solidFill>
                  <a:srgbClr val="404040"/>
                </a:solidFill>
                <a:latin typeface="Arial"/>
                <a:cs typeface="Arial"/>
              </a:rPr>
              <a:t>element inside your document’s </a:t>
            </a:r>
            <a:r>
              <a:rPr sz="2000" i="1" dirty="0">
                <a:solidFill>
                  <a:srgbClr val="404040"/>
                </a:solidFill>
                <a:latin typeface="Arial"/>
                <a:cs typeface="Arial"/>
              </a:rPr>
              <a:t>head </a:t>
            </a:r>
            <a:r>
              <a:rPr sz="2000" dirty="0">
                <a:solidFill>
                  <a:srgbClr val="404040"/>
                </a:solidFill>
                <a:latin typeface="Arial"/>
                <a:cs typeface="Arial"/>
              </a:rPr>
              <a:t>element.</a:t>
            </a:r>
            <a:endParaRPr sz="2000">
              <a:latin typeface="Arial"/>
              <a:cs typeface="Arial"/>
            </a:endParaRPr>
          </a:p>
          <a:p>
            <a:pPr marL="12700" marR="172720">
              <a:lnSpc>
                <a:spcPts val="2130"/>
              </a:lnSpc>
              <a:spcBef>
                <a:spcPts val="1425"/>
              </a:spcBef>
            </a:pPr>
            <a:r>
              <a:rPr sz="2000" i="1" dirty="0">
                <a:solidFill>
                  <a:srgbClr val="404040"/>
                </a:solidFill>
                <a:latin typeface="Arial"/>
                <a:cs typeface="Arial"/>
              </a:rPr>
              <a:t>document.cookies </a:t>
            </a:r>
            <a:r>
              <a:rPr sz="2000" dirty="0">
                <a:solidFill>
                  <a:srgbClr val="404040"/>
                </a:solidFill>
                <a:latin typeface="Arial"/>
                <a:cs typeface="Arial"/>
              </a:rPr>
              <a:t>allows you to get/set cookies that are currently being shared between your  browser and the entire server at the current domain.</a:t>
            </a:r>
            <a:endParaRPr sz="2000">
              <a:latin typeface="Arial"/>
              <a:cs typeface="Arial"/>
            </a:endParaRPr>
          </a:p>
          <a:p>
            <a:pPr>
              <a:lnSpc>
                <a:spcPct val="100000"/>
              </a:lnSpc>
            </a:pPr>
            <a:endParaRPr sz="2400">
              <a:latin typeface="Times New Roman"/>
              <a:cs typeface="Times New Roman"/>
            </a:endParaRPr>
          </a:p>
          <a:p>
            <a:pPr marL="12700">
              <a:lnSpc>
                <a:spcPct val="100000"/>
              </a:lnSpc>
              <a:spcBef>
                <a:spcPts val="1955"/>
              </a:spcBef>
            </a:pPr>
            <a:r>
              <a:rPr sz="2000" u="sng" dirty="0">
                <a:solidFill>
                  <a:srgbClr val="2998E3"/>
                </a:solidFill>
                <a:uFill>
                  <a:solidFill>
                    <a:srgbClr val="2998E3"/>
                  </a:solidFill>
                </a:uFill>
                <a:latin typeface="Arial"/>
                <a:cs typeface="Arial"/>
              </a:rPr>
              <a:t>https://developer.mozilla.org/en-US/docs/Web/API/Document</a:t>
            </a:r>
            <a:endParaRPr sz="20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202565" rIns="0" bIns="0" rtlCol="0">
            <a:spAutoFit/>
          </a:bodyPr>
          <a:lstStyle/>
          <a:p>
            <a:pPr marL="92710" marR="5080">
              <a:lnSpc>
                <a:spcPts val="8130"/>
              </a:lnSpc>
              <a:spcBef>
                <a:spcPts val="1595"/>
              </a:spcBef>
              <a:tabLst>
                <a:tab pos="9986645" algn="l"/>
              </a:tabLst>
            </a:pPr>
            <a:r>
              <a:rPr dirty="0"/>
              <a:t>Client-Side Form  </a:t>
            </a:r>
            <a:r>
              <a:rPr u="sng" dirty="0">
                <a:uFill>
                  <a:solidFill>
                    <a:srgbClr val="7F7F7F"/>
                  </a:solidFill>
                </a:uFill>
              </a:rPr>
              <a:t>Validation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1" rIns="0" bIns="0" rtlCol="0">
            <a:spAutoFit/>
          </a:bodyPr>
          <a:lstStyle/>
          <a:p>
            <a:pPr marL="170180">
              <a:lnSpc>
                <a:spcPct val="100000"/>
              </a:lnSpc>
              <a:spcBef>
                <a:spcPts val="100"/>
              </a:spcBef>
              <a:tabLst>
                <a:tab pos="10141585" algn="l"/>
              </a:tabLst>
            </a:pPr>
            <a:r>
              <a:rPr dirty="0"/>
              <a:t>What is Client-Side Form Validation?	</a:t>
            </a:r>
          </a:p>
        </p:txBody>
      </p:sp>
      <p:sp>
        <p:nvSpPr>
          <p:cNvPr id="3" name="object 3"/>
          <p:cNvSpPr txBox="1"/>
          <p:nvPr/>
        </p:nvSpPr>
        <p:spPr>
          <a:xfrm>
            <a:off x="1176020" y="1832208"/>
            <a:ext cx="9817735" cy="3954929"/>
          </a:xfrm>
          <a:prstGeom prst="rect">
            <a:avLst/>
          </a:prstGeom>
        </p:spPr>
        <p:txBody>
          <a:bodyPr vert="horz" wrap="square" lIns="0" tIns="45720" rIns="0" bIns="0" rtlCol="0">
            <a:spAutoFit/>
          </a:bodyPr>
          <a:lstStyle/>
          <a:p>
            <a:pPr marL="12700" marR="259715">
              <a:lnSpc>
                <a:spcPts val="2170"/>
              </a:lnSpc>
              <a:spcBef>
                <a:spcPts val="360"/>
              </a:spcBef>
            </a:pPr>
            <a:r>
              <a:rPr sz="2000" dirty="0">
                <a:solidFill>
                  <a:srgbClr val="404040"/>
                </a:solidFill>
                <a:latin typeface="Arial"/>
                <a:cs typeface="Arial"/>
              </a:rPr>
              <a:t>Client side form validation is the process of checking the user’s input through the browser so  that they can adjust their input accordingly before it is submitted to the server.</a:t>
            </a:r>
            <a:endParaRPr sz="2000">
              <a:latin typeface="Arial"/>
              <a:cs typeface="Arial"/>
            </a:endParaRPr>
          </a:p>
          <a:p>
            <a:pPr marL="12700" marR="5080">
              <a:lnSpc>
                <a:spcPts val="2130"/>
              </a:lnSpc>
              <a:spcBef>
                <a:spcPts val="1425"/>
              </a:spcBef>
            </a:pPr>
            <a:r>
              <a:rPr sz="2000" dirty="0">
                <a:solidFill>
                  <a:srgbClr val="404040"/>
                </a:solidFill>
                <a:latin typeface="Arial"/>
                <a:cs typeface="Arial"/>
              </a:rPr>
              <a:t>This allows your users to adjust their input while its still fresh in their minds and not have to re-  input it each time.</a:t>
            </a:r>
            <a:endParaRPr sz="2000">
              <a:latin typeface="Arial"/>
              <a:cs typeface="Arial"/>
            </a:endParaRPr>
          </a:p>
          <a:p>
            <a:pPr marL="12700">
              <a:lnSpc>
                <a:spcPct val="100000"/>
              </a:lnSpc>
              <a:spcBef>
                <a:spcPts val="1145"/>
              </a:spcBef>
            </a:pPr>
            <a:r>
              <a:rPr sz="2000" dirty="0">
                <a:solidFill>
                  <a:srgbClr val="404040"/>
                </a:solidFill>
                <a:latin typeface="Arial"/>
                <a:cs typeface="Arial"/>
              </a:rPr>
              <a:t>The algorithm is simple:</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Target your element in JavaScript</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Capture the form submission event</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Prevent the default form submission from continuing</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Check if all inputs are correct (correct range, required, etc)</a:t>
            </a:r>
            <a:endParaRPr sz="1800">
              <a:latin typeface="Arial"/>
              <a:cs typeface="Arial"/>
            </a:endParaRPr>
          </a:p>
          <a:p>
            <a:pPr marL="488315" lvl="1" indent="-182880">
              <a:lnSpc>
                <a:spcPct val="100000"/>
              </a:lnSpc>
              <a:spcBef>
                <a:spcPts val="475"/>
              </a:spcBef>
              <a:buClr>
                <a:srgbClr val="E48312"/>
              </a:buClr>
              <a:buChar char="◦"/>
              <a:tabLst>
                <a:tab pos="488315" algn="l"/>
              </a:tabLst>
            </a:pPr>
            <a:r>
              <a:rPr sz="1400" dirty="0">
                <a:solidFill>
                  <a:srgbClr val="404040"/>
                </a:solidFill>
                <a:latin typeface="Arial"/>
                <a:cs typeface="Arial"/>
              </a:rPr>
              <a:t>If yes, allow the form to submit</a:t>
            </a:r>
            <a:endParaRPr sz="1400">
              <a:latin typeface="Arial"/>
              <a:cs typeface="Arial"/>
            </a:endParaRPr>
          </a:p>
          <a:p>
            <a:pPr marL="305435" indent="-182880">
              <a:lnSpc>
                <a:spcPct val="100000"/>
              </a:lnSpc>
              <a:spcBef>
                <a:spcPts val="350"/>
              </a:spcBef>
              <a:buClr>
                <a:srgbClr val="E48312"/>
              </a:buClr>
              <a:buChar char="◦"/>
              <a:tabLst>
                <a:tab pos="305435" algn="l"/>
              </a:tabLst>
            </a:pPr>
            <a:r>
              <a:rPr sz="1800" dirty="0">
                <a:solidFill>
                  <a:srgbClr val="404040"/>
                </a:solidFill>
                <a:latin typeface="Arial"/>
                <a:cs typeface="Arial"/>
              </a:rPr>
              <a:t>If there’s a bad input, then show an error message describing to the user how to correct it.</a:t>
            </a:r>
            <a:endParaRPr sz="18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4460" rIns="0" bIns="0" rtlCol="0">
            <a:spAutoFit/>
          </a:bodyPr>
          <a:lstStyle/>
          <a:p>
            <a:pPr marL="170180" marR="5080">
              <a:lnSpc>
                <a:spcPts val="4900"/>
              </a:lnSpc>
              <a:spcBef>
                <a:spcPts val="980"/>
              </a:spcBef>
              <a:tabLst>
                <a:tab pos="10141585" algn="l"/>
              </a:tabLst>
            </a:pPr>
            <a:r>
              <a:rPr u="none" dirty="0"/>
              <a:t>Targeting your element and attaching an  </a:t>
            </a:r>
            <a:r>
              <a:rPr dirty="0"/>
              <a:t>event listener	</a:t>
            </a:r>
          </a:p>
        </p:txBody>
      </p:sp>
      <p:sp>
        <p:nvSpPr>
          <p:cNvPr id="3" name="object 3"/>
          <p:cNvSpPr txBox="1"/>
          <p:nvPr/>
        </p:nvSpPr>
        <p:spPr>
          <a:xfrm>
            <a:off x="1176020" y="1832208"/>
            <a:ext cx="9962515" cy="2354491"/>
          </a:xfrm>
          <a:prstGeom prst="rect">
            <a:avLst/>
          </a:prstGeom>
        </p:spPr>
        <p:txBody>
          <a:bodyPr vert="horz" wrap="square" lIns="0" tIns="45720" rIns="0" bIns="0" rtlCol="0">
            <a:spAutoFit/>
          </a:bodyPr>
          <a:lstStyle/>
          <a:p>
            <a:pPr marL="12700" marR="39370">
              <a:lnSpc>
                <a:spcPts val="2170"/>
              </a:lnSpc>
              <a:spcBef>
                <a:spcPts val="360"/>
              </a:spcBef>
            </a:pPr>
            <a:r>
              <a:rPr sz="2000" dirty="0">
                <a:solidFill>
                  <a:srgbClr val="404040"/>
                </a:solidFill>
                <a:latin typeface="Arial"/>
                <a:cs typeface="Arial"/>
              </a:rPr>
              <a:t>jQuery was built with the purpose of making DOM tasks easier; therefore, you can use jQuery to  target your particular form and attach an event listener to the ’submit’ event.</a:t>
            </a:r>
            <a:endParaRPr sz="2000">
              <a:latin typeface="Arial"/>
              <a:cs typeface="Arial"/>
            </a:endParaRPr>
          </a:p>
          <a:p>
            <a:pPr marL="12700" marR="5080">
              <a:lnSpc>
                <a:spcPts val="2130"/>
              </a:lnSpc>
              <a:spcBef>
                <a:spcPts val="1425"/>
              </a:spcBef>
            </a:pPr>
            <a:r>
              <a:rPr sz="2000" dirty="0">
                <a:solidFill>
                  <a:srgbClr val="404040"/>
                </a:solidFill>
                <a:latin typeface="Arial"/>
                <a:cs typeface="Arial"/>
              </a:rPr>
              <a:t>The event listener is a callback function that runs each time the form is submitted. You will use it  to check through each input to make sure they are all valid.</a:t>
            </a:r>
            <a:endParaRPr sz="2000">
              <a:latin typeface="Arial"/>
              <a:cs typeface="Arial"/>
            </a:endParaRPr>
          </a:p>
          <a:p>
            <a:pPr marL="12700" marR="367665">
              <a:lnSpc>
                <a:spcPts val="2170"/>
              </a:lnSpc>
              <a:spcBef>
                <a:spcPts val="1410"/>
              </a:spcBef>
            </a:pPr>
            <a:r>
              <a:rPr sz="2000" dirty="0">
                <a:solidFill>
                  <a:srgbClr val="404040"/>
                </a:solidFill>
                <a:latin typeface="Arial"/>
                <a:cs typeface="Arial"/>
              </a:rPr>
              <a:t>You’ll want to store references to the form and each of it’s inputs so that you do not re-query  each input each time the form is submitted; this is a relatively slow and expensive operation.</a:t>
            </a:r>
            <a:endParaRPr sz="20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1" rIns="0" bIns="0" rtlCol="0">
            <a:spAutoFit/>
          </a:bodyPr>
          <a:lstStyle/>
          <a:p>
            <a:pPr marL="170180">
              <a:lnSpc>
                <a:spcPct val="100000"/>
              </a:lnSpc>
              <a:spcBef>
                <a:spcPts val="100"/>
              </a:spcBef>
              <a:tabLst>
                <a:tab pos="10141585" algn="l"/>
              </a:tabLst>
            </a:pPr>
            <a:r>
              <a:rPr dirty="0"/>
              <a:t>Checking each input	</a:t>
            </a:r>
          </a:p>
        </p:txBody>
      </p:sp>
      <p:sp>
        <p:nvSpPr>
          <p:cNvPr id="3" name="object 3"/>
          <p:cNvSpPr txBox="1"/>
          <p:nvPr/>
        </p:nvSpPr>
        <p:spPr>
          <a:xfrm>
            <a:off x="1176020" y="1803962"/>
            <a:ext cx="9018270" cy="2354491"/>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Some common things to check for:</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Check if this input is required and if so, check if it has a value</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Check if the input is within an acceptable range</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Check if the input is within some other criteria (ie: is a password that has certain properties)</a:t>
            </a:r>
            <a:endParaRPr sz="1800">
              <a:latin typeface="Arial"/>
              <a:cs typeface="Arial"/>
            </a:endParaRPr>
          </a:p>
          <a:p>
            <a:pPr marL="12700" marR="5080">
              <a:lnSpc>
                <a:spcPts val="2170"/>
              </a:lnSpc>
              <a:spcBef>
                <a:spcPts val="1605"/>
              </a:spcBef>
            </a:pPr>
            <a:r>
              <a:rPr sz="2000" dirty="0">
                <a:solidFill>
                  <a:srgbClr val="404040"/>
                </a:solidFill>
                <a:latin typeface="Arial"/>
                <a:cs typeface="Arial"/>
              </a:rPr>
              <a:t>If an input is bad, you will prevent the form from submitting and add some sort of error  message.</a:t>
            </a:r>
            <a:endParaRPr sz="2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1" rIns="0" bIns="0" rtlCol="0">
            <a:spAutoFit/>
          </a:bodyPr>
          <a:lstStyle/>
          <a:p>
            <a:pPr marL="170180">
              <a:lnSpc>
                <a:spcPct val="100000"/>
              </a:lnSpc>
              <a:spcBef>
                <a:spcPts val="100"/>
              </a:spcBef>
              <a:tabLst>
                <a:tab pos="10141585" algn="l"/>
              </a:tabLst>
            </a:pPr>
            <a:r>
              <a:rPr dirty="0"/>
              <a:t>Showing error messages	</a:t>
            </a:r>
          </a:p>
        </p:txBody>
      </p:sp>
      <p:sp>
        <p:nvSpPr>
          <p:cNvPr id="3" name="object 3"/>
          <p:cNvSpPr txBox="1"/>
          <p:nvPr/>
        </p:nvSpPr>
        <p:spPr>
          <a:xfrm>
            <a:off x="1176020" y="1832208"/>
            <a:ext cx="9892665" cy="1569660"/>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If the form should not be submitted, you will prevent the default event and show the user some  form of error message. You can also do other helpful things such as:</a:t>
            </a:r>
            <a:endParaRPr sz="20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Highlight the inputs that need to be corrected</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Focus the user’s cursor into a bad input</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Offer a suggested correction</a:t>
            </a:r>
            <a:endParaRPr sz="18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1" rIns="0" bIns="0" rtlCol="0">
            <a:spAutoFit/>
          </a:bodyPr>
          <a:lstStyle/>
          <a:p>
            <a:pPr marL="170180">
              <a:lnSpc>
                <a:spcPct val="100000"/>
              </a:lnSpc>
              <a:spcBef>
                <a:spcPts val="100"/>
              </a:spcBef>
              <a:tabLst>
                <a:tab pos="10141585" algn="l"/>
              </a:tabLst>
            </a:pPr>
            <a:r>
              <a:rPr dirty="0"/>
              <a:t>Example	</a:t>
            </a:r>
          </a:p>
        </p:txBody>
      </p:sp>
      <p:sp>
        <p:nvSpPr>
          <p:cNvPr id="3" name="object 3"/>
          <p:cNvSpPr txBox="1"/>
          <p:nvPr/>
        </p:nvSpPr>
        <p:spPr>
          <a:xfrm>
            <a:off x="1176020" y="1803962"/>
            <a:ext cx="9504680" cy="2004695"/>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You can find an example at:</a:t>
            </a:r>
            <a:endParaRPr sz="2000">
              <a:latin typeface="Arial"/>
              <a:cs typeface="Arial"/>
            </a:endParaRPr>
          </a:p>
          <a:p>
            <a:pPr marL="305435" indent="-182880">
              <a:lnSpc>
                <a:spcPct val="100000"/>
              </a:lnSpc>
              <a:spcBef>
                <a:spcPts val="200"/>
              </a:spcBef>
              <a:buClr>
                <a:srgbClr val="E48312"/>
              </a:buClr>
              <a:buChar char="◦"/>
              <a:tabLst>
                <a:tab pos="305435" algn="l"/>
              </a:tabLst>
            </a:pPr>
            <a:r>
              <a:rPr sz="1800" u="sng" dirty="0">
                <a:solidFill>
                  <a:srgbClr val="2998E3"/>
                </a:solidFill>
                <a:uFill>
                  <a:solidFill>
                    <a:srgbClr val="2998E3"/>
                  </a:solidFill>
                </a:uFill>
                <a:latin typeface="Arial"/>
                <a:cs typeface="Arial"/>
              </a:rPr>
              <a:t>http://localhost:3000/calculator/static</a:t>
            </a:r>
            <a:endParaRPr sz="1800">
              <a:latin typeface="Arial"/>
              <a:cs typeface="Arial"/>
            </a:endParaRPr>
          </a:p>
          <a:p>
            <a:pPr marL="12700">
              <a:lnSpc>
                <a:spcPct val="100000"/>
              </a:lnSpc>
              <a:spcBef>
                <a:spcPts val="1340"/>
              </a:spcBef>
            </a:pPr>
            <a:r>
              <a:rPr sz="2000" dirty="0">
                <a:solidFill>
                  <a:srgbClr val="404040"/>
                </a:solidFill>
                <a:latin typeface="Arial"/>
                <a:cs typeface="Arial"/>
              </a:rPr>
              <a:t>Things to note:</a:t>
            </a:r>
            <a:endParaRPr sz="2000">
              <a:latin typeface="Arial"/>
              <a:cs typeface="Arial"/>
            </a:endParaRPr>
          </a:p>
          <a:p>
            <a:pPr marL="305435" marR="5080" indent="-182880">
              <a:lnSpc>
                <a:spcPts val="1930"/>
              </a:lnSpc>
              <a:spcBef>
                <a:spcPts val="455"/>
              </a:spcBef>
              <a:buClr>
                <a:srgbClr val="E48312"/>
              </a:buClr>
              <a:buChar char="◦"/>
              <a:tabLst>
                <a:tab pos="305435" algn="l"/>
              </a:tabLst>
            </a:pPr>
            <a:r>
              <a:rPr sz="1800" dirty="0">
                <a:solidFill>
                  <a:srgbClr val="404040"/>
                </a:solidFill>
                <a:latin typeface="Arial"/>
                <a:cs typeface="Arial"/>
              </a:rPr>
              <a:t>If you were submitting to the server, if the input was successful you would simply allow the form to  complete (ie: never prevent the form default event from occurring).</a:t>
            </a:r>
            <a:endParaRPr sz="1800">
              <a:latin typeface="Arial"/>
              <a:cs typeface="Arial"/>
            </a:endParaRPr>
          </a:p>
          <a:p>
            <a:pPr marL="305435" indent="-182880">
              <a:lnSpc>
                <a:spcPct val="100000"/>
              </a:lnSpc>
              <a:spcBef>
                <a:spcPts val="385"/>
              </a:spcBef>
              <a:buClr>
                <a:srgbClr val="E48312"/>
              </a:buClr>
              <a:buChar char="◦"/>
              <a:tabLst>
                <a:tab pos="305435" algn="l"/>
              </a:tabLst>
            </a:pPr>
            <a:r>
              <a:rPr sz="1800" dirty="0">
                <a:solidFill>
                  <a:srgbClr val="404040"/>
                </a:solidFill>
                <a:latin typeface="Arial"/>
                <a:cs typeface="Arial"/>
              </a:rPr>
              <a:t>You can and should store references to events when possible</a:t>
            </a:r>
            <a:endParaRPr sz="18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4460" rIns="0" bIns="0" rtlCol="0">
            <a:spAutoFit/>
          </a:bodyPr>
          <a:lstStyle/>
          <a:p>
            <a:pPr marL="170180" marR="5080">
              <a:lnSpc>
                <a:spcPts val="4900"/>
              </a:lnSpc>
              <a:spcBef>
                <a:spcPts val="980"/>
              </a:spcBef>
              <a:tabLst>
                <a:tab pos="10141585" algn="l"/>
              </a:tabLst>
            </a:pPr>
            <a:r>
              <a:rPr u="none" dirty="0"/>
              <a:t>Differences between Node.js and  </a:t>
            </a:r>
            <a:r>
              <a:rPr dirty="0"/>
              <a:t>Browsers	</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p:nvPr/>
        </p:nvSpPr>
        <p:spPr>
          <a:xfrm>
            <a:off x="1176020" y="1684041"/>
            <a:ext cx="9471660" cy="3336290"/>
          </a:xfrm>
          <a:prstGeom prst="rect">
            <a:avLst/>
          </a:prstGeom>
        </p:spPr>
        <p:txBody>
          <a:bodyPr vert="horz" wrap="square" lIns="0" tIns="12700" rIns="0" bIns="0" rtlCol="0">
            <a:spAutoFit/>
          </a:bodyPr>
          <a:lstStyle/>
          <a:p>
            <a:pPr marL="12700" marR="2894330">
              <a:lnSpc>
                <a:spcPct val="148600"/>
              </a:lnSpc>
              <a:spcBef>
                <a:spcPts val="100"/>
              </a:spcBef>
            </a:pPr>
            <a:r>
              <a:rPr sz="2000" dirty="0">
                <a:solidFill>
                  <a:srgbClr val="404040"/>
                </a:solidFill>
                <a:latin typeface="Arial"/>
                <a:cs typeface="Arial"/>
              </a:rPr>
              <a:t>There is a global scope; variable collisions are a very large issue.  You include JavaScript files through HTML.</a:t>
            </a:r>
            <a:endParaRPr sz="2000">
              <a:latin typeface="Arial"/>
              <a:cs typeface="Arial"/>
            </a:endParaRPr>
          </a:p>
          <a:p>
            <a:pPr marL="12700" marR="5080">
              <a:lnSpc>
                <a:spcPts val="2130"/>
              </a:lnSpc>
              <a:spcBef>
                <a:spcPts val="1460"/>
              </a:spcBef>
            </a:pPr>
            <a:r>
              <a:rPr sz="2000" dirty="0">
                <a:solidFill>
                  <a:srgbClr val="404040"/>
                </a:solidFill>
                <a:latin typeface="Arial"/>
                <a:cs typeface="Arial"/>
              </a:rPr>
              <a:t>There are no native modules; rather, currently, including required code is done with module  libraries or by including script files.</a:t>
            </a:r>
            <a:endParaRPr sz="2000">
              <a:latin typeface="Arial"/>
              <a:cs typeface="Arial"/>
            </a:endParaRPr>
          </a:p>
          <a:p>
            <a:pPr marL="12700" marR="2803525">
              <a:lnSpc>
                <a:spcPts val="3570"/>
              </a:lnSpc>
              <a:spcBef>
                <a:spcPts val="290"/>
              </a:spcBef>
            </a:pPr>
            <a:r>
              <a:rPr sz="2000" dirty="0">
                <a:solidFill>
                  <a:srgbClr val="404040"/>
                </a:solidFill>
                <a:latin typeface="Arial"/>
                <a:cs typeface="Arial"/>
              </a:rPr>
              <a:t>You do not have access to any of the file system aspects of node.  The syntax is often not up to date in most browsers</a:t>
            </a:r>
            <a:endParaRPr sz="2000">
              <a:latin typeface="Arial"/>
              <a:cs typeface="Arial"/>
            </a:endParaRPr>
          </a:p>
          <a:p>
            <a:pPr marL="305435" indent="-182880">
              <a:lnSpc>
                <a:spcPts val="2045"/>
              </a:lnSpc>
              <a:buClr>
                <a:srgbClr val="E48312"/>
              </a:buClr>
              <a:buChar char="◦"/>
              <a:tabLst>
                <a:tab pos="305435" algn="l"/>
              </a:tabLst>
            </a:pPr>
            <a:r>
              <a:rPr sz="1800" u="sng" dirty="0">
                <a:solidFill>
                  <a:srgbClr val="2998E3"/>
                </a:solidFill>
                <a:uFill>
                  <a:solidFill>
                    <a:srgbClr val="2998E3"/>
                  </a:solidFill>
                </a:uFill>
                <a:latin typeface="Arial"/>
                <a:cs typeface="Arial"/>
              </a:rPr>
              <a:t>https://kangax.github.io/compat-table/es6/</a:t>
            </a:r>
            <a:endParaRPr sz="1800">
              <a:latin typeface="Arial"/>
              <a:cs typeface="Arial"/>
            </a:endParaRPr>
          </a:p>
          <a:p>
            <a:pPr marL="12700">
              <a:lnSpc>
                <a:spcPct val="100000"/>
              </a:lnSpc>
              <a:spcBef>
                <a:spcPts val="1340"/>
              </a:spcBef>
            </a:pPr>
            <a:r>
              <a:rPr sz="2000" dirty="0">
                <a:solidFill>
                  <a:srgbClr val="404040"/>
                </a:solidFill>
                <a:latin typeface="Arial"/>
                <a:cs typeface="Arial"/>
              </a:rPr>
              <a:t>Different browsers behave differently.</a:t>
            </a:r>
            <a:endParaRPr sz="2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84578" y="4482518"/>
            <a:ext cx="3609294" cy="119106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4" y="0"/>
            <a:ext cx="7548245" cy="6858000"/>
          </a:xfrm>
          <a:custGeom>
            <a:avLst/>
            <a:gdLst/>
            <a:ahLst/>
            <a:cxnLst/>
            <a:rect l="l" t="t" r="r" b="b"/>
            <a:pathLst>
              <a:path w="7548245" h="6858000">
                <a:moveTo>
                  <a:pt x="0" y="6858000"/>
                </a:moveTo>
                <a:lnTo>
                  <a:pt x="7547879" y="6858000"/>
                </a:lnTo>
                <a:lnTo>
                  <a:pt x="7547879" y="0"/>
                </a:lnTo>
                <a:lnTo>
                  <a:pt x="0" y="0"/>
                </a:lnTo>
                <a:lnTo>
                  <a:pt x="0" y="6858000"/>
                </a:lnTo>
                <a:close/>
              </a:path>
            </a:pathLst>
          </a:custGeom>
          <a:solidFill>
            <a:srgbClr val="BD582C"/>
          </a:solidFill>
        </p:spPr>
        <p:txBody>
          <a:bodyPr wrap="square" lIns="0" tIns="0" rIns="0" bIns="0" rtlCol="0"/>
          <a:lstStyle/>
          <a:p>
            <a:endParaRPr/>
          </a:p>
        </p:txBody>
      </p:sp>
      <p:sp>
        <p:nvSpPr>
          <p:cNvPr id="4" name="object 4"/>
          <p:cNvSpPr/>
          <p:nvPr/>
        </p:nvSpPr>
        <p:spPr>
          <a:xfrm>
            <a:off x="7579897" y="0"/>
            <a:ext cx="0" cy="3397250"/>
          </a:xfrm>
          <a:custGeom>
            <a:avLst/>
            <a:gdLst/>
            <a:ahLst/>
            <a:cxnLst/>
            <a:rect l="l" t="t" r="r" b="b"/>
            <a:pathLst>
              <a:path h="3397250">
                <a:moveTo>
                  <a:pt x="0" y="0"/>
                </a:moveTo>
                <a:lnTo>
                  <a:pt x="0" y="3396996"/>
                </a:lnTo>
              </a:path>
            </a:pathLst>
          </a:custGeom>
          <a:ln w="64007">
            <a:solidFill>
              <a:srgbClr val="E48312"/>
            </a:solidFill>
          </a:ln>
        </p:spPr>
        <p:txBody>
          <a:bodyPr wrap="square" lIns="0" tIns="0" rIns="0" bIns="0" rtlCol="0"/>
          <a:lstStyle/>
          <a:p>
            <a:endParaRPr/>
          </a:p>
        </p:txBody>
      </p:sp>
      <p:sp>
        <p:nvSpPr>
          <p:cNvPr id="5" name="object 5"/>
          <p:cNvSpPr/>
          <p:nvPr/>
        </p:nvSpPr>
        <p:spPr>
          <a:xfrm>
            <a:off x="7579897" y="3461003"/>
            <a:ext cx="0" cy="3397250"/>
          </a:xfrm>
          <a:custGeom>
            <a:avLst/>
            <a:gdLst/>
            <a:ahLst/>
            <a:cxnLst/>
            <a:rect l="l" t="t" r="r" b="b"/>
            <a:pathLst>
              <a:path h="3397250">
                <a:moveTo>
                  <a:pt x="0" y="0"/>
                </a:moveTo>
                <a:lnTo>
                  <a:pt x="0" y="3396995"/>
                </a:lnTo>
              </a:path>
            </a:pathLst>
          </a:custGeom>
          <a:ln w="64007">
            <a:solidFill>
              <a:srgbClr val="E48312"/>
            </a:solidFill>
          </a:ln>
        </p:spPr>
        <p:txBody>
          <a:bodyPr wrap="square" lIns="0" tIns="0" rIns="0" bIns="0" rtlCol="0"/>
          <a:lstStyle/>
          <a:p>
            <a:endParaRPr/>
          </a:p>
        </p:txBody>
      </p:sp>
      <p:sp>
        <p:nvSpPr>
          <p:cNvPr id="6" name="object 6"/>
          <p:cNvSpPr/>
          <p:nvPr/>
        </p:nvSpPr>
        <p:spPr>
          <a:xfrm>
            <a:off x="8084578" y="1382926"/>
            <a:ext cx="3609294" cy="79404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547893" y="3429000"/>
            <a:ext cx="4643120" cy="0"/>
          </a:xfrm>
          <a:custGeom>
            <a:avLst/>
            <a:gdLst/>
            <a:ahLst/>
            <a:cxnLst/>
            <a:rect l="l" t="t" r="r" b="b"/>
            <a:pathLst>
              <a:path w="4643120">
                <a:moveTo>
                  <a:pt x="0" y="0"/>
                </a:moveTo>
                <a:lnTo>
                  <a:pt x="4642565" y="0"/>
                </a:lnTo>
              </a:path>
            </a:pathLst>
          </a:custGeom>
          <a:ln w="64008">
            <a:solidFill>
              <a:srgbClr val="E48312"/>
            </a:solidFill>
          </a:ln>
        </p:spPr>
        <p:txBody>
          <a:bodyPr wrap="square" lIns="0" tIns="0" rIns="0" bIns="0" rtlCol="0"/>
          <a:lstStyle/>
          <a:p>
            <a:endParaRPr/>
          </a:p>
        </p:txBody>
      </p:sp>
      <p:sp>
        <p:nvSpPr>
          <p:cNvPr id="8" name="object 8"/>
          <p:cNvSpPr txBox="1">
            <a:spLocks noGrp="1"/>
          </p:cNvSpPr>
          <p:nvPr>
            <p:ph type="title"/>
          </p:nvPr>
        </p:nvSpPr>
        <p:spPr>
          <a:xfrm>
            <a:off x="1176020" y="970041"/>
            <a:ext cx="4955540" cy="1151890"/>
          </a:xfrm>
          <a:prstGeom prst="rect">
            <a:avLst/>
          </a:prstGeom>
        </p:spPr>
        <p:txBody>
          <a:bodyPr vert="horz" wrap="square" lIns="0" tIns="106680" rIns="0" bIns="0" rtlCol="0">
            <a:spAutoFit/>
          </a:bodyPr>
          <a:lstStyle/>
          <a:p>
            <a:pPr marL="12700" marR="5080">
              <a:lnSpc>
                <a:spcPts val="4070"/>
              </a:lnSpc>
              <a:spcBef>
                <a:spcPts val="840"/>
              </a:spcBef>
            </a:pPr>
            <a:r>
              <a:rPr sz="4000" u="none" dirty="0">
                <a:solidFill>
                  <a:srgbClr val="FFFFFF"/>
                </a:solidFill>
              </a:rPr>
              <a:t>Running JavaScript in the  browser</a:t>
            </a:r>
            <a:endParaRPr sz="4000" dirty="0"/>
          </a:p>
        </p:txBody>
      </p:sp>
      <p:sp>
        <p:nvSpPr>
          <p:cNvPr id="10" name="object 10"/>
          <p:cNvSpPr txBox="1"/>
          <p:nvPr/>
        </p:nvSpPr>
        <p:spPr>
          <a:xfrm>
            <a:off x="1167914"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9" name="object 9"/>
          <p:cNvSpPr txBox="1"/>
          <p:nvPr/>
        </p:nvSpPr>
        <p:spPr>
          <a:xfrm>
            <a:off x="1176019" y="2226969"/>
            <a:ext cx="5772785" cy="2584682"/>
          </a:xfrm>
          <a:prstGeom prst="rect">
            <a:avLst/>
          </a:prstGeom>
        </p:spPr>
        <p:txBody>
          <a:bodyPr vert="horz" wrap="square" lIns="0" tIns="45085" rIns="0" bIns="0" rtlCol="0">
            <a:spAutoFit/>
          </a:bodyPr>
          <a:lstStyle/>
          <a:p>
            <a:pPr marL="12700" marR="252095">
              <a:lnSpc>
                <a:spcPts val="1930"/>
              </a:lnSpc>
              <a:spcBef>
                <a:spcPts val="355"/>
              </a:spcBef>
            </a:pPr>
            <a:r>
              <a:rPr sz="1800" dirty="0">
                <a:solidFill>
                  <a:srgbClr val="FFFFFF"/>
                </a:solidFill>
                <a:latin typeface="Arial"/>
                <a:cs typeface="Arial"/>
              </a:rPr>
              <a:t>In the browser, there are 2 forms of running JavaScript on a  web page:</a:t>
            </a:r>
            <a:endParaRPr sz="1800" dirty="0">
              <a:latin typeface="Arial"/>
              <a:cs typeface="Arial"/>
            </a:endParaRPr>
          </a:p>
          <a:p>
            <a:pPr marL="305435" marR="5080" indent="-182880">
              <a:lnSpc>
                <a:spcPts val="1730"/>
              </a:lnSpc>
              <a:spcBef>
                <a:spcPts val="434"/>
              </a:spcBef>
              <a:buClr>
                <a:srgbClr val="E48312"/>
              </a:buClr>
              <a:buChar char="◦"/>
              <a:tabLst>
                <a:tab pos="305435" algn="l"/>
              </a:tabLst>
            </a:pPr>
            <a:r>
              <a:rPr sz="1600" dirty="0">
                <a:solidFill>
                  <a:srgbClr val="FFFFFF"/>
                </a:solidFill>
                <a:latin typeface="Arial"/>
                <a:cs typeface="Arial"/>
              </a:rPr>
              <a:t>Including a script element, with an attribute of </a:t>
            </a:r>
            <a:r>
              <a:rPr sz="1600" i="1" dirty="0">
                <a:solidFill>
                  <a:srgbClr val="FFFFFF"/>
                </a:solidFill>
                <a:latin typeface="Arial"/>
                <a:cs typeface="Arial"/>
              </a:rPr>
              <a:t>src </a:t>
            </a:r>
            <a:r>
              <a:rPr sz="1600" dirty="0">
                <a:solidFill>
                  <a:srgbClr val="FFFFFF"/>
                </a:solidFill>
                <a:latin typeface="Arial"/>
                <a:cs typeface="Arial"/>
              </a:rPr>
              <a:t>specifying a link  to the JavaScript file, and no content inside the element (top).</a:t>
            </a:r>
            <a:endParaRPr sz="1600" dirty="0">
              <a:latin typeface="Arial"/>
              <a:cs typeface="Arial"/>
            </a:endParaRPr>
          </a:p>
          <a:p>
            <a:pPr marL="305435" marR="795655" indent="-182880">
              <a:lnSpc>
                <a:spcPts val="1970"/>
              </a:lnSpc>
              <a:spcBef>
                <a:spcPts val="545"/>
              </a:spcBef>
              <a:buClr>
                <a:srgbClr val="E48312"/>
              </a:buClr>
              <a:buChar char="◦"/>
              <a:tabLst>
                <a:tab pos="305435" algn="l"/>
              </a:tabLst>
            </a:pPr>
            <a:r>
              <a:rPr sz="1800" dirty="0">
                <a:solidFill>
                  <a:srgbClr val="FFFFFF"/>
                </a:solidFill>
                <a:latin typeface="Arial"/>
                <a:cs typeface="Arial"/>
              </a:rPr>
              <a:t>Including a script element, with the content of the  JavaScript you wish to execute.</a:t>
            </a:r>
            <a:endParaRPr sz="1800" dirty="0">
              <a:latin typeface="Arial"/>
              <a:cs typeface="Arial"/>
            </a:endParaRPr>
          </a:p>
          <a:p>
            <a:pPr marL="12700" marR="59690">
              <a:lnSpc>
                <a:spcPts val="2170"/>
              </a:lnSpc>
              <a:spcBef>
                <a:spcPts val="1565"/>
              </a:spcBef>
            </a:pPr>
            <a:r>
              <a:rPr sz="2000" dirty="0">
                <a:solidFill>
                  <a:srgbClr val="FFFFFF"/>
                </a:solidFill>
                <a:latin typeface="Arial"/>
                <a:cs typeface="Arial"/>
              </a:rPr>
              <a:t>You can have as many script elements as you need, and  use as many script files.</a:t>
            </a:r>
            <a:endParaRPr sz="20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1" rIns="0" bIns="0" rtlCol="0">
            <a:spAutoFit/>
          </a:bodyPr>
          <a:lstStyle/>
          <a:p>
            <a:pPr marL="170180">
              <a:lnSpc>
                <a:spcPct val="100000"/>
              </a:lnSpc>
              <a:spcBef>
                <a:spcPts val="100"/>
              </a:spcBef>
              <a:tabLst>
                <a:tab pos="10141585" algn="l"/>
              </a:tabLst>
            </a:pPr>
            <a:r>
              <a:rPr dirty="0"/>
              <a:t>JavaScript “libraries”	</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p:nvPr/>
        </p:nvSpPr>
        <p:spPr>
          <a:xfrm>
            <a:off x="1176020" y="1832208"/>
            <a:ext cx="9881235" cy="4219104"/>
          </a:xfrm>
          <a:prstGeom prst="rect">
            <a:avLst/>
          </a:prstGeom>
        </p:spPr>
        <p:txBody>
          <a:bodyPr vert="horz" wrap="square" lIns="0" tIns="45720" rIns="0" bIns="0" rtlCol="0">
            <a:spAutoFit/>
          </a:bodyPr>
          <a:lstStyle/>
          <a:p>
            <a:pPr marL="12700" marR="490855">
              <a:lnSpc>
                <a:spcPts val="2170"/>
              </a:lnSpc>
              <a:spcBef>
                <a:spcPts val="360"/>
              </a:spcBef>
            </a:pPr>
            <a:r>
              <a:rPr sz="2000" dirty="0">
                <a:solidFill>
                  <a:srgbClr val="404040"/>
                </a:solidFill>
                <a:latin typeface="Arial"/>
                <a:cs typeface="Arial"/>
              </a:rPr>
              <a:t>Browsers, unfortunately, do not have the ability to just use scripts directly from NPM and  include external code. Instead of having access to packages and modules, you must instead  download “libraries” and include them on your page.</a:t>
            </a:r>
            <a:endParaRPr sz="2000">
              <a:latin typeface="Arial"/>
              <a:cs typeface="Arial"/>
            </a:endParaRPr>
          </a:p>
          <a:p>
            <a:pPr marL="305435" indent="-182880">
              <a:lnSpc>
                <a:spcPct val="100000"/>
              </a:lnSpc>
              <a:spcBef>
                <a:spcPts val="130"/>
              </a:spcBef>
              <a:buClr>
                <a:srgbClr val="E48312"/>
              </a:buClr>
              <a:buChar char="◦"/>
              <a:tabLst>
                <a:tab pos="305435" algn="l"/>
              </a:tabLst>
            </a:pPr>
            <a:r>
              <a:rPr sz="1800" dirty="0">
                <a:solidFill>
                  <a:srgbClr val="404040"/>
                </a:solidFill>
                <a:latin typeface="Arial"/>
                <a:cs typeface="Arial"/>
              </a:rPr>
              <a:t>A library is a pre-written JavaScript file that is released to make developing your own application easier.</a:t>
            </a:r>
            <a:endParaRPr sz="1800">
              <a:latin typeface="Arial"/>
              <a:cs typeface="Arial"/>
            </a:endParaRPr>
          </a:p>
          <a:p>
            <a:pPr marL="12700">
              <a:lnSpc>
                <a:spcPct val="100000"/>
              </a:lnSpc>
              <a:spcBef>
                <a:spcPts val="1370"/>
              </a:spcBef>
            </a:pPr>
            <a:r>
              <a:rPr sz="2000" dirty="0">
                <a:solidFill>
                  <a:srgbClr val="404040"/>
                </a:solidFill>
                <a:latin typeface="Arial"/>
                <a:cs typeface="Arial"/>
              </a:rPr>
              <a:t>Some common libraries are:</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jQuery</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React</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Bootstrap</a:t>
            </a:r>
            <a:endParaRPr sz="1800">
              <a:latin typeface="Arial"/>
              <a:cs typeface="Arial"/>
            </a:endParaRPr>
          </a:p>
          <a:p>
            <a:pPr marL="305435" indent="-182880">
              <a:lnSpc>
                <a:spcPct val="100000"/>
              </a:lnSpc>
              <a:spcBef>
                <a:spcPts val="405"/>
              </a:spcBef>
              <a:buClr>
                <a:srgbClr val="E48312"/>
              </a:buClr>
              <a:buChar char="◦"/>
              <a:tabLst>
                <a:tab pos="305435" algn="l"/>
              </a:tabLst>
            </a:pPr>
            <a:r>
              <a:rPr sz="1800" dirty="0">
                <a:solidFill>
                  <a:srgbClr val="404040"/>
                </a:solidFill>
                <a:latin typeface="Arial"/>
                <a:cs typeface="Arial"/>
              </a:rPr>
              <a:t>AngularJS</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D3</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Underscore</a:t>
            </a:r>
            <a:endParaRPr sz="1800">
              <a:latin typeface="Arial"/>
              <a:cs typeface="Arial"/>
            </a:endParaRPr>
          </a:p>
          <a:p>
            <a:pPr marL="305435" indent="-182880">
              <a:lnSpc>
                <a:spcPct val="100000"/>
              </a:lnSpc>
              <a:spcBef>
                <a:spcPts val="409"/>
              </a:spcBef>
              <a:buClr>
                <a:srgbClr val="E48312"/>
              </a:buClr>
              <a:buChar char="◦"/>
              <a:tabLst>
                <a:tab pos="305435" algn="l"/>
              </a:tabLst>
            </a:pPr>
            <a:r>
              <a:rPr sz="1800" dirty="0">
                <a:solidFill>
                  <a:srgbClr val="404040"/>
                </a:solidFill>
                <a:latin typeface="Arial"/>
                <a:cs typeface="Arial"/>
              </a:rPr>
              <a:t>Vue</a:t>
            </a:r>
            <a:endParaRPr sz="18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1" rIns="0" bIns="0" rtlCol="0">
            <a:spAutoFit/>
          </a:bodyPr>
          <a:lstStyle/>
          <a:p>
            <a:pPr marL="170180">
              <a:lnSpc>
                <a:spcPct val="100000"/>
              </a:lnSpc>
              <a:spcBef>
                <a:spcPts val="100"/>
              </a:spcBef>
              <a:tabLst>
                <a:tab pos="10141585" algn="l"/>
              </a:tabLst>
            </a:pPr>
            <a:r>
              <a:rPr dirty="0"/>
              <a:t>How JavaScript is run in the browser	</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p:nvPr/>
        </p:nvSpPr>
        <p:spPr>
          <a:xfrm>
            <a:off x="1176020" y="1832208"/>
            <a:ext cx="9734550" cy="3121367"/>
          </a:xfrm>
          <a:prstGeom prst="rect">
            <a:avLst/>
          </a:prstGeom>
        </p:spPr>
        <p:txBody>
          <a:bodyPr vert="horz" wrap="square" lIns="0" tIns="45720" rIns="0" bIns="0" rtlCol="0">
            <a:spAutoFit/>
          </a:bodyPr>
          <a:lstStyle/>
          <a:p>
            <a:pPr marL="12700" marR="5080">
              <a:lnSpc>
                <a:spcPts val="2170"/>
              </a:lnSpc>
              <a:spcBef>
                <a:spcPts val="360"/>
              </a:spcBef>
            </a:pPr>
            <a:r>
              <a:rPr sz="2000" dirty="0">
                <a:solidFill>
                  <a:srgbClr val="404040"/>
                </a:solidFill>
                <a:latin typeface="Arial"/>
                <a:cs typeface="Arial"/>
              </a:rPr>
              <a:t>While a web page is loaded, whenever it sees a script tag, it will pause execution and interpret  the contents of the script element.</a:t>
            </a:r>
            <a:endParaRPr sz="2000">
              <a:latin typeface="Arial"/>
              <a:cs typeface="Arial"/>
            </a:endParaRPr>
          </a:p>
          <a:p>
            <a:pPr marL="305435" marR="39370" indent="-182880">
              <a:lnSpc>
                <a:spcPts val="1930"/>
              </a:lnSpc>
              <a:spcBef>
                <a:spcPts val="420"/>
              </a:spcBef>
              <a:buClr>
                <a:srgbClr val="E48312"/>
              </a:buClr>
              <a:buChar char="◦"/>
              <a:tabLst>
                <a:tab pos="305435" algn="l"/>
              </a:tabLst>
            </a:pPr>
            <a:r>
              <a:rPr sz="1800" dirty="0">
                <a:solidFill>
                  <a:srgbClr val="404040"/>
                </a:solidFill>
                <a:latin typeface="Arial"/>
                <a:cs typeface="Arial"/>
              </a:rPr>
              <a:t>If the script contains a reference to a file, it will start downloading the file (and download other script  files at once) and interpret the contents</a:t>
            </a:r>
            <a:endParaRPr sz="1800">
              <a:latin typeface="Arial"/>
              <a:cs typeface="Arial"/>
            </a:endParaRPr>
          </a:p>
          <a:p>
            <a:pPr marL="305435" marR="491490" indent="-182880">
              <a:lnSpc>
                <a:spcPts val="1970"/>
              </a:lnSpc>
              <a:spcBef>
                <a:spcPts val="575"/>
              </a:spcBef>
              <a:buClr>
                <a:srgbClr val="E48312"/>
              </a:buClr>
              <a:buChar char="◦"/>
              <a:tabLst>
                <a:tab pos="305435" algn="l"/>
              </a:tabLst>
            </a:pPr>
            <a:r>
              <a:rPr sz="1800" dirty="0">
                <a:solidFill>
                  <a:srgbClr val="404040"/>
                </a:solidFill>
                <a:latin typeface="Arial"/>
                <a:cs typeface="Arial"/>
              </a:rPr>
              <a:t>These files will be interpreted in the order of their script tags placement, even if they finish their  downloads out of order.</a:t>
            </a:r>
            <a:endParaRPr sz="1800">
              <a:latin typeface="Arial"/>
              <a:cs typeface="Arial"/>
            </a:endParaRPr>
          </a:p>
          <a:p>
            <a:pPr marL="12700">
              <a:lnSpc>
                <a:spcPct val="100000"/>
              </a:lnSpc>
              <a:spcBef>
                <a:spcPts val="1305"/>
              </a:spcBef>
            </a:pPr>
            <a:r>
              <a:rPr sz="2000" dirty="0">
                <a:solidFill>
                  <a:srgbClr val="404040"/>
                </a:solidFill>
                <a:latin typeface="Arial"/>
                <a:cs typeface="Arial"/>
              </a:rPr>
              <a:t>After each script is interpreted, it is executed</a:t>
            </a:r>
            <a:endParaRPr sz="200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Interpretation is the process of the JavaScript language being parsed so the browser can execute it</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Execution is the part where the script is </a:t>
            </a:r>
            <a:r>
              <a:rPr sz="1800" i="1" dirty="0">
                <a:solidFill>
                  <a:srgbClr val="404040"/>
                </a:solidFill>
                <a:latin typeface="Arial"/>
                <a:cs typeface="Arial"/>
              </a:rPr>
              <a:t>run </a:t>
            </a:r>
            <a:r>
              <a:rPr sz="1800" dirty="0">
                <a:solidFill>
                  <a:srgbClr val="404040"/>
                </a:solidFill>
                <a:latin typeface="Arial"/>
                <a:cs typeface="Arial"/>
              </a:rPr>
              <a:t>and the commands are performed</a:t>
            </a:r>
            <a:endParaRPr sz="18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1" rIns="0" bIns="0" rtlCol="0">
            <a:spAutoFit/>
          </a:bodyPr>
          <a:lstStyle/>
          <a:p>
            <a:pPr marL="170180">
              <a:lnSpc>
                <a:spcPct val="100000"/>
              </a:lnSpc>
              <a:spcBef>
                <a:spcPts val="100"/>
              </a:spcBef>
              <a:tabLst>
                <a:tab pos="10141585" algn="l"/>
              </a:tabLst>
            </a:pPr>
            <a:r>
              <a:rPr dirty="0"/>
              <a:t>Manipulating the Page	</a:t>
            </a:r>
          </a:p>
        </p:txBody>
      </p:sp>
      <p:sp>
        <p:nvSpPr>
          <p:cNvPr id="4" name="object 4"/>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
        <p:nvSpPr>
          <p:cNvPr id="3" name="object 3"/>
          <p:cNvSpPr txBox="1"/>
          <p:nvPr/>
        </p:nvSpPr>
        <p:spPr>
          <a:xfrm>
            <a:off x="1176020" y="1832208"/>
            <a:ext cx="9863455" cy="2326278"/>
          </a:xfrm>
          <a:prstGeom prst="rect">
            <a:avLst/>
          </a:prstGeom>
        </p:spPr>
        <p:txBody>
          <a:bodyPr vert="horz" wrap="square" lIns="0" tIns="45720" rIns="0" bIns="0" rtlCol="0">
            <a:spAutoFit/>
          </a:bodyPr>
          <a:lstStyle/>
          <a:p>
            <a:pPr marL="12700" marR="131445">
              <a:lnSpc>
                <a:spcPts val="2170"/>
              </a:lnSpc>
              <a:spcBef>
                <a:spcPts val="360"/>
              </a:spcBef>
            </a:pPr>
            <a:r>
              <a:rPr sz="2000" dirty="0">
                <a:solidFill>
                  <a:srgbClr val="404040"/>
                </a:solidFill>
                <a:latin typeface="Arial"/>
                <a:cs typeface="Arial"/>
              </a:rPr>
              <a:t>One of the primary reasons for JavaScript to execute in the browser is to interact with the web  page that users see. We do this, through manipulating the DOM.</a:t>
            </a:r>
            <a:endParaRPr sz="20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Document</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Object</a:t>
            </a:r>
            <a:endParaRPr sz="1800">
              <a:latin typeface="Arial"/>
              <a:cs typeface="Arial"/>
            </a:endParaRPr>
          </a:p>
          <a:p>
            <a:pPr marL="305435" indent="-182880">
              <a:lnSpc>
                <a:spcPct val="100000"/>
              </a:lnSpc>
              <a:spcBef>
                <a:spcPts val="370"/>
              </a:spcBef>
              <a:buClr>
                <a:srgbClr val="E48312"/>
              </a:buClr>
              <a:buChar char="◦"/>
              <a:tabLst>
                <a:tab pos="305435" algn="l"/>
              </a:tabLst>
            </a:pPr>
            <a:r>
              <a:rPr sz="1800" dirty="0">
                <a:solidFill>
                  <a:srgbClr val="404040"/>
                </a:solidFill>
                <a:latin typeface="Arial"/>
                <a:cs typeface="Arial"/>
              </a:rPr>
              <a:t>Model</a:t>
            </a:r>
            <a:endParaRPr sz="1800">
              <a:latin typeface="Arial"/>
              <a:cs typeface="Arial"/>
            </a:endParaRPr>
          </a:p>
          <a:p>
            <a:pPr marL="12700" marR="5080">
              <a:lnSpc>
                <a:spcPts val="2130"/>
              </a:lnSpc>
              <a:spcBef>
                <a:spcPts val="1670"/>
              </a:spcBef>
            </a:pPr>
            <a:r>
              <a:rPr sz="2000" dirty="0">
                <a:solidFill>
                  <a:srgbClr val="404040"/>
                </a:solidFill>
                <a:latin typeface="Arial"/>
                <a:cs typeface="Arial"/>
              </a:rPr>
              <a:t>JavaScript, when run in the browser, is able to access the document (web page) and manipulate  it in a number of ways through the DOM API.</a:t>
            </a:r>
            <a:endParaRPr sz="2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2993326"/>
            <a:ext cx="11582400" cy="1243930"/>
          </a:xfrm>
          <a:prstGeom prst="rect">
            <a:avLst/>
          </a:prstGeom>
        </p:spPr>
        <p:txBody>
          <a:bodyPr vert="horz" wrap="square" lIns="0" tIns="12700" rIns="0" bIns="0" rtlCol="0">
            <a:spAutoFit/>
          </a:bodyPr>
          <a:lstStyle/>
          <a:p>
            <a:pPr marL="12700">
              <a:lnSpc>
                <a:spcPct val="100000"/>
              </a:lnSpc>
              <a:spcBef>
                <a:spcPts val="100"/>
              </a:spcBef>
            </a:pPr>
            <a:r>
              <a:rPr sz="8000" u="sng" dirty="0">
                <a:solidFill>
                  <a:srgbClr val="262626"/>
                </a:solidFill>
                <a:uFill>
                  <a:solidFill>
                    <a:srgbClr val="7F7F7F"/>
                  </a:solidFill>
                </a:uFill>
                <a:latin typeface="Arial"/>
                <a:cs typeface="Arial"/>
              </a:rPr>
              <a:t>The DOM and JavaScript</a:t>
            </a:r>
            <a:endParaRPr sz="8000" dirty="0">
              <a:latin typeface="Arial"/>
              <a:cs typeface="Arial"/>
            </a:endParaRPr>
          </a:p>
        </p:txBody>
      </p:sp>
      <p:sp>
        <p:nvSpPr>
          <p:cNvPr id="3" name="object 3"/>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4491" rIns="0" bIns="0" rtlCol="0">
            <a:spAutoFit/>
          </a:bodyPr>
          <a:lstStyle/>
          <a:p>
            <a:pPr marL="170180">
              <a:lnSpc>
                <a:spcPct val="100000"/>
              </a:lnSpc>
              <a:spcBef>
                <a:spcPts val="100"/>
              </a:spcBef>
              <a:tabLst>
                <a:tab pos="10141585" algn="l"/>
              </a:tabLst>
            </a:pPr>
            <a:r>
              <a:rPr dirty="0"/>
              <a:t>What is the DOM?	</a:t>
            </a:r>
          </a:p>
        </p:txBody>
      </p:sp>
      <p:sp>
        <p:nvSpPr>
          <p:cNvPr id="3" name="object 3"/>
          <p:cNvSpPr txBox="1"/>
          <p:nvPr/>
        </p:nvSpPr>
        <p:spPr>
          <a:xfrm>
            <a:off x="1176020" y="1832208"/>
            <a:ext cx="9951720" cy="2108269"/>
          </a:xfrm>
          <a:prstGeom prst="rect">
            <a:avLst/>
          </a:prstGeom>
        </p:spPr>
        <p:txBody>
          <a:bodyPr vert="horz" wrap="square" lIns="0" tIns="45720" rIns="0" bIns="0" rtlCol="0">
            <a:spAutoFit/>
          </a:bodyPr>
          <a:lstStyle/>
          <a:p>
            <a:pPr marL="12700" marR="102235">
              <a:lnSpc>
                <a:spcPts val="2170"/>
              </a:lnSpc>
              <a:spcBef>
                <a:spcPts val="360"/>
              </a:spcBef>
            </a:pPr>
            <a:r>
              <a:rPr sz="2000" dirty="0">
                <a:solidFill>
                  <a:srgbClr val="404040"/>
                </a:solidFill>
                <a:latin typeface="Arial"/>
                <a:cs typeface="Arial"/>
              </a:rPr>
              <a:t>The </a:t>
            </a:r>
            <a:r>
              <a:rPr sz="2000" b="1" dirty="0">
                <a:solidFill>
                  <a:srgbClr val="404040"/>
                </a:solidFill>
                <a:latin typeface="Arial"/>
                <a:cs typeface="Arial"/>
              </a:rPr>
              <a:t>DOM </a:t>
            </a:r>
            <a:r>
              <a:rPr sz="2000" dirty="0">
                <a:solidFill>
                  <a:srgbClr val="404040"/>
                </a:solidFill>
                <a:latin typeface="Arial"/>
                <a:cs typeface="Arial"/>
              </a:rPr>
              <a:t>(Document Object Model) is how the programmer / browser interacts with the HTML  document.</a:t>
            </a:r>
            <a:endParaRPr sz="2000">
              <a:latin typeface="Arial"/>
              <a:cs typeface="Arial"/>
            </a:endParaRPr>
          </a:p>
          <a:p>
            <a:pPr marL="305435" indent="-182880">
              <a:lnSpc>
                <a:spcPct val="100000"/>
              </a:lnSpc>
              <a:spcBef>
                <a:spcPts val="165"/>
              </a:spcBef>
              <a:buClr>
                <a:srgbClr val="E48312"/>
              </a:buClr>
              <a:buChar char="◦"/>
              <a:tabLst>
                <a:tab pos="305435" algn="l"/>
              </a:tabLst>
            </a:pPr>
            <a:r>
              <a:rPr sz="1800" dirty="0">
                <a:solidFill>
                  <a:srgbClr val="404040"/>
                </a:solidFill>
                <a:latin typeface="Arial"/>
                <a:cs typeface="Arial"/>
              </a:rPr>
              <a:t>The DOM has an API to access and manipulate the document. Each element is represented in the DOM.</a:t>
            </a:r>
            <a:endParaRPr sz="180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You can access the DOM with JavaScript.</a:t>
            </a:r>
            <a:endParaRPr sz="1800">
              <a:latin typeface="Arial"/>
              <a:cs typeface="Arial"/>
            </a:endParaRPr>
          </a:p>
          <a:p>
            <a:pPr marL="305435" marR="5080" indent="-182880">
              <a:lnSpc>
                <a:spcPts val="1970"/>
              </a:lnSpc>
              <a:spcBef>
                <a:spcPts val="595"/>
              </a:spcBef>
              <a:buClr>
                <a:srgbClr val="E48312"/>
              </a:buClr>
              <a:buChar char="◦"/>
              <a:tabLst>
                <a:tab pos="305435" algn="l"/>
              </a:tabLst>
            </a:pPr>
            <a:r>
              <a:rPr sz="1800" dirty="0">
                <a:solidFill>
                  <a:srgbClr val="404040"/>
                </a:solidFill>
                <a:latin typeface="Arial"/>
                <a:cs typeface="Arial"/>
              </a:rPr>
              <a:t>You can think of the DOM as the document-in-memory, and you can manipulate many aspects of it. This  leads to programmers being able to create extremely powerful applications.</a:t>
            </a:r>
            <a:endParaRPr sz="1800">
              <a:latin typeface="Arial"/>
              <a:cs typeface="Arial"/>
            </a:endParaRPr>
          </a:p>
        </p:txBody>
      </p:sp>
      <p:sp>
        <p:nvSpPr>
          <p:cNvPr id="4" name="object 4"/>
          <p:cNvSpPr/>
          <p:nvPr/>
        </p:nvSpPr>
        <p:spPr>
          <a:xfrm>
            <a:off x="2792729" y="4103794"/>
            <a:ext cx="6718300" cy="1625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029993" y="6558091"/>
            <a:ext cx="2135505" cy="165100"/>
          </a:xfrm>
          <a:prstGeom prst="rect">
            <a:avLst/>
          </a:prstGeom>
        </p:spPr>
        <p:txBody>
          <a:bodyPr vert="horz" wrap="square" lIns="0" tIns="6985" rIns="0" bIns="0" rtlCol="0">
            <a:spAutoFit/>
          </a:bodyPr>
          <a:lstStyle/>
          <a:p>
            <a:pPr marL="12700">
              <a:lnSpc>
                <a:spcPct val="100000"/>
              </a:lnSpc>
              <a:spcBef>
                <a:spcPts val="55"/>
              </a:spcBef>
            </a:pPr>
            <a:r>
              <a:rPr sz="900" spc="80" dirty="0">
                <a:solidFill>
                  <a:srgbClr val="FFFFFF"/>
                </a:solidFill>
                <a:latin typeface="Arial"/>
                <a:cs typeface="Arial"/>
              </a:rPr>
              <a:t>© </a:t>
            </a:r>
            <a:r>
              <a:rPr sz="900" spc="-55" dirty="0">
                <a:solidFill>
                  <a:srgbClr val="FFFFFF"/>
                </a:solidFill>
                <a:latin typeface="Arial"/>
                <a:cs typeface="Arial"/>
              </a:rPr>
              <a:t>2015 </a:t>
            </a:r>
            <a:r>
              <a:rPr sz="900" spc="-145" dirty="0">
                <a:solidFill>
                  <a:srgbClr val="FFFFFF"/>
                </a:solidFill>
                <a:latin typeface="Arial"/>
                <a:cs typeface="Arial"/>
              </a:rPr>
              <a:t>STEVENS </a:t>
            </a:r>
            <a:r>
              <a:rPr sz="900" spc="-105" dirty="0">
                <a:solidFill>
                  <a:srgbClr val="FFFFFF"/>
                </a:solidFill>
                <a:latin typeface="Arial"/>
                <a:cs typeface="Arial"/>
              </a:rPr>
              <a:t>INSTITUTE </a:t>
            </a:r>
            <a:r>
              <a:rPr sz="900" spc="-125" dirty="0">
                <a:solidFill>
                  <a:srgbClr val="FFFFFF"/>
                </a:solidFill>
                <a:latin typeface="Arial"/>
                <a:cs typeface="Arial"/>
              </a:rPr>
              <a:t>OF</a:t>
            </a:r>
            <a:r>
              <a:rPr sz="900" spc="-160" dirty="0">
                <a:solidFill>
                  <a:srgbClr val="FFFFFF"/>
                </a:solidFill>
                <a:latin typeface="Arial"/>
                <a:cs typeface="Arial"/>
              </a:rPr>
              <a:t> </a:t>
            </a:r>
            <a:r>
              <a:rPr sz="900" spc="-130" dirty="0">
                <a:solidFill>
                  <a:srgbClr val="FFFFFF"/>
                </a:solidFill>
                <a:latin typeface="Arial"/>
                <a:cs typeface="Arial"/>
              </a:rPr>
              <a:t>TECHNOLOGY</a:t>
            </a:r>
            <a:endParaRPr sz="9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TotalTime>
  <Words>2168</Words>
  <Application>Microsoft Macintosh PowerPoint</Application>
  <PresentationFormat>Widescreen</PresentationFormat>
  <Paragraphs>172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Office Theme</vt:lpstr>
      <vt:lpstr>Lecture 9: Frontend  JavaScript and Client-  Side Form Validation </vt:lpstr>
      <vt:lpstr>PowerPoint Presentation</vt:lpstr>
      <vt:lpstr>Differences between Node.js and  Browsers </vt:lpstr>
      <vt:lpstr>Running JavaScript in the  browser</vt:lpstr>
      <vt:lpstr>JavaScript “libraries” </vt:lpstr>
      <vt:lpstr>How JavaScript is run in the browser </vt:lpstr>
      <vt:lpstr>Manipulating the Page </vt:lpstr>
      <vt:lpstr>PowerPoint Presentation</vt:lpstr>
      <vt:lpstr>What is the DOM? </vt:lpstr>
      <vt:lpstr>Where does it fit in? </vt:lpstr>
      <vt:lpstr>Why is this important? </vt:lpstr>
      <vt:lpstr>A practical example of using the DOM</vt:lpstr>
      <vt:lpstr>DOM Events </vt:lpstr>
      <vt:lpstr>PowerPoint Presentation</vt:lpstr>
      <vt:lpstr>Accessing the DOM</vt:lpstr>
      <vt:lpstr>What can we do with a DOM Element?</vt:lpstr>
      <vt:lpstr>Creating a new element (input) </vt:lpstr>
      <vt:lpstr>What can we do to manipulate the DOM? </vt:lpstr>
      <vt:lpstr>DOM Events </vt:lpstr>
      <vt:lpstr>Event Bubbling </vt:lpstr>
      <vt:lpstr>Other Useful document properties </vt:lpstr>
      <vt:lpstr>PowerPoint Presentation</vt:lpstr>
      <vt:lpstr>What is Client-Side Form Validation? </vt:lpstr>
      <vt:lpstr>Targeting your element and attaching an  event listener </vt:lpstr>
      <vt:lpstr>Checking each input </vt:lpstr>
      <vt:lpstr>Showing error messages </vt:lpstr>
      <vt:lpstr>Example </vt:lpstr>
    </vt:vector>
  </TitlesOfParts>
  <LinksUpToDate>false</LinksUpToDate>
  <SharedDoc>false</SharedDoc>
  <HyperlinksChanged>false</HyperlinksChanged>
  <AppVersion>16.0017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9: Frontend  JavaScript and Client-  Side Form Validation </dc:title>
  <cp:lastModifiedBy>Patrick Hill</cp:lastModifiedBy>
  <cp:revision>1</cp:revision>
  <dcterms:created xsi:type="dcterms:W3CDTF">2018-08-11T00:20:49Z</dcterms:created>
  <dcterms:modified xsi:type="dcterms:W3CDTF">2018-08-14T19:23:03Z</dcterms:modified>
</cp:coreProperties>
</file>