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matic SC"/>
      <p:regular r:id="rId37"/>
      <p:bold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Comforta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7.xml"/><Relationship Id="rId44" Type="http://schemas.openxmlformats.org/officeDocument/2006/relationships/font" Target="fonts/Comfortaa-bold.fntdata"/><Relationship Id="rId21" Type="http://schemas.openxmlformats.org/officeDocument/2006/relationships/slide" Target="slides/slide16.xml"/><Relationship Id="rId43" Type="http://schemas.openxmlformats.org/officeDocument/2006/relationships/font" Target="fonts/Comforta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maticSC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38" Type="http://schemas.openxmlformats.org/officeDocument/2006/relationships/font" Target="fonts/AmaticSC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9d65060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9d65060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9d65060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9d6506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s is a snippet of the first three rows. The columns are all included. 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9d65060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9d6506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any dataset, we ought to look out for outliers.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3c711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3c711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Before we go ahead to show the insights we got from our data, we need to familiarize ourselves with this chart: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3c7110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3c7110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Looking for the country with leading suicide cases helps us focus on that specific country and investigate the reasons leading to this occurence.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3c7110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b3c7110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b3c7110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b3c7110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Analysis on generation is particularly helpful as it shows those mostly affected by this issue.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Silent generation had the highest cases whilst millennials reported the least cases.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3c7110c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b3c7110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main aim of this insight is to find the suicide rates of the generations prior to the Gen Z prop.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b3c7110c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b3c7110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</a:t>
            </a:r>
            <a:r>
              <a:rPr lang="en" sz="1400"/>
              <a:t>The suicide cases peaked during 2006 and 2012.</a:t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b3c7110c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b3c7110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99d65060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99d6506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b3c7110c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b3c7110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b3c7110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b3c7110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There is no reliable source that explains this occurrence. Some speculations however point out to the claim regarding the world ending around 2000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b3c7110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b3c7110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b3c7110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b3c7110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lower the population, the higher the suicide per 100,000 cases.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b3c7110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b3c7110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list has excluded Dominica and Saint Kitts and Nevis as they have no reported suicide cases.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b3c7110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b3c7110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lower the GDP, the higher the suicide rates. This has various outliers. However, it shows a general trend.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b3c7110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b3c7110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general trend is that the lower the GDP per capita, the higher the suicide rates.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b3c7110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b3c7110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b3c7110c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b3c7110c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b3c7110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b3c7110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9d6506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9d6506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This presentation  was analysed and prepared by Estrella a group of 3 data ambitious data scientists. Hosea, Ruth &amp; Allan as the team lead.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b3c7110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b3c7110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b4966c231_1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b4966c231_1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4966c231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4966c231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9d6506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9d6506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This project relies on the following tools and resources.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9d6506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9d6506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following constitute the primary reason driving this research;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9d6506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9d6506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will mark the success of our project based on the following metrics;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9d6506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9d6506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Code Pro"/>
              <a:buChar char="●"/>
            </a:pP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dataset contains the data from 1985 to 2016.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Code Pro"/>
              <a:buChar char="●"/>
            </a:pP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consists of 12 columns and 27,820 rows.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9d6506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9d6506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Before we embarked on the analysis of our data, we first cleaned out our data.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Source Code Pro"/>
              <a:buChar char="●"/>
            </a:pP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 columns were dropped that include ‘Country-Year.’ The reason is that this column was simply a merge from the ‘country’ and ‘year’ columns.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ogle.com/url?q=https://www.google.com/url?q%3Dhttps://www.kaggle.com/russellyates88/suicide-rates-overview-1985-to-2016/tasks%26amp;sa%3DD%26amp;ust%3D1600779313200000%26amp;usg%3DAOvVaw0kk8nhgNSdAiHqEOPNpoQ-&amp;sa=D&amp;ust=1600779313222000&amp;usg=AFQjCNE-Rr1nDZlGGnzbOxgXYjQp-tq9o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36750" y="357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GLOBAL</a:t>
            </a:r>
            <a:r>
              <a:rPr lang="en" sz="5400">
                <a:solidFill>
                  <a:srgbClr val="FF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SUICIDE RATES </a:t>
            </a:r>
            <a:endParaRPr sz="130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99150" y="37854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Estrella.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(Cont.)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85206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‘gdp_per_year ($)’ column was renamed to gdp_per_year and its datatype converted from string to float.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syntax errors including the commas in the numeric values were removed.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gdp_per_capita ($) column was renamed to gdp_per_capita.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Dataset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1228675"/>
            <a:ext cx="9144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After cleaning, the dataset that we used for the analysis was as follows: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600"/>
            <a:ext cx="9051550" cy="14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Outliers usually tend to skew the data and result into unreliable conclusions and recommendations.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respect to our data, we removed outliers from the suicide numbers, GDP for the year, and the GDP per capita outliers.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Insights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58963" y="1228675"/>
            <a:ext cx="8520600" cy="4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The generations are grouped as: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63" y="1860513"/>
            <a:ext cx="8179875" cy="28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518850"/>
            <a:ext cx="8520600" cy="4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200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b="1" i="1" lang="en">
                <a:solidFill>
                  <a:srgbClr val="CC0000"/>
                </a:solidFill>
                <a:highlight>
                  <a:srgbClr val="FFFFFF"/>
                </a:highlight>
              </a:rPr>
              <a:t>Finding the country with the highest suicide cases</a:t>
            </a:r>
            <a:endParaRPr b="1" i="1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</a:rPr>
              <a:t>Bulgaria reports the highest number of suicide rates in the world having 31,114 cases.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</a:rPr>
              <a:t>Other leading countries include;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2" marL="13716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Hungary     30122 cases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2" marL="13716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Chile       	30111 cases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225275" y="502475"/>
            <a:ext cx="85206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highlight>
                  <a:srgbClr val="FFFFFF"/>
                </a:highlight>
              </a:rPr>
              <a:t>2.</a:t>
            </a:r>
            <a:r>
              <a:rPr lang="en" sz="1500">
                <a:solidFill>
                  <a:srgbClr val="CC0000"/>
                </a:solidFill>
                <a:highlight>
                  <a:srgbClr val="FFFFFF"/>
                </a:highlight>
              </a:rPr>
              <a:t> </a:t>
            </a:r>
            <a:r>
              <a:rPr b="1" i="1" lang="en" sz="1500">
                <a:solidFill>
                  <a:srgbClr val="CC0000"/>
                </a:solidFill>
                <a:highlight>
                  <a:srgbClr val="FFFFFF"/>
                </a:highlight>
              </a:rPr>
              <a:t>Finding the country with the lowest suicide cases</a:t>
            </a:r>
            <a:r>
              <a:rPr lang="en" sz="1500">
                <a:solidFill>
                  <a:srgbClr val="CC0000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Notably, Dominica and Saint Kitts and Nevis were excluded from the list as they had 0 cases.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San Marino           		    1 case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Antigua and Barbuda    		11 cases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Maldives             			20 cases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Qatar              				23 cases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620375"/>
            <a:ext cx="8520600" cy="4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3(a). </a:t>
            </a:r>
            <a:r>
              <a:rPr b="1" i="1" lang="en" sz="1600">
                <a:solidFill>
                  <a:srgbClr val="CC0000"/>
                </a:solidFill>
              </a:rPr>
              <a:t>Identifying the generation with the highest suicide rates on Overall</a:t>
            </a:r>
            <a:endParaRPr b="1" i="1" sz="1600"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list, in descending order is as follows;</a:t>
            </a:r>
            <a:endParaRPr>
              <a:solidFill>
                <a:srgbClr val="000000"/>
              </a:solidFill>
            </a:endParaRPr>
          </a:p>
          <a:p>
            <a:pPr indent="-3429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Silent             68.981965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G.I. Generation    48.559870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Generation X       41.461185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Boomers            36.591157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Millenials         18.740245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552700"/>
            <a:ext cx="8520600" cy="4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3(b). </a:t>
            </a:r>
            <a:r>
              <a:rPr b="1" i="1" lang="en" sz="1600">
                <a:solidFill>
                  <a:srgbClr val="CC0000"/>
                </a:solidFill>
              </a:rPr>
              <a:t>Identifying the generation with the highest suicide cases before 2000</a:t>
            </a:r>
            <a:endParaRPr b="1" i="1" sz="1200">
              <a:solidFill>
                <a:srgbClr val="CC0000"/>
              </a:solidFill>
              <a:highlight>
                <a:srgbClr val="F7F7F7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G.I. Generation    45.037588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Generation X       21.152026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Boomers            19.620954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Silent             17.476758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Millenials          0.738956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Millenials had the least suicide cases before 2000.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237963" y="558000"/>
            <a:ext cx="8520600" cy="4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3(c).</a:t>
            </a:r>
            <a:r>
              <a:rPr b="1" lang="en">
                <a:solidFill>
                  <a:srgbClr val="980000"/>
                </a:solidFill>
              </a:rPr>
              <a:t> </a:t>
            </a:r>
            <a:r>
              <a:rPr b="1" i="1" lang="en">
                <a:solidFill>
                  <a:srgbClr val="980000"/>
                </a:solidFill>
              </a:rPr>
              <a:t>Identifying the trend of suicide cases after 2000</a:t>
            </a:r>
            <a:endParaRPr b="1"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1563300"/>
            <a:ext cx="8772575" cy="308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699325"/>
            <a:ext cx="85206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4. </a:t>
            </a:r>
            <a:r>
              <a:rPr b="1" i="1" lang="en" sz="1700">
                <a:solidFill>
                  <a:srgbClr val="FF0000"/>
                </a:solidFill>
              </a:rPr>
              <a:t>Identifying the generations with the lowest suicide cases on overall</a:t>
            </a:r>
            <a:endParaRPr b="1" i="1" sz="1700">
              <a:solidFill>
                <a:srgbClr val="FF0000"/>
              </a:solidFill>
            </a:endParaRPr>
          </a:p>
          <a:p>
            <a:pPr indent="-33655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Generation Z        0.694169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Millenials         18.740245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Boomers            36.591157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Generation X       41.461185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G.I. Generation    48.559870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Gen Z has the least suicide cases overall and G.I. Generation had the highest number of cases.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10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Suicide is often a gloomy and morbid topic that we often shy away from.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There are various reasons (often personal) that drive people towards this act.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The campaign for Mental Health Awareness is no longer fought behind closed doors.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699325"/>
            <a:ext cx="85206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5. </a:t>
            </a:r>
            <a:r>
              <a:rPr b="1" i="1" lang="en" sz="1600">
                <a:solidFill>
                  <a:srgbClr val="CC0000"/>
                </a:solidFill>
              </a:rPr>
              <a:t>Investigating which gender has more suicide rates compared to the other one on overall</a:t>
            </a:r>
            <a:endParaRPr b="1" i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18288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male      498619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female    329940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male gender tends to suffer more on suicide issues than females.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261025"/>
            <a:ext cx="85206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6. </a:t>
            </a:r>
            <a:r>
              <a:rPr b="1" i="1" lang="en">
                <a:solidFill>
                  <a:srgbClr val="CC0000"/>
                </a:solidFill>
              </a:rPr>
              <a:t>Finding out the year where people committed suicide the most on overall</a:t>
            </a:r>
            <a:endParaRPr b="1" i="1">
              <a:solidFill>
                <a:srgbClr val="CC0000"/>
              </a:solidFill>
            </a:endParaRPr>
          </a:p>
          <a:p>
            <a:pPr indent="-342900" lvl="0" marL="2743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1999    35636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2000    35279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2002    35128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2001    34769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1997    34544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Code Pro"/>
              <a:buChar char="●"/>
            </a:pPr>
            <a:r>
              <a:rPr lang="en" sz="1700">
                <a:solidFill>
                  <a:srgbClr val="000000"/>
                </a:solidFill>
              </a:rPr>
              <a:t>There is no reliable source that explains this occurrence.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Code Pro"/>
              <a:buChar char="●"/>
            </a:pPr>
            <a:r>
              <a:rPr lang="en" sz="1700">
                <a:solidFill>
                  <a:srgbClr val="000000"/>
                </a:solidFill>
              </a:rPr>
              <a:t>Some speculations however point out to the claim regarding the world ending around 2000.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855350"/>
            <a:ext cx="85206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7. </a:t>
            </a:r>
            <a:r>
              <a:rPr b="1" i="1" lang="en" sz="1600">
                <a:solidFill>
                  <a:srgbClr val="CC0000"/>
                </a:solidFill>
              </a:rPr>
              <a:t>Finding which countries has the most suicides committed at every 100,000 on overall.</a:t>
            </a:r>
            <a:endParaRPr b="1" i="1" sz="1600">
              <a:solidFill>
                <a:srgbClr val="CC0000"/>
              </a:solidFill>
            </a:endParaRPr>
          </a:p>
          <a:p>
            <a:pPr indent="-342900" lvl="0" marL="22860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Lithuania    8091.18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Latvia       7264.59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Suriname     7162.32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Slovenia     7012.62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Estonia      6873.78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Lithuania has the highest rates at every 100,000 population.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76500"/>
            <a:ext cx="85206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8</a:t>
            </a:r>
            <a:r>
              <a:rPr b="1" lang="en">
                <a:solidFill>
                  <a:srgbClr val="CC0000"/>
                </a:solidFill>
              </a:rPr>
              <a:t>. Impact of Population on Suicide Rates (per 100,000)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plot for the Suicides per 100,000 against Population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525" y="841975"/>
            <a:ext cx="9219049" cy="28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857250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9. </a:t>
            </a:r>
            <a:r>
              <a:rPr b="1" i="1" lang="en">
                <a:solidFill>
                  <a:srgbClr val="CC0000"/>
                </a:solidFill>
              </a:rPr>
              <a:t>Countries with the least suicides committed at every 100,000 on overall.</a:t>
            </a:r>
            <a:endParaRPr b="1" i="1">
              <a:solidFill>
                <a:srgbClr val="CC0000"/>
              </a:solidFill>
            </a:endParaRPr>
          </a:p>
          <a:p>
            <a:pPr indent="-342900" lvl="0" marL="18288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Russian Federation       10.52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Oman                     26.50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Qatar                    27.30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San Marino               47.26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79250"/>
            <a:ext cx="8520600" cy="5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10. </a:t>
            </a:r>
            <a:r>
              <a:rPr b="1" i="1" lang="en">
                <a:solidFill>
                  <a:srgbClr val="CC0000"/>
                </a:solidFill>
              </a:rPr>
              <a:t>How does GDP affects suicide rates?</a:t>
            </a:r>
            <a:endParaRPr b="1" i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plot for the suicide rates against Gdp for year for the countries.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" y="815275"/>
            <a:ext cx="9087600" cy="28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-75650" y="176500"/>
            <a:ext cx="9397200" cy="4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11. </a:t>
            </a:r>
            <a:r>
              <a:rPr b="1" i="1" lang="en">
                <a:solidFill>
                  <a:srgbClr val="CC0000"/>
                </a:solidFill>
              </a:rPr>
              <a:t>How does the GDP per capita impacts suicide rates?</a:t>
            </a:r>
            <a:endParaRPr b="1" i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plot for the suicide rate against the Gdp per capita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650" y="705975"/>
            <a:ext cx="9219651" cy="3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evaluation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228675"/>
            <a:ext cx="85206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European and Latin American countries lead in the number of global suicide cases.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Older generations (Silent and G.I. Generations) lead in the number of reported suicide cases in the world.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Males have high suicide cases than their female counterparts.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Evaluation (Cont.)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236075" y="1483975"/>
            <a:ext cx="85206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</a:t>
            </a:r>
            <a:r>
              <a:rPr lang="en">
                <a:solidFill>
                  <a:srgbClr val="000000"/>
                </a:solidFill>
              </a:rPr>
              <a:t>Low populations report high suicide rates and vice versa is also true.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5. The lower the GDP of a country, the higher the reported suicide rates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Recommendations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228675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Governments need to be more proactive on matters pertaining to mental health and suicide-related incidences.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More attention should be directed to the older generations and ensure that their emotional, physical and mental aspects are upheld.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There should be a widespread sensitization that targets males regarding the importance of seeking external help and support.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THE TEAM: ESTRELLA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385025" y="1648312"/>
            <a:ext cx="8373950" cy="2500926"/>
            <a:chOff x="0" y="2571750"/>
            <a:chExt cx="8373950" cy="2500926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3025" y="2571750"/>
              <a:ext cx="2500925" cy="2500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571750"/>
              <a:ext cx="2500925" cy="2500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 rotWithShape="1">
            <a:blip r:embed="rId5">
              <a:alphaModFix/>
            </a:blip>
            <a:srcRect b="0" l="0" r="5917" t="12219"/>
            <a:stretch/>
          </p:blipFill>
          <p:spPr>
            <a:xfrm>
              <a:off x="2936513" y="2571750"/>
              <a:ext cx="2500925" cy="2500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Recommendations (Cont.)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228675"/>
            <a:ext cx="85206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4"/>
            </a:pPr>
            <a:r>
              <a:rPr lang="en">
                <a:solidFill>
                  <a:srgbClr val="000000"/>
                </a:solidFill>
              </a:rPr>
              <a:t>Countries with a low population needs to put measures in place that protects its citizens from suicide-related cases.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4"/>
            </a:pPr>
            <a:r>
              <a:rPr lang="en">
                <a:solidFill>
                  <a:srgbClr val="000000"/>
                </a:solidFill>
              </a:rPr>
              <a:t>Governments with lower GDPs need to have some economic programs that will improve the standards of living of its people and thus, enhance their social needs and welfare.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2323625" y="3977575"/>
            <a:ext cx="408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THANK YOU FOR YOUR TIME!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75" y="280950"/>
            <a:ext cx="65766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Let’s talk ...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63650" y="1228675"/>
            <a:ext cx="5668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Globally, close to 800,000 people die from suicide every year. That’s one person every 40 seconds.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countries have even rendered suicide as illegal.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Thus, people shy away from speaking out and even reporting these cases.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7504" l="0" r="0" t="7512"/>
          <a:stretch/>
        </p:blipFill>
        <p:spPr>
          <a:xfrm>
            <a:off x="311700" y="1516225"/>
            <a:ext cx="2738250" cy="2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225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the situation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704125"/>
            <a:ext cx="85206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Resource Inventory:Datasets: Suicide Rates Overview 1985 to 2016 -</a:t>
            </a: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900" u="sng">
                <a:solidFill>
                  <a:srgbClr val="000000"/>
                </a:solidFill>
                <a:highlight>
                  <a:srgbClr val="FFFFFF"/>
                </a:highlight>
              </a:rPr>
              <a:t>[Link]</a:t>
            </a:r>
            <a:endParaRPr sz="19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Software: Github, Google Collaboratory, Trello)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Assumptions: The data provided is correct and up to date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Research objectives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8675"/>
            <a:ext cx="86751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Finding the country with the highest suicide rates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Understanding which generation has the highest suicide rates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Investigating which gender has more suicide rates compared to the other one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Knowing the age which most people commit suicide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Finding out the year where people committed suicide the most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Success criteria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Achieve the objective insights surrounding the suicide topic.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Answer all the research questions and objectives </a:t>
            </a:r>
            <a:r>
              <a:rPr lang="en">
                <a:solidFill>
                  <a:srgbClr val="000000"/>
                </a:solidFill>
              </a:rPr>
              <a:t>with the insights primarily gotten from the data analysis.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 (Overview)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project uses data retrieved from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main overview of the dataset is that it compares the socio-economic info with suicide rates by year and country.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 sz="1900">
                <a:solidFill>
                  <a:srgbClr val="000000"/>
                </a:solidFill>
              </a:rPr>
              <a:t>The data will be mainly cleaned and analyzed using Python Pandas and SQL.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Preparation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We looked for outliers, ensured the validity, uniformity, completeness, accuracy and consistency were upheld.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Some columns were dropped e.g ‘Country-Year.’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Another variable (‘HDI for year’) was also dropped as it added no value to our insights.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900"/>
              <a:buChar char="●"/>
            </a:pPr>
            <a:r>
              <a:rPr lang="en">
                <a:solidFill>
                  <a:srgbClr val="000000"/>
                </a:solidFill>
              </a:rPr>
              <a:t>There was also no duplicated data. Therefore, the data was passed as consistent.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