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1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2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7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0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9546-5F13-4627-99F6-4F002E8E13FB}" type="datetimeFigureOut">
              <a:rPr lang="pt-BR" smtClean="0"/>
              <a:t>19/10/2018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.jp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95" y="1024805"/>
            <a:ext cx="8994211" cy="3906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8" y="6207617"/>
            <a:ext cx="2495613" cy="534719"/>
          </a:xfrm>
          <a:prstGeom prst="rect">
            <a:avLst/>
          </a:prstGeom>
        </p:spPr>
      </p:pic>
      <p:pic>
        <p:nvPicPr>
          <p:cNvPr id="6" name="Imagem 5" descr="Resultado de imagem para bandte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70" y="6076221"/>
            <a:ext cx="1790700" cy="66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89410" y="2673826"/>
            <a:ext cx="399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</a:t>
            </a:r>
            <a:r>
              <a:rPr lang="pt-BR" dirty="0"/>
              <a:t> Angélica de </a:t>
            </a:r>
            <a:r>
              <a:rPr lang="pt-BR" dirty="0" err="1"/>
              <a:t>Cassoli</a:t>
            </a:r>
            <a:r>
              <a:rPr lang="pt-BR" dirty="0"/>
              <a:t> </a:t>
            </a:r>
            <a:r>
              <a:rPr lang="pt-BR" dirty="0" err="1" smtClean="0"/>
              <a:t>Mazia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</a:t>
            </a:r>
            <a:r>
              <a:rPr lang="pt-BR" dirty="0"/>
              <a:t> 28 anos </a:t>
            </a:r>
            <a:endParaRPr lang="pt-BR" dirty="0" smtClean="0"/>
          </a:p>
          <a:p>
            <a:r>
              <a:rPr lang="pt-BR" b="1" dirty="0" smtClean="0"/>
              <a:t>Experiência/Formação:</a:t>
            </a:r>
            <a:r>
              <a:rPr lang="pt-BR" dirty="0" smtClean="0"/>
              <a:t> Formada </a:t>
            </a:r>
            <a:r>
              <a:rPr lang="pt-BR" dirty="0"/>
              <a:t>em Bacharel em </a:t>
            </a:r>
            <a:r>
              <a:rPr lang="pt-BR" dirty="0" smtClean="0"/>
              <a:t>Marketing (</a:t>
            </a:r>
            <a:r>
              <a:rPr lang="pt-BR" dirty="0" err="1" smtClean="0"/>
              <a:t>Unifamma</a:t>
            </a:r>
            <a:r>
              <a:rPr lang="pt-BR" dirty="0" smtClean="0"/>
              <a:t> – Maringá – PR). Pouco </a:t>
            </a:r>
            <a:r>
              <a:rPr lang="pt-BR" dirty="0"/>
              <a:t>contato com tecnologia por meio de workshop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6" y="2673827"/>
            <a:ext cx="1816864" cy="18168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6" y="389741"/>
            <a:ext cx="1448503" cy="1792902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189409" y="428317"/>
            <a:ext cx="399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/>
              <a:t>Allan Tavares Nunes</a:t>
            </a:r>
          </a:p>
          <a:p>
            <a:r>
              <a:rPr lang="pt-BR" b="1" dirty="0"/>
              <a:t>Idade: </a:t>
            </a:r>
            <a:r>
              <a:rPr lang="pt-BR" dirty="0"/>
              <a:t>24 anos</a:t>
            </a:r>
          </a:p>
          <a:p>
            <a:r>
              <a:rPr lang="pt-BR" b="1" dirty="0"/>
              <a:t>Experiência/Formação: </a:t>
            </a:r>
            <a:r>
              <a:rPr lang="pt-BR" dirty="0"/>
              <a:t>Curso técnico em informática (Escola Senai de Informática – Santa Cecília). </a:t>
            </a:r>
            <a:r>
              <a:rPr lang="pt-BR" dirty="0" smtClean="0"/>
              <a:t>2 anos de experiência </a:t>
            </a:r>
            <a:r>
              <a:rPr lang="pt-BR" dirty="0"/>
              <a:t>em suporte 1º e 2º nível.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799783"/>
            <a:ext cx="1795809" cy="179580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189408" y="4799783"/>
            <a:ext cx="3996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Nome</a:t>
            </a:r>
            <a:r>
              <a:rPr lang="pt-BR" b="1" dirty="0"/>
              <a:t>: </a:t>
            </a:r>
            <a:r>
              <a:rPr lang="pt-BR" dirty="0"/>
              <a:t>Lucas </a:t>
            </a:r>
            <a:r>
              <a:rPr lang="pt-BR" dirty="0" smtClean="0"/>
              <a:t>Ferrer </a:t>
            </a:r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 smtClean="0"/>
              <a:t>24</a:t>
            </a:r>
          </a:p>
          <a:p>
            <a:r>
              <a:rPr lang="pt-BR" b="1" dirty="0" smtClean="0"/>
              <a:t>Experiência/Formação: </a:t>
            </a:r>
            <a:r>
              <a:rPr lang="pt-BR" dirty="0" smtClean="0"/>
              <a:t>T.I. (ETEC Raposo Tavares). 5 </a:t>
            </a:r>
            <a:r>
              <a:rPr lang="pt-BR" dirty="0"/>
              <a:t>anos de experiência na área de infraestrutura de </a:t>
            </a:r>
            <a:r>
              <a:rPr lang="pt-BR" dirty="0" smtClean="0"/>
              <a:t>TI.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0" y="428317"/>
            <a:ext cx="1259170" cy="167540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7881870" y="428317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 smtClean="0"/>
              <a:t>Fernanda Coutinho</a:t>
            </a:r>
            <a:endParaRPr lang="pt-BR" dirty="0"/>
          </a:p>
          <a:p>
            <a:r>
              <a:rPr lang="pt-BR" b="1" dirty="0"/>
              <a:t>Idade: </a:t>
            </a:r>
            <a:r>
              <a:rPr lang="pt-BR" dirty="0" smtClean="0"/>
              <a:t>20 </a:t>
            </a:r>
            <a:r>
              <a:rPr lang="pt-BR" dirty="0"/>
              <a:t>anos</a:t>
            </a:r>
          </a:p>
          <a:p>
            <a:r>
              <a:rPr lang="pt-BR" b="1" dirty="0"/>
              <a:t>Experiência/Formação: </a:t>
            </a:r>
            <a:r>
              <a:rPr lang="pt-BR" dirty="0" smtClean="0"/>
              <a:t>Primeiro contato com informática na </a:t>
            </a:r>
            <a:r>
              <a:rPr lang="pt-BR" dirty="0" err="1" smtClean="0"/>
              <a:t>BandTec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841" y="2690862"/>
            <a:ext cx="1540029" cy="187845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7881870" y="2690862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 smtClean="0"/>
              <a:t>Daniel </a:t>
            </a:r>
            <a:r>
              <a:rPr lang="pt-BR" dirty="0" err="1" smtClean="0"/>
              <a:t>Bertucci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/>
              <a:t>19</a:t>
            </a:r>
            <a:r>
              <a:rPr lang="pt-BR" b="1" dirty="0"/>
              <a:t> </a:t>
            </a:r>
            <a:r>
              <a:rPr lang="pt-BR" b="1" dirty="0" smtClean="0"/>
              <a:t>anos</a:t>
            </a:r>
          </a:p>
          <a:p>
            <a:r>
              <a:rPr lang="pt-BR" b="1" dirty="0" smtClean="0"/>
              <a:t>Experiência/Formação: </a:t>
            </a:r>
            <a:r>
              <a:rPr lang="pt-BR" dirty="0"/>
              <a:t>11 meses de curso em suporte e redes no </a:t>
            </a:r>
            <a:r>
              <a:rPr lang="pt-BR" dirty="0" smtClean="0"/>
              <a:t>IOS.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881869" y="4799783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/>
              <a:t>Ramon de Jesus 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 smtClean="0"/>
              <a:t>21 anos</a:t>
            </a:r>
            <a:r>
              <a:rPr lang="pt-BR" b="1" dirty="0" smtClean="0"/>
              <a:t> </a:t>
            </a:r>
          </a:p>
          <a:p>
            <a:r>
              <a:rPr lang="pt-BR" b="1" dirty="0" smtClean="0"/>
              <a:t>Experiência/Formação: </a:t>
            </a:r>
            <a:r>
              <a:rPr lang="pt-BR" dirty="0" smtClean="0"/>
              <a:t>Primeiro contato com tecnologia.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5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84112" y="93638"/>
            <a:ext cx="65553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Problema:</a:t>
            </a:r>
            <a:endParaRPr lang="pt-BR" sz="2400" dirty="0"/>
          </a:p>
          <a:p>
            <a:endParaRPr lang="pt-BR" sz="1600" dirty="0" smtClean="0"/>
          </a:p>
          <a:p>
            <a:pPr algn="just"/>
            <a:r>
              <a:rPr lang="pt-BR" sz="1600" dirty="0"/>
              <a:t>Segundo entrevistas feitas com universitários as condições de preservação de suas pesquisas laboratoriais são arcaicas. Os pesquisadores anotavam as informações de temperatura e umidade em folhas de papel, prejudicando a confirmação de informações fidedignas. Além disso, era uma atividade que consumia tempo e esforço desnecessário, podendo assim prejudicar as amostras que necessitam de um monitoramento constante de temperatura e umidade e a própria pesquisa em si, como perda de informações e dados. </a:t>
            </a:r>
            <a:endParaRPr lang="pt-BR" sz="16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300352" y="2525073"/>
            <a:ext cx="6539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Ideia:</a:t>
            </a:r>
          </a:p>
          <a:p>
            <a:endParaRPr lang="pt-BR" sz="1600" dirty="0" smtClean="0"/>
          </a:p>
          <a:p>
            <a:pPr algn="just"/>
            <a:r>
              <a:rPr lang="pt-BR" sz="1600" dirty="0" smtClean="0"/>
              <a:t>Pensado </a:t>
            </a:r>
            <a:r>
              <a:rPr lang="pt-BR" sz="1600" dirty="0"/>
              <a:t>no ramo laboratorial, com ênfase na área da saúde, a </a:t>
            </a:r>
            <a:r>
              <a:rPr lang="pt-BR" sz="1600" b="1" dirty="0" err="1"/>
              <a:t>Monkeys</a:t>
            </a:r>
            <a:r>
              <a:rPr lang="pt-BR" sz="1600" b="1" dirty="0"/>
              <a:t> </a:t>
            </a:r>
            <a:r>
              <a:rPr lang="pt-BR" sz="1600" b="1" dirty="0" err="1"/>
              <a:t>Healthcare</a:t>
            </a:r>
            <a:r>
              <a:rPr lang="pt-BR" sz="1600" dirty="0"/>
              <a:t> monitora a temperatura e umidade em tempo real via </a:t>
            </a:r>
            <a:r>
              <a:rPr lang="pt-BR" sz="1600" dirty="0" err="1"/>
              <a:t>app</a:t>
            </a:r>
            <a:r>
              <a:rPr lang="pt-BR" sz="1600" dirty="0"/>
              <a:t> (smartphones e PC), alertando quando a temperatura e umidade não estão como o usuário deseja ou </a:t>
            </a:r>
            <a:r>
              <a:rPr lang="pt-BR" sz="1600" dirty="0" err="1"/>
              <a:t>pré</a:t>
            </a:r>
            <a:r>
              <a:rPr lang="pt-BR" sz="1600" dirty="0"/>
              <a:t>-configurou, exibe gráficos e correlações da temperatura e umidade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4112" y="4717774"/>
            <a:ext cx="78890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Ideais Bônus:</a:t>
            </a:r>
          </a:p>
          <a:p>
            <a:endParaRPr lang="pt-BR" sz="1600" dirty="0" smtClean="0"/>
          </a:p>
          <a:p>
            <a:r>
              <a:rPr lang="pt-BR" sz="1600" dirty="0" smtClean="0"/>
              <a:t>- Alertas de variações de temperatura indesejadas ou fora dos parâmetros impostos via SMS;</a:t>
            </a:r>
          </a:p>
          <a:p>
            <a:r>
              <a:rPr lang="pt-BR" sz="1600" dirty="0" smtClean="0"/>
              <a:t>- Aplicativo Mobile para acessar os dados remotamente;</a:t>
            </a:r>
          </a:p>
          <a:p>
            <a:r>
              <a:rPr lang="pt-BR" sz="1600" dirty="0" smtClean="0"/>
              <a:t>- Protótipo Móvel para transporte de órgãos e medicamentos. (Monitoramento GPS).</a:t>
            </a:r>
            <a:endParaRPr lang="pt-BR" sz="1600" dirty="0"/>
          </a:p>
        </p:txBody>
      </p:sp>
      <p:pic>
        <p:nvPicPr>
          <p:cNvPr id="1026" name="Picture 2" descr="Resultado de imagem para aler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" y="371422"/>
            <a:ext cx="2153651" cy="21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ampada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8" y="4717774"/>
            <a:ext cx="1832251" cy="18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2473404"/>
            <a:ext cx="1952332" cy="19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95846" y="225566"/>
            <a:ext cx="2988266" cy="2138647"/>
            <a:chOff x="653991" y="501522"/>
            <a:chExt cx="1986875" cy="1421970"/>
          </a:xfrm>
        </p:grpSpPr>
        <p:pic>
          <p:nvPicPr>
            <p:cNvPr id="1028" name="Picture 4" descr="Resultado de imagem para laboratorio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645" y="853271"/>
              <a:ext cx="1070221" cy="107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5737" y="501522"/>
              <a:ext cx="1070332" cy="1070332"/>
            </a:xfrm>
            <a:prstGeom prst="rect">
              <a:avLst/>
            </a:prstGeom>
          </p:spPr>
        </p:pic>
        <p:pic>
          <p:nvPicPr>
            <p:cNvPr id="1026" name="Picture 2" descr="Resultado de imagem para laboratorio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3991" y="623754"/>
              <a:ext cx="1299738" cy="129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44" y="1668589"/>
            <a:ext cx="4902619" cy="21295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99" y="4853524"/>
            <a:ext cx="1827413" cy="124365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114" y="6204122"/>
            <a:ext cx="1888872" cy="52404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022" y="4662682"/>
            <a:ext cx="1621041" cy="16148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88" y="4662682"/>
            <a:ext cx="1905000" cy="19050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704" y="2317310"/>
            <a:ext cx="26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Segmento Laboratorial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" y="2891907"/>
            <a:ext cx="1278530" cy="127853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1190147" y="3303588"/>
            <a:ext cx="2729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Temperatura e umidade</a:t>
            </a:r>
            <a:endParaRPr lang="pt-BR" dirty="0">
              <a:solidFill>
                <a:prstClr val="black"/>
              </a:solidFill>
            </a:endParaRPr>
          </a:p>
        </p:txBody>
      </p:sp>
      <p:cxnSp>
        <p:nvCxnSpPr>
          <p:cNvPr id="24" name="Conector angulado 23"/>
          <p:cNvCxnSpPr>
            <a:stCxn id="21" idx="2"/>
          </p:cNvCxnSpPr>
          <p:nvPr/>
        </p:nvCxnSpPr>
        <p:spPr>
          <a:xfrm rot="16200000" flipH="1">
            <a:off x="2571833" y="1928808"/>
            <a:ext cx="440237" cy="2017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 flipV="1">
            <a:off x="2370406" y="4206485"/>
            <a:ext cx="3877139" cy="448980"/>
          </a:xfrm>
          <a:prstGeom prst="bentConnector3">
            <a:avLst>
              <a:gd name="adj1" fmla="val 100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endCxn id="17" idx="0"/>
          </p:cNvCxnSpPr>
          <p:nvPr/>
        </p:nvCxnSpPr>
        <p:spPr>
          <a:xfrm rot="16200000" flipH="1">
            <a:off x="5727031" y="4142170"/>
            <a:ext cx="10410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>
            <a:off x="6240883" y="4206488"/>
            <a:ext cx="3589920" cy="456193"/>
          </a:xfrm>
          <a:prstGeom prst="bentConnector3">
            <a:avLst>
              <a:gd name="adj1" fmla="val 99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71954" y="6301269"/>
            <a:ext cx="3814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Sensor de temperatura e umidade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315875" y="5941548"/>
            <a:ext cx="186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Banco de dados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8531175" y="6289845"/>
            <a:ext cx="2620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Aplicação Web/Mobile</a:t>
            </a:r>
            <a:endParaRPr lang="pt-BR" dirty="0">
              <a:solidFill>
                <a:prstClr val="black"/>
              </a:solidFill>
            </a:endParaRPr>
          </a:p>
        </p:txBody>
      </p:sp>
      <p:cxnSp>
        <p:nvCxnSpPr>
          <p:cNvPr id="50" name="Conector angulado 49"/>
          <p:cNvCxnSpPr>
            <a:endCxn id="56" idx="2"/>
          </p:cNvCxnSpPr>
          <p:nvPr/>
        </p:nvCxnSpPr>
        <p:spPr>
          <a:xfrm flipV="1">
            <a:off x="8117058" y="2717419"/>
            <a:ext cx="2381030" cy="424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9180708" y="2317309"/>
            <a:ext cx="2634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Usuário final (Monitor)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276620" y="349241"/>
            <a:ext cx="59763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Arquitetura </a:t>
            </a:r>
            <a:r>
              <a:rPr lang="pt-BR" sz="4400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Picture 2" descr="Resultado de imagem para scientist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123" y="-122408"/>
            <a:ext cx="2473741" cy="24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8" y="1937052"/>
            <a:ext cx="5482563" cy="27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359355" y="1945251"/>
            <a:ext cx="160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Arduino UNO</a:t>
            </a:r>
            <a:endParaRPr lang="pt-BR" sz="20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142795" y="1645294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DHT11</a:t>
            </a:r>
            <a:endParaRPr lang="pt-BR" sz="2000" b="1" dirty="0"/>
          </a:p>
        </p:txBody>
      </p:sp>
      <p:pic>
        <p:nvPicPr>
          <p:cNvPr id="2052" name="Picture 4" descr="Resultado de imagem para dh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912" y="1376279"/>
            <a:ext cx="1656346" cy="1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angulado 19"/>
          <p:cNvCxnSpPr>
            <a:stCxn id="36" idx="3"/>
          </p:cNvCxnSpPr>
          <p:nvPr/>
        </p:nvCxnSpPr>
        <p:spPr>
          <a:xfrm>
            <a:off x="2796855" y="1535671"/>
            <a:ext cx="2259357" cy="409580"/>
          </a:xfrm>
          <a:prstGeom prst="bentConnector3">
            <a:avLst>
              <a:gd name="adj1" fmla="val 997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472313" y="4315000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Protoboard</a:t>
            </a:r>
            <a:endParaRPr lang="pt-BR" b="1" dirty="0"/>
          </a:p>
        </p:txBody>
      </p:sp>
      <p:pic>
        <p:nvPicPr>
          <p:cNvPr id="2054" name="Picture 6" descr="Resultado de imagem para computado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12" y="4315000"/>
            <a:ext cx="2948233" cy="29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angulado 34"/>
          <p:cNvCxnSpPr>
            <a:stCxn id="2050" idx="1"/>
          </p:cNvCxnSpPr>
          <p:nvPr/>
        </p:nvCxnSpPr>
        <p:spPr>
          <a:xfrm rot="10800000" flipH="1" flipV="1">
            <a:off x="567537" y="3333393"/>
            <a:ext cx="755067" cy="2455724"/>
          </a:xfrm>
          <a:prstGeom prst="bentConnector3">
            <a:avLst>
              <a:gd name="adj1" fmla="val -302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Resultado de imagem para node j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0" y="4946646"/>
            <a:ext cx="1320984" cy="80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de seta reta 41"/>
          <p:cNvCxnSpPr>
            <a:endCxn id="47" idx="1"/>
          </p:cNvCxnSpPr>
          <p:nvPr/>
        </p:nvCxnSpPr>
        <p:spPr>
          <a:xfrm>
            <a:off x="3308819" y="5788517"/>
            <a:ext cx="52525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565842" y="5449144"/>
            <a:ext cx="1849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Envio de dados </a:t>
            </a:r>
            <a:endParaRPr lang="pt-BR" sz="2000" b="1" dirty="0"/>
          </a:p>
        </p:txBody>
      </p:sp>
      <p:sp>
        <p:nvSpPr>
          <p:cNvPr id="53" name="CaixaDeTexto 52"/>
          <p:cNvSpPr txBox="1"/>
          <p:nvPr/>
        </p:nvSpPr>
        <p:spPr>
          <a:xfrm rot="5400000">
            <a:off x="-325498" y="4668715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Saída de dados</a:t>
            </a:r>
            <a:endParaRPr lang="pt-BR" sz="2000" b="1" dirty="0"/>
          </a:p>
        </p:txBody>
      </p:sp>
      <p:grpSp>
        <p:nvGrpSpPr>
          <p:cNvPr id="49" name="Grupo 48"/>
          <p:cNvGrpSpPr/>
          <p:nvPr/>
        </p:nvGrpSpPr>
        <p:grpSpPr>
          <a:xfrm>
            <a:off x="7345256" y="4980071"/>
            <a:ext cx="3659400" cy="1787477"/>
            <a:chOff x="6574478" y="4750432"/>
            <a:chExt cx="3659400" cy="1787477"/>
          </a:xfrm>
        </p:grpSpPr>
        <p:grpSp>
          <p:nvGrpSpPr>
            <p:cNvPr id="46" name="Grupo 45"/>
            <p:cNvGrpSpPr/>
            <p:nvPr/>
          </p:nvGrpSpPr>
          <p:grpSpPr>
            <a:xfrm>
              <a:off x="7790591" y="4766043"/>
              <a:ext cx="2269977" cy="1771866"/>
              <a:chOff x="5469447" y="2200347"/>
              <a:chExt cx="3534358" cy="2724725"/>
            </a:xfrm>
          </p:grpSpPr>
          <p:pic>
            <p:nvPicPr>
              <p:cNvPr id="47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447" y="220034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896" y="3897616"/>
                <a:ext cx="2054909" cy="1027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CaixaDeTexto 54"/>
            <p:cNvSpPr txBox="1"/>
            <p:nvPr/>
          </p:nvSpPr>
          <p:spPr>
            <a:xfrm>
              <a:off x="6574478" y="4750432"/>
              <a:ext cx="3659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 smtClean="0"/>
                <a:t>Banco de dados / Aplicação Web</a:t>
              </a:r>
            </a:p>
          </p:txBody>
        </p:sp>
      </p:grpSp>
      <p:cxnSp>
        <p:nvCxnSpPr>
          <p:cNvPr id="59" name="Conector angulado 58"/>
          <p:cNvCxnSpPr>
            <a:stCxn id="47" idx="3"/>
            <a:endCxn id="2" idx="2"/>
          </p:cNvCxnSpPr>
          <p:nvPr/>
        </p:nvCxnSpPr>
        <p:spPr>
          <a:xfrm flipV="1">
            <a:off x="10127456" y="4001041"/>
            <a:ext cx="531687" cy="17874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m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28" y="2379146"/>
            <a:ext cx="2282232" cy="991344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8170822" y="41884"/>
            <a:ext cx="4021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</a:t>
            </a:r>
            <a:r>
              <a:rPr lang="pt-BR" sz="3200" b="1" u="sng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LLD</a:t>
            </a:r>
            <a:endParaRPr lang="pt-BR" sz="32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36" y="1278227"/>
            <a:ext cx="2722814" cy="2722814"/>
          </a:xfrm>
          <a:prstGeom prst="rect">
            <a:avLst/>
          </a:prstGeom>
        </p:spPr>
      </p:pic>
      <p:sp>
        <p:nvSpPr>
          <p:cNvPr id="66" name="CaixaDeTexto 65"/>
          <p:cNvSpPr txBox="1"/>
          <p:nvPr/>
        </p:nvSpPr>
        <p:spPr>
          <a:xfrm>
            <a:off x="9958470" y="351146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final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" y="658522"/>
            <a:ext cx="1278530" cy="1278530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1195711" y="1181728"/>
            <a:ext cx="1601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black"/>
                </a:solidFill>
              </a:rPr>
              <a:t>Temperatura </a:t>
            </a:r>
          </a:p>
          <a:p>
            <a:pPr algn="ctr"/>
            <a:r>
              <a:rPr lang="pt-BR" sz="2000" b="1" dirty="0" smtClean="0">
                <a:solidFill>
                  <a:prstClr val="black"/>
                </a:solidFill>
              </a:rPr>
              <a:t>e umidade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71450" y="150126"/>
            <a:ext cx="7173806" cy="668513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1688765" y="235173"/>
            <a:ext cx="402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sensor</a:t>
            </a:r>
            <a:endParaRPr lang="pt-BR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Resultado de imagem para sql server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075" y="5879344"/>
            <a:ext cx="1017786" cy="8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Resultado de imagem para node js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17" y="5548130"/>
            <a:ext cx="983119" cy="6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ixaDeTexto 59"/>
          <p:cNvSpPr txBox="1"/>
          <p:nvPr/>
        </p:nvSpPr>
        <p:spPr>
          <a:xfrm>
            <a:off x="1387890" y="5912497"/>
            <a:ext cx="168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black"/>
                </a:solidFill>
              </a:rPr>
              <a:t>Servidor Local</a:t>
            </a:r>
            <a:endParaRPr lang="pt-BR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54637" y="131141"/>
            <a:ext cx="9282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Conceitual Banco de Dados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18" y="1085965"/>
            <a:ext cx="7762764" cy="56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1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7595" y="131141"/>
            <a:ext cx="8316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Lógica Banco de Dados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8" y="1020565"/>
            <a:ext cx="7802064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87184" y="0"/>
            <a:ext cx="4617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Protótipos de Telas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553223" y="596275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9" y="1384275"/>
            <a:ext cx="4703097" cy="24863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94" y="4268712"/>
            <a:ext cx="4824113" cy="24863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9" y="4268712"/>
            <a:ext cx="4703097" cy="248631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95" y="1384275"/>
            <a:ext cx="4824113" cy="248631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00760" y="1014943"/>
            <a:ext cx="38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Tela inicial</a:t>
            </a:r>
            <a:r>
              <a:rPr lang="pt-BR" dirty="0"/>
              <a:t> </a:t>
            </a:r>
            <a:r>
              <a:rPr lang="pt-BR" dirty="0" smtClean="0"/>
              <a:t>- Apresentação da aplicação.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546195" y="1014943"/>
            <a:ext cx="550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Monitoramento </a:t>
            </a:r>
            <a:r>
              <a:rPr lang="pt-BR" dirty="0" smtClean="0"/>
              <a:t>- Esboço da funcionalidade principal.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085448" y="3863144"/>
            <a:ext cx="38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Login</a:t>
            </a:r>
            <a:r>
              <a:rPr lang="pt-BR" b="1" dirty="0" smtClean="0"/>
              <a:t> </a:t>
            </a:r>
            <a:r>
              <a:rPr lang="pt-BR" dirty="0" smtClean="0"/>
              <a:t>- Formulário de acesso padrão.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88024" y="3870591"/>
            <a:ext cx="58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Cadastro de monitor </a:t>
            </a:r>
            <a:r>
              <a:rPr lang="pt-BR" sz="1400" dirty="0" smtClean="0"/>
              <a:t>- Somente o Administrador é autorizado realiza-lo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50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87184" y="0"/>
            <a:ext cx="4617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Protótipos de Telas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23192" y="596275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Agrupar 67"/>
          <p:cNvGrpSpPr/>
          <p:nvPr/>
        </p:nvGrpSpPr>
        <p:grpSpPr>
          <a:xfrm>
            <a:off x="1388922" y="775028"/>
            <a:ext cx="3578671" cy="6050779"/>
            <a:chOff x="1257300" y="190500"/>
            <a:chExt cx="3860800" cy="6527800"/>
          </a:xfrm>
        </p:grpSpPr>
        <p:sp>
          <p:nvSpPr>
            <p:cNvPr id="57" name="Retângulo Arredondado 3"/>
            <p:cNvSpPr/>
            <p:nvPr/>
          </p:nvSpPr>
          <p:spPr>
            <a:xfrm>
              <a:off x="1257300" y="190500"/>
              <a:ext cx="3860800" cy="6527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prstClr val="white"/>
                  </a:solidFill>
                </a:rPr>
                <a:t>temperatura</a:t>
              </a:r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689100" y="698500"/>
              <a:ext cx="3009900" cy="546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>
              <a:off x="2921000" y="6248400"/>
              <a:ext cx="431800" cy="406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cxnSp>
          <p:nvCxnSpPr>
            <p:cNvPr id="60" name="Conector reto 59"/>
            <p:cNvCxnSpPr/>
            <p:nvPr/>
          </p:nvCxnSpPr>
          <p:spPr>
            <a:xfrm>
              <a:off x="2819400" y="482600"/>
              <a:ext cx="8001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uxograma: Conector 60"/>
            <p:cNvSpPr/>
            <p:nvPr/>
          </p:nvSpPr>
          <p:spPr>
            <a:xfrm flipV="1">
              <a:off x="2476500" y="419100"/>
              <a:ext cx="127000" cy="889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21" y="2341629"/>
              <a:ext cx="2675954" cy="1162367"/>
            </a:xfrm>
            <a:prstGeom prst="rect">
              <a:avLst/>
            </a:prstGeom>
          </p:spPr>
        </p:pic>
        <p:sp>
          <p:nvSpPr>
            <p:cNvPr id="63" name="Retângulo 62"/>
            <p:cNvSpPr/>
            <p:nvPr/>
          </p:nvSpPr>
          <p:spPr>
            <a:xfrm>
              <a:off x="1765004" y="3561907"/>
              <a:ext cx="2849526" cy="2243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64" name="Conector reto 63"/>
            <p:cNvCxnSpPr/>
            <p:nvPr/>
          </p:nvCxnSpPr>
          <p:spPr>
            <a:xfrm>
              <a:off x="1775637" y="3987209"/>
              <a:ext cx="283889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1775637" y="4447951"/>
              <a:ext cx="283889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1765004" y="3668233"/>
              <a:ext cx="1054397" cy="406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prstClr val="white">
                      <a:lumMod val="50000"/>
                    </a:prstClr>
                  </a:solidFill>
                </a:rPr>
                <a:t>Usuário</a:t>
              </a:r>
              <a:endParaRPr lang="pt-B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779856" y="4124856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prstClr val="white">
                      <a:lumMod val="50000"/>
                    </a:prstClr>
                  </a:solidFill>
                </a:rPr>
                <a:t>Senha</a:t>
              </a:r>
              <a:endParaRPr lang="pt-BR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856073" y="4525776"/>
              <a:ext cx="2675954" cy="25887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prstClr val="white"/>
                  </a:solidFill>
                </a:rPr>
                <a:t>Entrar</a:t>
              </a:r>
              <a:endParaRPr lang="pt-BR" sz="1400" dirty="0">
                <a:solidFill>
                  <a:prstClr val="white"/>
                </a:solidFill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106805" y="4805916"/>
              <a:ext cx="2225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prstClr val="white">
                      <a:lumMod val="50000"/>
                    </a:prstClr>
                  </a:solidFill>
                </a:rPr>
                <a:t>Esqueceu seus dados de acesso?</a:t>
              </a:r>
              <a:endParaRPr lang="pt-BR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268441" y="4996567"/>
              <a:ext cx="1838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</a:rPr>
                <a:t>Obtenha ajuda para entrar</a:t>
              </a:r>
              <a:endParaRPr lang="pt-BR" sz="1200" dirty="0">
                <a:solidFill>
                  <a:srgbClr val="C00000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963615" y="524157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prstClr val="white">
                      <a:lumMod val="50000"/>
                    </a:prstClr>
                  </a:solidFill>
                </a:rPr>
                <a:t>ou</a:t>
              </a:r>
              <a:endParaRPr lang="pt-BR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72" name="Conector reto 71"/>
            <p:cNvCxnSpPr/>
            <p:nvPr/>
          </p:nvCxnSpPr>
          <p:spPr>
            <a:xfrm>
              <a:off x="1765004" y="5380074"/>
              <a:ext cx="12759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flipV="1">
              <a:off x="3214488" y="5380073"/>
              <a:ext cx="1400042" cy="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/>
            <p:cNvSpPr txBox="1"/>
            <p:nvPr/>
          </p:nvSpPr>
          <p:spPr>
            <a:xfrm>
              <a:off x="2058415" y="5443869"/>
              <a:ext cx="2258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prstClr val="white">
                      <a:lumMod val="50000"/>
                    </a:prstClr>
                  </a:solidFill>
                </a:rPr>
                <a:t>Não tem uma conta? </a:t>
              </a:r>
              <a:r>
                <a:rPr lang="pt-BR" sz="1200" dirty="0" smtClean="0">
                  <a:solidFill>
                    <a:srgbClr val="C00000"/>
                  </a:solidFill>
                </a:rPr>
                <a:t>Cadastre-se</a:t>
              </a:r>
              <a:endParaRPr lang="pt-BR" sz="1200" dirty="0">
                <a:solidFill>
                  <a:srgbClr val="C00000"/>
                </a:solidFill>
              </a:endParaRPr>
            </a:p>
          </p:txBody>
        </p:sp>
        <p:sp>
          <p:nvSpPr>
            <p:cNvPr id="75" name="Fluxograma: Conector 74"/>
            <p:cNvSpPr/>
            <p:nvPr/>
          </p:nvSpPr>
          <p:spPr>
            <a:xfrm>
              <a:off x="3136900" y="312821"/>
              <a:ext cx="77588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grpSp>
          <p:nvGrpSpPr>
            <p:cNvPr id="76" name="Agrupar 48"/>
            <p:cNvGrpSpPr/>
            <p:nvPr/>
          </p:nvGrpSpPr>
          <p:grpSpPr>
            <a:xfrm>
              <a:off x="1640967" y="510733"/>
              <a:ext cx="3066049" cy="371509"/>
              <a:chOff x="5533856" y="648075"/>
              <a:chExt cx="3066049" cy="371509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5590005" y="832741"/>
                <a:ext cx="3009900" cy="14089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5533856" y="648075"/>
                <a:ext cx="47320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solidFill>
                      <a:prstClr val="white"/>
                    </a:solidFill>
                  </a:rPr>
                  <a:t>.....</a:t>
                </a:r>
                <a:endParaRPr lang="pt-B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6836904" y="788752"/>
                <a:ext cx="44595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>
                    <a:solidFill>
                      <a:prstClr val="white"/>
                    </a:solidFill>
                  </a:rPr>
                  <a:t>15:00</a:t>
                </a:r>
                <a:endParaRPr lang="pt-BR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8386010" y="867092"/>
                <a:ext cx="156411" cy="57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pic>
            <p:nvPicPr>
              <p:cNvPr id="82" name="Imagem 8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87" t="22636" r="18353" b="28062"/>
              <a:stretch/>
            </p:blipFill>
            <p:spPr>
              <a:xfrm flipH="1">
                <a:off x="5950913" y="847464"/>
                <a:ext cx="136967" cy="1141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77" name="Imagem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774" y="869375"/>
              <a:ext cx="2965911" cy="1496690"/>
            </a:xfrm>
            <a:prstGeom prst="rect">
              <a:avLst/>
            </a:prstGeom>
          </p:spPr>
        </p:pic>
      </p:grpSp>
      <p:grpSp>
        <p:nvGrpSpPr>
          <p:cNvPr id="107" name="Grupo 106"/>
          <p:cNvGrpSpPr/>
          <p:nvPr/>
        </p:nvGrpSpPr>
        <p:grpSpPr>
          <a:xfrm>
            <a:off x="7168897" y="769441"/>
            <a:ext cx="3581975" cy="6056366"/>
            <a:chOff x="6337300" y="173274"/>
            <a:chExt cx="3860800" cy="6527800"/>
          </a:xfrm>
        </p:grpSpPr>
        <p:grpSp>
          <p:nvGrpSpPr>
            <p:cNvPr id="83" name="Agrupar 68"/>
            <p:cNvGrpSpPr/>
            <p:nvPr/>
          </p:nvGrpSpPr>
          <p:grpSpPr>
            <a:xfrm>
              <a:off x="6337300" y="173274"/>
              <a:ext cx="3860800" cy="6527800"/>
              <a:chOff x="6316711" y="225260"/>
              <a:chExt cx="3860800" cy="6527800"/>
            </a:xfrm>
          </p:grpSpPr>
          <p:sp>
            <p:nvSpPr>
              <p:cNvPr id="84" name="CaixaDeTexto 83"/>
              <p:cNvSpPr txBox="1"/>
              <p:nvPr/>
            </p:nvSpPr>
            <p:spPr>
              <a:xfrm>
                <a:off x="9071811" y="1167063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tângulo Arredondado 42"/>
              <p:cNvSpPr/>
              <p:nvPr/>
            </p:nvSpPr>
            <p:spPr>
              <a:xfrm>
                <a:off x="6316711" y="225260"/>
                <a:ext cx="3860800" cy="65278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Retângulo 85"/>
              <p:cNvSpPr/>
              <p:nvPr/>
            </p:nvSpPr>
            <p:spPr>
              <a:xfrm>
                <a:off x="6786478" y="698500"/>
                <a:ext cx="3009900" cy="546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8075528" y="6248400"/>
                <a:ext cx="431800" cy="406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Fluxograma: Conector 87"/>
              <p:cNvSpPr/>
              <p:nvPr/>
            </p:nvSpPr>
            <p:spPr>
              <a:xfrm>
                <a:off x="8247111" y="358540"/>
                <a:ext cx="77588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9" name="Conector reto 88"/>
              <p:cNvCxnSpPr/>
              <p:nvPr/>
            </p:nvCxnSpPr>
            <p:spPr>
              <a:xfrm>
                <a:off x="7885855" y="505391"/>
                <a:ext cx="8001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uxograma: Conector 89"/>
              <p:cNvSpPr/>
              <p:nvPr/>
            </p:nvSpPr>
            <p:spPr>
              <a:xfrm flipV="1">
                <a:off x="7577877" y="393700"/>
                <a:ext cx="127000" cy="889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1" name="Agrupar 41"/>
              <p:cNvGrpSpPr/>
              <p:nvPr/>
            </p:nvGrpSpPr>
            <p:grpSpPr>
              <a:xfrm>
                <a:off x="6728183" y="509858"/>
                <a:ext cx="3066049" cy="371509"/>
                <a:chOff x="5533856" y="648075"/>
                <a:chExt cx="3066049" cy="371509"/>
              </a:xfrm>
            </p:grpSpPr>
            <p:sp>
              <p:nvSpPr>
                <p:cNvPr id="100" name="Retângulo 99"/>
                <p:cNvSpPr/>
                <p:nvPr/>
              </p:nvSpPr>
              <p:spPr>
                <a:xfrm>
                  <a:off x="5590005" y="832741"/>
                  <a:ext cx="3009900" cy="1408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CaixaDeTexto 100"/>
                <p:cNvSpPr txBox="1"/>
                <p:nvPr/>
              </p:nvSpPr>
              <p:spPr>
                <a:xfrm>
                  <a:off x="5533856" y="648075"/>
                  <a:ext cx="47320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softEdge rad="0"/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>
                      <a:solidFill>
                        <a:prstClr val="white"/>
                      </a:solidFill>
                    </a:rPr>
                    <a:t>.....</a:t>
                  </a:r>
                  <a:endParaRPr lang="pt-BR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CaixaDeTexto 101"/>
                <p:cNvSpPr txBox="1"/>
                <p:nvPr/>
              </p:nvSpPr>
              <p:spPr>
                <a:xfrm>
                  <a:off x="6836904" y="788752"/>
                  <a:ext cx="445956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dirty="0" smtClean="0">
                      <a:solidFill>
                        <a:prstClr val="white"/>
                      </a:solidFill>
                    </a:rPr>
                    <a:t>15:00</a:t>
                  </a:r>
                  <a:endParaRPr lang="pt-BR" sz="9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8386010" y="867092"/>
                  <a:ext cx="156411" cy="57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4" name="Imagem 10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387" t="22636" r="18353" b="28062"/>
                <a:stretch/>
              </p:blipFill>
              <p:spPr>
                <a:xfrm flipH="1">
                  <a:off x="5950913" y="847464"/>
                  <a:ext cx="136967" cy="11414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pic>
            <p:nvPicPr>
              <p:cNvPr id="92" name="Imagem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4383" y="858198"/>
                <a:ext cx="2675954" cy="1162367"/>
              </a:xfrm>
              <a:prstGeom prst="rect">
                <a:avLst/>
              </a:prstGeom>
            </p:spPr>
          </p:pic>
          <p:pic>
            <p:nvPicPr>
              <p:cNvPr id="93" name="Imagem 9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95" t="2879" r="9951"/>
              <a:stretch/>
            </p:blipFill>
            <p:spPr>
              <a:xfrm>
                <a:off x="7006118" y="4499937"/>
                <a:ext cx="565731" cy="1341624"/>
              </a:xfrm>
              <a:prstGeom prst="rect">
                <a:avLst/>
              </a:prstGeom>
            </p:spPr>
          </p:pic>
          <p:pic>
            <p:nvPicPr>
              <p:cNvPr id="94" name="Imagem 9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95" t="1891" r="52878"/>
              <a:stretch/>
            </p:blipFill>
            <p:spPr>
              <a:xfrm>
                <a:off x="7054207" y="2909711"/>
                <a:ext cx="469552" cy="1296702"/>
              </a:xfrm>
              <a:prstGeom prst="rect">
                <a:avLst/>
              </a:prstGeom>
            </p:spPr>
          </p:pic>
          <p:sp>
            <p:nvSpPr>
              <p:cNvPr id="95" name="CaixaDeTexto 94"/>
              <p:cNvSpPr txBox="1"/>
              <p:nvPr/>
            </p:nvSpPr>
            <p:spPr>
              <a:xfrm>
                <a:off x="7941051" y="3147342"/>
                <a:ext cx="1132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rgbClr val="FF0000"/>
                    </a:solidFill>
                  </a:rPr>
                  <a:t>Temperatura</a:t>
                </a:r>
                <a:endParaRPr lang="pt-BR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CaixaDeTexto 95"/>
              <p:cNvSpPr txBox="1"/>
              <p:nvPr/>
            </p:nvSpPr>
            <p:spPr>
              <a:xfrm>
                <a:off x="8041616" y="4648319"/>
                <a:ext cx="8627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rgbClr val="5B9BD5">
                        <a:lumMod val="75000"/>
                      </a:srgbClr>
                    </a:solidFill>
                  </a:rPr>
                  <a:t>Umidade</a:t>
                </a:r>
                <a:endParaRPr lang="pt-BR" sz="1400" b="1" dirty="0">
                  <a:solidFill>
                    <a:srgbClr val="5B9BD5">
                      <a:lumMod val="75000"/>
                    </a:srgbClr>
                  </a:solidFill>
                </a:endParaRPr>
              </a:p>
            </p:txBody>
          </p:sp>
          <p:sp>
            <p:nvSpPr>
              <p:cNvPr id="97" name="CaixaDeTexto 96"/>
              <p:cNvSpPr txBox="1"/>
              <p:nvPr/>
            </p:nvSpPr>
            <p:spPr>
              <a:xfrm>
                <a:off x="8075528" y="3351265"/>
                <a:ext cx="10295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 smtClean="0">
                    <a:solidFill>
                      <a:srgbClr val="FF0000"/>
                    </a:solidFill>
                  </a:rPr>
                  <a:t>16°</a:t>
                </a:r>
                <a:endParaRPr lang="pt-BR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CaixaDeTexto 97"/>
              <p:cNvSpPr txBox="1"/>
              <p:nvPr/>
            </p:nvSpPr>
            <p:spPr>
              <a:xfrm>
                <a:off x="7993481" y="4816806"/>
                <a:ext cx="13311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 smtClean="0">
                    <a:solidFill>
                      <a:srgbClr val="0070C0"/>
                    </a:solidFill>
                  </a:rPr>
                  <a:t>48%</a:t>
                </a:r>
                <a:endParaRPr lang="pt-BR" sz="4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Retângulo Arredondado 65"/>
              <p:cNvSpPr/>
              <p:nvPr/>
            </p:nvSpPr>
            <p:spPr>
              <a:xfrm>
                <a:off x="6838361" y="2844380"/>
                <a:ext cx="2895087" cy="1418694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5" name="Retângulo Arredondado 65"/>
            <p:cNvSpPr/>
            <p:nvPr/>
          </p:nvSpPr>
          <p:spPr>
            <a:xfrm>
              <a:off x="6858950" y="4386683"/>
              <a:ext cx="2895087" cy="14186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381" y="1756485"/>
              <a:ext cx="2528834" cy="1035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343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460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36</cp:revision>
  <dcterms:created xsi:type="dcterms:W3CDTF">2018-09-13T17:11:13Z</dcterms:created>
  <dcterms:modified xsi:type="dcterms:W3CDTF">2018-10-19T18:01:53Z</dcterms:modified>
</cp:coreProperties>
</file>