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6" r:id="rId6"/>
    <p:sldId id="261" r:id="rId7"/>
    <p:sldId id="262" r:id="rId8"/>
    <p:sldId id="264" r:id="rId9"/>
    <p:sldId id="265" r:id="rId10"/>
    <p:sldId id="263"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C905A24F-B056-4A37-A4FD-9DBF7F8EEA38}" type="datetimeFigureOut">
              <a:rPr lang="fr-FR" smtClean="0"/>
              <a:pPr/>
              <a:t>08/09/2021</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0F12BD-2663-460D-8E60-9ED6873C9640}" type="slidenum">
              <a:rPr lang="fr-FR" smtClean="0"/>
              <a:pPr/>
              <a:t>‹N°›</a:t>
            </a:fld>
            <a:endParaRPr lang="fr-FR"/>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905A24F-B056-4A37-A4FD-9DBF7F8EEA38}" type="datetimeFigureOut">
              <a:rPr lang="fr-FR" smtClean="0"/>
              <a:pPr/>
              <a:t>08/09/2021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0F12BD-2663-460D-8E60-9ED6873C964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6915912" y="3009901"/>
            <a:ext cx="457200" cy="441325"/>
          </a:xfrm>
        </p:spPr>
        <p:txBody>
          <a:bodyPr/>
          <a:lstStyle/>
          <a:p>
            <a:fld id="{350F12BD-2663-460D-8E60-9ED6873C9640}" type="slidenum">
              <a:rPr lang="fr-FR" smtClean="0"/>
              <a:pPr/>
              <a:t>‹N°›</a:t>
            </a:fld>
            <a:endParaRPr lang="fr-FR"/>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905A24F-B056-4A37-A4FD-9DBF7F8EEA38}" type="datetimeFigureOut">
              <a:rPr lang="fr-FR" smtClean="0"/>
              <a:pPr/>
              <a:t>08/09/2021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C905A24F-B056-4A37-A4FD-9DBF7F8EEA38}" type="datetimeFigureOut">
              <a:rPr lang="fr-FR" smtClean="0"/>
              <a:pPr/>
              <a:t>08/09/2021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4361688" y="1026372"/>
            <a:ext cx="457200" cy="441325"/>
          </a:xfrm>
        </p:spPr>
        <p:txBody>
          <a:bodyPr/>
          <a:lstStyle/>
          <a:p>
            <a:fld id="{350F12BD-2663-460D-8E60-9ED6873C9640}" type="slidenum">
              <a:rPr lang="fr-FR" smtClean="0"/>
              <a:pPr/>
              <a:t>‹N°›</a:t>
            </a:fld>
            <a:endParaRPr lang="fr-FR"/>
          </a:p>
        </p:txBody>
      </p:sp>
      <p:sp>
        <p:nvSpPr>
          <p:cNvPr id="8" name="Espace réservé du contenu 7"/>
          <p:cNvSpPr>
            <a:spLocks noGrp="1"/>
          </p:cNvSpPr>
          <p:nvPr>
            <p:ph sz="quarter" idx="1"/>
          </p:nvPr>
        </p:nvSpPr>
        <p:spPr>
          <a:xfrm>
            <a:off x="301752" y="1527048"/>
            <a:ext cx="850392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lang="fr-FR"/>
          </a:p>
        </p:txBody>
      </p:sp>
      <p:sp>
        <p:nvSpPr>
          <p:cNvPr id="4" name="Espace réservé de la date 3"/>
          <p:cNvSpPr>
            <a:spLocks noGrp="1"/>
          </p:cNvSpPr>
          <p:nvPr>
            <p:ph type="dt" sz="half" idx="10"/>
          </p:nvPr>
        </p:nvSpPr>
        <p:spPr/>
        <p:txBody>
          <a:bodyPr/>
          <a:lstStyle/>
          <a:p>
            <a:fld id="{C905A24F-B056-4A37-A4FD-9DBF7F8EEA38}" type="datetimeFigureOut">
              <a:rPr lang="fr-FR" smtClean="0"/>
              <a:pPr/>
              <a:t>08/09/2021</a:t>
            </a:fld>
            <a:endParaRPr lang="fr-FR"/>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0F12BD-2663-460D-8E60-9ED6873C9640}" type="slidenum">
              <a:rPr lang="fr-FR" smtClean="0"/>
              <a:pPr/>
              <a:t>‹N°›</a:t>
            </a:fld>
            <a:endParaRPr lang="fr-FR"/>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fld id="{C905A24F-B056-4A37-A4FD-9DBF7F8EEA38}" type="datetimeFigureOut">
              <a:rPr lang="fr-FR" smtClean="0"/>
              <a:pPr/>
              <a:t>08/09/2021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50F12BD-2663-460D-8E60-9ED6873C9640}" type="slidenum">
              <a:rPr lang="fr-FR" smtClean="0"/>
              <a:pPr/>
              <a:t>‹N°›</a:t>
            </a:fld>
            <a:endParaRPr lang="fr-FR"/>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C905A24F-B056-4A37-A4FD-9DBF7F8EEA38}" type="datetimeFigureOut">
              <a:rPr lang="fr-FR" smtClean="0"/>
              <a:pPr/>
              <a:t>08/09/2021</a:t>
            </a:fld>
            <a:endParaRPr lang="fr-FR"/>
          </a:p>
        </p:txBody>
      </p:sp>
      <p:sp>
        <p:nvSpPr>
          <p:cNvPr id="8" name="Espace réservé du pied de page 7"/>
          <p:cNvSpPr>
            <a:spLocks noGrp="1"/>
          </p:cNvSpPr>
          <p:nvPr>
            <p:ph type="ftr" sz="quarter" idx="11"/>
          </p:nvPr>
        </p:nvSpPr>
        <p:spPr>
          <a:xfrm>
            <a:off x="304800" y="6409944"/>
            <a:ext cx="3581400" cy="365760"/>
          </a:xfrm>
        </p:spPr>
        <p:txBody>
          <a:bodyPr/>
          <a:lstStyle/>
          <a:p>
            <a:endParaRPr lang="fr-FR"/>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vl1pPr>
          </a:lstStyle>
          <a:p>
            <a:fld id="{350F12BD-2663-460D-8E60-9ED6873C9640}" type="slidenum">
              <a:rPr lang="fr-FR" smtClean="0"/>
              <a:pPr/>
              <a:t>‹N°›</a:t>
            </a:fld>
            <a:endParaRPr lang="fr-FR"/>
          </a:p>
        </p:txBody>
      </p:sp>
      <p:sp>
        <p:nvSpPr>
          <p:cNvPr id="23" name="Titre 22"/>
          <p:cNvSpPr>
            <a:spLocks noGrp="1"/>
          </p:cNvSpPr>
          <p:nvPr>
            <p:ph type="title"/>
          </p:nvPr>
        </p:nvSpPr>
        <p:spPr/>
        <p:txBody>
          <a:bodyPr rtlCol="0" anchor="b" anchorCtr="0"/>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905A24F-B056-4A37-A4FD-9DBF7F8EEA38}" type="datetimeFigureOut">
              <a:rPr lang="fr-FR" smtClean="0"/>
              <a:pPr/>
              <a:t>08/09/2021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a:xfrm>
            <a:off x="4343400" y="1036020"/>
            <a:ext cx="457200" cy="441325"/>
          </a:xfrm>
        </p:spPr>
        <p:txBody>
          <a:bodyPr/>
          <a:lstStyle/>
          <a:p>
            <a:fld id="{350F12BD-2663-460D-8E60-9ED6873C9640}"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ce réservé de la date 1"/>
          <p:cNvSpPr>
            <a:spLocks noGrp="1"/>
          </p:cNvSpPr>
          <p:nvPr>
            <p:ph type="dt" sz="half" idx="10"/>
          </p:nvPr>
        </p:nvSpPr>
        <p:spPr/>
        <p:txBody>
          <a:bodyPr/>
          <a:lstStyle/>
          <a:p>
            <a:fld id="{C905A24F-B056-4A37-A4FD-9DBF7F8EEA38}" type="datetimeFigureOut">
              <a:rPr lang="fr-FR" smtClean="0"/>
              <a:pPr/>
              <a:t>08/09/2021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50F12BD-2663-460D-8E60-9ED6873C964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ce réservé du contenu 19"/>
          <p:cNvSpPr>
            <a:spLocks noGrp="1"/>
          </p:cNvSpPr>
          <p:nvPr>
            <p:ph sz="quarter" idx="1"/>
          </p:nvPr>
        </p:nvSpPr>
        <p:spPr>
          <a:xfrm>
            <a:off x="3124200" y="685800"/>
            <a:ext cx="5638800" cy="5410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50F12BD-2663-460D-8E60-9ED6873C9640}" type="slidenum">
              <a:rPr lang="fr-FR" smtClean="0"/>
              <a:pPr/>
              <a:t>‹N°›</a:t>
            </a:fld>
            <a:endParaRPr lang="fr-F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p:txBody>
          <a:bodyPr/>
          <a:lstStyle/>
          <a:p>
            <a:fld id="{C905A24F-B056-4A37-A4FD-9DBF7F8EEA38}" type="datetimeFigureOut">
              <a:rPr lang="fr-FR" smtClean="0"/>
              <a:pPr/>
              <a:t>08/09/2021</a:t>
            </a:fld>
            <a:endParaRPr lang="fr-FR"/>
          </a:p>
        </p:txBody>
      </p:sp>
      <p:sp>
        <p:nvSpPr>
          <p:cNvPr id="6" name="Espace réservé du pied de page 5"/>
          <p:cNvSpPr>
            <a:spLocks noGrp="1"/>
          </p:cNvSpPr>
          <p:nvPr>
            <p:ph type="ftr" sz="quarter" idx="11"/>
          </p:nvPr>
        </p:nvSpPr>
        <p:spPr>
          <a:xfrm>
            <a:off x="301752" y="6410848"/>
            <a:ext cx="3383280" cy="365760"/>
          </a:xfrm>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p>
            <a:fld id="{350F12BD-2663-460D-8E60-9ED6873C9640}" type="slidenum">
              <a:rPr lang="fr-FR" smtClean="0"/>
              <a:pPr/>
              <a:t>‹N°›</a:t>
            </a:fld>
            <a:endParaRPr lang="fr-FR"/>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a:xfrm>
            <a:off x="5788152" y="6404984"/>
            <a:ext cx="3044952" cy="365760"/>
          </a:xfrm>
        </p:spPr>
        <p:txBody>
          <a:bodyPr/>
          <a:lstStyle/>
          <a:p>
            <a:fld id="{C905A24F-B056-4A37-A4FD-9DBF7F8EEA38}" type="datetimeFigureOut">
              <a:rPr lang="fr-FR" smtClean="0"/>
              <a:pPr/>
              <a:t>08/09/2021</a:t>
            </a:fld>
            <a:endParaRPr lang="fr-FR"/>
          </a:p>
        </p:txBody>
      </p:sp>
      <p:sp>
        <p:nvSpPr>
          <p:cNvPr id="6" name="Espace réservé du pied de page 5"/>
          <p:cNvSpPr>
            <a:spLocks noGrp="1"/>
          </p:cNvSpPr>
          <p:nvPr>
            <p:ph type="ftr" sz="quarter" idx="11"/>
          </p:nvPr>
        </p:nvSpPr>
        <p:spPr>
          <a:xfrm>
            <a:off x="301752" y="6410848"/>
            <a:ext cx="3584448" cy="365760"/>
          </a:xfrm>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905A24F-B056-4A37-A4FD-9DBF7F8EEA38}" type="datetimeFigureOut">
              <a:rPr lang="fr-FR" smtClean="0"/>
              <a:pPr/>
              <a:t>08/09/2021</a:t>
            </a:fld>
            <a:endParaRPr lang="fr-FR"/>
          </a:p>
        </p:txBody>
      </p:sp>
      <p:sp>
        <p:nvSpPr>
          <p:cNvPr id="3" name="Espace réservé du pied de page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fr-F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50F12BD-2663-460D-8E60-9ED6873C9640}" type="slidenum">
              <a:rPr lang="fr-FR" smtClean="0"/>
              <a:pPr/>
              <a:t>‹N°›</a:t>
            </a:fld>
            <a:endParaRPr lang="fr-FR"/>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smtClean="0"/>
              <a:t>Simulation d'un système de réception et de commande à distance </a:t>
            </a:r>
            <a:endParaRPr lang="fr-FR" dirty="0"/>
          </a:p>
        </p:txBody>
      </p:sp>
      <p:sp>
        <p:nvSpPr>
          <p:cNvPr id="4" name="ZoneTexte 3"/>
          <p:cNvSpPr txBox="1"/>
          <p:nvPr/>
        </p:nvSpPr>
        <p:spPr>
          <a:xfrm>
            <a:off x="2571736" y="2857496"/>
            <a:ext cx="4000528" cy="369332"/>
          </a:xfrm>
          <a:prstGeom prst="rect">
            <a:avLst/>
          </a:prstGeom>
          <a:noFill/>
        </p:spPr>
        <p:txBody>
          <a:bodyPr wrap="square" rtlCol="0">
            <a:spAutoFit/>
          </a:bodyPr>
          <a:lstStyle/>
          <a:p>
            <a:pPr algn="ctr"/>
            <a:r>
              <a:rPr lang="fr-FR" dirty="0"/>
              <a:t>(</a:t>
            </a:r>
            <a:r>
              <a:rPr lang="fr-FR" dirty="0" smtClean="0"/>
              <a:t>Maison intelligente)</a:t>
            </a:r>
            <a:endParaRPr lang="fr-FR" dirty="0"/>
          </a:p>
        </p:txBody>
      </p:sp>
      <p:sp>
        <p:nvSpPr>
          <p:cNvPr id="5" name="ZoneTexte 4"/>
          <p:cNvSpPr txBox="1"/>
          <p:nvPr/>
        </p:nvSpPr>
        <p:spPr>
          <a:xfrm>
            <a:off x="428596" y="4929198"/>
            <a:ext cx="3214710" cy="646331"/>
          </a:xfrm>
          <a:prstGeom prst="rect">
            <a:avLst/>
          </a:prstGeom>
          <a:noFill/>
        </p:spPr>
        <p:txBody>
          <a:bodyPr wrap="square" rtlCol="0">
            <a:spAutoFit/>
          </a:bodyPr>
          <a:lstStyle/>
          <a:p>
            <a:r>
              <a:rPr lang="fr-FR" dirty="0" smtClean="0"/>
              <a:t>Présenter par :</a:t>
            </a:r>
          </a:p>
          <a:p>
            <a:r>
              <a:rPr lang="fr-FR" dirty="0" smtClean="0"/>
              <a:t>ALLAOUI MMADI</a:t>
            </a:r>
            <a:endParaRPr lang="fr-FR" dirty="0"/>
          </a:p>
        </p:txBody>
      </p:sp>
      <p:sp>
        <p:nvSpPr>
          <p:cNvPr id="6" name="ZoneTexte 5"/>
          <p:cNvSpPr txBox="1"/>
          <p:nvPr/>
        </p:nvSpPr>
        <p:spPr>
          <a:xfrm>
            <a:off x="6858016" y="4929198"/>
            <a:ext cx="1714512" cy="646331"/>
          </a:xfrm>
          <a:prstGeom prst="rect">
            <a:avLst/>
          </a:prstGeom>
          <a:noFill/>
        </p:spPr>
        <p:txBody>
          <a:bodyPr wrap="square" rtlCol="0">
            <a:spAutoFit/>
          </a:bodyPr>
          <a:lstStyle/>
          <a:p>
            <a:r>
              <a:rPr lang="fr-FR" dirty="0" smtClean="0"/>
              <a:t>Prof :</a:t>
            </a:r>
          </a:p>
          <a:p>
            <a:r>
              <a:rPr lang="fr-FR" dirty="0" smtClean="0"/>
              <a:t>Mr NIASS</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sz="quarter" idx="1"/>
          </p:nvPr>
        </p:nvSpPr>
        <p:spPr/>
        <p:txBody>
          <a:bodyPr/>
          <a:lstStyle/>
          <a:p>
            <a:pPr algn="just">
              <a:buNone/>
            </a:pPr>
            <a:r>
              <a:rPr lang="fr-FR" dirty="0" smtClean="0"/>
              <a:t>   </a:t>
            </a:r>
            <a:r>
              <a:rPr lang="fr-FR" sz="3200" dirty="0" smtClean="0"/>
              <a:t>Dans ce projet nous avons présenté l’internet des objets qui est un nouveau concept pour notre façon de vivre et la gestion de nos affaires avec l’utilisation de l’internet. Avec l'</a:t>
            </a:r>
            <a:r>
              <a:rPr lang="fr-FR" sz="3200" dirty="0" err="1" smtClean="0"/>
              <a:t>IoT</a:t>
            </a:r>
            <a:r>
              <a:rPr lang="fr-FR" sz="3200" dirty="0" smtClean="0"/>
              <a:t>, des objets, des animaux et des personnes sont connectés via un réseau afin d'assurer une meilleure gestion et contrôle et un meilleur confort et sécurité.</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a:t>
            </a:r>
            <a:endParaRPr lang="fr-FR" dirty="0"/>
          </a:p>
        </p:txBody>
      </p:sp>
      <p:sp>
        <p:nvSpPr>
          <p:cNvPr id="3" name="Espace réservé du contenu 2"/>
          <p:cNvSpPr>
            <a:spLocks noGrp="1"/>
          </p:cNvSpPr>
          <p:nvPr>
            <p:ph sz="quarter" idx="1"/>
          </p:nvPr>
        </p:nvSpPr>
        <p:spPr/>
        <p:txBody>
          <a:bodyPr/>
          <a:lstStyle/>
          <a:p>
            <a:r>
              <a:rPr lang="fr-FR" sz="3600" dirty="0" smtClean="0"/>
              <a:t>Définition</a:t>
            </a:r>
          </a:p>
          <a:p>
            <a:r>
              <a:rPr lang="fr-FR" sz="3600" dirty="0" smtClean="0"/>
              <a:t>Domaines d’applications de l’</a:t>
            </a:r>
            <a:r>
              <a:rPr lang="fr-FR" sz="3600" dirty="0" err="1" smtClean="0"/>
              <a:t>IoT</a:t>
            </a:r>
            <a:endParaRPr lang="fr-FR" sz="3600" dirty="0" smtClean="0"/>
          </a:p>
          <a:p>
            <a:r>
              <a:rPr lang="fr-FR" sz="3600" dirty="0" smtClean="0"/>
              <a:t>Habitats intelligent (la domotique) </a:t>
            </a:r>
          </a:p>
          <a:p>
            <a:r>
              <a:rPr lang="fr-FR" sz="3600" dirty="0" smtClean="0"/>
              <a:t>Equipements</a:t>
            </a:r>
          </a:p>
          <a:p>
            <a:r>
              <a:rPr lang="fr-FR" sz="3600" dirty="0" smtClean="0"/>
              <a:t>Scenarios (cas pratique)</a:t>
            </a:r>
          </a:p>
          <a:p>
            <a:r>
              <a:rPr lang="fr-FR" sz="3600" dirty="0" smtClean="0"/>
              <a:t>Conclusion</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
            </a:r>
            <a:r>
              <a:rPr lang="fr-FR" dirty="0" smtClean="0"/>
              <a:t>éfinition</a:t>
            </a:r>
            <a:endParaRPr lang="fr-FR" dirty="0"/>
          </a:p>
        </p:txBody>
      </p:sp>
      <p:sp>
        <p:nvSpPr>
          <p:cNvPr id="3" name="Espace réservé du contenu 2"/>
          <p:cNvSpPr>
            <a:spLocks noGrp="1"/>
          </p:cNvSpPr>
          <p:nvPr>
            <p:ph sz="quarter" idx="1"/>
          </p:nvPr>
        </p:nvSpPr>
        <p:spPr/>
        <p:txBody>
          <a:bodyPr/>
          <a:lstStyle/>
          <a:p>
            <a:pPr algn="just">
              <a:buNone/>
            </a:pPr>
            <a:r>
              <a:rPr lang="fr-FR" dirty="0" smtClean="0"/>
              <a:t>    </a:t>
            </a:r>
            <a:r>
              <a:rPr lang="fr-FR" sz="3600" dirty="0" smtClean="0"/>
              <a:t>L'Internet des objets ou </a:t>
            </a:r>
            <a:r>
              <a:rPr lang="fr-FR" sz="3600" dirty="0" err="1" smtClean="0"/>
              <a:t>IoT</a:t>
            </a:r>
            <a:r>
              <a:rPr lang="fr-FR" sz="3600" dirty="0" smtClean="0"/>
              <a:t> (Internet of </a:t>
            </a:r>
            <a:r>
              <a:rPr lang="fr-FR" sz="3600" dirty="0" err="1" smtClean="0"/>
              <a:t>Things</a:t>
            </a:r>
            <a:r>
              <a:rPr lang="fr-FR" sz="3600" dirty="0" smtClean="0"/>
              <a:t>), est un scénario dans lequel les objets, les animaux et les personnes se voient attribuer des identifiants uniques, ainsi que la capacité de transférer des données sur un réseau sans la nécessité d'aucune interaction.</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Domaines d’applications de l’</a:t>
            </a:r>
            <a:r>
              <a:rPr lang="fr-FR" dirty="0" err="1" smtClean="0"/>
              <a:t>IoT</a:t>
            </a:r>
            <a:endParaRPr lang="fr-FR" dirty="0"/>
          </a:p>
        </p:txBody>
      </p:sp>
      <p:sp>
        <p:nvSpPr>
          <p:cNvPr id="3" name="Espace réservé du contenu 2"/>
          <p:cNvSpPr>
            <a:spLocks noGrp="1"/>
          </p:cNvSpPr>
          <p:nvPr>
            <p:ph sz="quarter" idx="1"/>
          </p:nvPr>
        </p:nvSpPr>
        <p:spPr/>
        <p:txBody>
          <a:bodyPr>
            <a:normAutofit/>
          </a:bodyPr>
          <a:lstStyle/>
          <a:p>
            <a:r>
              <a:rPr lang="fr-FR" sz="3200" dirty="0" smtClean="0"/>
              <a:t>Ville intelligente</a:t>
            </a:r>
          </a:p>
          <a:p>
            <a:r>
              <a:rPr lang="fr-FR" sz="3200" dirty="0" smtClean="0"/>
              <a:t>Environnements intelligents </a:t>
            </a:r>
          </a:p>
          <a:p>
            <a:r>
              <a:rPr lang="fr-FR" sz="3200" dirty="0" smtClean="0"/>
              <a:t>Sécurité et gestion des urgences</a:t>
            </a:r>
          </a:p>
          <a:p>
            <a:r>
              <a:rPr lang="fr-FR" sz="3200" dirty="0" smtClean="0"/>
              <a:t>Contrôle industriel</a:t>
            </a:r>
          </a:p>
          <a:p>
            <a:r>
              <a:rPr lang="fr-FR" sz="3200" dirty="0" smtClean="0"/>
              <a:t>Santé</a:t>
            </a:r>
          </a:p>
          <a:p>
            <a:r>
              <a:rPr lang="fr-FR" sz="3200" dirty="0" smtClean="0"/>
              <a:t>Agriculture intelligente, domotique, applications ludiques</a:t>
            </a:r>
            <a:endParaRPr lang="fr-F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H</a:t>
            </a:r>
            <a:r>
              <a:rPr lang="fr-FR" dirty="0" smtClean="0"/>
              <a:t>abitats intelligent (la domotique) </a:t>
            </a:r>
            <a:endParaRPr lang="fr-FR" dirty="0"/>
          </a:p>
        </p:txBody>
      </p:sp>
      <p:sp>
        <p:nvSpPr>
          <p:cNvPr id="3" name="Espace réservé du contenu 2"/>
          <p:cNvSpPr>
            <a:spLocks noGrp="1"/>
          </p:cNvSpPr>
          <p:nvPr>
            <p:ph sz="quarter" idx="1"/>
          </p:nvPr>
        </p:nvSpPr>
        <p:spPr>
          <a:xfrm>
            <a:off x="285720" y="1527048"/>
            <a:ext cx="8503920" cy="4572000"/>
          </a:xfrm>
        </p:spPr>
        <p:txBody>
          <a:bodyPr>
            <a:normAutofit fontScale="70000" lnSpcReduction="20000"/>
          </a:bodyPr>
          <a:lstStyle/>
          <a:p>
            <a:pPr algn="just">
              <a:buNone/>
            </a:pPr>
            <a:r>
              <a:rPr lang="fr-FR" dirty="0" smtClean="0"/>
              <a:t>     </a:t>
            </a:r>
            <a:r>
              <a:rPr lang="fr-FR" sz="5100" dirty="0" smtClean="0"/>
              <a:t>La domotique regroupe toutes les techniques permettant de contrôler, de programmer et d'automatiser une habitation dont les différents éléments (éclairage, multiprises, alarmes, appareils de vidéosurveillance, Porte, Garage, machine à café…) sont pilotables depuis des applications mobiles, disponibles sur </a:t>
            </a:r>
            <a:r>
              <a:rPr lang="fr-FR" sz="5100" dirty="0" err="1" smtClean="0"/>
              <a:t>smartphone</a:t>
            </a:r>
            <a:r>
              <a:rPr lang="fr-FR" sz="5100" dirty="0" smtClean="0"/>
              <a:t> ou sur tablette. </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Equipements</a:t>
            </a:r>
            <a:endParaRPr lang="fr-FR" dirty="0"/>
          </a:p>
        </p:txBody>
      </p:sp>
      <p:sp>
        <p:nvSpPr>
          <p:cNvPr id="3" name="Espace réservé du contenu 2"/>
          <p:cNvSpPr>
            <a:spLocks noGrp="1"/>
          </p:cNvSpPr>
          <p:nvPr>
            <p:ph sz="quarter" idx="1"/>
          </p:nvPr>
        </p:nvSpPr>
        <p:spPr>
          <a:xfrm>
            <a:off x="571472" y="2928935"/>
            <a:ext cx="3214710" cy="3500462"/>
          </a:xfrm>
        </p:spPr>
        <p:txBody>
          <a:bodyPr>
            <a:noAutofit/>
          </a:bodyPr>
          <a:lstStyle/>
          <a:p>
            <a:r>
              <a:rPr lang="fr-FR" sz="2800" dirty="0" smtClean="0"/>
              <a:t>Panneau solaire</a:t>
            </a:r>
          </a:p>
          <a:p>
            <a:r>
              <a:rPr lang="fr-FR" sz="2800" dirty="0" smtClean="0"/>
              <a:t>Batterie</a:t>
            </a:r>
          </a:p>
          <a:p>
            <a:r>
              <a:rPr lang="fr-FR" sz="2800" dirty="0" smtClean="0"/>
              <a:t>Trois lampes</a:t>
            </a:r>
          </a:p>
          <a:p>
            <a:r>
              <a:rPr lang="fr-FR" sz="2800" dirty="0" smtClean="0"/>
              <a:t>Thermomètre</a:t>
            </a:r>
          </a:p>
          <a:p>
            <a:r>
              <a:rPr lang="fr-FR" sz="2800" dirty="0" smtClean="0"/>
              <a:t>Deux arroseurs incendie</a:t>
            </a:r>
          </a:p>
          <a:p>
            <a:r>
              <a:rPr lang="fr-FR" sz="2800" dirty="0" smtClean="0"/>
              <a:t>Machine a café </a:t>
            </a:r>
          </a:p>
        </p:txBody>
      </p:sp>
      <p:sp>
        <p:nvSpPr>
          <p:cNvPr id="6" name="Espace réservé du contenu 2"/>
          <p:cNvSpPr txBox="1">
            <a:spLocks/>
          </p:cNvSpPr>
          <p:nvPr/>
        </p:nvSpPr>
        <p:spPr>
          <a:xfrm>
            <a:off x="4143372" y="2903565"/>
            <a:ext cx="4714908" cy="3311517"/>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lang="fr-FR" sz="2800" dirty="0" smtClean="0"/>
              <a:t>Sérine</a:t>
            </a:r>
            <a:endParaRPr kumimoji="0" lang="fr-FR"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lang="fr-FR" sz="2800" dirty="0" smtClean="0"/>
              <a:t>Détecteur de fumée</a:t>
            </a:r>
            <a:endParaRPr kumimoji="0" lang="fr-FR"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lang="fr-FR" sz="2800" dirty="0" smtClean="0"/>
              <a:t>Détecteur de mouvement</a:t>
            </a:r>
            <a:endParaRPr kumimoji="0" lang="fr-FR"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lang="fr-FR" sz="2800" dirty="0" smtClean="0"/>
              <a:t>Détecteur d’incendie</a:t>
            </a:r>
            <a:endParaRPr kumimoji="0" lang="fr-FR"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lang="fr-FR" sz="2800" dirty="0" smtClean="0"/>
              <a:t>Deux Access pointes</a:t>
            </a:r>
            <a:endParaRPr kumimoji="0" lang="fr-FR"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lang="fr-FR" sz="2800" dirty="0" smtClean="0"/>
              <a:t>Deux cartes</a:t>
            </a:r>
            <a:r>
              <a:rPr kumimoji="0" lang="fr-FR" sz="2800" b="0" i="0" u="none" strike="noStrike" kern="1200" cap="none" spc="0" normalizeH="0" baseline="0" noProof="0" dirty="0" smtClean="0">
                <a:ln>
                  <a:noFill/>
                </a:ln>
                <a:solidFill>
                  <a:schemeClr val="tx1"/>
                </a:solidFill>
                <a:effectLst/>
                <a:uLnTx/>
                <a:uFillTx/>
                <a:latin typeface="+mn-lt"/>
                <a:ea typeface="+mn-ea"/>
                <a:cs typeface="+mn-cs"/>
              </a:rPr>
              <a:t> (MCU &amp; SBC)</a:t>
            </a:r>
          </a:p>
        </p:txBody>
      </p:sp>
      <p:sp>
        <p:nvSpPr>
          <p:cNvPr id="5" name="ZoneTexte 4"/>
          <p:cNvSpPr txBox="1"/>
          <p:nvPr/>
        </p:nvSpPr>
        <p:spPr>
          <a:xfrm>
            <a:off x="428596" y="1388922"/>
            <a:ext cx="8358214" cy="1569660"/>
          </a:xfrm>
          <a:prstGeom prst="rect">
            <a:avLst/>
          </a:prstGeom>
          <a:noFill/>
        </p:spPr>
        <p:txBody>
          <a:bodyPr wrap="square" rtlCol="0">
            <a:spAutoFit/>
          </a:bodyPr>
          <a:lstStyle/>
          <a:p>
            <a:r>
              <a:rPr lang="fr-FR" sz="3200" dirty="0" smtClean="0"/>
              <a:t>Le but de ce projet est de réaliser une maison intelligente en utilisant les équipements </a:t>
            </a:r>
            <a:r>
              <a:rPr lang="fr-FR" sz="3200" dirty="0" smtClean="0"/>
              <a:t>suivants :</a:t>
            </a:r>
            <a:endParaRPr lang="fr-F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3757610" cy="4525963"/>
          </a:xfrm>
        </p:spPr>
        <p:txBody>
          <a:bodyPr>
            <a:normAutofit/>
          </a:bodyPr>
          <a:lstStyle/>
          <a:p>
            <a:r>
              <a:rPr lang="fr-FR" sz="3200" dirty="0" smtClean="0"/>
              <a:t>Deux portes </a:t>
            </a:r>
          </a:p>
          <a:p>
            <a:r>
              <a:rPr lang="fr-FR" sz="3200" dirty="0" smtClean="0"/>
              <a:t>Fenêtre </a:t>
            </a:r>
          </a:p>
          <a:p>
            <a:r>
              <a:rPr lang="fr-FR" sz="3200" dirty="0" smtClean="0"/>
              <a:t>Téléphone intelligente</a:t>
            </a:r>
          </a:p>
          <a:p>
            <a:r>
              <a:rPr lang="fr-FR" sz="3200" dirty="0" smtClean="0"/>
              <a:t>Ventilateur </a:t>
            </a:r>
          </a:p>
          <a:p>
            <a:r>
              <a:rPr lang="fr-FR" sz="3200" dirty="0" smtClean="0"/>
              <a:t>Air contrôleur </a:t>
            </a:r>
          </a:p>
          <a:p>
            <a:pPr lvl="0"/>
            <a:r>
              <a:rPr lang="fr-FR" sz="3200" dirty="0"/>
              <a:t>Garage</a:t>
            </a:r>
            <a:r>
              <a:rPr lang="fr-FR" dirty="0"/>
              <a:t> </a:t>
            </a:r>
          </a:p>
          <a:p>
            <a:endParaRPr lang="fr-FR" dirty="0" smtClean="0"/>
          </a:p>
          <a:p>
            <a:pPr>
              <a:buNone/>
            </a:pPr>
            <a:endParaRPr lang="fr-FR" dirty="0" smtClean="0"/>
          </a:p>
          <a:p>
            <a:endParaRPr lang="fr-FR" dirty="0"/>
          </a:p>
        </p:txBody>
      </p:sp>
      <p:sp>
        <p:nvSpPr>
          <p:cNvPr id="4" name="Espace réservé du contenu 2"/>
          <p:cNvSpPr txBox="1">
            <a:spLocks/>
          </p:cNvSpPr>
          <p:nvPr/>
        </p:nvSpPr>
        <p:spPr>
          <a:xfrm>
            <a:off x="4714876" y="1643050"/>
            <a:ext cx="3757610" cy="4525963"/>
          </a:xfrm>
          <a:prstGeom prst="rect">
            <a:avLst/>
          </a:prstGeom>
        </p:spPr>
        <p:txBody>
          <a:bodyPr vert="horz" lIns="91440" tIns="45720" rIns="91440" bIns="45720" rtlCol="0">
            <a:normAutofit/>
          </a:bodyPr>
          <a:lstStyle/>
          <a:p>
            <a:pPr marL="274320" marR="0" lvl="0" indent="-274320" defTabSz="914400" fontAlgn="auto">
              <a:lnSpc>
                <a:spcPct val="100000"/>
              </a:lnSpc>
              <a:spcBef>
                <a:spcPct val="20000"/>
              </a:spcBef>
              <a:spcAft>
                <a:spcPts val="0"/>
              </a:spcAft>
              <a:buClr>
                <a:schemeClr val="accent1"/>
              </a:buClr>
              <a:buSzPct val="85000"/>
              <a:buFont typeface="Wingdings 2"/>
              <a:buChar char=""/>
              <a:tabLst/>
              <a:defRPr/>
            </a:pPr>
            <a:r>
              <a:rPr lang="fr-FR" sz="3200" dirty="0" smtClean="0"/>
              <a:t>Camera</a:t>
            </a:r>
          </a:p>
          <a:p>
            <a:pPr marL="274320" marR="0" lvl="0" indent="-274320" defTabSz="914400" fontAlgn="auto">
              <a:lnSpc>
                <a:spcPct val="100000"/>
              </a:lnSpc>
              <a:spcBef>
                <a:spcPct val="20000"/>
              </a:spcBef>
              <a:spcAft>
                <a:spcPts val="0"/>
              </a:spcAft>
              <a:buClr>
                <a:schemeClr val="accent1"/>
              </a:buClr>
              <a:buSzPct val="85000"/>
              <a:buFont typeface="Wingdings 2"/>
              <a:buChar char=""/>
              <a:tabLst/>
              <a:defRPr/>
            </a:pPr>
            <a:r>
              <a:rPr lang="fr-FR" sz="3200" dirty="0" smtClean="0"/>
              <a:t>Voiture </a:t>
            </a:r>
          </a:p>
          <a:p>
            <a:pPr marL="274320" marR="0" lvl="0" indent="-274320" defTabSz="914400" fontAlgn="auto">
              <a:lnSpc>
                <a:spcPct val="100000"/>
              </a:lnSpc>
              <a:spcBef>
                <a:spcPct val="20000"/>
              </a:spcBef>
              <a:spcAft>
                <a:spcPts val="0"/>
              </a:spcAft>
              <a:buClr>
                <a:schemeClr val="accent1"/>
              </a:buClr>
              <a:buSzPct val="85000"/>
              <a:buFont typeface="Wingdings 2"/>
              <a:buChar char=""/>
              <a:tabLst/>
              <a:defRPr/>
            </a:pPr>
            <a:r>
              <a:rPr lang="fr-FR" sz="3200" dirty="0" smtClean="0"/>
              <a:t>Deux arroseurs de pelouse </a:t>
            </a:r>
          </a:p>
          <a:p>
            <a:pPr marL="274320" marR="0" lvl="0" indent="-274320" defTabSz="914400" fontAlgn="auto">
              <a:lnSpc>
                <a:spcPct val="100000"/>
              </a:lnSpc>
              <a:spcBef>
                <a:spcPct val="20000"/>
              </a:spcBef>
              <a:spcAft>
                <a:spcPts val="0"/>
              </a:spcAft>
              <a:buClr>
                <a:schemeClr val="accent1"/>
              </a:buClr>
              <a:buSzPct val="85000"/>
              <a:buFont typeface="Wingdings 2"/>
              <a:buChar char=""/>
              <a:tabLst/>
              <a:defRPr/>
            </a:pPr>
            <a:r>
              <a:rPr lang="fr-FR" sz="3200" dirty="0" smtClean="0"/>
              <a:t>Moniteur de niveau d’eau</a:t>
            </a:r>
          </a:p>
          <a:p>
            <a:pPr marL="274320" marR="0" lvl="0" indent="-274320" defTabSz="914400" fontAlgn="auto">
              <a:lnSpc>
                <a:spcPct val="100000"/>
              </a:lnSpc>
              <a:spcBef>
                <a:spcPct val="20000"/>
              </a:spcBef>
              <a:spcAft>
                <a:spcPts val="0"/>
              </a:spcAft>
              <a:buClr>
                <a:schemeClr val="accent1"/>
              </a:buClr>
              <a:buSzPct val="85000"/>
              <a:buFont typeface="Wingdings 2"/>
              <a:buChar char=""/>
              <a:tabLst/>
              <a:defRPr/>
            </a:pPr>
            <a:r>
              <a:rPr lang="fr-FR" sz="3200" dirty="0" smtClean="0"/>
              <a:t>Evacuation d’eau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Scenarios (cas pratique)</a:t>
            </a:r>
            <a:endParaRPr lang="fr-FR" dirty="0"/>
          </a:p>
        </p:txBody>
      </p:sp>
      <p:sp>
        <p:nvSpPr>
          <p:cNvPr id="3" name="Espace réservé du contenu 2"/>
          <p:cNvSpPr>
            <a:spLocks noGrp="1"/>
          </p:cNvSpPr>
          <p:nvPr>
            <p:ph sz="quarter" idx="1"/>
          </p:nvPr>
        </p:nvSpPr>
        <p:spPr/>
        <p:txBody>
          <a:bodyPr>
            <a:normAutofit fontScale="92500"/>
          </a:bodyPr>
          <a:lstStyle/>
          <a:p>
            <a:pPr algn="just"/>
            <a:r>
              <a:rPr lang="fr-FR" sz="3200" dirty="0" smtClean="0"/>
              <a:t>Montrer qu’a partir de la tablette on peut contrôler les appareils de la maison</a:t>
            </a:r>
          </a:p>
          <a:p>
            <a:pPr algn="just"/>
            <a:r>
              <a:rPr lang="fr-FR" sz="3200" dirty="0" smtClean="0"/>
              <a:t>Montrer qu’a partir de la carte MCU (microcontrôleur) l’arroseur d’incendie, le feu et le détecteur d’incendie peuvent être Controller</a:t>
            </a:r>
          </a:p>
          <a:p>
            <a:pPr algn="just"/>
            <a:r>
              <a:rPr lang="fr-FR" sz="3200" dirty="0" smtClean="0"/>
              <a:t>Montre qu’a partir de la carte SBC (ordinateur mono-carte) le détecteur de mouvement, Lampe3 et l’arroseur peuvent être contrôler.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a:bodyPr>
          <a:lstStyle/>
          <a:p>
            <a:r>
              <a:rPr lang="fr-FR" sz="3200" dirty="0" smtClean="0"/>
              <a:t>Détection de mouvement et vidéo surveillance à distance</a:t>
            </a:r>
          </a:p>
          <a:p>
            <a:r>
              <a:rPr lang="fr-FR" sz="3200" dirty="0" smtClean="0"/>
              <a:t>Détection de fumée et déclenchement de l'arroseur et la sirène</a:t>
            </a:r>
          </a:p>
          <a:p>
            <a:r>
              <a:rPr lang="fr-FR" sz="3200" dirty="0" smtClean="0"/>
              <a:t>Système d'arrosage automatique de pelouse pour jardin </a:t>
            </a:r>
          </a:p>
          <a:p>
            <a:r>
              <a:rPr lang="fr-FR" sz="3200" dirty="0" smtClean="0"/>
              <a:t>Allumer </a:t>
            </a:r>
            <a:r>
              <a:rPr lang="fr-FR" sz="3200" dirty="0"/>
              <a:t>l</a:t>
            </a:r>
            <a:r>
              <a:rPr lang="fr-FR" sz="3200" dirty="0" smtClean="0"/>
              <a:t>e ventilo en fonction de la température </a:t>
            </a:r>
          </a:p>
          <a:p>
            <a:endParaRPr lang="fr-F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450</TotalTime>
  <Words>351</Words>
  <Application>Microsoft Office PowerPoint</Application>
  <PresentationFormat>Affichage à l'écran (4:3)</PresentationFormat>
  <Paragraphs>60</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Civil</vt:lpstr>
      <vt:lpstr>Simulation d'un système de réception et de commande à distance </vt:lpstr>
      <vt:lpstr>Plan </vt:lpstr>
      <vt:lpstr>Définition</vt:lpstr>
      <vt:lpstr>Domaines d’applications de l’IoT</vt:lpstr>
      <vt:lpstr>Habitats intelligent (la domotique) </vt:lpstr>
      <vt:lpstr>Equipements</vt:lpstr>
      <vt:lpstr>Diapositive 7</vt:lpstr>
      <vt:lpstr>Scenarios (cas pratique)</vt:lpstr>
      <vt:lpstr>Diapositive 9</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d'un système de réception et de commande à distance</dc:title>
  <dc:creator>Hp</dc:creator>
  <cp:lastModifiedBy>Hp</cp:lastModifiedBy>
  <cp:revision>41</cp:revision>
  <dcterms:created xsi:type="dcterms:W3CDTF">2021-09-04T18:18:51Z</dcterms:created>
  <dcterms:modified xsi:type="dcterms:W3CDTF">2021-09-08T14:46:33Z</dcterms:modified>
</cp:coreProperties>
</file>