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51" r:id="rId2"/>
    <p:sldId id="396" r:id="rId3"/>
    <p:sldId id="379" r:id="rId4"/>
    <p:sldId id="398" r:id="rId5"/>
    <p:sldId id="401" r:id="rId6"/>
    <p:sldId id="403" r:id="rId7"/>
    <p:sldId id="390" r:id="rId8"/>
    <p:sldId id="408" r:id="rId9"/>
    <p:sldId id="409" r:id="rId10"/>
    <p:sldId id="391" r:id="rId11"/>
    <p:sldId id="392" r:id="rId12"/>
    <p:sldId id="406" r:id="rId13"/>
    <p:sldId id="393" r:id="rId14"/>
    <p:sldId id="405" r:id="rId15"/>
    <p:sldId id="395" r:id="rId16"/>
    <p:sldId id="394" r:id="rId17"/>
    <p:sldId id="407" r:id="rId18"/>
  </p:sldIdLst>
  <p:sldSz cx="9144000" cy="6858000" type="screen4x3"/>
  <p:notesSz cx="6797675" cy="987425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33598E"/>
    <a:srgbClr val="39639D"/>
    <a:srgbClr val="339933"/>
    <a:srgbClr val="DA1F28"/>
    <a:srgbClr val="A6E2A6"/>
    <a:srgbClr val="9BA7C1"/>
    <a:srgbClr val="333333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61" autoAdjust="0"/>
    <p:restoredTop sz="94003" autoAdjust="0"/>
  </p:normalViewPr>
  <p:slideViewPr>
    <p:cSldViewPr>
      <p:cViewPr varScale="1">
        <p:scale>
          <a:sx n="86" d="100"/>
          <a:sy n="86" d="100"/>
        </p:scale>
        <p:origin x="-2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207D63-7C63-458D-8101-495CB06384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E0FB686-0E1B-4753-BEBD-3C68DDC1AD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" descr="C:\Documents and Settings\Katy Esteban Glez\Mis documentos\Trabajo\Grupo\Diapositivas\Imgs\logo_fi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Documents and Settings\Katy Esteban Glez\Mis documentos\Trabajo\Grupo\Diapositivas\Imgs\logo_up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50000"/>
              </a:spcBef>
              <a:defRPr sz="800">
                <a:solidFill>
                  <a:srgbClr val="333333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/>
              <a:t>Date: </a:t>
            </a:r>
            <a:fld id="{FF9253CC-DEBC-4B6B-B4ED-179DB3BDE7A3}" type="datetime1">
              <a:rPr lang="es-ES"/>
              <a:pPr>
                <a:defRPr/>
              </a:pPr>
              <a:t>14/09/2010</a:t>
            </a:fld>
            <a:endParaRPr lang="es-E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s-ES"/>
              <a:t>Speaker: María Poveda Villalón</a:t>
            </a:r>
            <a:endParaRPr lang="es-ES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D823A-D5CE-426E-B986-1EB78D1856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811F8-7C4E-4C59-8602-013CF4FC74A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 gráfico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A4AB5-699F-4889-B728-EC011D3AEC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85800" y="304800"/>
            <a:ext cx="8382000" cy="6019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E227E-95D3-48E9-95CB-20DFB06EA89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5800" y="37719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BDBC4-D81D-4C5A-9F06-8CFC636C06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1BB7-6FF2-4FCD-8CBA-2032E508554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72F7C-718B-4771-923D-883B9E3B344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3CA-0284-4B0E-BAC3-5E964B05E4B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58A8E-8425-46FD-A9F0-3CDBC3CCB6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008CB-AC58-41D1-A330-0AB49736B0B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7BBAD-17EA-4FFE-99FC-9FBD4459453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E8A96-DEE2-4C5B-8663-2BB74B1F4E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7D95-99DB-4591-B7A5-E47F6C070EF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638E-A846-4779-ACF2-385B9B4144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  <a:latin typeface="Arial" pitchFamily="34" charset="0"/>
            </a:endParaRPr>
          </a:p>
        </p:txBody>
      </p:sp>
      <p:pic>
        <p:nvPicPr>
          <p:cNvPr id="1029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651783-FCE1-4966-8FDC-3D471494E91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1032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Example of text</a:t>
            </a:r>
          </a:p>
          <a:p>
            <a:pPr lvl="1"/>
            <a:r>
              <a:rPr lang="es-ES" smtClean="0"/>
              <a:t>Example of a list level 1</a:t>
            </a:r>
          </a:p>
          <a:p>
            <a:pPr lvl="2"/>
            <a:r>
              <a:rPr lang="es-ES" smtClean="0"/>
              <a:t>Example of a list level 2</a:t>
            </a:r>
          </a:p>
          <a:p>
            <a:pPr lvl="3"/>
            <a:r>
              <a:rPr lang="es-ES" smtClean="0"/>
              <a:t>Example of a list level 3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s-ES" dirty="0" smtClean="0">
                <a:latin typeface="Arial" charset="0"/>
              </a:rPr>
              <a:t>Date: </a:t>
            </a:r>
            <a:r>
              <a:rPr lang="es-ES" dirty="0" smtClean="0">
                <a:latin typeface="Arial" charset="0"/>
              </a:rPr>
              <a:t>23</a:t>
            </a:r>
            <a:r>
              <a:rPr lang="es-ES" dirty="0" smtClean="0">
                <a:latin typeface="Arial" charset="0"/>
              </a:rPr>
              <a:t>/09/2010</a:t>
            </a:r>
            <a:endParaRPr lang="es-ES" dirty="0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6050" y="2214554"/>
            <a:ext cx="6172200" cy="94138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Enabling Semantic Integration of Streaming Data Sources</a:t>
            </a:r>
            <a:r>
              <a:rPr lang="es-ES" sz="2400" dirty="0" smtClean="0">
                <a:solidFill>
                  <a:schemeClr val="tx1"/>
                </a:solidFill>
              </a:rPr>
              <a:t/>
            </a:r>
            <a:br>
              <a:rPr lang="es-ES" sz="2400" dirty="0" smtClean="0">
                <a:solidFill>
                  <a:schemeClr val="tx1"/>
                </a:solidFill>
              </a:rPr>
            </a:br>
            <a:endParaRPr lang="es-ES" sz="2000" dirty="0" smtClean="0">
              <a:solidFill>
                <a:schemeClr val="bg1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714752"/>
            <a:ext cx="6172200" cy="1871682"/>
          </a:xfrm>
        </p:spPr>
        <p:txBody>
          <a:bodyPr/>
          <a:lstStyle/>
          <a:p>
            <a:endParaRPr lang="es-ES" sz="1600" dirty="0" smtClean="0"/>
          </a:p>
          <a:p>
            <a:r>
              <a:rPr lang="es-ES" sz="1600" dirty="0" smtClean="0"/>
              <a:t>Jean-Paul </a:t>
            </a:r>
            <a:r>
              <a:rPr lang="es-ES" sz="1600" dirty="0" smtClean="0"/>
              <a:t>Calbimonte</a:t>
            </a:r>
          </a:p>
          <a:p>
            <a:r>
              <a:rPr lang="en-US" sz="1200" dirty="0" smtClean="0"/>
              <a:t>Ontology Engineering Group. Departamento de Inteligencia Artificial.</a:t>
            </a:r>
          </a:p>
          <a:p>
            <a:r>
              <a:rPr lang="es-ES" sz="1200" dirty="0" smtClean="0"/>
              <a:t>Facultad </a:t>
            </a:r>
            <a:r>
              <a:rPr lang="es-ES" sz="1200" dirty="0" smtClean="0"/>
              <a:t>de Informática, Universidad Politécnica de Madrid. </a:t>
            </a:r>
          </a:p>
          <a:p>
            <a:r>
              <a:rPr lang="es-ES" sz="1200" dirty="0" smtClean="0"/>
              <a:t>Campus de Montegancedo s/n. </a:t>
            </a:r>
          </a:p>
          <a:p>
            <a:r>
              <a:rPr lang="es-ES" sz="1200" dirty="0" smtClean="0"/>
              <a:t>28660 Boadilla del Monte. Madrid. </a:t>
            </a:r>
            <a:r>
              <a:rPr lang="en-US" sz="1200" dirty="0" smtClean="0"/>
              <a:t>Spain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jpcalbimonte</a:t>
            </a:r>
            <a:r>
              <a:rPr lang="en-US" dirty="0" smtClean="0"/>
              <a:t>}@</a:t>
            </a:r>
            <a:r>
              <a:rPr lang="en-US" dirty="0" err="1" smtClean="0"/>
              <a:t>fi.upm.es</a:t>
            </a:r>
            <a:endParaRPr lang="es-ES" dirty="0" smtClean="0"/>
          </a:p>
          <a:p>
            <a:pPr eaLnBrk="1" hangingPunct="1"/>
            <a:r>
              <a:rPr lang="es-ES" sz="1200" dirty="0" smtClean="0"/>
              <a:t>Supervisor: Oscar </a:t>
            </a:r>
            <a:r>
              <a:rPr lang="es-ES" sz="1200" dirty="0" smtClean="0"/>
              <a:t>Corcho</a:t>
            </a:r>
          </a:p>
          <a:p>
            <a:pPr eaLnBrk="1" hangingPunct="1"/>
            <a:r>
              <a:rPr lang="en-US" sz="1200" dirty="0" smtClean="0"/>
              <a:t>DC Scientific advisor: </a:t>
            </a:r>
            <a:r>
              <a:rPr lang="en-US" sz="1200" dirty="0" err="1" smtClean="0"/>
              <a:t>Achim</a:t>
            </a:r>
            <a:r>
              <a:rPr lang="en-US" sz="1200" dirty="0" smtClean="0"/>
              <a:t> </a:t>
            </a:r>
            <a:r>
              <a:rPr lang="en-US" sz="1200" dirty="0" err="1" smtClean="0"/>
              <a:t>Rettinger</a:t>
            </a:r>
            <a:endParaRPr lang="en-US" sz="1200" dirty="0" smtClean="0"/>
          </a:p>
          <a:p>
            <a:pPr eaLnBrk="1" hangingPunct="1"/>
            <a:endParaRPr lang="es-ES" sz="1600" dirty="0" smtClean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6140015"/>
            <a:ext cx="2209797" cy="71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71800" y="1285860"/>
            <a:ext cx="61722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FIS 2010 Doctoral</a:t>
            </a:r>
            <a:r>
              <a:rPr kumimoji="0" lang="es-ES" sz="1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Consortium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351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2071670" y="2571744"/>
            <a:ext cx="1071570" cy="7143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/>
              <a:t>Query</a:t>
            </a:r>
            <a:r>
              <a:rPr lang="fr-CH" sz="1200" dirty="0" smtClean="0"/>
              <a:t> </a:t>
            </a:r>
            <a:r>
              <a:rPr lang="fr-CH" sz="1200" dirty="0" err="1" smtClean="0"/>
              <a:t>reconciliation</a:t>
            </a:r>
            <a:endParaRPr lang="en-US" sz="1200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71538" y="292893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428728" y="25717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q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3143240" y="292893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286116" y="25717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q</a:t>
            </a:r>
            <a:r>
              <a:rPr lang="es-ES" baseline="30000" dirty="0" smtClean="0"/>
              <a:t>r</a:t>
            </a:r>
            <a:endParaRPr lang="es-ES" baseline="30000" dirty="0"/>
          </a:p>
        </p:txBody>
      </p:sp>
      <p:sp>
        <p:nvSpPr>
          <p:cNvPr id="9" name="Rectangle 3"/>
          <p:cNvSpPr/>
          <p:nvPr/>
        </p:nvSpPr>
        <p:spPr>
          <a:xfrm>
            <a:off x="3857620" y="2571744"/>
            <a:ext cx="1071570" cy="7143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Query</a:t>
            </a:r>
            <a:r>
              <a:rPr lang="fr-CH" sz="1200" dirty="0"/>
              <a:t> canonisation</a:t>
            </a:r>
            <a:endParaRPr lang="en-US" sz="1200" dirty="0"/>
          </a:p>
        </p:txBody>
      </p:sp>
      <p:cxnSp>
        <p:nvCxnSpPr>
          <p:cNvPr id="10" name="9 Conector recto de flecha"/>
          <p:cNvCxnSpPr>
            <a:endCxn id="12" idx="0"/>
          </p:cNvCxnSpPr>
          <p:nvPr/>
        </p:nvCxnSpPr>
        <p:spPr>
          <a:xfrm>
            <a:off x="4929190" y="2928934"/>
            <a:ext cx="1535917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000628" y="257174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Q</a:t>
            </a:r>
            <a:r>
              <a:rPr lang="es-ES" baseline="30000" dirty="0" err="1" smtClean="0"/>
              <a:t>c</a:t>
            </a:r>
            <a:endParaRPr lang="es-ES" baseline="30000" dirty="0"/>
          </a:p>
        </p:txBody>
      </p:sp>
      <p:sp>
        <p:nvSpPr>
          <p:cNvPr id="12" name="Rectangle 3"/>
          <p:cNvSpPr/>
          <p:nvPr/>
        </p:nvSpPr>
        <p:spPr>
          <a:xfrm>
            <a:off x="5929322" y="3571876"/>
            <a:ext cx="1071570" cy="7143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Distributed</a:t>
            </a:r>
            <a:r>
              <a:rPr lang="fr-CH" sz="1200" dirty="0"/>
              <a:t> </a:t>
            </a:r>
            <a:r>
              <a:rPr lang="fr-CH" sz="1200" dirty="0" err="1"/>
              <a:t>Query</a:t>
            </a:r>
            <a:r>
              <a:rPr lang="fr-CH" sz="1200" dirty="0"/>
              <a:t> </a:t>
            </a:r>
            <a:r>
              <a:rPr lang="fr-CH" sz="1200" dirty="0" err="1"/>
              <a:t>Processing</a:t>
            </a:r>
            <a:endParaRPr lang="en-US" sz="1200" dirty="0"/>
          </a:p>
        </p:txBody>
      </p:sp>
      <p:sp>
        <p:nvSpPr>
          <p:cNvPr id="13" name="Rectangle 3"/>
          <p:cNvSpPr/>
          <p:nvPr/>
        </p:nvSpPr>
        <p:spPr>
          <a:xfrm>
            <a:off x="3857620" y="4429132"/>
            <a:ext cx="1214446" cy="7143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Data </a:t>
            </a:r>
            <a:r>
              <a:rPr lang="fr-CH" sz="1200" dirty="0" err="1"/>
              <a:t>decanonisation</a:t>
            </a:r>
            <a:endParaRPr lang="en-US" sz="1200" dirty="0"/>
          </a:p>
        </p:txBody>
      </p:sp>
      <p:sp>
        <p:nvSpPr>
          <p:cNvPr id="14" name="Rectangle 3"/>
          <p:cNvSpPr/>
          <p:nvPr/>
        </p:nvSpPr>
        <p:spPr>
          <a:xfrm>
            <a:off x="2071670" y="4429132"/>
            <a:ext cx="1071570" cy="7143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Data </a:t>
            </a:r>
            <a:r>
              <a:rPr lang="fr-CH" sz="1200" dirty="0" err="1"/>
              <a:t>reconciliation</a:t>
            </a:r>
            <a:endParaRPr lang="en-US" sz="1200" dirty="0"/>
          </a:p>
        </p:txBody>
      </p:sp>
      <p:cxnSp>
        <p:nvCxnSpPr>
          <p:cNvPr id="15" name="19 Conector recto de flecha"/>
          <p:cNvCxnSpPr>
            <a:stCxn id="12" idx="2"/>
            <a:endCxn id="13" idx="3"/>
          </p:cNvCxnSpPr>
          <p:nvPr/>
        </p:nvCxnSpPr>
        <p:spPr>
          <a:xfrm rot="5400000">
            <a:off x="5518554" y="3839769"/>
            <a:ext cx="500066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20 Conector recto de flecha"/>
          <p:cNvCxnSpPr>
            <a:endCxn id="14" idx="3"/>
          </p:cNvCxnSpPr>
          <p:nvPr/>
        </p:nvCxnSpPr>
        <p:spPr>
          <a:xfrm rot="10800000">
            <a:off x="3143240" y="478632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21 Conector recto de flecha"/>
          <p:cNvCxnSpPr/>
          <p:nvPr/>
        </p:nvCxnSpPr>
        <p:spPr>
          <a:xfrm rot="10800000">
            <a:off x="1142976" y="478632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22 CuadroTexto"/>
          <p:cNvSpPr txBox="1"/>
          <p:nvPr/>
        </p:nvSpPr>
        <p:spPr>
          <a:xfrm>
            <a:off x="1428728" y="47863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19" name="23 CuadroTexto"/>
          <p:cNvSpPr txBox="1"/>
          <p:nvPr/>
        </p:nvSpPr>
        <p:spPr>
          <a:xfrm>
            <a:off x="3357554" y="478632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baseline="30000" dirty="0" err="1" smtClean="0"/>
              <a:t>r</a:t>
            </a:r>
            <a:endParaRPr lang="es-ES" baseline="30000" dirty="0"/>
          </a:p>
        </p:txBody>
      </p:sp>
      <p:sp>
        <p:nvSpPr>
          <p:cNvPr id="20" name="25 CuadroTexto"/>
          <p:cNvSpPr txBox="1"/>
          <p:nvPr/>
        </p:nvSpPr>
        <p:spPr>
          <a:xfrm>
            <a:off x="5143504" y="485776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baseline="30000" dirty="0" err="1" smtClean="0"/>
              <a:t>c</a:t>
            </a:r>
            <a:endParaRPr lang="es-ES" baseline="30000" dirty="0"/>
          </a:p>
        </p:txBody>
      </p:sp>
      <p:sp>
        <p:nvSpPr>
          <p:cNvPr id="21" name="Rectangle 3"/>
          <p:cNvSpPr/>
          <p:nvPr/>
        </p:nvSpPr>
        <p:spPr>
          <a:xfrm>
            <a:off x="785786" y="2428868"/>
            <a:ext cx="357190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22" name="27 CuadroTexto"/>
          <p:cNvSpPr txBox="1"/>
          <p:nvPr/>
        </p:nvSpPr>
        <p:spPr>
          <a:xfrm>
            <a:off x="1857356" y="1785926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O-O </a:t>
            </a:r>
            <a:r>
              <a:rPr lang="es-ES" sz="1400" dirty="0" err="1" smtClean="0"/>
              <a:t>mapping</a:t>
            </a:r>
            <a:endParaRPr lang="es-ES" sz="1400" dirty="0"/>
          </a:p>
        </p:txBody>
      </p:sp>
      <p:sp>
        <p:nvSpPr>
          <p:cNvPr id="23" name="28 CuadroTexto"/>
          <p:cNvSpPr txBox="1"/>
          <p:nvPr/>
        </p:nvSpPr>
        <p:spPr>
          <a:xfrm>
            <a:off x="3571868" y="1785926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R2O </a:t>
            </a:r>
            <a:r>
              <a:rPr lang="es-ES" sz="1400" dirty="0" err="1" smtClean="0"/>
              <a:t>mappings</a:t>
            </a:r>
            <a:endParaRPr lang="es-ES" sz="1400" dirty="0"/>
          </a:p>
        </p:txBody>
      </p:sp>
      <p:cxnSp>
        <p:nvCxnSpPr>
          <p:cNvPr id="24" name="29 Conector recto"/>
          <p:cNvCxnSpPr>
            <a:stCxn id="22" idx="2"/>
            <a:endCxn id="4" idx="0"/>
          </p:cNvCxnSpPr>
          <p:nvPr/>
        </p:nvCxnSpPr>
        <p:spPr>
          <a:xfrm rot="5400000">
            <a:off x="2368435" y="2332723"/>
            <a:ext cx="478041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30 Conector recto"/>
          <p:cNvCxnSpPr>
            <a:stCxn id="23" idx="2"/>
            <a:endCxn id="9" idx="0"/>
          </p:cNvCxnSpPr>
          <p:nvPr/>
        </p:nvCxnSpPr>
        <p:spPr>
          <a:xfrm rot="5400000">
            <a:off x="4154385" y="2332723"/>
            <a:ext cx="478041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31 CuadroTexto"/>
          <p:cNvSpPr txBox="1"/>
          <p:nvPr/>
        </p:nvSpPr>
        <p:spPr>
          <a:xfrm>
            <a:off x="1142976" y="3286124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</a:t>
            </a:r>
            <a:r>
              <a:rPr lang="es-ES" sz="1100" dirty="0" smtClean="0"/>
              <a:t>(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g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27" name="32 CuadroTexto"/>
          <p:cNvSpPr txBox="1"/>
          <p:nvPr/>
        </p:nvSpPr>
        <p:spPr>
          <a:xfrm>
            <a:off x="3000364" y="3286125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</a:t>
            </a:r>
            <a:r>
              <a:rPr lang="es-ES" sz="1100" dirty="0" smtClean="0"/>
              <a:t>(O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O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n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28" name="33 CuadroTexto"/>
          <p:cNvSpPr txBox="1"/>
          <p:nvPr/>
        </p:nvSpPr>
        <p:spPr>
          <a:xfrm>
            <a:off x="4786314" y="3286124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SNEEql</a:t>
            </a:r>
            <a:r>
              <a:rPr lang="es-ES" sz="1100" dirty="0" smtClean="0"/>
              <a:t> 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n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29" name="34 CuadroTexto"/>
          <p:cNvSpPr txBox="1"/>
          <p:nvPr/>
        </p:nvSpPr>
        <p:spPr>
          <a:xfrm>
            <a:off x="6429388" y="2857496"/>
            <a:ext cx="2000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SNEEql</a:t>
            </a:r>
            <a:r>
              <a:rPr lang="es-ES" sz="1100" dirty="0" smtClean="0"/>
              <a:t>’ 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n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30" name="36 CuadroTexto"/>
          <p:cNvSpPr txBox="1"/>
          <p:nvPr/>
        </p:nvSpPr>
        <p:spPr>
          <a:xfrm>
            <a:off x="5072066" y="528638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[tuple</a:t>
            </a:r>
            <a:r>
              <a:rPr lang="es-ES" sz="1100" baseline="-25000" dirty="0" smtClean="0"/>
              <a:t>l1 l2 l3</a:t>
            </a:r>
            <a:r>
              <a:rPr lang="es-ES" sz="1100" dirty="0" smtClean="0"/>
              <a:t>]</a:t>
            </a:r>
            <a:endParaRPr lang="es-ES" sz="1100" dirty="0"/>
          </a:p>
        </p:txBody>
      </p:sp>
      <p:sp>
        <p:nvSpPr>
          <p:cNvPr id="31" name="37 CuadroTexto"/>
          <p:cNvSpPr txBox="1"/>
          <p:nvPr/>
        </p:nvSpPr>
        <p:spPr>
          <a:xfrm>
            <a:off x="3286116" y="5286388"/>
            <a:ext cx="1357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[triple</a:t>
            </a:r>
            <a:r>
              <a:rPr lang="es-ES" sz="1100" baseline="-25000" dirty="0" smtClean="0"/>
              <a:t>O1 O2 </a:t>
            </a:r>
            <a:r>
              <a:rPr lang="es-ES" sz="1100" baseline="-25000" dirty="0" err="1" smtClean="0"/>
              <a:t>On</a:t>
            </a:r>
            <a:r>
              <a:rPr lang="es-ES" sz="1100" dirty="0" smtClean="0"/>
              <a:t>]</a:t>
            </a:r>
            <a:endParaRPr lang="es-ES" sz="1100" dirty="0"/>
          </a:p>
        </p:txBody>
      </p:sp>
      <p:sp>
        <p:nvSpPr>
          <p:cNvPr id="32" name="38 CuadroTexto"/>
          <p:cNvSpPr txBox="1"/>
          <p:nvPr/>
        </p:nvSpPr>
        <p:spPr>
          <a:xfrm>
            <a:off x="1142976" y="5286388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[</a:t>
            </a:r>
            <a:r>
              <a:rPr lang="es-ES" sz="1100" dirty="0" err="1" smtClean="0"/>
              <a:t>triple</a:t>
            </a:r>
            <a:r>
              <a:rPr lang="es-ES" sz="1100" baseline="-25000" dirty="0" err="1" smtClean="0"/>
              <a:t>Og</a:t>
            </a:r>
            <a:r>
              <a:rPr lang="es-ES" sz="1100" dirty="0" smtClean="0"/>
              <a:t>]</a:t>
            </a:r>
            <a:endParaRPr lang="es-ES" sz="1100" dirty="0"/>
          </a:p>
        </p:txBody>
      </p: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7786710" y="4214818"/>
            <a:ext cx="214314" cy="344486"/>
            <a:chOff x="1747" y="10343"/>
            <a:chExt cx="526" cy="766"/>
          </a:xfrm>
          <a:solidFill>
            <a:srgbClr val="C00000"/>
          </a:solidFill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9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0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1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2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7786710" y="3071810"/>
            <a:ext cx="214314" cy="34448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44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49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0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1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2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53" name="60 Conector recto de flecha"/>
          <p:cNvCxnSpPr/>
          <p:nvPr/>
        </p:nvCxnSpPr>
        <p:spPr>
          <a:xfrm flipV="1">
            <a:off x="7000892" y="3357562"/>
            <a:ext cx="714380" cy="4286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61 Conector recto de flecha"/>
          <p:cNvCxnSpPr>
            <a:stCxn id="12" idx="3"/>
          </p:cNvCxnSpPr>
          <p:nvPr/>
        </p:nvCxnSpPr>
        <p:spPr>
          <a:xfrm>
            <a:off x="7000892" y="3929066"/>
            <a:ext cx="714380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62 Conector recto de flecha"/>
          <p:cNvCxnSpPr/>
          <p:nvPr/>
        </p:nvCxnSpPr>
        <p:spPr>
          <a:xfrm>
            <a:off x="7000892" y="4000504"/>
            <a:ext cx="714380" cy="4286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63 Rectángulo"/>
          <p:cNvSpPr/>
          <p:nvPr/>
        </p:nvSpPr>
        <p:spPr>
          <a:xfrm>
            <a:off x="1785918" y="1643050"/>
            <a:ext cx="5500726" cy="42862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64 CuadroTexto"/>
          <p:cNvSpPr txBox="1"/>
          <p:nvPr/>
        </p:nvSpPr>
        <p:spPr>
          <a:xfrm>
            <a:off x="5357818" y="557214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Semantic</a:t>
            </a:r>
            <a:r>
              <a:rPr lang="es-ES" sz="1600" dirty="0" smtClean="0"/>
              <a:t> </a:t>
            </a:r>
            <a:r>
              <a:rPr lang="es-ES" sz="1600" dirty="0" err="1" smtClean="0"/>
              <a:t>Integrator</a:t>
            </a:r>
            <a:endParaRPr lang="es-ES" sz="1600" dirty="0"/>
          </a:p>
        </p:txBody>
      </p:sp>
      <p:sp>
        <p:nvSpPr>
          <p:cNvPr id="58" name="16 Disco magnético"/>
          <p:cNvSpPr/>
          <p:nvPr/>
        </p:nvSpPr>
        <p:spPr>
          <a:xfrm>
            <a:off x="7786710" y="3786190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0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62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3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grpSp>
        <p:nvGrpSpPr>
          <p:cNvPr id="4" name="110 Grupo"/>
          <p:cNvGrpSpPr/>
          <p:nvPr/>
        </p:nvGrpSpPr>
        <p:grpSpPr>
          <a:xfrm rot="10800000">
            <a:off x="3357554" y="2786058"/>
            <a:ext cx="285752" cy="571503"/>
            <a:chOff x="3643306" y="1643050"/>
            <a:chExt cx="642942" cy="1571637"/>
          </a:xfrm>
        </p:grpSpPr>
        <p:sp>
          <p:nvSpPr>
            <p:cNvPr id="5" name="107 Triángulo isósceles"/>
            <p:cNvSpPr/>
            <p:nvPr/>
          </p:nvSpPr>
          <p:spPr bwMode="auto">
            <a:xfrm>
              <a:off x="3643306" y="1643050"/>
              <a:ext cx="642942" cy="57150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" name="109 Conector recto"/>
            <p:cNvCxnSpPr>
              <a:stCxn id="5" idx="3"/>
            </p:cNvCxnSpPr>
            <p:nvPr/>
          </p:nvCxnSpPr>
          <p:spPr bwMode="auto">
            <a:xfrm rot="5400000">
              <a:off x="3446852" y="2696761"/>
              <a:ext cx="1000132" cy="3571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2 Marcador de contenido"/>
          <p:cNvSpPr txBox="1">
            <a:spLocks/>
          </p:cNvSpPr>
          <p:nvPr/>
        </p:nvSpPr>
        <p:spPr>
          <a:xfrm>
            <a:off x="4857752" y="1357298"/>
            <a:ext cx="4000504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conceptmap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WindSpeedMeasurement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uri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-as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concat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('ssg4env:WindSpeedMeasurement_',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      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windsamples.sensorid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windsamples.ts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described-by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attributemap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hasSpeed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operation "constant"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windsamples.speed</a:t>
            </a:r>
            <a:endParaRPr kumimoji="0" lang="en-GB" sz="11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dbrelationmap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isProducedBy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toConcept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Sensor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joins-via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condition "equals"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sensors.sensorid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windsamples.sensorid</a:t>
            </a:r>
            <a:endParaRPr kumimoji="0" lang="en-GB" sz="11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conceptmap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Sensor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uri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concat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('ssg4env:Sensor_',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sensors.sensorid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described-by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attributemap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hasName</a:t>
            </a:r>
            <a:endParaRPr kumimoji="0" lang="en-GB" sz="1200" b="0" i="1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operation "constant"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sensors.sensorname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3 Elipse"/>
          <p:cNvSpPr/>
          <p:nvPr/>
        </p:nvSpPr>
        <p:spPr bwMode="auto">
          <a:xfrm>
            <a:off x="2643174" y="3357562"/>
            <a:ext cx="1578340" cy="389513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Measurement</a:t>
            </a:r>
          </a:p>
        </p:txBody>
      </p:sp>
      <p:sp>
        <p:nvSpPr>
          <p:cNvPr id="9" name="4 Elipse"/>
          <p:cNvSpPr/>
          <p:nvPr/>
        </p:nvSpPr>
        <p:spPr bwMode="auto">
          <a:xfrm>
            <a:off x="2071670" y="2428868"/>
            <a:ext cx="2714644" cy="389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</a:rPr>
              <a:t>WindSpeedMeasurement</a:t>
            </a:r>
            <a:endParaRPr kumimoji="0" lang="en-GB" sz="1200" b="0" i="1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10" name="5 Elipse"/>
          <p:cNvSpPr/>
          <p:nvPr/>
        </p:nvSpPr>
        <p:spPr bwMode="auto">
          <a:xfrm>
            <a:off x="2928926" y="4357694"/>
            <a:ext cx="942676" cy="389513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Sensor</a:t>
            </a:r>
          </a:p>
        </p:txBody>
      </p:sp>
      <p:cxnSp>
        <p:nvCxnSpPr>
          <p:cNvPr id="11" name="19 Conector recto"/>
          <p:cNvCxnSpPr>
            <a:stCxn id="8" idx="4"/>
            <a:endCxn id="10" idx="0"/>
          </p:cNvCxnSpPr>
          <p:nvPr/>
        </p:nvCxnSpPr>
        <p:spPr bwMode="auto">
          <a:xfrm rot="5400000">
            <a:off x="3110995" y="4036344"/>
            <a:ext cx="610619" cy="3208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23 CuadroTexto"/>
          <p:cNvSpPr txBox="1"/>
          <p:nvPr/>
        </p:nvSpPr>
        <p:spPr>
          <a:xfrm>
            <a:off x="2428860" y="3929066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err="1" smtClean="0"/>
              <a:t>isProducedBy</a:t>
            </a:r>
            <a:endParaRPr lang="en-GB" sz="1100" i="1" dirty="0"/>
          </a:p>
        </p:txBody>
      </p:sp>
      <p:sp>
        <p:nvSpPr>
          <p:cNvPr id="13" name="24 CuadroTexto"/>
          <p:cNvSpPr txBox="1"/>
          <p:nvPr/>
        </p:nvSpPr>
        <p:spPr>
          <a:xfrm>
            <a:off x="2571736" y="4857760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err="1" smtClean="0"/>
              <a:t>hasName</a:t>
            </a:r>
            <a:r>
              <a:rPr lang="en-GB" sz="1100" dirty="0" smtClean="0"/>
              <a:t> </a:t>
            </a:r>
            <a:r>
              <a:rPr lang="en-GB" sz="1100" dirty="0" err="1" smtClean="0"/>
              <a:t>xsd:string</a:t>
            </a:r>
            <a:endParaRPr lang="en-GB" sz="1100" dirty="0"/>
          </a:p>
        </p:txBody>
      </p:sp>
      <p:sp>
        <p:nvSpPr>
          <p:cNvPr id="14" name="25 CuadroTexto"/>
          <p:cNvSpPr txBox="1"/>
          <p:nvPr/>
        </p:nvSpPr>
        <p:spPr>
          <a:xfrm>
            <a:off x="2357422" y="2857496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err="1" smtClean="0"/>
              <a:t>hasSpeed</a:t>
            </a:r>
            <a:r>
              <a:rPr lang="en-GB" sz="1100" dirty="0" smtClean="0"/>
              <a:t> </a:t>
            </a:r>
            <a:r>
              <a:rPr lang="en-GB" sz="1100" dirty="0" err="1" smtClean="0"/>
              <a:t>xsd:float</a:t>
            </a:r>
            <a:endParaRPr lang="en-GB" sz="1100" dirty="0"/>
          </a:p>
        </p:txBody>
      </p:sp>
      <p:sp>
        <p:nvSpPr>
          <p:cNvPr id="15" name="26 Rectángulo"/>
          <p:cNvSpPr/>
          <p:nvPr/>
        </p:nvSpPr>
        <p:spPr bwMode="auto">
          <a:xfrm>
            <a:off x="285720" y="2357430"/>
            <a:ext cx="1285884" cy="11233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S:WindSamples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ts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speed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direction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sensorid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28 Conector recto"/>
          <p:cNvCxnSpPr/>
          <p:nvPr/>
        </p:nvCxnSpPr>
        <p:spPr bwMode="auto">
          <a:xfrm>
            <a:off x="285720" y="2643182"/>
            <a:ext cx="128588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31 Rectángulo"/>
          <p:cNvSpPr/>
          <p:nvPr/>
        </p:nvSpPr>
        <p:spPr bwMode="auto">
          <a:xfrm>
            <a:off x="357158" y="4143380"/>
            <a:ext cx="1214446" cy="769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T:Sensors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sensorid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sensorname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32 Conector recto"/>
          <p:cNvCxnSpPr/>
          <p:nvPr/>
        </p:nvCxnSpPr>
        <p:spPr bwMode="auto">
          <a:xfrm>
            <a:off x="357158" y="4429132"/>
            <a:ext cx="1214446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38 Conector recto de flecha"/>
          <p:cNvCxnSpPr>
            <a:endCxn id="14" idx="1"/>
          </p:cNvCxnSpPr>
          <p:nvPr/>
        </p:nvCxnSpPr>
        <p:spPr bwMode="auto">
          <a:xfrm flipV="1">
            <a:off x="1571604" y="2988301"/>
            <a:ext cx="785818" cy="120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40 Conector recto de flecha"/>
          <p:cNvCxnSpPr/>
          <p:nvPr/>
        </p:nvCxnSpPr>
        <p:spPr bwMode="auto">
          <a:xfrm>
            <a:off x="1571604" y="4857760"/>
            <a:ext cx="1000132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64 Conector recto de flecha"/>
          <p:cNvCxnSpPr>
            <a:endCxn id="12" idx="1"/>
          </p:cNvCxnSpPr>
          <p:nvPr/>
        </p:nvCxnSpPr>
        <p:spPr bwMode="auto">
          <a:xfrm>
            <a:off x="1571606" y="3429002"/>
            <a:ext cx="857254" cy="6308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76 Conector recto de flecha"/>
          <p:cNvCxnSpPr>
            <a:stCxn id="17" idx="3"/>
            <a:endCxn id="12" idx="1"/>
          </p:cNvCxnSpPr>
          <p:nvPr/>
        </p:nvCxnSpPr>
        <p:spPr bwMode="auto">
          <a:xfrm flipV="1">
            <a:off x="1571604" y="4059871"/>
            <a:ext cx="857256" cy="468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S2O: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Mapping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Streams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Ontologies</a:t>
            </a:r>
          </a:p>
        </p:txBody>
      </p:sp>
      <p:sp>
        <p:nvSpPr>
          <p:cNvPr id="25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27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8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Red de Ontologías para el Camino de Santiago</a:t>
            </a: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s-ES" sz="2400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ransformation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s-ES" sz="2400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emantics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85860"/>
            <a:ext cx="53721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4 CuadroTexto"/>
          <p:cNvSpPr txBox="1"/>
          <p:nvPr/>
        </p:nvSpPr>
        <p:spPr>
          <a:xfrm>
            <a:off x="928662" y="928670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 smtClean="0"/>
              <a:t>  </a:t>
            </a:r>
            <a:r>
              <a:rPr lang="es-ES" sz="2000" dirty="0" err="1" smtClean="0"/>
              <a:t>Conjunctive</a:t>
            </a:r>
            <a:r>
              <a:rPr lang="es-ES" sz="2000" dirty="0" smtClean="0"/>
              <a:t> </a:t>
            </a:r>
            <a:r>
              <a:rPr lang="es-ES" sz="2000" dirty="0" err="1" smtClean="0"/>
              <a:t>Queries</a:t>
            </a:r>
            <a:endParaRPr lang="es-ES" sz="2000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357562"/>
            <a:ext cx="1171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64 CuadroTexto"/>
          <p:cNvSpPr txBox="1"/>
          <p:nvPr/>
        </p:nvSpPr>
        <p:spPr>
          <a:xfrm>
            <a:off x="928662" y="285749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 smtClean="0"/>
              <a:t>  </a:t>
            </a:r>
            <a:r>
              <a:rPr lang="es-ES" sz="2000" dirty="0" err="1" smtClean="0"/>
              <a:t>Mapping</a:t>
            </a:r>
            <a:endParaRPr lang="es-ES" sz="2000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500306"/>
            <a:ext cx="73533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29 Flecha derecha"/>
          <p:cNvSpPr/>
          <p:nvPr/>
        </p:nvSpPr>
        <p:spPr>
          <a:xfrm rot="425337">
            <a:off x="2940238" y="3387600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64 CuadroTexto"/>
          <p:cNvSpPr txBox="1"/>
          <p:nvPr/>
        </p:nvSpPr>
        <p:spPr>
          <a:xfrm>
            <a:off x="1714480" y="3214686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conjunctive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query</a:t>
            </a:r>
            <a:endParaRPr lang="es-ES" dirty="0"/>
          </a:p>
        </p:txBody>
      </p:sp>
      <p:sp>
        <p:nvSpPr>
          <p:cNvPr id="12" name="29 Flecha derecha"/>
          <p:cNvSpPr/>
          <p:nvPr/>
        </p:nvSpPr>
        <p:spPr>
          <a:xfrm rot="9780058">
            <a:off x="4449528" y="3354541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64 CuadroTexto"/>
          <p:cNvSpPr txBox="1"/>
          <p:nvPr/>
        </p:nvSpPr>
        <p:spPr>
          <a:xfrm>
            <a:off x="5000628" y="3071810"/>
            <a:ext cx="185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expression</a:t>
            </a:r>
            <a:endParaRPr lang="es-ES" dirty="0" smtClean="0"/>
          </a:p>
          <a:p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endParaRPr lang="es-ES" dirty="0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4143380"/>
            <a:ext cx="56673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14" y="5000636"/>
            <a:ext cx="5953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27 Flecha derecha"/>
          <p:cNvSpPr/>
          <p:nvPr/>
        </p:nvSpPr>
        <p:spPr>
          <a:xfrm rot="5400000">
            <a:off x="3982497" y="4518569"/>
            <a:ext cx="423306" cy="5301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 animBg="1"/>
      <p:bldP spid="11" grpId="0"/>
      <p:bldP spid="12" grpId="1" animBg="1"/>
      <p:bldP spid="13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0" y="2428868"/>
            <a:ext cx="4286248" cy="298133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PREFIX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fire: http://www.semsorgrid4env.eu#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PREFIX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rdf: 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http://www.w3.org/1999/02/22-rdf-syntax-ns#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?speed ?name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STREAM 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&lt;http://www.ssg4env.eu/Readings.srdf&gt;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[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RANGE 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MINUTE 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MINUTE]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?WindSpeed a 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fire:WindSpeedMeasurement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fire:hasSpeed 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?speed;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fire:isProducedBy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?sensor;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fire:hasTimestamp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?sensor 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fire:Sensor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fire:hasName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?name.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5 Rectángulo"/>
          <p:cNvSpPr/>
          <p:nvPr/>
        </p:nvSpPr>
        <p:spPr>
          <a:xfrm>
            <a:off x="4786314" y="2357430"/>
            <a:ext cx="600079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 smtClean="0"/>
              <a:t>SELECT</a:t>
            </a:r>
            <a:r>
              <a:rPr lang="en-GB" sz="1100" dirty="0" smtClean="0"/>
              <a:t>   </a:t>
            </a:r>
            <a:r>
              <a:rPr lang="en-GB" sz="1100" dirty="0" err="1" smtClean="0"/>
              <a:t>concat</a:t>
            </a:r>
            <a:r>
              <a:rPr lang="en-GB" sz="1100" dirty="0" smtClean="0"/>
              <a:t>( ‘ssg4env.eu#Sensor' ,  </a:t>
            </a:r>
            <a:r>
              <a:rPr lang="en-GB" sz="1100" dirty="0" err="1" smtClean="0"/>
              <a:t>sensors.sensorid</a:t>
            </a:r>
            <a:r>
              <a:rPr lang="en-GB" sz="1100" dirty="0" smtClean="0"/>
              <a:t> ) as  a1 , </a:t>
            </a:r>
          </a:p>
          <a:p>
            <a:r>
              <a:rPr lang="en-GB" sz="1100" dirty="0" smtClean="0"/>
              <a:t>                 ( </a:t>
            </a:r>
            <a:r>
              <a:rPr lang="en-GB" sz="1100" dirty="0" err="1" smtClean="0"/>
              <a:t>sensors.sensorname</a:t>
            </a:r>
            <a:r>
              <a:rPr lang="en-GB" sz="1100" dirty="0" smtClean="0"/>
              <a:t> ) as  name  </a:t>
            </a:r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sensors</a:t>
            </a:r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US" sz="1100" b="1" dirty="0" smtClean="0"/>
              <a:t>SELECT</a:t>
            </a:r>
            <a:r>
              <a:rPr lang="en-US" sz="1100" dirty="0" smtClean="0"/>
              <a:t>   </a:t>
            </a:r>
            <a:r>
              <a:rPr lang="en-US" sz="1100" dirty="0" err="1" smtClean="0"/>
              <a:t>concat</a:t>
            </a:r>
            <a:r>
              <a:rPr lang="en-US" sz="1100" dirty="0" smtClean="0"/>
              <a:t>(‘ssg4env.eu#WindSpeedMeasurement' ,  </a:t>
            </a:r>
          </a:p>
          <a:p>
            <a:r>
              <a:rPr lang="en-US" sz="1100" dirty="0" smtClean="0"/>
              <a:t>                 windsensor.id ,   </a:t>
            </a:r>
            <a:r>
              <a:rPr lang="en-US" sz="1100" dirty="0" err="1" smtClean="0"/>
              <a:t>windsensor.ts</a:t>
            </a:r>
            <a:r>
              <a:rPr lang="en-US" sz="1100" dirty="0" smtClean="0"/>
              <a:t> ) as  a1 , </a:t>
            </a:r>
          </a:p>
          <a:p>
            <a:r>
              <a:rPr lang="en-US" sz="1100" dirty="0" smtClean="0"/>
              <a:t>                 ( </a:t>
            </a:r>
            <a:r>
              <a:rPr lang="en-US" sz="1100" dirty="0" err="1" smtClean="0"/>
              <a:t>windsensor.speed</a:t>
            </a:r>
            <a:r>
              <a:rPr lang="en-US" sz="1100" dirty="0" smtClean="0"/>
              <a:t> ) as  speed  </a:t>
            </a:r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</a:t>
            </a:r>
            <a:r>
              <a:rPr lang="en-US" sz="1100" dirty="0" err="1" smtClean="0"/>
              <a:t>windsensor</a:t>
            </a:r>
            <a:r>
              <a:rPr lang="en-US" sz="1100" dirty="0" smtClean="0"/>
              <a:t>[ </a:t>
            </a:r>
            <a:r>
              <a:rPr lang="en-US" sz="1100" b="1" dirty="0" smtClean="0"/>
              <a:t>FROM</a:t>
            </a:r>
            <a:r>
              <a:rPr lang="en-US" sz="1100" dirty="0" smtClean="0"/>
              <a:t> NOW - 10 </a:t>
            </a:r>
            <a:r>
              <a:rPr lang="en-US" sz="1100" b="1" dirty="0" smtClean="0"/>
              <a:t>TO</a:t>
            </a:r>
            <a:r>
              <a:rPr lang="en-US" sz="1100" dirty="0" smtClean="0"/>
              <a:t> NOW MIN]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b="1" dirty="0" smtClean="0"/>
              <a:t>SELECT</a:t>
            </a:r>
            <a:r>
              <a:rPr lang="en-US" sz="1100" dirty="0" smtClean="0"/>
              <a:t>   </a:t>
            </a:r>
            <a:r>
              <a:rPr lang="en-US" sz="1100" dirty="0" err="1" smtClean="0"/>
              <a:t>concat</a:t>
            </a:r>
            <a:r>
              <a:rPr lang="en-US" sz="1100" dirty="0" smtClean="0"/>
              <a:t>(‘ssg4env.eu#WindSpeedMeasurement' ,  </a:t>
            </a:r>
          </a:p>
          <a:p>
            <a:r>
              <a:rPr lang="en-US" sz="1100" dirty="0" smtClean="0"/>
              <a:t>                 windsensor.id, </a:t>
            </a:r>
            <a:r>
              <a:rPr lang="en-US" sz="1100" dirty="0" err="1" smtClean="0"/>
              <a:t>windsensor.ts</a:t>
            </a:r>
            <a:r>
              <a:rPr lang="en-US" sz="1100" dirty="0" smtClean="0"/>
              <a:t> ) as  a1 , </a:t>
            </a:r>
          </a:p>
          <a:p>
            <a:r>
              <a:rPr lang="en-US" sz="1100" dirty="0" smtClean="0"/>
              <a:t>                 </a:t>
            </a:r>
            <a:r>
              <a:rPr lang="en-US" sz="1100" dirty="0" err="1" smtClean="0"/>
              <a:t>concat</a:t>
            </a:r>
            <a:r>
              <a:rPr lang="en-US" sz="1100" dirty="0" smtClean="0"/>
              <a:t>( ‘ssg4env.eu#Sensor' ,  </a:t>
            </a:r>
            <a:r>
              <a:rPr lang="en-US" sz="1100" dirty="0" err="1" smtClean="0"/>
              <a:t>sensors.sensorid</a:t>
            </a:r>
            <a:r>
              <a:rPr lang="en-US" sz="1100" dirty="0" smtClean="0"/>
              <a:t> ) as  a2  </a:t>
            </a:r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sensors, </a:t>
            </a:r>
            <a:r>
              <a:rPr lang="en-US" sz="1100" dirty="0" err="1" smtClean="0"/>
              <a:t>windsensor</a:t>
            </a:r>
            <a:r>
              <a:rPr lang="en-US" sz="1100" dirty="0" smtClean="0"/>
              <a:t>[ </a:t>
            </a:r>
            <a:r>
              <a:rPr lang="en-US" sz="1100" b="1" dirty="0" smtClean="0"/>
              <a:t>FROM</a:t>
            </a:r>
            <a:r>
              <a:rPr lang="en-US" sz="1100" dirty="0" smtClean="0"/>
              <a:t> NOW - 10 </a:t>
            </a:r>
            <a:r>
              <a:rPr lang="en-US" sz="1100" b="1" dirty="0" smtClean="0"/>
              <a:t>TO</a:t>
            </a:r>
            <a:r>
              <a:rPr lang="en-US" sz="1100" dirty="0" smtClean="0"/>
              <a:t> NOW MIN] </a:t>
            </a:r>
          </a:p>
          <a:p>
            <a:r>
              <a:rPr lang="en-GB" sz="1100" b="1" dirty="0" smtClean="0"/>
              <a:t>WHERE</a:t>
            </a:r>
            <a:r>
              <a:rPr lang="en-GB" sz="1100" dirty="0" smtClean="0"/>
              <a:t>   ( </a:t>
            </a:r>
            <a:r>
              <a:rPr lang="en-GB" sz="1100" dirty="0" err="1" smtClean="0"/>
              <a:t>sensors.sensorid</a:t>
            </a:r>
            <a:r>
              <a:rPr lang="en-GB" sz="1100" dirty="0" smtClean="0"/>
              <a:t>  = windsensor.id )</a:t>
            </a:r>
          </a:p>
          <a:p>
            <a:endParaRPr lang="en-GB" sz="1200" dirty="0" smtClean="0"/>
          </a:p>
        </p:txBody>
      </p:sp>
      <p:grpSp>
        <p:nvGrpSpPr>
          <p:cNvPr id="6" name="22 Grupo"/>
          <p:cNvGrpSpPr/>
          <p:nvPr/>
        </p:nvGrpSpPr>
        <p:grpSpPr>
          <a:xfrm>
            <a:off x="2788053" y="1785926"/>
            <a:ext cx="2718241" cy="500066"/>
            <a:chOff x="2788053" y="1785926"/>
            <a:chExt cx="2718241" cy="500066"/>
          </a:xfrm>
        </p:grpSpPr>
        <p:sp>
          <p:nvSpPr>
            <p:cNvPr id="7" name="Rectangle 3"/>
            <p:cNvSpPr/>
            <p:nvPr/>
          </p:nvSpPr>
          <p:spPr>
            <a:xfrm>
              <a:off x="3929058" y="1785926"/>
              <a:ext cx="785818" cy="500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00" dirty="0"/>
                <a:t>Semantic Integrator</a:t>
              </a:r>
              <a:endParaRPr lang="en-US" sz="1000" dirty="0"/>
            </a:p>
          </p:txBody>
        </p:sp>
        <p:sp>
          <p:nvSpPr>
            <p:cNvPr id="8" name="Oval 41"/>
            <p:cNvSpPr/>
            <p:nvPr/>
          </p:nvSpPr>
          <p:spPr>
            <a:xfrm>
              <a:off x="3643306" y="1843076"/>
              <a:ext cx="357190" cy="3714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9" name="Group 23"/>
            <p:cNvGrpSpPr/>
            <p:nvPr/>
          </p:nvGrpSpPr>
          <p:grpSpPr>
            <a:xfrm>
              <a:off x="3643303" y="1857350"/>
              <a:ext cx="357189" cy="285750"/>
              <a:chOff x="2285984" y="2571744"/>
              <a:chExt cx="642942" cy="357190"/>
            </a:xfrm>
          </p:grpSpPr>
          <p:sp>
            <p:nvSpPr>
              <p:cNvPr id="12" name="Rounded Rectangle 4"/>
              <p:cNvSpPr/>
              <p:nvPr/>
            </p:nvSpPr>
            <p:spPr>
              <a:xfrm>
                <a:off x="2428860" y="2714620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ounded Rectangle 6"/>
              <p:cNvSpPr/>
              <p:nvPr/>
            </p:nvSpPr>
            <p:spPr>
              <a:xfrm>
                <a:off x="2714612" y="2714620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Rounded Rectangle 7"/>
              <p:cNvSpPr/>
              <p:nvPr/>
            </p:nvSpPr>
            <p:spPr>
              <a:xfrm>
                <a:off x="2571736" y="2571744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ounded Rectangle 9"/>
              <p:cNvSpPr/>
              <p:nvPr/>
            </p:nvSpPr>
            <p:spPr>
              <a:xfrm>
                <a:off x="2285984" y="2857496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" name="Rounded Rectangle 10"/>
              <p:cNvSpPr/>
              <p:nvPr/>
            </p:nvSpPr>
            <p:spPr>
              <a:xfrm>
                <a:off x="2571736" y="2857496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7" name="Straight Connector 12"/>
              <p:cNvCxnSpPr>
                <a:stCxn id="14" idx="2"/>
                <a:endCxn id="13" idx="0"/>
              </p:cNvCxnSpPr>
              <p:nvPr/>
            </p:nvCxnSpPr>
            <p:spPr>
              <a:xfrm rot="16200000" flipH="1">
                <a:off x="2714612" y="2607463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8" name="Straight Connector 17"/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2571736" y="2607463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9" name="Straight Connector 17"/>
              <p:cNvCxnSpPr>
                <a:stCxn id="12" idx="2"/>
                <a:endCxn id="16" idx="0"/>
              </p:cNvCxnSpPr>
              <p:nvPr/>
            </p:nvCxnSpPr>
            <p:spPr>
              <a:xfrm rot="16200000" flipH="1">
                <a:off x="2571736" y="2750339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0" name="Straight Connector 20"/>
              <p:cNvCxnSpPr>
                <a:stCxn id="12" idx="2"/>
                <a:endCxn id="15" idx="0"/>
              </p:cNvCxnSpPr>
              <p:nvPr/>
            </p:nvCxnSpPr>
            <p:spPr>
              <a:xfrm rot="5400000">
                <a:off x="2428860" y="2750339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10" name="127 Flecha derecha"/>
            <p:cNvSpPr/>
            <p:nvPr/>
          </p:nvSpPr>
          <p:spPr>
            <a:xfrm rot="20199950">
              <a:off x="2788053" y="2050292"/>
              <a:ext cx="642942" cy="142876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127 Flecha derecha"/>
            <p:cNvSpPr/>
            <p:nvPr/>
          </p:nvSpPr>
          <p:spPr>
            <a:xfrm rot="1153093">
              <a:off x="4863352" y="2030639"/>
              <a:ext cx="642942" cy="142876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21" name="19 CuadroTexto"/>
          <p:cNvSpPr txBox="1"/>
          <p:nvPr/>
        </p:nvSpPr>
        <p:spPr>
          <a:xfrm>
            <a:off x="1285852" y="5357826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Work in progress: removing redundant queries, basic optimisations, more complex scenarios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From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SPARQL</a:t>
            </a:r>
            <a:r>
              <a:rPr kumimoji="0" lang="es-E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es-E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SNEEql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25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Starting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SPARQL support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«S2O » extensions for R2O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SPARQL</a:t>
            </a:r>
            <a:r>
              <a:rPr lang="fr-CH" baseline="-25000" dirty="0" smtClean="0"/>
              <a:t>STR</a:t>
            </a:r>
            <a:r>
              <a:rPr lang="fr-CH" dirty="0" smtClean="0"/>
              <a:t> </a:t>
            </a:r>
            <a:r>
              <a:rPr lang="fr-CH" dirty="0" err="1" smtClean="0"/>
              <a:t>language</a:t>
            </a:r>
            <a:r>
              <a:rPr lang="fr-CH" dirty="0" smtClean="0"/>
              <a:t> </a:t>
            </a:r>
            <a:r>
              <a:rPr lang="fr-CH" dirty="0" err="1" smtClean="0"/>
              <a:t>syntax</a:t>
            </a:r>
            <a:r>
              <a:rPr lang="fr-CH" dirty="0" smtClean="0"/>
              <a:t> and </a:t>
            </a:r>
            <a:r>
              <a:rPr lang="fr-CH" dirty="0" err="1" smtClean="0"/>
              <a:t>semantics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Engine</a:t>
            </a:r>
            <a:r>
              <a:rPr lang="fr-CH" dirty="0" smtClean="0"/>
              <a:t> support for « S2O » documents, SPARQL</a:t>
            </a:r>
            <a:r>
              <a:rPr lang="fr-CH" baseline="-25000" dirty="0" smtClean="0"/>
              <a:t>STR 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Engine</a:t>
            </a:r>
            <a:r>
              <a:rPr lang="fr-CH" dirty="0" smtClean="0"/>
              <a:t> support for </a:t>
            </a:r>
            <a:r>
              <a:rPr lang="fr-CH" dirty="0" err="1" smtClean="0"/>
              <a:t>SNEEql</a:t>
            </a:r>
            <a:r>
              <a:rPr lang="fr-CH" dirty="0" smtClean="0"/>
              <a:t> translation and </a:t>
            </a:r>
            <a:r>
              <a:rPr lang="fr-CH" dirty="0" err="1" smtClean="0"/>
              <a:t>connection</a:t>
            </a:r>
            <a:endParaRPr lang="fr-CH" dirty="0" smtClean="0"/>
          </a:p>
          <a:p>
            <a:pPr marL="342900" lvl="1" indent="-342900"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Limited to non-distributed scenario initially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smtClean="0"/>
              <a:t>Initial </a:t>
            </a:r>
            <a:r>
              <a:rPr lang="fr-CH" dirty="0" err="1" smtClean="0"/>
              <a:t>implementation</a:t>
            </a:r>
            <a:r>
              <a:rPr lang="fr-CH" dirty="0" smtClean="0"/>
              <a:t>-&gt; prototype D4.2v1</a:t>
            </a:r>
          </a:p>
          <a:p>
            <a:endParaRPr lang="en-US" dirty="0"/>
          </a:p>
        </p:txBody>
      </p:sp>
      <p:sp>
        <p:nvSpPr>
          <p:cNvPr id="4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14</a:t>
            </a:fld>
            <a:endParaRPr lang="es-ES" dirty="0" smtClean="0">
              <a:latin typeface="Arial" charset="0"/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Works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071538" y="928670"/>
            <a:ext cx="73152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</a:t>
            </a:r>
            <a:endParaRPr lang="es-ES" sz="2000" kern="0" dirty="0" smtClean="0">
              <a:solidFill>
                <a:srgbClr val="4D4D4D"/>
              </a:solidFill>
              <a:latin typeface="+mn-lt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2000" kern="0" dirty="0" err="1" smtClean="0">
                <a:solidFill>
                  <a:srgbClr val="4D4D4D"/>
                </a:solidFill>
                <a:latin typeface="+mn-lt"/>
              </a:rPr>
              <a:t>Query</a:t>
            </a:r>
            <a:r>
              <a:rPr lang="es-ES" sz="2000" kern="0" dirty="0" smtClean="0">
                <a:solidFill>
                  <a:srgbClr val="4D4D4D"/>
                </a:solidFill>
                <a:latin typeface="+mn-lt"/>
              </a:rPr>
              <a:t> </a:t>
            </a:r>
            <a:r>
              <a:rPr lang="es-ES" sz="2000" kern="0" dirty="0" err="1" smtClean="0">
                <a:solidFill>
                  <a:srgbClr val="4D4D4D"/>
                </a:solidFill>
                <a:latin typeface="+mn-lt"/>
              </a:rPr>
              <a:t>Rerwiting</a:t>
            </a: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Continue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implementation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of SPARQL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streaming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extensions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Multiple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graph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pattern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matching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aggregates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projections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construct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…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Continue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implementation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of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SNEEql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translation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Eliminate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redundant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queries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basic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optimizations</a:t>
            </a: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Support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for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tuple-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based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windows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slide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parameters</a:t>
            </a: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Provision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as a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Service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in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the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SemSorGrid4Env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Architecture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</a:t>
            </a: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Continue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implementation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of R2O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support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for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streams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Support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for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push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and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pull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based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streams</a:t>
            </a: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Add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mapping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of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multiple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virtual RDF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streams</a:t>
            </a: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s-ES" kern="0" dirty="0" err="1" smtClean="0">
                <a:solidFill>
                  <a:srgbClr val="4D4D4D"/>
                </a:solidFill>
                <a:latin typeface="+mn-lt"/>
              </a:rPr>
              <a:t>Integration</a:t>
            </a:r>
            <a:r>
              <a:rPr lang="es-ES" kern="0" dirty="0" smtClean="0">
                <a:solidFill>
                  <a:srgbClr val="4D4D4D"/>
                </a:solidFill>
                <a:latin typeface="+mn-lt"/>
              </a:rPr>
              <a:t> </a:t>
            </a:r>
            <a:r>
              <a:rPr lang="es-ES" kern="0" dirty="0" err="1" smtClean="0">
                <a:solidFill>
                  <a:srgbClr val="4D4D4D"/>
                </a:solidFill>
                <a:latin typeface="+mn-lt"/>
              </a:rPr>
              <a:t>mapping</a:t>
            </a:r>
            <a:r>
              <a:rPr lang="es-ES" kern="0" dirty="0" smtClean="0">
                <a:solidFill>
                  <a:srgbClr val="4D4D4D"/>
                </a:solidFill>
                <a:latin typeface="+mn-lt"/>
              </a:rPr>
              <a:t> </a:t>
            </a:r>
            <a:r>
              <a:rPr lang="es-ES" kern="0" dirty="0" err="1" smtClean="0">
                <a:solidFill>
                  <a:srgbClr val="4D4D4D"/>
                </a:solidFill>
                <a:latin typeface="+mn-lt"/>
              </a:rPr>
              <a:t>support</a:t>
            </a:r>
            <a:r>
              <a:rPr lang="es-ES" kern="0" dirty="0" smtClean="0">
                <a:solidFill>
                  <a:srgbClr val="4D4D4D"/>
                </a:solidFill>
                <a:latin typeface="+mn-lt"/>
              </a:rPr>
              <a:t> (</a:t>
            </a:r>
            <a:r>
              <a:rPr lang="es-ES" kern="0" dirty="0" err="1" smtClean="0">
                <a:solidFill>
                  <a:srgbClr val="4D4D4D"/>
                </a:solidFill>
                <a:latin typeface="+mn-lt"/>
              </a:rPr>
              <a:t>Planning</a:t>
            </a:r>
            <a:r>
              <a:rPr lang="es-ES" kern="0" dirty="0" smtClean="0">
                <a:solidFill>
                  <a:srgbClr val="4D4D4D"/>
                </a:solidFill>
                <a:latin typeface="+mn-lt"/>
              </a:rPr>
              <a:t>)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DQP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Integration</a:t>
            </a: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Support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for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quality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of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service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parameters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1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3000364" y="1428736"/>
            <a:ext cx="100013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Semantic Integrator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500174"/>
            <a:ext cx="285752" cy="37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86380" y="1428736"/>
            <a:ext cx="100013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Streaming Data Resource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000892" y="1428736"/>
            <a:ext cx="100013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/>
              <a:t>Stored</a:t>
            </a:r>
            <a:r>
              <a:rPr lang="fr-CH" sz="1200" dirty="0" smtClean="0"/>
              <a:t> Data Resource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-392147" y="4106867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1464447" y="4036223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3750463" y="4036223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5464975" y="4036223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43042" y="2285992"/>
            <a:ext cx="1857388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71604" y="2071678"/>
            <a:ext cx="2085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IntegrateAs</a:t>
            </a:r>
            <a:r>
              <a:rPr lang="fr-CH" sz="1000" dirty="0" smtClean="0"/>
              <a:t> (</a:t>
            </a:r>
            <a:r>
              <a:rPr lang="fr-CH" sz="1000" dirty="0" err="1" smtClean="0"/>
              <a:t>StrRes,StoRes,map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rot="10800000">
            <a:off x="1643042" y="2428868"/>
            <a:ext cx="1857388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643042" y="2428868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IntegratedRes</a:t>
            </a:r>
            <a:endParaRPr lang="en-US" sz="10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643042" y="2928934"/>
            <a:ext cx="1857388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571604" y="2714620"/>
            <a:ext cx="2864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SPARQLExecuteFactory</a:t>
            </a:r>
            <a:r>
              <a:rPr lang="fr-CH" sz="1000" dirty="0" smtClean="0"/>
              <a:t>(</a:t>
            </a:r>
            <a:r>
              <a:rPr lang="fr-CH" sz="1000" dirty="0" err="1" smtClean="0"/>
              <a:t>IntegratedRes</a:t>
            </a:r>
            <a:r>
              <a:rPr lang="fr-CH" sz="1000" dirty="0" smtClean="0"/>
              <a:t>, </a:t>
            </a:r>
            <a:r>
              <a:rPr lang="fr-CH" sz="1000" dirty="0" err="1" smtClean="0"/>
              <a:t>query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14414" y="1857364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Consumer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500430" y="3214686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500430" y="4500570"/>
            <a:ext cx="4000528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428992" y="3000372"/>
            <a:ext cx="3222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SNEEqlExecuteFactory</a:t>
            </a:r>
            <a:r>
              <a:rPr lang="fr-CH" sz="1000" dirty="0" smtClean="0"/>
              <a:t>(</a:t>
            </a:r>
            <a:r>
              <a:rPr lang="fr-CH" sz="1000" dirty="0" err="1" smtClean="0"/>
              <a:t>StreamingRes</a:t>
            </a:r>
            <a:r>
              <a:rPr lang="fr-CH" sz="1000" dirty="0" smtClean="0"/>
              <a:t>, </a:t>
            </a:r>
            <a:r>
              <a:rPr lang="fr-CH" sz="1000" dirty="0" err="1" smtClean="0"/>
              <a:t>querySNEEql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428992" y="3357562"/>
            <a:ext cx="1426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StreamingRes</a:t>
            </a:r>
            <a:endParaRPr lang="en-US" sz="10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3500430" y="3857628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428992" y="3643314"/>
            <a:ext cx="2541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GetResponseItem</a:t>
            </a:r>
            <a:r>
              <a:rPr lang="fr-CH" sz="1000" dirty="0" smtClean="0"/>
              <a:t>(</a:t>
            </a:r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StreamingRes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8992" y="4286256"/>
            <a:ext cx="2659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SQLExecuteFactory</a:t>
            </a:r>
            <a:r>
              <a:rPr lang="fr-CH" sz="1000" dirty="0" smtClean="0"/>
              <a:t>(</a:t>
            </a:r>
            <a:r>
              <a:rPr lang="fr-CH" sz="1000" dirty="0" err="1" smtClean="0"/>
              <a:t>StoredRes</a:t>
            </a:r>
            <a:r>
              <a:rPr lang="fr-CH" sz="1000" dirty="0" smtClean="0"/>
              <a:t>, </a:t>
            </a:r>
            <a:r>
              <a:rPr lang="fr-CH" sz="1000" dirty="0" err="1" smtClean="0"/>
              <a:t>querySQL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71604" y="5286388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GetResponseItem</a:t>
            </a:r>
            <a:r>
              <a:rPr lang="fr-CH" sz="1000" dirty="0" smtClean="0"/>
              <a:t>(</a:t>
            </a:r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IntegratedRes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rot="10800000">
            <a:off x="3500430" y="3357562"/>
            <a:ext cx="2286016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>
            <a:off x="3500430" y="4000504"/>
            <a:ext cx="2286016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428992" y="4000504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results</a:t>
            </a:r>
            <a:endParaRPr lang="en-US" sz="1000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 rot="10800000">
            <a:off x="3500430" y="4643446"/>
            <a:ext cx="4000528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428992" y="4643446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results</a:t>
            </a: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>
            <a:off x="1643042" y="4929198"/>
            <a:ext cx="1857388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643042" y="4929198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IntegratedRes</a:t>
            </a:r>
            <a:endParaRPr lang="en-US" sz="1000" dirty="0"/>
          </a:p>
        </p:txBody>
      </p:sp>
      <p:sp>
        <p:nvSpPr>
          <p:cNvPr id="34" name="16 Disco magnético"/>
          <p:cNvSpPr/>
          <p:nvPr/>
        </p:nvSpPr>
        <p:spPr>
          <a:xfrm>
            <a:off x="7858148" y="1357298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15074" y="1285860"/>
            <a:ext cx="285752" cy="428628"/>
            <a:chOff x="1747" y="10343"/>
            <a:chExt cx="526" cy="766"/>
          </a:xfrm>
          <a:solidFill>
            <a:srgbClr val="D60000"/>
          </a:solidFill>
        </p:grpSpPr>
        <p:sp>
          <p:nvSpPr>
            <p:cNvPr id="36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41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  <p:cxnSp>
          <p:nvCxnSpPr>
            <p:cNvPr id="42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  <p:cxnSp>
          <p:nvCxnSpPr>
            <p:cNvPr id="43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  <p:cxnSp>
          <p:nvCxnSpPr>
            <p:cNvPr id="44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</p:grpSp>
      <p:sp>
        <p:nvSpPr>
          <p:cNvPr id="45" name="47 Cerrar llave"/>
          <p:cNvSpPr/>
          <p:nvPr/>
        </p:nvSpPr>
        <p:spPr bwMode="auto">
          <a:xfrm>
            <a:off x="5857884" y="3857628"/>
            <a:ext cx="71438" cy="1828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32"/>
          <p:cNvSpPr txBox="1"/>
          <p:nvPr/>
        </p:nvSpPr>
        <p:spPr>
          <a:xfrm>
            <a:off x="5857884" y="3857628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 err="1" smtClean="0"/>
              <a:t>repeat</a:t>
            </a:r>
            <a:endParaRPr lang="en-US" sz="800" dirty="0"/>
          </a:p>
        </p:txBody>
      </p:sp>
      <p:sp>
        <p:nvSpPr>
          <p:cNvPr id="47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Integration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Interactions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5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Red de Ontologías para el Camino de Santiago</a:t>
            </a: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References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671691"/>
            <a:ext cx="892971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Arasu</a:t>
            </a:r>
            <a:r>
              <a:rPr lang="en-US" sz="1100" dirty="0" smtClean="0"/>
              <a:t>, A., Babcock, B., </a:t>
            </a:r>
            <a:r>
              <a:rPr lang="en-US" sz="1100" dirty="0" err="1" smtClean="0"/>
              <a:t>Babu</a:t>
            </a:r>
            <a:r>
              <a:rPr lang="en-US" sz="1100" dirty="0" smtClean="0"/>
              <a:t>, S., </a:t>
            </a:r>
            <a:r>
              <a:rPr lang="en-US" sz="1100" dirty="0" err="1" smtClean="0"/>
              <a:t>Cieslewicz</a:t>
            </a:r>
            <a:r>
              <a:rPr lang="en-US" sz="1100" dirty="0" smtClean="0"/>
              <a:t>, J., </a:t>
            </a:r>
            <a:r>
              <a:rPr lang="en-US" sz="1100" dirty="0" err="1" smtClean="0"/>
              <a:t>Datar</a:t>
            </a:r>
            <a:r>
              <a:rPr lang="en-US" sz="1100" dirty="0" smtClean="0"/>
              <a:t>, M., Ito, K., </a:t>
            </a:r>
            <a:r>
              <a:rPr lang="en-US" sz="1100" dirty="0" err="1" smtClean="0"/>
              <a:t>Motwani</a:t>
            </a:r>
            <a:r>
              <a:rPr lang="en-US" sz="1100" dirty="0" smtClean="0"/>
              <a:t>, R., </a:t>
            </a:r>
            <a:r>
              <a:rPr lang="en-US" sz="1100" dirty="0" err="1" smtClean="0"/>
              <a:t>Srivastava</a:t>
            </a:r>
            <a:r>
              <a:rPr lang="en-US" sz="1100" dirty="0" smtClean="0"/>
              <a:t>, U., </a:t>
            </a:r>
            <a:r>
              <a:rPr lang="en-US" sz="1100" dirty="0" err="1" smtClean="0"/>
              <a:t>Widom</a:t>
            </a:r>
            <a:r>
              <a:rPr lang="en-US" sz="1100" dirty="0" smtClean="0"/>
              <a:t>, J.: Stream: The </a:t>
            </a:r>
            <a:r>
              <a:rPr lang="en-US" sz="1100" dirty="0" err="1" smtClean="0"/>
              <a:t>stanford</a:t>
            </a:r>
            <a:r>
              <a:rPr lang="en-US" sz="1100" dirty="0" smtClean="0"/>
              <a:t> data stream management system. In </a:t>
            </a:r>
            <a:r>
              <a:rPr lang="en-US" sz="1100" dirty="0" err="1" smtClean="0"/>
              <a:t>Garofalakis</a:t>
            </a:r>
            <a:r>
              <a:rPr lang="en-US" sz="1100" dirty="0" smtClean="0"/>
              <a:t>, M., </a:t>
            </a:r>
            <a:r>
              <a:rPr lang="en-US" sz="1100" dirty="0" err="1" smtClean="0"/>
              <a:t>Gehrke</a:t>
            </a:r>
            <a:r>
              <a:rPr lang="en-US" sz="1100" dirty="0" smtClean="0"/>
              <a:t>, J., </a:t>
            </a:r>
            <a:r>
              <a:rPr lang="en-US" sz="1100" dirty="0" err="1" smtClean="0"/>
              <a:t>Rastogi</a:t>
            </a:r>
            <a:r>
              <a:rPr lang="en-US" sz="1100" dirty="0" smtClean="0"/>
              <a:t>, R., eds.: Data Stream Management. (2006)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Sahoo</a:t>
            </a:r>
            <a:r>
              <a:rPr lang="en-US" sz="1100" dirty="0" smtClean="0"/>
              <a:t>, S.S., </a:t>
            </a:r>
            <a:r>
              <a:rPr lang="en-US" sz="1100" dirty="0" err="1" smtClean="0"/>
              <a:t>Halb</a:t>
            </a:r>
            <a:r>
              <a:rPr lang="en-US" sz="1100" dirty="0" smtClean="0"/>
              <a:t>, W., Hellmann, S., </a:t>
            </a:r>
            <a:r>
              <a:rPr lang="en-US" sz="1100" dirty="0" err="1" smtClean="0"/>
              <a:t>Idehen</a:t>
            </a:r>
            <a:r>
              <a:rPr lang="en-US" sz="1100" dirty="0" smtClean="0"/>
              <a:t>, K., </a:t>
            </a:r>
            <a:r>
              <a:rPr lang="en-US" sz="1100" dirty="0" err="1" smtClean="0"/>
              <a:t>Jr</a:t>
            </a:r>
            <a:r>
              <a:rPr lang="en-US" sz="1100" dirty="0" smtClean="0"/>
              <a:t>, T.T., Auer, S., </a:t>
            </a:r>
            <a:r>
              <a:rPr lang="en-US" sz="1100" dirty="0" err="1" smtClean="0"/>
              <a:t>Sequeda</a:t>
            </a:r>
            <a:r>
              <a:rPr lang="en-US" sz="1100" dirty="0" smtClean="0"/>
              <a:t>, J., </a:t>
            </a:r>
            <a:r>
              <a:rPr lang="en-US" sz="1100" dirty="0" err="1" smtClean="0"/>
              <a:t>Ezzat</a:t>
            </a:r>
            <a:r>
              <a:rPr lang="en-US" sz="1100" dirty="0" smtClean="0"/>
              <a:t>, A.: A survey of current approaches for mapping of relational databases to RDF. W3C (January 2009)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Arasu</a:t>
            </a:r>
            <a:r>
              <a:rPr lang="en-US" sz="1100" dirty="0" smtClean="0"/>
              <a:t>, A., </a:t>
            </a:r>
            <a:r>
              <a:rPr lang="en-US" sz="1100" dirty="0" err="1" smtClean="0"/>
              <a:t>Babu</a:t>
            </a:r>
            <a:r>
              <a:rPr lang="en-US" sz="1100" dirty="0" smtClean="0"/>
              <a:t>, S., </a:t>
            </a:r>
            <a:r>
              <a:rPr lang="en-US" sz="1100" dirty="0" err="1" smtClean="0"/>
              <a:t>Widom</a:t>
            </a:r>
            <a:r>
              <a:rPr lang="en-US" sz="1100" dirty="0" smtClean="0"/>
              <a:t>, J.: The </a:t>
            </a:r>
            <a:r>
              <a:rPr lang="en-US" sz="1100" dirty="0" err="1" smtClean="0"/>
              <a:t>cql</a:t>
            </a:r>
            <a:r>
              <a:rPr lang="en-US" sz="1100" dirty="0" smtClean="0"/>
              <a:t> continuous query language: semantic foundations and query execution. The VLDB Journal 15(2) (June 2006) 121-142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Brenninkmeijer</a:t>
            </a:r>
            <a:r>
              <a:rPr lang="en-US" sz="1100" dirty="0" smtClean="0"/>
              <a:t>, C.Y., </a:t>
            </a:r>
            <a:r>
              <a:rPr lang="en-US" sz="1100" dirty="0" err="1" smtClean="0"/>
              <a:t>Galpin</a:t>
            </a:r>
            <a:r>
              <a:rPr lang="en-US" sz="1100" dirty="0" smtClean="0"/>
              <a:t>, I., </a:t>
            </a:r>
            <a:r>
              <a:rPr lang="en-US" sz="1100" dirty="0" err="1" smtClean="0"/>
              <a:t>Fernandes</a:t>
            </a:r>
            <a:r>
              <a:rPr lang="en-US" sz="1100" dirty="0" smtClean="0"/>
              <a:t>, A.A., Paton, N.W.: A semantics for a query language over sensors, streams and relations. In: BNCOD '08. (2008) 87-99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Barrasa</a:t>
            </a:r>
            <a:r>
              <a:rPr lang="en-US" sz="1100" dirty="0" smtClean="0"/>
              <a:t>, J.,  Oscar </a:t>
            </a:r>
            <a:r>
              <a:rPr lang="en-US" sz="1100" dirty="0" err="1" smtClean="0"/>
              <a:t>Corcho</a:t>
            </a:r>
            <a:r>
              <a:rPr lang="en-US" sz="1100" dirty="0" smtClean="0"/>
              <a:t>, Gomez-Perez, A.: R2O, an extensible and semantically based database-to-ontology mapping language. In: SWDB2004. (2004) 1069-1070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Lenzerini</a:t>
            </a:r>
            <a:r>
              <a:rPr lang="en-US" sz="1100" dirty="0" smtClean="0"/>
              <a:t>, M.: Data integration: a theoretical perspective. In: PODS '02. (2002) 233-246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Barrasa</a:t>
            </a:r>
            <a:r>
              <a:rPr lang="en-US" sz="1100" dirty="0" smtClean="0"/>
              <a:t> Rodriguez, J., Gomez-Perez, A.: Upgrading relational legacy data to the semantic web. In: WWW '06. (2006) 1069-1070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Barbieri, D.F., Braga, D., Ceri, S., Della Valle, E., Grossniklaus, M.: C-sparql: A </a:t>
            </a:r>
            <a:r>
              <a:rPr lang="en-US" sz="1100" dirty="0" smtClean="0"/>
              <a:t>continuous query language for </a:t>
            </a:r>
            <a:r>
              <a:rPr lang="en-US" sz="1100" dirty="0" err="1" smtClean="0"/>
              <a:t>rdf</a:t>
            </a:r>
            <a:r>
              <a:rPr lang="en-US" sz="1100" dirty="0" smtClean="0"/>
              <a:t> data streams (to appear). In: (IJSC). (2010)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Bolles</a:t>
            </a:r>
            <a:r>
              <a:rPr lang="en-US" sz="1100" dirty="0" smtClean="0"/>
              <a:t>, A., </a:t>
            </a:r>
            <a:r>
              <a:rPr lang="en-US" sz="1100" dirty="0" err="1" smtClean="0"/>
              <a:t>Grawunder</a:t>
            </a:r>
            <a:r>
              <a:rPr lang="en-US" sz="1100" dirty="0" smtClean="0"/>
              <a:t>, M., Jacobi, J.: Streaming SPARQL - extending SPARQL to process data streams. In: ESWC 08. (2008) 448-462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Kossmann</a:t>
            </a:r>
            <a:r>
              <a:rPr lang="en-US" sz="1100" dirty="0" smtClean="0"/>
              <a:t>, D.: The state of the art in distributed query processing. ACM </a:t>
            </a:r>
            <a:r>
              <a:rPr lang="en-US" sz="1100" dirty="0" err="1" smtClean="0"/>
              <a:t>Comput</a:t>
            </a:r>
            <a:r>
              <a:rPr lang="en-US" sz="1100" dirty="0" smtClean="0"/>
              <a:t>. </a:t>
            </a:r>
            <a:r>
              <a:rPr lang="en-US" sz="1100" dirty="0" err="1" smtClean="0"/>
              <a:t>Surv</a:t>
            </a:r>
            <a:r>
              <a:rPr lang="en-US" sz="1100" dirty="0" smtClean="0"/>
              <a:t>. 32(4) (2000) 422-469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Perez, J., Arenas, M., Gutierrez, C.: Semantics and complexity of </a:t>
            </a:r>
            <a:r>
              <a:rPr lang="en-US" sz="1100" dirty="0" err="1" smtClean="0"/>
              <a:t>sparql</a:t>
            </a:r>
            <a:r>
              <a:rPr lang="en-US" sz="1100" dirty="0" smtClean="0"/>
              <a:t>. ACM Trans. Database Syst. 34(3) (2009) 1-45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Calvanese, D., De Giacomo, G., Lembo, D., Lenzerini, M., Rosati, R.: DL-Lite: </a:t>
            </a:r>
            <a:r>
              <a:rPr lang="fr-FR" sz="1100" dirty="0" smtClean="0"/>
              <a:t>Tractable description </a:t>
            </a:r>
            <a:r>
              <a:rPr lang="fr-FR" sz="1100" dirty="0" err="1" smtClean="0"/>
              <a:t>logics</a:t>
            </a:r>
            <a:r>
              <a:rPr lang="fr-FR" sz="1100" dirty="0" smtClean="0"/>
              <a:t> for ontologies. In: AAAI 2005. (2005) 602-607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Poggi, A., Lembo, D., Calvanese, D., Giacomo, G.D., Lenzerini, M., Rosati, R.: </a:t>
            </a:r>
            <a:r>
              <a:rPr lang="en-US" sz="1100" dirty="0" smtClean="0"/>
              <a:t>Linking data to ontologies. J. Data Semantics 10 (2008) 133-173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Perez-</a:t>
            </a:r>
            <a:r>
              <a:rPr lang="en-US" sz="1100" dirty="0" err="1" smtClean="0"/>
              <a:t>Urbina</a:t>
            </a:r>
            <a:r>
              <a:rPr lang="en-US" sz="1100" dirty="0" smtClean="0"/>
              <a:t>, H., </a:t>
            </a:r>
            <a:r>
              <a:rPr lang="en-US" sz="1100" dirty="0" err="1" smtClean="0"/>
              <a:t>Horrocks</a:t>
            </a:r>
            <a:r>
              <a:rPr lang="en-US" sz="1100" dirty="0" smtClean="0"/>
              <a:t>, I., </a:t>
            </a:r>
            <a:r>
              <a:rPr lang="en-US" sz="1100" dirty="0" err="1" smtClean="0"/>
              <a:t>Motik</a:t>
            </a:r>
            <a:r>
              <a:rPr lang="en-US" sz="1100" dirty="0" smtClean="0"/>
              <a:t>, B.: </a:t>
            </a:r>
            <a:r>
              <a:rPr lang="en-US" sz="1100" dirty="0" err="1" smtClean="0"/>
              <a:t>Ecient</a:t>
            </a:r>
            <a:r>
              <a:rPr lang="en-US" sz="1100" dirty="0" smtClean="0"/>
              <a:t> query answering for owl 2. In: ISWC 2009. (2009) 489-504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Problem statement</a:t>
            </a:r>
            <a:endParaRPr lang="en-US" dirty="0" smtClean="0"/>
          </a:p>
          <a:p>
            <a:r>
              <a:rPr lang="en-US" dirty="0" smtClean="0"/>
              <a:t>Main research </a:t>
            </a:r>
            <a:r>
              <a:rPr lang="en-US" dirty="0" smtClean="0"/>
              <a:t>q</a:t>
            </a:r>
            <a:r>
              <a:rPr lang="en-US" dirty="0" smtClean="0"/>
              <a:t>uestions</a:t>
            </a:r>
            <a:endParaRPr lang="en-US" dirty="0" smtClean="0"/>
          </a:p>
          <a:p>
            <a:r>
              <a:rPr lang="en-US" dirty="0" smtClean="0"/>
              <a:t>Approach</a:t>
            </a:r>
            <a:endParaRPr lang="en-US" dirty="0" smtClean="0"/>
          </a:p>
          <a:p>
            <a:r>
              <a:rPr lang="en-US" dirty="0" smtClean="0"/>
              <a:t>Proposed solution</a:t>
            </a:r>
            <a:endParaRPr lang="en-US" dirty="0" smtClean="0"/>
          </a:p>
          <a:p>
            <a:r>
              <a:rPr lang="en-US" dirty="0" smtClean="0"/>
              <a:t>Work done so far</a:t>
            </a:r>
          </a:p>
          <a:p>
            <a:r>
              <a:rPr lang="en-US" dirty="0" smtClean="0"/>
              <a:t>Evaluation	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Scope</a:t>
            </a:r>
            <a:endParaRPr lang="en-US" dirty="0" smtClean="0"/>
          </a:p>
        </p:txBody>
      </p:sp>
      <p:sp>
        <p:nvSpPr>
          <p:cNvPr id="4099" name="2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3</a:t>
            </a:fld>
            <a:endParaRPr lang="es-ES" dirty="0" smtClean="0">
              <a:latin typeface="Arial" charset="0"/>
            </a:endParaRPr>
          </a:p>
        </p:txBody>
      </p:sp>
      <p:sp>
        <p:nvSpPr>
          <p:cNvPr id="4100" name="3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844" y="1214422"/>
            <a:ext cx="4714908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Development of an integrated information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 where new sensor networks can be easily discovered and integrated with existing ones and possibly other data sources (e.g., historical databases)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071670" y="2928934"/>
          <a:ext cx="5597525" cy="3429000"/>
        </p:xfrm>
        <a:graphic>
          <a:graphicData uri="http://schemas.openxmlformats.org/presentationml/2006/ole">
            <p:oleObj spid="_x0000_s4103" name="Gráfico" r:id="rId3" imgW="4229029" imgH="2590740" progId="MSGraph.Chart.8">
              <p:embed followColorScheme="full"/>
            </p:oleObj>
          </a:graphicData>
        </a:graphic>
      </p:graphicFrame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4643438" y="1214422"/>
            <a:ext cx="4229100" cy="192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Rapid development of flexible and user-centric decision support systems that use data from multiple autonomous independently deployed sensor networks and other applications.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48" y="714356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SemSorGrid4Env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Problem Statement</a:t>
            </a:r>
            <a:endParaRPr lang="en-GB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Integrate </a:t>
            </a:r>
            <a:r>
              <a:rPr lang="en-GB" sz="2400" dirty="0" smtClean="0"/>
              <a:t>stored and streaming data sources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Integrate sources through unified view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Pose declarative queries over integrated view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14744" y="4357694"/>
            <a:ext cx="107157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err="1" smtClean="0"/>
              <a:t>Integrate</a:t>
            </a:r>
            <a:endParaRPr lang="en-US" sz="1400" dirty="0"/>
          </a:p>
        </p:txBody>
      </p:sp>
      <p:sp>
        <p:nvSpPr>
          <p:cNvPr id="6" name="5 Esquina doblada"/>
          <p:cNvSpPr/>
          <p:nvPr/>
        </p:nvSpPr>
        <p:spPr>
          <a:xfrm>
            <a:off x="2000232" y="4357694"/>
            <a:ext cx="700086" cy="8429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Decl. Query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000760" y="3357562"/>
            <a:ext cx="500066" cy="701676"/>
            <a:chOff x="1747" y="10343"/>
            <a:chExt cx="526" cy="766"/>
          </a:xfrm>
          <a:solidFill>
            <a:srgbClr val="C00000"/>
          </a:solidFill>
        </p:grpSpPr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05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sp>
        <p:nvSpPr>
          <p:cNvPr id="17" name="16 Disco magnético"/>
          <p:cNvSpPr/>
          <p:nvPr/>
        </p:nvSpPr>
        <p:spPr>
          <a:xfrm>
            <a:off x="6143636" y="4071942"/>
            <a:ext cx="357190" cy="50006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2786050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6143636" y="4714884"/>
            <a:ext cx="500066" cy="70167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1" name="30 Disco magnético"/>
          <p:cNvSpPr/>
          <p:nvPr/>
        </p:nvSpPr>
        <p:spPr>
          <a:xfrm>
            <a:off x="5857884" y="5572140"/>
            <a:ext cx="357190" cy="50006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cxnSp>
        <p:nvCxnSpPr>
          <p:cNvPr id="33" name="32 Conector recto de flecha"/>
          <p:cNvCxnSpPr/>
          <p:nvPr/>
        </p:nvCxnSpPr>
        <p:spPr>
          <a:xfrm flipV="1">
            <a:off x="4929190" y="3929066"/>
            <a:ext cx="642942" cy="428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4929190" y="4429132"/>
            <a:ext cx="928694" cy="142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4929190" y="5000636"/>
            <a:ext cx="642942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Flecha derecha"/>
          <p:cNvSpPr/>
          <p:nvPr/>
        </p:nvSpPr>
        <p:spPr>
          <a:xfrm flipH="1">
            <a:off x="5929322" y="5643578"/>
            <a:ext cx="357190" cy="3571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46 CuadroTexto"/>
          <p:cNvSpPr txBox="1"/>
          <p:nvPr/>
        </p:nvSpPr>
        <p:spPr>
          <a:xfrm>
            <a:off x="6715140" y="3500438"/>
            <a:ext cx="1349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Sensor Network</a:t>
            </a:r>
            <a:endParaRPr lang="en-GB" sz="1400" dirty="0"/>
          </a:p>
        </p:txBody>
      </p:sp>
      <p:cxnSp>
        <p:nvCxnSpPr>
          <p:cNvPr id="48" name="47 Conector recto de flecha"/>
          <p:cNvCxnSpPr/>
          <p:nvPr/>
        </p:nvCxnSpPr>
        <p:spPr>
          <a:xfrm rot="10800000">
            <a:off x="4929190" y="4786322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6786578" y="4286256"/>
            <a:ext cx="124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Database Data</a:t>
            </a:r>
            <a:endParaRPr lang="en-GB" sz="14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6429388" y="5643578"/>
            <a:ext cx="108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Stream Data</a:t>
            </a:r>
            <a:endParaRPr lang="en-GB" sz="1400" dirty="0"/>
          </a:p>
        </p:txBody>
      </p:sp>
      <p:cxnSp>
        <p:nvCxnSpPr>
          <p:cNvPr id="53" name="52 Conector recto de flecha"/>
          <p:cNvCxnSpPr/>
          <p:nvPr/>
        </p:nvCxnSpPr>
        <p:spPr>
          <a:xfrm>
            <a:off x="1428728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46 CuadroTexto"/>
          <p:cNvSpPr txBox="1"/>
          <p:nvPr/>
        </p:nvSpPr>
        <p:spPr>
          <a:xfrm>
            <a:off x="3071802" y="507207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Integrated view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429132"/>
            <a:ext cx="51724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41"/>
          <p:cNvSpPr/>
          <p:nvPr/>
        </p:nvSpPr>
        <p:spPr>
          <a:xfrm>
            <a:off x="3286116" y="4429132"/>
            <a:ext cx="571504" cy="5715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42"/>
          <p:cNvGrpSpPr/>
          <p:nvPr/>
        </p:nvGrpSpPr>
        <p:grpSpPr>
          <a:xfrm>
            <a:off x="3357554" y="4572008"/>
            <a:ext cx="357190" cy="285752"/>
            <a:chOff x="2285984" y="2571744"/>
            <a:chExt cx="642942" cy="357190"/>
          </a:xfrm>
        </p:grpSpPr>
        <p:sp>
          <p:nvSpPr>
            <p:cNvPr id="44" name="Rounded Rectangle 43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49" idx="2"/>
              <a:endCxn id="45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9" idx="2"/>
              <a:endCxn id="44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4" idx="2"/>
              <a:endCxn id="54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2"/>
              <a:endCxn id="5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4</a:t>
            </a:fld>
            <a:endParaRPr lang="es-ES" dirty="0" smtClean="0">
              <a:latin typeface="Arial" charset="0"/>
            </a:endParaRPr>
          </a:p>
        </p:txBody>
      </p:sp>
      <p:sp>
        <p:nvSpPr>
          <p:cNvPr id="60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sz="2400" dirty="0" err="1" smtClean="0"/>
              <a:t>Ontology</a:t>
            </a:r>
            <a:r>
              <a:rPr lang="fr-CH" sz="2400" dirty="0" smtClean="0"/>
              <a:t>-</a:t>
            </a:r>
            <a:r>
              <a:rPr lang="fr-CH" sz="2400" dirty="0" err="1" smtClean="0"/>
              <a:t>based</a:t>
            </a:r>
            <a:r>
              <a:rPr lang="fr-CH" sz="2400" dirty="0" smtClean="0"/>
              <a:t> data </a:t>
            </a:r>
            <a:r>
              <a:rPr lang="fr-CH" sz="2400" dirty="0" err="1" smtClean="0"/>
              <a:t>access</a:t>
            </a:r>
            <a:r>
              <a:rPr lang="fr-CH" sz="2400" dirty="0" smtClean="0"/>
              <a:t> &amp; </a:t>
            </a:r>
            <a:r>
              <a:rPr lang="fr-CH" sz="2400" dirty="0" err="1" smtClean="0"/>
              <a:t>integration</a:t>
            </a:r>
            <a:endParaRPr lang="en-US" sz="2400" dirty="0"/>
          </a:p>
        </p:txBody>
      </p:sp>
      <p:grpSp>
        <p:nvGrpSpPr>
          <p:cNvPr id="3" name="Group 23"/>
          <p:cNvGrpSpPr/>
          <p:nvPr/>
        </p:nvGrpSpPr>
        <p:grpSpPr>
          <a:xfrm>
            <a:off x="2500298" y="1857364"/>
            <a:ext cx="857256" cy="642942"/>
            <a:chOff x="2285984" y="2571744"/>
            <a:chExt cx="642942" cy="357190"/>
          </a:xfrm>
        </p:grpSpPr>
        <p:sp>
          <p:nvSpPr>
            <p:cNvPr id="5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8" idx="2"/>
              <a:endCxn id="7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5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2"/>
              <a:endCxn id="11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2"/>
              <a:endCxn id="1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16 Disco magnético"/>
          <p:cNvSpPr/>
          <p:nvPr/>
        </p:nvSpPr>
        <p:spPr>
          <a:xfrm>
            <a:off x="5072066" y="1857364"/>
            <a:ext cx="571504" cy="57150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izquierda y derecha"/>
          <p:cNvSpPr/>
          <p:nvPr/>
        </p:nvSpPr>
        <p:spPr>
          <a:xfrm>
            <a:off x="3857620" y="2071678"/>
            <a:ext cx="714380" cy="214314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15 CuadroTexto"/>
          <p:cNvSpPr txBox="1"/>
          <p:nvPr/>
        </p:nvSpPr>
        <p:spPr>
          <a:xfrm>
            <a:off x="2285984" y="2571744"/>
            <a:ext cx="164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Ontological model</a:t>
            </a:r>
            <a:endParaRPr lang="en-GB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00628" y="257174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Database</a:t>
            </a:r>
            <a:endParaRPr lang="en-GB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715140" y="1571612"/>
            <a:ext cx="1357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SquirrelRDF</a:t>
            </a:r>
            <a:endParaRPr lang="en-GB" sz="1200" dirty="0" smtClean="0"/>
          </a:p>
          <a:p>
            <a:r>
              <a:rPr lang="en-GB" sz="1200" dirty="0" err="1" smtClean="0"/>
              <a:t>RDBToOnto</a:t>
            </a:r>
            <a:endParaRPr lang="en-GB" sz="1200" dirty="0" smtClean="0"/>
          </a:p>
          <a:p>
            <a:r>
              <a:rPr lang="en-GB" sz="1200" dirty="0" smtClean="0"/>
              <a:t>Relational.OWL</a:t>
            </a:r>
          </a:p>
          <a:p>
            <a:r>
              <a:rPr lang="en-GB" sz="1200" dirty="0" smtClean="0"/>
              <a:t>SPASQL</a:t>
            </a:r>
          </a:p>
          <a:p>
            <a:r>
              <a:rPr lang="en-GB" sz="1200" dirty="0" smtClean="0"/>
              <a:t>Virtuoso</a:t>
            </a:r>
          </a:p>
          <a:p>
            <a:r>
              <a:rPr lang="en-GB" sz="1200" dirty="0" smtClean="0"/>
              <a:t>D2RQ</a:t>
            </a:r>
          </a:p>
          <a:p>
            <a:r>
              <a:rPr lang="en-GB" sz="1200" dirty="0" smtClean="0"/>
              <a:t>MASTRO</a:t>
            </a:r>
          </a:p>
          <a:p>
            <a:r>
              <a:rPr lang="en-GB" sz="1200" dirty="0" smtClean="0"/>
              <a:t>R</a:t>
            </a:r>
            <a:r>
              <a:rPr lang="en-GB" sz="1200" baseline="-25000" dirty="0" smtClean="0"/>
              <a:t>2</a:t>
            </a:r>
            <a:r>
              <a:rPr lang="en-GB" sz="1200" dirty="0" smtClean="0"/>
              <a:t>O + ODEMapster</a:t>
            </a:r>
            <a:endParaRPr lang="en-GB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786578" y="4357694"/>
            <a:ext cx="1071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OBSERVER</a:t>
            </a:r>
          </a:p>
          <a:p>
            <a:r>
              <a:rPr lang="en-GB" sz="1200" dirty="0" smtClean="0"/>
              <a:t>SIMS</a:t>
            </a:r>
          </a:p>
          <a:p>
            <a:r>
              <a:rPr lang="en-GB" sz="1200" dirty="0" smtClean="0"/>
              <a:t>Carnot</a:t>
            </a:r>
          </a:p>
          <a:p>
            <a:r>
              <a:rPr lang="en-GB" sz="1200" dirty="0" smtClean="0"/>
              <a:t>DWQ</a:t>
            </a:r>
          </a:p>
          <a:p>
            <a:r>
              <a:rPr lang="en-GB" sz="1200" dirty="0" smtClean="0"/>
              <a:t>PICSEL</a:t>
            </a:r>
          </a:p>
          <a:p>
            <a:r>
              <a:rPr lang="en-GB" sz="1200" dirty="0" smtClean="0"/>
              <a:t>MOMIS</a:t>
            </a:r>
            <a:endParaRPr lang="en-GB" sz="1200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3571868" y="2285992"/>
            <a:ext cx="1285884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1714480" y="2071678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28 Rectángulo redondeado"/>
          <p:cNvSpPr/>
          <p:nvPr/>
        </p:nvSpPr>
        <p:spPr>
          <a:xfrm>
            <a:off x="1428728" y="2285992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0" name="29 Esquina doblada"/>
          <p:cNvSpPr/>
          <p:nvPr/>
        </p:nvSpPr>
        <p:spPr>
          <a:xfrm>
            <a:off x="3857620" y="2786058"/>
            <a:ext cx="785818" cy="35719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Mapping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30 Abrir corchete"/>
          <p:cNvSpPr/>
          <p:nvPr/>
        </p:nvSpPr>
        <p:spPr>
          <a:xfrm>
            <a:off x="6715140" y="1571612"/>
            <a:ext cx="71438" cy="157163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31 Cerrar corchete"/>
          <p:cNvSpPr/>
          <p:nvPr/>
        </p:nvSpPr>
        <p:spPr>
          <a:xfrm>
            <a:off x="8001024" y="1571612"/>
            <a:ext cx="45719" cy="157163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23"/>
          <p:cNvGrpSpPr/>
          <p:nvPr/>
        </p:nvGrpSpPr>
        <p:grpSpPr>
          <a:xfrm>
            <a:off x="2500298" y="4500570"/>
            <a:ext cx="857256" cy="642942"/>
            <a:chOff x="2285984" y="2571744"/>
            <a:chExt cx="642942" cy="357190"/>
          </a:xfrm>
        </p:grpSpPr>
        <p:sp>
          <p:nvSpPr>
            <p:cNvPr id="34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12"/>
            <p:cNvCxnSpPr>
              <a:stCxn id="36" idx="2"/>
              <a:endCxn id="35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4"/>
            <p:cNvCxnSpPr>
              <a:stCxn id="36" idx="2"/>
              <a:endCxn id="34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7"/>
            <p:cNvCxnSpPr>
              <a:stCxn id="34" idx="2"/>
              <a:endCxn id="38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0"/>
            <p:cNvCxnSpPr>
              <a:stCxn id="34" idx="2"/>
              <a:endCxn id="37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16 Disco magnético"/>
          <p:cNvSpPr/>
          <p:nvPr/>
        </p:nvSpPr>
        <p:spPr>
          <a:xfrm>
            <a:off x="4786314" y="4071942"/>
            <a:ext cx="357190" cy="35719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Flecha izquierda y derecha"/>
          <p:cNvSpPr/>
          <p:nvPr/>
        </p:nvSpPr>
        <p:spPr>
          <a:xfrm rot="20355065">
            <a:off x="3846074" y="4348843"/>
            <a:ext cx="663481" cy="121037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285984" y="5214950"/>
            <a:ext cx="164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Ontological model</a:t>
            </a:r>
            <a:endParaRPr lang="en-GB" sz="12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000628" y="564357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Databases</a:t>
            </a:r>
            <a:endParaRPr lang="en-GB" sz="1200" dirty="0"/>
          </a:p>
        </p:txBody>
      </p:sp>
      <p:sp>
        <p:nvSpPr>
          <p:cNvPr id="47" name="46 Rectángulo redondeado"/>
          <p:cNvSpPr/>
          <p:nvPr/>
        </p:nvSpPr>
        <p:spPr>
          <a:xfrm>
            <a:off x="3428992" y="5572140"/>
            <a:ext cx="1285884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8" name="47 Flecha derecha"/>
          <p:cNvSpPr/>
          <p:nvPr/>
        </p:nvSpPr>
        <p:spPr>
          <a:xfrm>
            <a:off x="1714480" y="4500570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48 Rectángulo redondeado"/>
          <p:cNvSpPr/>
          <p:nvPr/>
        </p:nvSpPr>
        <p:spPr>
          <a:xfrm>
            <a:off x="1428728" y="4786322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0" name="49 Esquina doblada"/>
          <p:cNvSpPr/>
          <p:nvPr/>
        </p:nvSpPr>
        <p:spPr>
          <a:xfrm>
            <a:off x="3714744" y="6000768"/>
            <a:ext cx="857256" cy="35719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Mappings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50 Flecha izquierda y derecha"/>
          <p:cNvSpPr/>
          <p:nvPr/>
        </p:nvSpPr>
        <p:spPr>
          <a:xfrm>
            <a:off x="3857620" y="4714884"/>
            <a:ext cx="714380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2" name="51 Flecha izquierda y derecha"/>
          <p:cNvSpPr/>
          <p:nvPr/>
        </p:nvSpPr>
        <p:spPr>
          <a:xfrm rot="1668624">
            <a:off x="3853818" y="5142367"/>
            <a:ext cx="642942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3" name="16 Disco magnético"/>
          <p:cNvSpPr/>
          <p:nvPr/>
        </p:nvSpPr>
        <p:spPr>
          <a:xfrm>
            <a:off x="4786314" y="4643446"/>
            <a:ext cx="357190" cy="3571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16 Disco magnético"/>
          <p:cNvSpPr/>
          <p:nvPr/>
        </p:nvSpPr>
        <p:spPr>
          <a:xfrm>
            <a:off x="4786314" y="5143512"/>
            <a:ext cx="357190" cy="35719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Abrir corchete"/>
          <p:cNvSpPr/>
          <p:nvPr/>
        </p:nvSpPr>
        <p:spPr>
          <a:xfrm>
            <a:off x="6715140" y="4286256"/>
            <a:ext cx="45719" cy="135732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55 Cerrar corchete"/>
          <p:cNvSpPr/>
          <p:nvPr/>
        </p:nvSpPr>
        <p:spPr>
          <a:xfrm>
            <a:off x="7929586" y="4286256"/>
            <a:ext cx="71438" cy="135732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56 CuadroTexto"/>
          <p:cNvSpPr txBox="1"/>
          <p:nvPr/>
        </p:nvSpPr>
        <p:spPr>
          <a:xfrm rot="19892654">
            <a:off x="4095107" y="306617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GB" sz="1400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 rot="19892654">
            <a:off x="3720653" y="1676023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ODEMapster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 rot="19892654">
            <a:off x="1593492" y="175588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ODEMQL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 rot="19892654">
            <a:off x="2684059" y="2752526"/>
            <a:ext cx="537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OWL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 rot="19892654">
            <a:off x="5486959" y="1751267"/>
            <a:ext cx="7891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GB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Oracle</a:t>
            </a: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...others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5</a:t>
            </a:fld>
            <a:endParaRPr lang="es-ES" dirty="0" smtClean="0">
              <a:latin typeface="Arial" charset="0"/>
            </a:endParaRPr>
          </a:p>
        </p:txBody>
      </p:sp>
      <p:sp>
        <p:nvSpPr>
          <p:cNvPr id="63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build="allAtOnce"/>
      <p:bldP spid="58" grpId="0" build="allAtOnce"/>
      <p:bldP spid="59" grpId="0" build="allAtOnce"/>
      <p:bldP spid="60" grpId="0" build="allAtOnce"/>
      <p:bldP spid="61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Streaming Data Access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3570" y="1643050"/>
            <a:ext cx="164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t9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t8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t7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t1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  <a:endParaRPr lang="en-GB" sz="1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500562" y="2071678"/>
            <a:ext cx="107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Streaming Data</a:t>
            </a:r>
            <a:endParaRPr lang="en-GB" sz="1200" dirty="0"/>
          </a:p>
        </p:txBody>
      </p:sp>
      <p:sp>
        <p:nvSpPr>
          <p:cNvPr id="6" name="5 Abrir llave"/>
          <p:cNvSpPr/>
          <p:nvPr/>
        </p:nvSpPr>
        <p:spPr>
          <a:xfrm>
            <a:off x="5500694" y="1643050"/>
            <a:ext cx="142876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6 Cerrar corchete"/>
          <p:cNvSpPr/>
          <p:nvPr/>
        </p:nvSpPr>
        <p:spPr>
          <a:xfrm>
            <a:off x="6858016" y="1643050"/>
            <a:ext cx="214314" cy="642942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7 CuadroTexto"/>
          <p:cNvSpPr txBox="1"/>
          <p:nvPr/>
        </p:nvSpPr>
        <p:spPr>
          <a:xfrm>
            <a:off x="7143768" y="1785926"/>
            <a:ext cx="85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Window [t7 - t9]</a:t>
            </a:r>
            <a:endParaRPr lang="en-GB" sz="1200" dirty="0"/>
          </a:p>
        </p:txBody>
      </p:sp>
      <p:sp>
        <p:nvSpPr>
          <p:cNvPr id="9" name="8 CuadroTexto"/>
          <p:cNvSpPr txBox="1"/>
          <p:nvPr/>
        </p:nvSpPr>
        <p:spPr>
          <a:xfrm>
            <a:off x="928662" y="1500174"/>
            <a:ext cx="3643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Continuously appended data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Potentially infinite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Time-stamped tuples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Continuous queries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Latest information used in queries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Windows: time and tuple based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Archival data 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 rot="16200000">
            <a:off x="1821637" y="4179099"/>
            <a:ext cx="815185" cy="1172375"/>
            <a:chOff x="1747" y="10343"/>
            <a:chExt cx="526" cy="766"/>
          </a:xfrm>
          <a:solidFill>
            <a:schemeClr val="accent1">
              <a:lumMod val="75000"/>
            </a:schemeClr>
          </a:solidFill>
        </p:grpSpPr>
        <p:sp>
          <p:nvSpPr>
            <p:cNvPr id="1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1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10" name="Group 2"/>
          <p:cNvGrpSpPr>
            <a:grpSpLocks/>
          </p:cNvGrpSpPr>
          <p:nvPr/>
        </p:nvGrpSpPr>
        <p:grpSpPr bwMode="auto">
          <a:xfrm rot="16200000">
            <a:off x="2750331" y="4393413"/>
            <a:ext cx="815185" cy="1172375"/>
            <a:chOff x="1747" y="10343"/>
            <a:chExt cx="526" cy="766"/>
          </a:xfrm>
          <a:solidFill>
            <a:schemeClr val="accent1">
              <a:lumMod val="75000"/>
            </a:schemeClr>
          </a:solidFill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0" name="29 Flecha derecha"/>
          <p:cNvSpPr/>
          <p:nvPr/>
        </p:nvSpPr>
        <p:spPr>
          <a:xfrm>
            <a:off x="857224" y="4643446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30 Rectángulo redondeado"/>
          <p:cNvSpPr/>
          <p:nvPr/>
        </p:nvSpPr>
        <p:spPr>
          <a:xfrm>
            <a:off x="571472" y="4857760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00496" y="4143380"/>
            <a:ext cx="4286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Sensor Networks characteristics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Cheap, </a:t>
            </a:r>
            <a:r>
              <a:rPr lang="en-GB" dirty="0" err="1" smtClean="0"/>
              <a:t>Nosiy</a:t>
            </a:r>
            <a:r>
              <a:rPr lang="en-GB" dirty="0" smtClean="0"/>
              <a:t>, Unreliable (depends)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Low computational, power resources, storage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Distributed query execution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Routing, Optimization</a:t>
            </a:r>
          </a:p>
          <a:p>
            <a:endParaRPr lang="en-GB" dirty="0" smtClean="0"/>
          </a:p>
        </p:txBody>
      </p:sp>
      <p:sp>
        <p:nvSpPr>
          <p:cNvPr id="33" name="32 CuadroTexto"/>
          <p:cNvSpPr txBox="1"/>
          <p:nvPr/>
        </p:nvSpPr>
        <p:spPr>
          <a:xfrm rot="19892654">
            <a:off x="2397029" y="4257766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SNEE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 rot="19892654">
            <a:off x="817321" y="5146857"/>
            <a:ext cx="69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accent2">
                    <a:lumMod val="75000"/>
                  </a:schemeClr>
                </a:solidFill>
              </a:rPr>
              <a:t>SNEEql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18 CuadroTexto"/>
          <p:cNvSpPr txBox="1"/>
          <p:nvPr/>
        </p:nvSpPr>
        <p:spPr>
          <a:xfrm>
            <a:off x="7572396" y="2928934"/>
            <a:ext cx="1357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STREAM</a:t>
            </a:r>
          </a:p>
          <a:p>
            <a:r>
              <a:rPr lang="en-GB" sz="1200" dirty="0" smtClean="0"/>
              <a:t>Aurora/Borealis</a:t>
            </a:r>
          </a:p>
          <a:p>
            <a:r>
              <a:rPr lang="en-GB" sz="1200" dirty="0" smtClean="0"/>
              <a:t>Cougar</a:t>
            </a:r>
          </a:p>
          <a:p>
            <a:r>
              <a:rPr lang="en-GB" sz="1200" dirty="0" err="1" smtClean="0"/>
              <a:t>TinyDB</a:t>
            </a:r>
            <a:endParaRPr lang="en-GB" sz="1200" dirty="0"/>
          </a:p>
        </p:txBody>
      </p:sp>
      <p:pic>
        <p:nvPicPr>
          <p:cNvPr id="24580" name="Picture 4" descr="http://www.linuxfordevices.com/images/stories/libelium_waspmo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3214710" cy="3673956"/>
          </a:xfrm>
          <a:prstGeom prst="rect">
            <a:avLst/>
          </a:prstGeom>
          <a:noFill/>
        </p:spPr>
      </p:pic>
      <p:sp>
        <p:nvSpPr>
          <p:cNvPr id="37" name="29 Flecha derecha"/>
          <p:cNvSpPr/>
          <p:nvPr/>
        </p:nvSpPr>
        <p:spPr>
          <a:xfrm rot="8791346">
            <a:off x="3446620" y="1548880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31 CuadroTexto"/>
          <p:cNvSpPr txBox="1"/>
          <p:nvPr/>
        </p:nvSpPr>
        <p:spPr>
          <a:xfrm>
            <a:off x="3929058" y="1357298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Sensor</a:t>
            </a:r>
          </a:p>
        </p:txBody>
      </p:sp>
      <p:sp>
        <p:nvSpPr>
          <p:cNvPr id="39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6</a:t>
            </a:fld>
            <a:endParaRPr lang="es-ES" dirty="0" smtClean="0">
              <a:latin typeface="Arial" charset="0"/>
            </a:endParaRPr>
          </a:p>
        </p:txBody>
      </p:sp>
      <p:sp>
        <p:nvSpPr>
          <p:cNvPr id="40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  <p:bldP spid="33" grpId="0"/>
      <p:bldP spid="34" grpId="0"/>
      <p:bldP spid="37" grpId="0" animBg="1"/>
      <p:bldP spid="37" grpId="1" animBg="1"/>
      <p:bldP spid="38" grpId="0"/>
      <p:bldP spid="3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4" name="Oval 41"/>
          <p:cNvSpPr/>
          <p:nvPr/>
        </p:nvSpPr>
        <p:spPr>
          <a:xfrm>
            <a:off x="1643042" y="2357430"/>
            <a:ext cx="428628" cy="4286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143372" y="3143248"/>
            <a:ext cx="285752" cy="415924"/>
            <a:chOff x="1747" y="10343"/>
            <a:chExt cx="526" cy="766"/>
          </a:xfrm>
          <a:solidFill>
            <a:srgbClr val="C00000"/>
          </a:solidFill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11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sp>
        <p:nvSpPr>
          <p:cNvPr id="15" name="27 Disco magnético"/>
          <p:cNvSpPr/>
          <p:nvPr/>
        </p:nvSpPr>
        <p:spPr>
          <a:xfrm>
            <a:off x="6500826" y="3143248"/>
            <a:ext cx="357190" cy="3571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800" dirty="0" smtClean="0"/>
              <a:t>S-RDF</a:t>
            </a:r>
            <a:endParaRPr lang="es-ES" sz="800" dirty="0"/>
          </a:p>
        </p:txBody>
      </p:sp>
      <p:grpSp>
        <p:nvGrpSpPr>
          <p:cNvPr id="16" name="Group 23"/>
          <p:cNvGrpSpPr/>
          <p:nvPr/>
        </p:nvGrpSpPr>
        <p:grpSpPr>
          <a:xfrm>
            <a:off x="1643042" y="2428868"/>
            <a:ext cx="357190" cy="285752"/>
            <a:chOff x="2285984" y="2571744"/>
            <a:chExt cx="642942" cy="357190"/>
          </a:xfrm>
        </p:grpSpPr>
        <p:sp>
          <p:nvSpPr>
            <p:cNvPr id="17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12"/>
            <p:cNvCxnSpPr>
              <a:stCxn id="19" idx="2"/>
              <a:endCxn id="18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4"/>
            <p:cNvCxnSpPr>
              <a:stCxn id="19" idx="2"/>
              <a:endCxn id="17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7"/>
            <p:cNvCxnSpPr>
              <a:stCxn id="17" idx="2"/>
              <a:endCxn id="21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0"/>
            <p:cNvCxnSpPr>
              <a:stCxn id="17" idx="2"/>
              <a:endCxn id="2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16 Disco magnético"/>
          <p:cNvSpPr/>
          <p:nvPr/>
        </p:nvSpPr>
        <p:spPr>
          <a:xfrm>
            <a:off x="257173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64 Rectángulo redondeado"/>
          <p:cNvSpPr/>
          <p:nvPr/>
        </p:nvSpPr>
        <p:spPr>
          <a:xfrm>
            <a:off x="928662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Ontology-based Data Access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16 Disco magnético"/>
          <p:cNvSpPr/>
          <p:nvPr/>
        </p:nvSpPr>
        <p:spPr>
          <a:xfrm>
            <a:off x="292892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16 Disco magnético"/>
          <p:cNvSpPr/>
          <p:nvPr/>
        </p:nvSpPr>
        <p:spPr>
          <a:xfrm>
            <a:off x="3286116" y="3286124"/>
            <a:ext cx="214314" cy="21431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69 Flecha derecha"/>
          <p:cNvSpPr/>
          <p:nvPr/>
        </p:nvSpPr>
        <p:spPr>
          <a:xfrm rot="5400000">
            <a:off x="1714480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16 Disco magnético"/>
          <p:cNvSpPr/>
          <p:nvPr/>
        </p:nvSpPr>
        <p:spPr>
          <a:xfrm>
            <a:off x="1714480" y="3214686"/>
            <a:ext cx="285752" cy="28575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Oval 41"/>
          <p:cNvSpPr/>
          <p:nvPr/>
        </p:nvSpPr>
        <p:spPr>
          <a:xfrm>
            <a:off x="2857488" y="2357430"/>
            <a:ext cx="428628" cy="4286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80 Flecha a la derecha con muesca"/>
          <p:cNvSpPr/>
          <p:nvPr/>
        </p:nvSpPr>
        <p:spPr bwMode="auto">
          <a:xfrm rot="5400000">
            <a:off x="2911066" y="2661042"/>
            <a:ext cx="321472" cy="285753"/>
          </a:xfrm>
          <a:prstGeom prst="notchedRightArrow">
            <a:avLst>
              <a:gd name="adj1" fmla="val 14548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4" name="Group 23"/>
          <p:cNvGrpSpPr/>
          <p:nvPr/>
        </p:nvGrpSpPr>
        <p:grpSpPr>
          <a:xfrm>
            <a:off x="2857488" y="2357430"/>
            <a:ext cx="357190" cy="295276"/>
            <a:chOff x="2285984" y="2571744"/>
            <a:chExt cx="642942" cy="357190"/>
          </a:xfrm>
        </p:grpSpPr>
        <p:sp>
          <p:nvSpPr>
            <p:cNvPr id="35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12"/>
            <p:cNvCxnSpPr>
              <a:stCxn id="37" idx="2"/>
              <a:endCxn id="36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4"/>
            <p:cNvCxnSpPr>
              <a:stCxn id="37" idx="2"/>
              <a:endCxn id="35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7"/>
            <p:cNvCxnSpPr>
              <a:stCxn id="35" idx="2"/>
              <a:endCxn id="39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0"/>
            <p:cNvCxnSpPr>
              <a:stCxn id="35" idx="2"/>
              <a:endCxn id="38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91 Flecha izquierda y derecha"/>
          <p:cNvSpPr/>
          <p:nvPr/>
        </p:nvSpPr>
        <p:spPr>
          <a:xfrm rot="5400000">
            <a:off x="1714481" y="2928933"/>
            <a:ext cx="285749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5" name="92 Flecha izquierda y derecha"/>
          <p:cNvSpPr/>
          <p:nvPr/>
        </p:nvSpPr>
        <p:spPr>
          <a:xfrm rot="5400000">
            <a:off x="2937836" y="3062900"/>
            <a:ext cx="258407" cy="1333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6" name="93 Flecha izquierda y derecha"/>
          <p:cNvSpPr/>
          <p:nvPr/>
        </p:nvSpPr>
        <p:spPr>
          <a:xfrm rot="7554985">
            <a:off x="2621896" y="3035710"/>
            <a:ext cx="320322" cy="11095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7" name="94 Flecha izquierda y derecha"/>
          <p:cNvSpPr/>
          <p:nvPr/>
        </p:nvSpPr>
        <p:spPr>
          <a:xfrm rot="2965449">
            <a:off x="3181435" y="3033616"/>
            <a:ext cx="320321" cy="11096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8" name="95 Flecha izquierda y derecha"/>
          <p:cNvSpPr/>
          <p:nvPr/>
        </p:nvSpPr>
        <p:spPr>
          <a:xfrm rot="5400000">
            <a:off x="4152282" y="2920024"/>
            <a:ext cx="258407" cy="1333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9" name="96 Rectángulo redondeado"/>
          <p:cNvSpPr/>
          <p:nvPr/>
        </p:nvSpPr>
        <p:spPr bwMode="auto">
          <a:xfrm>
            <a:off x="4071934" y="2357430"/>
            <a:ext cx="500066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rgbClr val="33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DSMS</a:t>
            </a:r>
          </a:p>
        </p:txBody>
      </p:sp>
      <p:sp>
        <p:nvSpPr>
          <p:cNvPr id="50" name="97 Rectángulo redondeado"/>
          <p:cNvSpPr/>
          <p:nvPr/>
        </p:nvSpPr>
        <p:spPr bwMode="auto">
          <a:xfrm>
            <a:off x="5286380" y="2357430"/>
            <a:ext cx="571504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rgbClr val="33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DQP</a:t>
            </a:r>
          </a:p>
          <a:p>
            <a:pPr algn="ctr"/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51" name="99 Conector recto"/>
          <p:cNvCxnSpPr>
            <a:stCxn id="50" idx="2"/>
          </p:cNvCxnSpPr>
          <p:nvPr/>
        </p:nvCxnSpPr>
        <p:spPr bwMode="auto">
          <a:xfrm rot="5400000">
            <a:off x="5221965" y="2721643"/>
            <a:ext cx="271706" cy="42862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100 Conector recto"/>
          <p:cNvCxnSpPr>
            <a:stCxn id="50" idx="2"/>
          </p:cNvCxnSpPr>
          <p:nvPr/>
        </p:nvCxnSpPr>
        <p:spPr bwMode="auto">
          <a:xfrm rot="5400000">
            <a:off x="5329122" y="2828800"/>
            <a:ext cx="271706" cy="214314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101 Conector recto"/>
          <p:cNvCxnSpPr>
            <a:stCxn id="50" idx="2"/>
          </p:cNvCxnSpPr>
          <p:nvPr/>
        </p:nvCxnSpPr>
        <p:spPr bwMode="auto">
          <a:xfrm rot="16200000" flipH="1">
            <a:off x="5471998" y="2900238"/>
            <a:ext cx="271706" cy="7143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106 Conector recto"/>
          <p:cNvCxnSpPr>
            <a:stCxn id="50" idx="2"/>
          </p:cNvCxnSpPr>
          <p:nvPr/>
        </p:nvCxnSpPr>
        <p:spPr bwMode="auto">
          <a:xfrm rot="16200000" flipH="1">
            <a:off x="5579155" y="2793081"/>
            <a:ext cx="271706" cy="285752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109 Elipse"/>
          <p:cNvSpPr/>
          <p:nvPr/>
        </p:nvSpPr>
        <p:spPr bwMode="auto">
          <a:xfrm>
            <a:off x="5072066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110 Elipse"/>
          <p:cNvSpPr/>
          <p:nvPr/>
        </p:nvSpPr>
        <p:spPr bwMode="auto">
          <a:xfrm>
            <a:off x="5286380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111 Elipse"/>
          <p:cNvSpPr/>
          <p:nvPr/>
        </p:nvSpPr>
        <p:spPr bwMode="auto">
          <a:xfrm>
            <a:off x="5572132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112 Elipse"/>
          <p:cNvSpPr/>
          <p:nvPr/>
        </p:nvSpPr>
        <p:spPr bwMode="auto">
          <a:xfrm>
            <a:off x="5786446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16 Disco magnético"/>
          <p:cNvSpPr/>
          <p:nvPr/>
        </p:nvSpPr>
        <p:spPr>
          <a:xfrm>
            <a:off x="542925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16 Disco magnético"/>
          <p:cNvSpPr/>
          <p:nvPr/>
        </p:nvSpPr>
        <p:spPr>
          <a:xfrm>
            <a:off x="5715008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6 Disco magnético"/>
          <p:cNvSpPr/>
          <p:nvPr/>
        </p:nvSpPr>
        <p:spPr>
          <a:xfrm>
            <a:off x="507206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16 Flecha izquierda y derecha"/>
          <p:cNvSpPr/>
          <p:nvPr/>
        </p:nvSpPr>
        <p:spPr>
          <a:xfrm rot="5400000">
            <a:off x="6509736" y="2920024"/>
            <a:ext cx="258407" cy="1333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63" name="117 Rectángulo redondeado"/>
          <p:cNvSpPr/>
          <p:nvPr/>
        </p:nvSpPr>
        <p:spPr bwMode="auto">
          <a:xfrm>
            <a:off x="6429388" y="2357430"/>
            <a:ext cx="500066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rgbClr val="33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GB" sz="1000" dirty="0">
                <a:solidFill>
                  <a:schemeClr val="bg1"/>
                </a:solidFill>
              </a:rPr>
              <a:t>QP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64" name="120 Rectángulo redondeado"/>
          <p:cNvSpPr/>
          <p:nvPr/>
        </p:nvSpPr>
        <p:spPr>
          <a:xfrm>
            <a:off x="2214546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Heterogeneous data Integration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5" name="121 Rectángulo redondeado"/>
          <p:cNvSpPr/>
          <p:nvPr/>
        </p:nvSpPr>
        <p:spPr>
          <a:xfrm>
            <a:off x="3500430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Streaming Data Access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6" name="122 Rectángulo redondeado"/>
          <p:cNvSpPr/>
          <p:nvPr/>
        </p:nvSpPr>
        <p:spPr>
          <a:xfrm>
            <a:off x="4786314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Distributed Query Processing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7" name="123 Rectángulo redondeado"/>
          <p:cNvSpPr/>
          <p:nvPr/>
        </p:nvSpPr>
        <p:spPr>
          <a:xfrm>
            <a:off x="6143636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RDF Streams Querying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8" name="127 Flecha derecha"/>
          <p:cNvSpPr/>
          <p:nvPr/>
        </p:nvSpPr>
        <p:spPr>
          <a:xfrm rot="5400000">
            <a:off x="2928926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128 Flecha derecha"/>
          <p:cNvSpPr/>
          <p:nvPr/>
        </p:nvSpPr>
        <p:spPr>
          <a:xfrm rot="5400000">
            <a:off x="4143372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129 Flecha derecha"/>
          <p:cNvSpPr/>
          <p:nvPr/>
        </p:nvSpPr>
        <p:spPr>
          <a:xfrm rot="5400000">
            <a:off x="5429256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130 Flecha derecha"/>
          <p:cNvSpPr/>
          <p:nvPr/>
        </p:nvSpPr>
        <p:spPr>
          <a:xfrm rot="5400000">
            <a:off x="6500826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131 CuadroTexto"/>
          <p:cNvSpPr txBox="1"/>
          <p:nvPr/>
        </p:nvSpPr>
        <p:spPr>
          <a:xfrm>
            <a:off x="1714480" y="4071942"/>
            <a:ext cx="135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2</a:t>
            </a:r>
            <a:r>
              <a:rPr lang="en-GB" sz="1400" dirty="0" smtClean="0"/>
              <a:t>O + ODEMapster</a:t>
            </a:r>
          </a:p>
        </p:txBody>
      </p:sp>
      <p:sp>
        <p:nvSpPr>
          <p:cNvPr id="73" name="132 CuadroTexto"/>
          <p:cNvSpPr txBox="1"/>
          <p:nvPr/>
        </p:nvSpPr>
        <p:spPr>
          <a:xfrm>
            <a:off x="4214810" y="4143380"/>
            <a:ext cx="135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SNEE/</a:t>
            </a:r>
            <a:r>
              <a:rPr lang="en-GB" sz="1400" dirty="0" err="1" smtClean="0"/>
              <a:t>SNEEql</a:t>
            </a:r>
            <a:endParaRPr lang="en-GB" sz="1400" dirty="0" smtClean="0"/>
          </a:p>
        </p:txBody>
      </p:sp>
      <p:sp>
        <p:nvSpPr>
          <p:cNvPr id="74" name="133 CuadroTexto"/>
          <p:cNvSpPr txBox="1"/>
          <p:nvPr/>
        </p:nvSpPr>
        <p:spPr>
          <a:xfrm>
            <a:off x="6215074" y="4071942"/>
            <a:ext cx="135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C-SPARQL extensions</a:t>
            </a:r>
          </a:p>
        </p:txBody>
      </p:sp>
      <p:sp>
        <p:nvSpPr>
          <p:cNvPr id="75" name="Left Brace 74"/>
          <p:cNvSpPr/>
          <p:nvPr/>
        </p:nvSpPr>
        <p:spPr bwMode="auto">
          <a:xfrm rot="16200000">
            <a:off x="2310728" y="3047066"/>
            <a:ext cx="216000" cy="1980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Left Brace 75"/>
          <p:cNvSpPr/>
          <p:nvPr/>
        </p:nvSpPr>
        <p:spPr bwMode="auto">
          <a:xfrm rot="16200000">
            <a:off x="4811058" y="3047066"/>
            <a:ext cx="216000" cy="1980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Left Brace 76"/>
          <p:cNvSpPr/>
          <p:nvPr/>
        </p:nvSpPr>
        <p:spPr bwMode="auto">
          <a:xfrm rot="16200000">
            <a:off x="6736512" y="3479066"/>
            <a:ext cx="216000" cy="1116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8" name="137 Grupo"/>
          <p:cNvGrpSpPr/>
          <p:nvPr/>
        </p:nvGrpSpPr>
        <p:grpSpPr>
          <a:xfrm>
            <a:off x="3000364" y="4714884"/>
            <a:ext cx="3143272" cy="1416056"/>
            <a:chOff x="3000364" y="4714884"/>
            <a:chExt cx="3143272" cy="1416056"/>
          </a:xfrm>
        </p:grpSpPr>
        <p:sp>
          <p:nvSpPr>
            <p:cNvPr id="79" name="Rectangle 3"/>
            <p:cNvSpPr/>
            <p:nvPr/>
          </p:nvSpPr>
          <p:spPr>
            <a:xfrm>
              <a:off x="3857620" y="5000636"/>
              <a:ext cx="1143008" cy="7143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Semantic Integrator</a:t>
              </a:r>
              <a:endParaRPr lang="en-US" sz="1400" dirty="0"/>
            </a:p>
          </p:txBody>
        </p:sp>
        <p:sp>
          <p:nvSpPr>
            <p:cNvPr id="80" name="Oval 41"/>
            <p:cNvSpPr/>
            <p:nvPr/>
          </p:nvSpPr>
          <p:spPr>
            <a:xfrm>
              <a:off x="3500430" y="5143512"/>
              <a:ext cx="428628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23"/>
            <p:cNvGrpSpPr/>
            <p:nvPr/>
          </p:nvGrpSpPr>
          <p:grpSpPr>
            <a:xfrm>
              <a:off x="3571865" y="5214936"/>
              <a:ext cx="357189" cy="285750"/>
              <a:chOff x="2285984" y="2571744"/>
              <a:chExt cx="642942" cy="357190"/>
            </a:xfrm>
          </p:grpSpPr>
          <p:sp>
            <p:nvSpPr>
              <p:cNvPr id="110" name="Rounded Rectangle 4"/>
              <p:cNvSpPr/>
              <p:nvPr/>
            </p:nvSpPr>
            <p:spPr>
              <a:xfrm>
                <a:off x="2428860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ounded Rectangle 6"/>
              <p:cNvSpPr/>
              <p:nvPr/>
            </p:nvSpPr>
            <p:spPr>
              <a:xfrm>
                <a:off x="2714612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ounded Rectangle 7"/>
              <p:cNvSpPr/>
              <p:nvPr/>
            </p:nvSpPr>
            <p:spPr>
              <a:xfrm>
                <a:off x="2571736" y="2571744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ounded Rectangle 9"/>
              <p:cNvSpPr/>
              <p:nvPr/>
            </p:nvSpPr>
            <p:spPr>
              <a:xfrm>
                <a:off x="2285984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ounded Rectangle 10"/>
              <p:cNvSpPr/>
              <p:nvPr/>
            </p:nvSpPr>
            <p:spPr>
              <a:xfrm>
                <a:off x="2571736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2"/>
              <p:cNvCxnSpPr>
                <a:stCxn id="112" idx="2"/>
              </p:cNvCxnSpPr>
              <p:nvPr/>
            </p:nvCxnSpPr>
            <p:spPr>
              <a:xfrm rot="16200000" flipH="1">
                <a:off x="2714612" y="2607463"/>
                <a:ext cx="71438" cy="142876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4"/>
              <p:cNvCxnSpPr>
                <a:stCxn id="112" idx="2"/>
              </p:cNvCxnSpPr>
              <p:nvPr/>
            </p:nvCxnSpPr>
            <p:spPr>
              <a:xfrm rot="5400000">
                <a:off x="2571736" y="2607463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7"/>
              <p:cNvCxnSpPr>
                <a:endCxn id="114" idx="0"/>
              </p:cNvCxnSpPr>
              <p:nvPr/>
            </p:nvCxnSpPr>
            <p:spPr>
              <a:xfrm rot="16200000" flipH="1">
                <a:off x="2571736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20"/>
              <p:cNvCxnSpPr>
                <a:endCxn id="113" idx="0"/>
              </p:cNvCxnSpPr>
              <p:nvPr/>
            </p:nvCxnSpPr>
            <p:spPr>
              <a:xfrm rot="5400000">
                <a:off x="2428860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2"/>
            <p:cNvGrpSpPr>
              <a:grpSpLocks/>
            </p:cNvGrpSpPr>
            <p:nvPr/>
          </p:nvGrpSpPr>
          <p:grpSpPr bwMode="auto">
            <a:xfrm>
              <a:off x="5929322" y="5000636"/>
              <a:ext cx="214314" cy="344486"/>
              <a:chOff x="1747" y="10343"/>
              <a:chExt cx="526" cy="766"/>
            </a:xfrm>
            <a:solidFill>
              <a:srgbClr val="C00000"/>
            </a:solidFill>
          </p:grpSpPr>
          <p:sp>
            <p:nvSpPr>
              <p:cNvPr id="101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106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07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08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09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</p:grpSp>
        <p:grpSp>
          <p:nvGrpSpPr>
            <p:cNvPr id="83" name="Group 2"/>
            <p:cNvGrpSpPr>
              <a:grpSpLocks/>
            </p:cNvGrpSpPr>
            <p:nvPr/>
          </p:nvGrpSpPr>
          <p:grpSpPr bwMode="auto">
            <a:xfrm>
              <a:off x="5715008" y="5786454"/>
              <a:ext cx="214314" cy="344486"/>
              <a:chOff x="1747" y="10343"/>
              <a:chExt cx="526" cy="766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2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97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98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99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0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84" name="16 Disco magnético"/>
            <p:cNvSpPr/>
            <p:nvPr/>
          </p:nvSpPr>
          <p:spPr>
            <a:xfrm>
              <a:off x="5643570" y="4714884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69 Flecha derecha"/>
            <p:cNvSpPr/>
            <p:nvPr/>
          </p:nvSpPr>
          <p:spPr>
            <a:xfrm>
              <a:off x="3000364" y="5286388"/>
              <a:ext cx="428628" cy="142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" name="60 Conector recto de flecha"/>
            <p:cNvCxnSpPr/>
            <p:nvPr/>
          </p:nvCxnSpPr>
          <p:spPr>
            <a:xfrm flipV="1">
              <a:off x="5000628" y="4929198"/>
              <a:ext cx="571504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61 Conector recto de flecha"/>
            <p:cNvCxnSpPr/>
            <p:nvPr/>
          </p:nvCxnSpPr>
          <p:spPr>
            <a:xfrm flipV="1">
              <a:off x="5000628" y="5214950"/>
              <a:ext cx="714380" cy="14287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62 Conector recto de flecha"/>
            <p:cNvCxnSpPr/>
            <p:nvPr/>
          </p:nvCxnSpPr>
          <p:spPr>
            <a:xfrm>
              <a:off x="5000628" y="5500702"/>
              <a:ext cx="642942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61 Conector recto de flecha"/>
            <p:cNvCxnSpPr/>
            <p:nvPr/>
          </p:nvCxnSpPr>
          <p:spPr>
            <a:xfrm>
              <a:off x="5000628" y="5500702"/>
              <a:ext cx="785818" cy="7143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5 CuadroTexto"/>
            <p:cNvSpPr txBox="1"/>
            <p:nvPr/>
          </p:nvSpPr>
          <p:spPr>
            <a:xfrm>
              <a:off x="3071802" y="50006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</a:t>
              </a:r>
              <a:endParaRPr lang="es-ES" dirty="0"/>
            </a:p>
          </p:txBody>
        </p:sp>
        <p:sp>
          <p:nvSpPr>
            <p:cNvPr id="91" name="16 Disco magnético"/>
            <p:cNvSpPr/>
            <p:nvPr/>
          </p:nvSpPr>
          <p:spPr>
            <a:xfrm>
              <a:off x="5929322" y="5500702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2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Background: Approaches &amp; Technologies</a:t>
            </a:r>
          </a:p>
        </p:txBody>
      </p:sp>
      <p:sp>
        <p:nvSpPr>
          <p:cNvPr id="123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125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6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 animBg="1"/>
      <p:bldP spid="76" grpId="0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Research Questions</a:t>
            </a:r>
            <a:endParaRPr kumimoji="0" lang="en-US" sz="2400" b="1" i="0" u="none" strike="noStrike" kern="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0668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Something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smart here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General </a:t>
            </a: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Approach</a:t>
            </a:r>
            <a:endParaRPr kumimoji="0" lang="en-US" sz="2400" b="1" i="0" u="none" strike="noStrike" kern="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0668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Related work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Ontology-based data access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integration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Optimization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EGTemplat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9181</TotalTime>
  <Words>1401</Words>
  <Application>Microsoft Office PowerPoint</Application>
  <PresentationFormat>Presentación en pantalla (4:3)</PresentationFormat>
  <Paragraphs>332</Paragraphs>
  <Slides>17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OEGTemplate</vt:lpstr>
      <vt:lpstr>Gráfico</vt:lpstr>
      <vt:lpstr>Enabling Semantic Integration of Streaming Data Sources </vt:lpstr>
      <vt:lpstr>Index</vt:lpstr>
      <vt:lpstr>Introduction &amp; Scope</vt:lpstr>
      <vt:lpstr>Problem Statement</vt:lpstr>
      <vt:lpstr>Ontology-based data access &amp; integration</vt:lpstr>
      <vt:lpstr>Streaming Data Access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So Far…</vt:lpstr>
      <vt:lpstr>Diapositiva 15</vt:lpstr>
      <vt:lpstr>Diapositiva 16</vt:lpstr>
      <vt:lpstr>Diapositiva 17</vt:lpstr>
    </vt:vector>
  </TitlesOfParts>
  <Company>OEG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ICPS Thread 4</dc:title>
  <dc:creator>Oscar Corcho</dc:creator>
  <cp:lastModifiedBy>jpc</cp:lastModifiedBy>
  <cp:revision>628</cp:revision>
  <dcterms:created xsi:type="dcterms:W3CDTF">2008-11-25T10:41:09Z</dcterms:created>
  <dcterms:modified xsi:type="dcterms:W3CDTF">2010-09-14T11:39:51Z</dcterms:modified>
</cp:coreProperties>
</file>