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51" r:id="rId2"/>
    <p:sldId id="396" r:id="rId3"/>
    <p:sldId id="410" r:id="rId4"/>
    <p:sldId id="398" r:id="rId5"/>
    <p:sldId id="408" r:id="rId6"/>
    <p:sldId id="409" r:id="rId7"/>
    <p:sldId id="391" r:id="rId8"/>
    <p:sldId id="405" r:id="rId9"/>
    <p:sldId id="412" r:id="rId10"/>
    <p:sldId id="395" r:id="rId11"/>
    <p:sldId id="411" r:id="rId12"/>
    <p:sldId id="407" r:id="rId13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598E"/>
    <a:srgbClr val="39639D"/>
    <a:srgbClr val="339933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28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7137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883"/>
            <a:ext cx="3077137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265"/>
            <a:ext cx="5205932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7137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883"/>
            <a:ext cx="3077137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15/09/2010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/>
              <a:t>Speaker: María Poveda Villalón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Semantic Integration of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</a:p>
          <a:p>
            <a:r>
              <a:rPr lang="en-US" sz="1200" dirty="0" smtClean="0"/>
              <a:t>Ontology Engineering Group. Departamento de Inteligencia Artificial.</a:t>
            </a:r>
          </a:p>
          <a:p>
            <a:r>
              <a:rPr lang="es-ES" sz="1200" dirty="0" smtClean="0"/>
              <a:t>Facultad de Informática, Universidad Politécnica de Madrid. </a:t>
            </a:r>
          </a:p>
          <a:p>
            <a:r>
              <a:rPr lang="es-ES" sz="1200" dirty="0" smtClean="0"/>
              <a:t>Campus de Montegancedo s/n. </a:t>
            </a:r>
          </a:p>
          <a:p>
            <a:r>
              <a:rPr lang="es-ES" sz="1200" dirty="0" smtClean="0"/>
              <a:t>28660 Boadilla del Monte. Madrid. </a:t>
            </a:r>
            <a:r>
              <a:rPr lang="en-US" sz="1200" dirty="0" smtClean="0"/>
              <a:t>Spain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jpcalbimonte</a:t>
            </a:r>
            <a:r>
              <a:rPr lang="en-US" dirty="0" smtClean="0"/>
              <a:t>}@</a:t>
            </a:r>
            <a:r>
              <a:rPr lang="en-US" dirty="0" err="1" smtClean="0"/>
              <a:t>fi.upm.es</a:t>
            </a:r>
            <a:endParaRPr lang="es-ES" dirty="0" smtClean="0"/>
          </a:p>
          <a:p>
            <a:pPr eaLnBrk="1" hangingPunct="1"/>
            <a:r>
              <a:rPr lang="es-ES" sz="1200" dirty="0" smtClean="0"/>
              <a:t>Supervisor: Oscar Corcho</a:t>
            </a:r>
          </a:p>
          <a:p>
            <a:pPr eaLnBrk="1" hangingPunct="1"/>
            <a:r>
              <a:rPr lang="en-US" sz="1200" dirty="0" smtClean="0"/>
              <a:t>DC Scientific advisor: </a:t>
            </a:r>
            <a:r>
              <a:rPr lang="en-US" sz="1200" dirty="0" err="1" smtClean="0"/>
              <a:t>Achim</a:t>
            </a:r>
            <a:r>
              <a:rPr lang="en-US" sz="1200" dirty="0" smtClean="0"/>
              <a:t> </a:t>
            </a:r>
            <a:r>
              <a:rPr lang="en-US" sz="1200" dirty="0" err="1" smtClean="0"/>
              <a:t>Rettinger</a:t>
            </a:r>
            <a:endParaRPr lang="en-US" sz="1200" dirty="0" smtClean="0"/>
          </a:p>
          <a:p>
            <a:pPr eaLnBrk="1" hangingPunct="1"/>
            <a:endParaRPr lang="es-ES" sz="16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6140015"/>
            <a:ext cx="2209797" cy="7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FIS 2010 Doctoral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Consortium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 Semantic Integration of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Main research questions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Work done so </a:t>
            </a:r>
            <a:r>
              <a:rPr lang="en-US" dirty="0" smtClean="0"/>
              <a:t>far</a:t>
            </a:r>
            <a:r>
              <a:rPr lang="en-US" dirty="0" smtClean="0"/>
              <a:t>	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571876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8662" y="1500174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information  and tuple based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714876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Cheap, Noisy, Unreliable (depends)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 rot="16200000">
            <a:off x="1821637" y="4679165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6" name="Group 2"/>
          <p:cNvGrpSpPr>
            <a:grpSpLocks/>
          </p:cNvGrpSpPr>
          <p:nvPr/>
        </p:nvGrpSpPr>
        <p:grpSpPr bwMode="auto">
          <a:xfrm rot="16200000">
            <a:off x="2750331" y="489347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6" name="35 Flecha derecha"/>
          <p:cNvSpPr/>
          <p:nvPr/>
        </p:nvSpPr>
        <p:spPr>
          <a:xfrm>
            <a:off x="857224" y="514351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36 Rectángulo redondeado"/>
          <p:cNvSpPr/>
          <p:nvPr/>
        </p:nvSpPr>
        <p:spPr>
          <a:xfrm>
            <a:off x="571472" y="5357826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Problem Statement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Heterogeneous sources: schemas, stream rates, QoS, delivery mechanisms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heterogeneity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data provision only for stored data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Need for live streaming continuous queries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Rectangle 13"/>
          <p:cNvSpPr txBox="1">
            <a:spLocks noChangeArrowheads="1"/>
          </p:cNvSpPr>
          <p:nvPr/>
        </p:nvSpPr>
        <p:spPr bwMode="auto">
          <a:xfrm>
            <a:off x="323528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Enabling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Semantic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Integration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of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Streaming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Data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Sources</a:t>
            </a: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267068" y="5272078"/>
            <a:ext cx="685800" cy="228600"/>
          </a:xfrm>
        </p:spPr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38200" y="12192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semantic query interfaces for streaming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rgbClr val="4D4D4D"/>
                </a:solidFill>
              </a:rPr>
              <a:t>Expose streaming data for the semantic web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sources through ontology mappings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Optimize distributed query execution for streaming + stored data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64 Rectángulo redondeado"/>
          <p:cNvSpPr/>
          <p:nvPr/>
        </p:nvSpPr>
        <p:spPr>
          <a:xfrm>
            <a:off x="2500298" y="2857496"/>
            <a:ext cx="2500330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Ontology-based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120 Rectángulo redondeado"/>
          <p:cNvSpPr/>
          <p:nvPr/>
        </p:nvSpPr>
        <p:spPr>
          <a:xfrm>
            <a:off x="2500298" y="3071810"/>
            <a:ext cx="26432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Heterogeneous data Integration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121 Rectángulo redondeado"/>
          <p:cNvSpPr/>
          <p:nvPr/>
        </p:nvSpPr>
        <p:spPr>
          <a:xfrm>
            <a:off x="2500298" y="3286124"/>
            <a:ext cx="2571768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Streaming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1" name="122 Rectángulo redondeado"/>
          <p:cNvSpPr/>
          <p:nvPr/>
        </p:nvSpPr>
        <p:spPr>
          <a:xfrm>
            <a:off x="2500298" y="3500438"/>
            <a:ext cx="22860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Distributed Query Processing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123 Rectángulo redondeado"/>
          <p:cNvSpPr/>
          <p:nvPr/>
        </p:nvSpPr>
        <p:spPr>
          <a:xfrm>
            <a:off x="2500298" y="3714752"/>
            <a:ext cx="207170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RDF Streams Querying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0" name="Left Brace 74"/>
          <p:cNvSpPr/>
          <p:nvPr/>
        </p:nvSpPr>
        <p:spPr bwMode="auto">
          <a:xfrm rot="16200000">
            <a:off x="3382298" y="3118504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137 Grupo"/>
          <p:cNvGrpSpPr/>
          <p:nvPr/>
        </p:nvGrpSpPr>
        <p:grpSpPr>
          <a:xfrm>
            <a:off x="2000232" y="4500570"/>
            <a:ext cx="3143272" cy="1416056"/>
            <a:chOff x="3000364" y="4714884"/>
            <a:chExt cx="3143272" cy="1416056"/>
          </a:xfrm>
        </p:grpSpPr>
        <p:sp>
          <p:nvSpPr>
            <p:cNvPr id="84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5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5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2"/>
              <p:cNvCxnSpPr>
                <a:stCxn id="117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4"/>
              <p:cNvCxnSpPr>
                <a:stCxn id="117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"/>
              <p:cNvCxnSpPr>
                <a:endCxn id="119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0"/>
              <p:cNvCxnSpPr>
                <a:endCxn id="118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6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11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3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8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2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4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9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6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work: literature and existing approaches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limitations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baseline="0" dirty="0" smtClean="0">
                <a:solidFill>
                  <a:srgbClr val="4D4D4D"/>
                </a:solidFill>
                <a:latin typeface="+mn-lt"/>
              </a:rPr>
              <a:t>Potential</a:t>
            </a: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 gaps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solution proposals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 to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streaming q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uery language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Semantic integration for distributed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Stream query 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SemSorGrid4Env project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Benchmarks,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LinearRoad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2000232" y="4143380"/>
            <a:ext cx="3929090" cy="121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857356" y="2143116"/>
            <a:ext cx="150019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reconciliation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21" idx="2"/>
            <a:endCxn id="4" idx="0"/>
          </p:cNvCxnSpPr>
          <p:nvPr/>
        </p:nvCxnSpPr>
        <p:spPr>
          <a:xfrm rot="5400000">
            <a:off x="2250265" y="1785926"/>
            <a:ext cx="71438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  <a:endCxn id="9" idx="0"/>
          </p:cNvCxnSpPr>
          <p:nvPr/>
        </p:nvCxnSpPr>
        <p:spPr>
          <a:xfrm rot="5400000">
            <a:off x="2345990" y="2953221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1857356" y="321468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translation</a:t>
            </a:r>
            <a:endParaRPr lang="en-US" sz="1200" dirty="0"/>
          </a:p>
        </p:txBody>
      </p:sp>
      <p:sp>
        <p:nvSpPr>
          <p:cNvPr id="12" name="Rectangle 3"/>
          <p:cNvSpPr/>
          <p:nvPr/>
        </p:nvSpPr>
        <p:spPr>
          <a:xfrm>
            <a:off x="464343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428992" y="4286256"/>
            <a:ext cx="1000132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Optimizer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14310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18" name="22 CuadroTexto"/>
          <p:cNvSpPr txBox="1"/>
          <p:nvPr/>
        </p:nvSpPr>
        <p:spPr>
          <a:xfrm>
            <a:off x="2857488" y="500063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Distributed Query Processing</a:t>
            </a:r>
            <a:endParaRPr lang="en-US" sz="1200" dirty="0"/>
          </a:p>
        </p:txBody>
      </p:sp>
      <p:sp>
        <p:nvSpPr>
          <p:cNvPr id="21" name="Rectangle 3"/>
          <p:cNvSpPr/>
          <p:nvPr/>
        </p:nvSpPr>
        <p:spPr>
          <a:xfrm>
            <a:off x="1857356" y="1071546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3929058" y="2214554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Ontology-to-Ontology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929058" y="3214686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Ontology-to-Source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24" name="29 Conector recto"/>
          <p:cNvCxnSpPr/>
          <p:nvPr/>
        </p:nvCxnSpPr>
        <p:spPr>
          <a:xfrm>
            <a:off x="3357554" y="2428868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142976" y="150017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1071538" y="278605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7215206" y="450057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6786578" y="464344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786578" y="357187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5786446" y="378619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/>
          <p:nvPr/>
        </p:nvCxnSpPr>
        <p:spPr>
          <a:xfrm flipV="1">
            <a:off x="5786446" y="435769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5786446" y="457200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6786578" y="421481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" name="90 Conector recto"/>
          <p:cNvCxnSpPr>
            <a:stCxn id="14" idx="3"/>
            <a:endCxn id="13" idx="1"/>
          </p:cNvCxnSpPr>
          <p:nvPr/>
        </p:nvCxnSpPr>
        <p:spPr bwMode="auto">
          <a:xfrm>
            <a:off x="3214678" y="4560576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4429124" y="4572008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 de flecha"/>
          <p:cNvCxnSpPr/>
          <p:nvPr/>
        </p:nvCxnSpPr>
        <p:spPr>
          <a:xfrm rot="5400000">
            <a:off x="2286778" y="3999710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29 Conector recto"/>
          <p:cNvCxnSpPr/>
          <p:nvPr/>
        </p:nvCxnSpPr>
        <p:spPr>
          <a:xfrm>
            <a:off x="3357554" y="3429000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62 Conector recto de flecha"/>
          <p:cNvCxnSpPr/>
          <p:nvPr/>
        </p:nvCxnSpPr>
        <p:spPr>
          <a:xfrm>
            <a:off x="5786446" y="4786322"/>
            <a:ext cx="857256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16 Disco magnético"/>
          <p:cNvSpPr/>
          <p:nvPr/>
        </p:nvSpPr>
        <p:spPr>
          <a:xfrm>
            <a:off x="6786578" y="514351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34 CuadroTexto"/>
          <p:cNvSpPr txBox="1"/>
          <p:nvPr/>
        </p:nvSpPr>
        <p:spPr>
          <a:xfrm>
            <a:off x="7215206" y="407194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99" name="34 CuadroTexto"/>
          <p:cNvSpPr txBox="1"/>
          <p:nvPr/>
        </p:nvSpPr>
        <p:spPr>
          <a:xfrm>
            <a:off x="7215206" y="342900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0" name="34 CuadroTexto"/>
          <p:cNvSpPr txBox="1"/>
          <p:nvPr/>
        </p:nvSpPr>
        <p:spPr>
          <a:xfrm>
            <a:off x="7215206" y="514351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1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64" name="Rectangle 13"/>
          <p:cNvSpPr txBox="1">
            <a:spLocks noChangeArrowheads="1"/>
          </p:cNvSpPr>
          <p:nvPr/>
        </p:nvSpPr>
        <p:spPr bwMode="auto">
          <a:xfrm>
            <a:off x="323528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Enabling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Semantic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Integration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of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Streaming</a:t>
            </a: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Data </a:t>
            </a:r>
            <a:r>
              <a:rPr kumimoji="0" lang="es-E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Sources</a:t>
            </a: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</a:t>
            </a:r>
            <a:r>
              <a:rPr lang="en-GB" sz="1000" dirty="0" err="1" smtClean="0"/>
              <a:t>cd:Observation</a:t>
            </a:r>
            <a:r>
              <a:rPr lang="en-GB" sz="1000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</a:t>
            </a:r>
            <a:r>
              <a:rPr lang="en-GB" sz="1000" dirty="0" smtClean="0"/>
              <a:t>}</a:t>
            </a:r>
            <a:endParaRPr lang="en-GB" sz="10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</a:t>
            </a:r>
            <a:r>
              <a:rPr lang="en-GB" sz="800" dirty="0" smtClean="0"/>
              <a:t>imestamp: </a:t>
            </a:r>
            <a:r>
              <a:rPr lang="en-GB" sz="800" dirty="0" smtClean="0"/>
              <a:t>long</a:t>
            </a:r>
            <a:endParaRPr lang="en-GB" sz="800" dirty="0" smtClean="0"/>
          </a:p>
          <a:p>
            <a:r>
              <a:rPr lang="en-GB" sz="800" dirty="0" smtClean="0"/>
              <a:t>Hs : float</a:t>
            </a:r>
            <a:endParaRPr lang="en-GB" sz="800" dirty="0" smtClean="0"/>
          </a:p>
          <a:p>
            <a:r>
              <a:rPr lang="en-GB" sz="800" dirty="0" smtClean="0"/>
              <a:t>Lon: </a:t>
            </a:r>
            <a:r>
              <a:rPr lang="en-GB" sz="800" dirty="0" smtClean="0"/>
              <a:t>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  <a:endParaRPr lang="en-GB" sz="1000" dirty="0" smtClean="0">
              <a:solidFill>
                <a:schemeClr val="bg1"/>
              </a:solidFill>
            </a:endParaRP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10091</TotalTime>
  <Words>1239</Words>
  <Application>Microsoft Office PowerPoint</Application>
  <PresentationFormat>On-screen Show (4:3)</PresentationFormat>
  <Paragraphs>229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OEGTemplate</vt:lpstr>
      <vt:lpstr>Enabling Semantic Integration of Streaming Data Sources </vt:lpstr>
      <vt:lpstr>Index</vt:lpstr>
      <vt:lpstr>Introduction &amp; Scope</vt:lpstr>
      <vt:lpstr>Problem Statement</vt:lpstr>
      <vt:lpstr>Slide 5</vt:lpstr>
      <vt:lpstr>Slide 6</vt:lpstr>
      <vt:lpstr>Slide 7</vt:lpstr>
      <vt:lpstr>So Far…</vt:lpstr>
      <vt:lpstr>So Far...</vt:lpstr>
      <vt:lpstr>Slide 10</vt:lpstr>
      <vt:lpstr>Thanks!</vt:lpstr>
      <vt:lpstr>Slide 12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Oscar Corcho</dc:creator>
  <cp:lastModifiedBy>jpc</cp:lastModifiedBy>
  <cp:revision>717</cp:revision>
  <dcterms:created xsi:type="dcterms:W3CDTF">2008-11-25T10:41:09Z</dcterms:created>
  <dcterms:modified xsi:type="dcterms:W3CDTF">2010-09-15T19:36:19Z</dcterms:modified>
</cp:coreProperties>
</file>