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25"/>
  </p:notesMasterIdLst>
  <p:handoutMasterIdLst>
    <p:handoutMasterId r:id="rId26"/>
  </p:handoutMasterIdLst>
  <p:sldIdLst>
    <p:sldId id="351" r:id="rId2"/>
    <p:sldId id="413" r:id="rId3"/>
    <p:sldId id="410" r:id="rId4"/>
    <p:sldId id="414" r:id="rId5"/>
    <p:sldId id="415" r:id="rId6"/>
    <p:sldId id="416" r:id="rId7"/>
    <p:sldId id="417" r:id="rId8"/>
    <p:sldId id="398" r:id="rId9"/>
    <p:sldId id="408" r:id="rId10"/>
    <p:sldId id="409" r:id="rId11"/>
    <p:sldId id="391" r:id="rId12"/>
    <p:sldId id="405" r:id="rId13"/>
    <p:sldId id="412" r:id="rId14"/>
    <p:sldId id="395" r:id="rId15"/>
    <p:sldId id="411" r:id="rId16"/>
    <p:sldId id="407" r:id="rId17"/>
    <p:sldId id="379" r:id="rId18"/>
    <p:sldId id="401" r:id="rId19"/>
    <p:sldId id="390" r:id="rId20"/>
    <p:sldId id="392" r:id="rId21"/>
    <p:sldId id="406" r:id="rId22"/>
    <p:sldId id="393" r:id="rId23"/>
    <p:sldId id="394" r:id="rId24"/>
  </p:sldIdLst>
  <p:sldSz cx="9144000" cy="6858000" type="screen4x3"/>
  <p:notesSz cx="6797675" cy="987425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</p:showPr>
  <p:clrMru>
    <a:srgbClr val="39639D"/>
    <a:srgbClr val="339933"/>
    <a:srgbClr val="33598E"/>
    <a:srgbClr val="DA1F28"/>
    <a:srgbClr val="A6E2A6"/>
    <a:srgbClr val="9BA7C1"/>
    <a:srgbClr val="333333"/>
    <a:srgbClr val="5F5F5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561" autoAdjust="0"/>
    <p:restoredTop sz="94003" autoAdjust="0"/>
  </p:normalViewPr>
  <p:slideViewPr>
    <p:cSldViewPr>
      <p:cViewPr>
        <p:scale>
          <a:sx n="90" d="100"/>
          <a:sy n="90" d="100"/>
        </p:scale>
        <p:origin x="-9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80538"/>
            <a:ext cx="29464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380538"/>
            <a:ext cx="29464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06207D63-7C63-458D-8101-495CB0638428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41363"/>
            <a:ext cx="4935537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691063"/>
            <a:ext cx="4984750" cy="444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80538"/>
            <a:ext cx="29464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380538"/>
            <a:ext cx="29464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0E0FB686-0E1B-4753-BEBD-3C68DDC1AD6F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Documents and Settings\Katy Esteban Glez\Mis documentos\Trabajo\Grupo\Diapositivas\Imgs\Circulos_azul&amp;rojo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78606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5" descr="C:\Documents and Settings\Katy Esteban Glez\Mis documentos\Trabajo\Grupo\Diapositivas\Imgs\logo_grande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48600" y="76200"/>
            <a:ext cx="1176338" cy="827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0" descr="C:\Documents and Settings\Katy Esteban Glez\Mis documentos\Trabajo\Grupo\Diapositivas\Imgs\logo_fi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95600" y="152400"/>
            <a:ext cx="541338" cy="617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1" descr="C:\Documents and Settings\Katy Esteban Glez\Mis documentos\Trabajo\Grupo\Diapositivas\Imgs\logo_upm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05200" y="168275"/>
            <a:ext cx="685800" cy="59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08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743200" y="990600"/>
            <a:ext cx="6172200" cy="2971800"/>
          </a:xfrm>
        </p:spPr>
        <p:txBody>
          <a:bodyPr/>
          <a:lstStyle>
            <a:lvl1pPr algn="ctr">
              <a:defRPr sz="3200">
                <a:solidFill>
                  <a:srgbClr val="333333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809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743200" y="3962400"/>
            <a:ext cx="6172200" cy="2514600"/>
          </a:xfrm>
        </p:spPr>
        <p:txBody>
          <a:bodyPr/>
          <a:lstStyle>
            <a:lvl1pPr marL="0" indent="0" algn="ctr">
              <a:buFontTx/>
              <a:buNone/>
              <a:defRPr sz="1000">
                <a:solidFill>
                  <a:srgbClr val="333333"/>
                </a:solidFill>
              </a:defRPr>
            </a:lvl1pPr>
          </a:lstStyle>
          <a:p>
            <a:r>
              <a:rPr lang="es-ES" dirty="0" smtClean="0"/>
              <a:t>Haga clic para modificar el estilo de subtítulo del patrón</a:t>
            </a:r>
            <a:endParaRPr lang="es-ES" dirty="0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7315200" y="6553200"/>
            <a:ext cx="1752600" cy="2286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50000"/>
              </a:spcBef>
              <a:defRPr sz="800">
                <a:solidFill>
                  <a:srgbClr val="333333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r>
              <a:rPr lang="es-ES"/>
              <a:t>Date: </a:t>
            </a:r>
            <a:fld id="{FF9253CC-DEBC-4B6B-B4ED-179DB3BDE7A3}" type="datetime1">
              <a:rPr lang="es-ES"/>
              <a:pPr>
                <a:defRPr/>
              </a:pPr>
              <a:t>18/10/2010</a:t>
            </a:fld>
            <a:endParaRPr lang="es-E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2819400" y="6553200"/>
            <a:ext cx="4419600" cy="228600"/>
          </a:xfrm>
        </p:spPr>
        <p:txBody>
          <a:bodyPr/>
          <a:lstStyle>
            <a:lvl1pPr>
              <a:spcBef>
                <a:spcPct val="50000"/>
              </a:spcBef>
              <a:defRPr>
                <a:solidFill>
                  <a:srgbClr val="333333"/>
                </a:solidFill>
              </a:defRPr>
            </a:lvl1pPr>
          </a:lstStyle>
          <a:p>
            <a:pPr>
              <a:defRPr/>
            </a:pPr>
            <a:r>
              <a:rPr lang="es-ES" dirty="0" smtClean="0"/>
              <a:t>Speaker: Jean-Paul </a:t>
            </a:r>
            <a:r>
              <a:rPr lang="es-ES" dirty="0" err="1" smtClean="0"/>
              <a:t>Calbimonte</a:t>
            </a:r>
            <a:endParaRPr lang="es-ES" dirty="0">
              <a:solidFill>
                <a:schemeClr val="accent2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8D823A-D5CE-426E-B986-1EB78D185654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Red de Ontologías para el Camino de Santiago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972300" y="304800"/>
            <a:ext cx="2095500" cy="60198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6134100" cy="60198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E811F8-7C4E-4C59-8602-013CF4FC74A4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Red de Ontologías para el Camino de Santiago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ítulo y 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295400" y="304800"/>
            <a:ext cx="7772400" cy="304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gráfico"/>
          <p:cNvSpPr>
            <a:spLocks noGrp="1"/>
          </p:cNvSpPr>
          <p:nvPr>
            <p:ph type="chart" idx="1"/>
          </p:nvPr>
        </p:nvSpPr>
        <p:spPr>
          <a:xfrm>
            <a:off x="685800" y="1066800"/>
            <a:ext cx="7772400" cy="5257800"/>
          </a:xfrm>
        </p:spPr>
        <p:txBody>
          <a:bodyPr/>
          <a:lstStyle/>
          <a:p>
            <a:pPr lvl="0"/>
            <a:r>
              <a:rPr lang="es-ES" noProof="0" smtClean="0"/>
              <a:t>Haga clic en el icono para agregar un gráfico</a:t>
            </a:r>
            <a:endParaRPr lang="en-US" noProof="0" smtClean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DA4AB5-699F-4889-B728-EC011D3AEC43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Red de Ontologías para el Camino de Santiago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/>
          </p:nvPr>
        </p:nvSpPr>
        <p:spPr>
          <a:xfrm>
            <a:off x="685800" y="304800"/>
            <a:ext cx="8382000" cy="6019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2E227E-95D3-48E9-95CB-20DFB06EA896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Red de Ontologías para el Camino de Santiago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ítulo y texto encima de l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295400" y="304800"/>
            <a:ext cx="7772400" cy="304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685800" y="1066800"/>
            <a:ext cx="7772400" cy="25527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85800" y="3771900"/>
            <a:ext cx="7772400" cy="25527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BBDBC4-D81D-4C5A-9F06-8CFC636C0609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Red de Ontologías para el Camino de Santiago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295400" y="304800"/>
            <a:ext cx="7772400" cy="304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685800" y="1066800"/>
            <a:ext cx="3810000" cy="5257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3810000" cy="5257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DD1BB7-6FF2-4FCD-8CBA-2032E508554D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Red de Ontologías para el Camino de Santiago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B72F7C-718B-4771-923D-883B9E3B344D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 err="1" smtClean="0"/>
              <a:t>Enabling</a:t>
            </a:r>
            <a:r>
              <a:rPr lang="es-ES" dirty="0" smtClean="0"/>
              <a:t>  </a:t>
            </a:r>
            <a:r>
              <a:rPr lang="es-ES" dirty="0" err="1" smtClean="0"/>
              <a:t>Ontology-based</a:t>
            </a:r>
            <a:r>
              <a:rPr lang="es-ES" dirty="0" smtClean="0"/>
              <a:t> Access </a:t>
            </a:r>
            <a:r>
              <a:rPr lang="es-ES" dirty="0" err="1" smtClean="0"/>
              <a:t>to</a:t>
            </a:r>
            <a:r>
              <a:rPr lang="es-ES" dirty="0" smtClean="0"/>
              <a:t> </a:t>
            </a:r>
            <a:r>
              <a:rPr lang="es-ES" dirty="0" err="1" smtClean="0"/>
              <a:t>Streaming</a:t>
            </a:r>
            <a:r>
              <a:rPr lang="es-ES" dirty="0" smtClean="0"/>
              <a:t> Data </a:t>
            </a:r>
            <a:r>
              <a:rPr lang="es-ES" dirty="0" err="1" smtClean="0"/>
              <a:t>Sources</a:t>
            </a:r>
            <a:endParaRPr lang="es-E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7233CA-0284-4B0E-BAC3-5E964B05E4B4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Red de Ontologías para el Camino de Santiago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85800" y="1066800"/>
            <a:ext cx="38100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38100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458A8E-8425-46FD-A9F0-3CDBC3CCB6B2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Red de Ontologías para el Camino de Santiago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F008CB-AC58-41D1-A330-0AB49736B0B7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Red de Ontologías para el Camino de Santiago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37BBAD-17EA-4FFE-99FC-9FBD44594531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23850" y="6629400"/>
            <a:ext cx="3657600" cy="2286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 err="1" smtClean="0"/>
              <a:t>Enabling</a:t>
            </a:r>
            <a:r>
              <a:rPr lang="es-ES" dirty="0" smtClean="0"/>
              <a:t>  </a:t>
            </a:r>
            <a:r>
              <a:rPr lang="es-ES" dirty="0" err="1" smtClean="0"/>
              <a:t>Ontology-based</a:t>
            </a:r>
            <a:r>
              <a:rPr lang="es-ES" dirty="0" smtClean="0"/>
              <a:t> Access </a:t>
            </a:r>
            <a:r>
              <a:rPr lang="es-ES" dirty="0" err="1" smtClean="0"/>
              <a:t>to</a:t>
            </a:r>
            <a:r>
              <a:rPr lang="es-ES" dirty="0" smtClean="0"/>
              <a:t> </a:t>
            </a:r>
            <a:r>
              <a:rPr lang="es-ES" dirty="0" err="1" smtClean="0"/>
              <a:t>Streaming</a:t>
            </a:r>
            <a:r>
              <a:rPr lang="es-ES" dirty="0" smtClean="0"/>
              <a:t> Data </a:t>
            </a:r>
            <a:r>
              <a:rPr lang="es-ES" dirty="0" err="1" smtClean="0"/>
              <a:t>Sources</a:t>
            </a:r>
            <a:endParaRPr lang="es-ES" dirty="0" smtClean="0"/>
          </a:p>
          <a:p>
            <a:pPr>
              <a:defRPr/>
            </a:pPr>
            <a:endParaRPr lang="es-E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6E8A96-DEE2-4C5B-8663-2BB74B1F4E24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 err="1" smtClean="0"/>
              <a:t>Enabling</a:t>
            </a:r>
            <a:r>
              <a:rPr lang="es-ES" dirty="0" smtClean="0"/>
              <a:t>  </a:t>
            </a:r>
            <a:r>
              <a:rPr lang="es-ES" dirty="0" err="1" smtClean="0"/>
              <a:t>Ontology-based</a:t>
            </a:r>
            <a:r>
              <a:rPr lang="es-ES" dirty="0" smtClean="0"/>
              <a:t> Access </a:t>
            </a:r>
            <a:r>
              <a:rPr lang="es-ES" dirty="0" err="1" smtClean="0"/>
              <a:t>to</a:t>
            </a:r>
            <a:r>
              <a:rPr lang="es-ES" dirty="0" smtClean="0"/>
              <a:t> </a:t>
            </a:r>
            <a:r>
              <a:rPr lang="es-ES" dirty="0" err="1" smtClean="0"/>
              <a:t>Streaming</a:t>
            </a:r>
            <a:r>
              <a:rPr lang="es-ES" dirty="0" smtClean="0"/>
              <a:t> Data </a:t>
            </a:r>
            <a:r>
              <a:rPr lang="es-ES" dirty="0" err="1" smtClean="0"/>
              <a:t>Sources</a:t>
            </a:r>
            <a:endParaRPr lang="es-ES" dirty="0" smtClean="0"/>
          </a:p>
          <a:p>
            <a:pPr>
              <a:defRPr/>
            </a:pPr>
            <a:endParaRPr lang="es-E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4D7D95-99DB-4591-B7A5-E47F6C070EFC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Red de Ontologías para el Camino de Santiago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 smtClean="0"/>
              <a:t>Haga clic en el icono para agregar una imagen</a:t>
            </a:r>
            <a:endParaRPr lang="en-US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06638E-A846-4779-ACF2-385B9B414409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Red de Ontologías para el Camino de Santiago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94" name="Text Box 22"/>
          <p:cNvSpPr txBox="1"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solidFill>
            <a:srgbClr val="2F7AAD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endParaRPr lang="es-ES" sz="900">
              <a:solidFill>
                <a:schemeClr val="accent2"/>
              </a:solidFill>
              <a:latin typeface="Arial" pitchFamily="34" charset="0"/>
            </a:endParaRPr>
          </a:p>
        </p:txBody>
      </p:sp>
      <p:sp>
        <p:nvSpPr>
          <p:cNvPr id="79895" name="Text Box 23"/>
          <p:cNvSpPr txBox="1"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2F7AAD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endParaRPr lang="es-ES" sz="900">
              <a:solidFill>
                <a:schemeClr val="accent2"/>
              </a:solidFill>
              <a:latin typeface="Arial" pitchFamily="34" charset="0"/>
            </a:endParaRPr>
          </a:p>
        </p:txBody>
      </p:sp>
      <p:sp>
        <p:nvSpPr>
          <p:cNvPr id="79892" name="Text Box 20"/>
          <p:cNvSpPr txBox="1">
            <a:spLocks noChangeArrowheads="1"/>
          </p:cNvSpPr>
          <p:nvPr/>
        </p:nvSpPr>
        <p:spPr bwMode="auto">
          <a:xfrm>
            <a:off x="0" y="228600"/>
            <a:ext cx="9144000" cy="457200"/>
          </a:xfrm>
          <a:prstGeom prst="rect">
            <a:avLst/>
          </a:prstGeom>
          <a:solidFill>
            <a:srgbClr val="E8000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endParaRPr lang="es-ES" sz="2400">
              <a:solidFill>
                <a:schemeClr val="accent2"/>
              </a:solidFill>
              <a:latin typeface="Arial" pitchFamily="34" charset="0"/>
            </a:endParaRPr>
          </a:p>
        </p:txBody>
      </p:sp>
      <p:pic>
        <p:nvPicPr>
          <p:cNvPr id="1029" name="Picture 15" descr="C:\Documents and Settings\Katy Esteban Glez\Mis documentos\Trabajo\Grupo\Diapositivas\Imgs\Circulos_grismuyclaro_compl.gif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0" y="685800"/>
            <a:ext cx="2827338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2" descr="C:\Documents and Settings\Katy Esteban Glez\Mis documentos\Trabajo\Grupo\Diapositivas\Imgs\Pie_azul.gif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0" y="6629400"/>
            <a:ext cx="9144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98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267200" y="6629400"/>
            <a:ext cx="685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lnSpc>
                <a:spcPct val="100000"/>
              </a:lnSpc>
              <a:spcBef>
                <a:spcPct val="0"/>
              </a:spcBef>
              <a:defRPr sz="80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54651783-FCE1-4966-8FDC-3D471494E91D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pic>
        <p:nvPicPr>
          <p:cNvPr id="1032" name="Picture 7" descr="C:\Documents and Settings\Katy Esteban Glez\Mis documentos\Trabajo\Grupo\Diapositivas\Imgs\logo_peq.gif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0" y="6638925"/>
            <a:ext cx="30480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3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1295400" y="304800"/>
            <a:ext cx="7772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Slide Title</a:t>
            </a:r>
          </a:p>
        </p:txBody>
      </p:sp>
      <p:sp>
        <p:nvSpPr>
          <p:cNvPr id="1034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066800"/>
            <a:ext cx="77724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dirty="0" err="1" smtClean="0"/>
              <a:t>Example</a:t>
            </a:r>
            <a:r>
              <a:rPr lang="es-ES" dirty="0" smtClean="0"/>
              <a:t> of </a:t>
            </a:r>
            <a:r>
              <a:rPr lang="es-ES" dirty="0" err="1" smtClean="0"/>
              <a:t>text</a:t>
            </a:r>
            <a:endParaRPr lang="es-ES" dirty="0" smtClean="0"/>
          </a:p>
          <a:p>
            <a:pPr lvl="1"/>
            <a:r>
              <a:rPr lang="es-ES" dirty="0" err="1" smtClean="0"/>
              <a:t>Example</a:t>
            </a:r>
            <a:r>
              <a:rPr lang="es-ES" dirty="0" smtClean="0"/>
              <a:t> of a </a:t>
            </a:r>
            <a:r>
              <a:rPr lang="es-ES" dirty="0" err="1" smtClean="0"/>
              <a:t>list</a:t>
            </a:r>
            <a:r>
              <a:rPr lang="es-ES" dirty="0" smtClean="0"/>
              <a:t> </a:t>
            </a:r>
            <a:r>
              <a:rPr lang="es-ES" dirty="0" err="1" smtClean="0"/>
              <a:t>level</a:t>
            </a:r>
            <a:r>
              <a:rPr lang="es-ES" dirty="0" smtClean="0"/>
              <a:t> 1</a:t>
            </a:r>
          </a:p>
          <a:p>
            <a:pPr lvl="2"/>
            <a:r>
              <a:rPr lang="es-ES" dirty="0" err="1" smtClean="0"/>
              <a:t>Example</a:t>
            </a:r>
            <a:r>
              <a:rPr lang="es-ES" dirty="0" smtClean="0"/>
              <a:t> of a </a:t>
            </a:r>
            <a:r>
              <a:rPr lang="es-ES" dirty="0" err="1" smtClean="0"/>
              <a:t>list</a:t>
            </a:r>
            <a:r>
              <a:rPr lang="es-ES" dirty="0" smtClean="0"/>
              <a:t> </a:t>
            </a:r>
            <a:r>
              <a:rPr lang="es-ES" dirty="0" err="1" smtClean="0"/>
              <a:t>level</a:t>
            </a:r>
            <a:r>
              <a:rPr lang="es-ES" dirty="0" smtClean="0"/>
              <a:t> 2</a:t>
            </a:r>
          </a:p>
          <a:p>
            <a:pPr lvl="3"/>
            <a:r>
              <a:rPr lang="es-ES" dirty="0" err="1" smtClean="0"/>
              <a:t>Example</a:t>
            </a:r>
            <a:r>
              <a:rPr lang="es-ES" dirty="0" smtClean="0"/>
              <a:t> of a </a:t>
            </a:r>
            <a:r>
              <a:rPr lang="es-ES" dirty="0" err="1" smtClean="0"/>
              <a:t>list</a:t>
            </a:r>
            <a:r>
              <a:rPr lang="es-ES" dirty="0" smtClean="0"/>
              <a:t> </a:t>
            </a:r>
            <a:r>
              <a:rPr lang="es-ES" dirty="0" err="1" smtClean="0"/>
              <a:t>level</a:t>
            </a:r>
            <a:r>
              <a:rPr lang="es-ES" dirty="0" smtClean="0"/>
              <a:t> 3</a:t>
            </a:r>
          </a:p>
        </p:txBody>
      </p:sp>
      <p:sp>
        <p:nvSpPr>
          <p:cNvPr id="79885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3850" y="6629400"/>
            <a:ext cx="3657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defRPr sz="80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r>
              <a:rPr lang="es-ES" dirty="0" err="1" smtClean="0"/>
              <a:t>Enabling</a:t>
            </a:r>
            <a:r>
              <a:rPr lang="es-ES" dirty="0" smtClean="0"/>
              <a:t>  </a:t>
            </a:r>
            <a:r>
              <a:rPr lang="es-ES" dirty="0" err="1" smtClean="0"/>
              <a:t>Ontology-based</a:t>
            </a:r>
            <a:r>
              <a:rPr lang="es-ES" dirty="0" smtClean="0"/>
              <a:t> Access </a:t>
            </a:r>
            <a:r>
              <a:rPr lang="es-ES" dirty="0" err="1" smtClean="0"/>
              <a:t>to</a:t>
            </a:r>
            <a:r>
              <a:rPr lang="es-ES" dirty="0" smtClean="0"/>
              <a:t> </a:t>
            </a:r>
            <a:r>
              <a:rPr lang="es-ES" dirty="0" err="1" smtClean="0"/>
              <a:t>Streaming</a:t>
            </a:r>
            <a:r>
              <a:rPr lang="es-ES" dirty="0" smtClean="0"/>
              <a:t> Data </a:t>
            </a:r>
            <a:r>
              <a:rPr lang="es-ES" dirty="0" err="1" smtClean="0"/>
              <a:t>Sources</a:t>
            </a:r>
            <a:endParaRPr lang="es-E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</p:sldLayoutIdLst>
  <p:hf hd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4D4D4D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4D4D4D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4D4D4D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4D4D4D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p.calbimonte@upm.es;ocorcho@fi.upm.e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a.gray@cs.man.ac.uk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gif"/><Relationship Id="rId5" Type="http://schemas.openxmlformats.org/officeDocument/2006/relationships/image" Target="../media/image12.gif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2"/>
          <p:cNvSpPr>
            <a:spLocks noGrp="1" noChangeArrowheads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s-ES" dirty="0" smtClean="0">
                <a:latin typeface="Arial" charset="0"/>
              </a:rPr>
              <a:t>Date: 23/09/2010</a:t>
            </a: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86050" y="2214554"/>
            <a:ext cx="6172200" cy="941383"/>
          </a:xfrm>
        </p:spPr>
        <p:txBody>
          <a:bodyPr/>
          <a:lstStyle/>
          <a:p>
            <a:r>
              <a:rPr lang="en-US" sz="2400" dirty="0" smtClean="0">
                <a:solidFill>
                  <a:schemeClr val="tx1"/>
                </a:solidFill>
              </a:rPr>
              <a:t>Enabling Ontology-based Access to Streaming Data Sources</a:t>
            </a:r>
            <a:r>
              <a:rPr lang="es-ES" sz="2400" dirty="0" smtClean="0">
                <a:solidFill>
                  <a:schemeClr val="tx1"/>
                </a:solidFill>
              </a:rPr>
              <a:t/>
            </a:r>
            <a:br>
              <a:rPr lang="es-ES" sz="2400" dirty="0" smtClean="0">
                <a:solidFill>
                  <a:schemeClr val="tx1"/>
                </a:solidFill>
              </a:rPr>
            </a:br>
            <a:endParaRPr lang="es-ES" sz="2000" dirty="0" smtClean="0">
              <a:solidFill>
                <a:schemeClr val="bg1"/>
              </a:solidFill>
            </a:endParaRP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3714752"/>
            <a:ext cx="6172200" cy="1871682"/>
          </a:xfrm>
        </p:spPr>
        <p:txBody>
          <a:bodyPr/>
          <a:lstStyle/>
          <a:p>
            <a:endParaRPr lang="es-ES" sz="1600" dirty="0" smtClean="0"/>
          </a:p>
          <a:p>
            <a:r>
              <a:rPr lang="es-ES" sz="1600" dirty="0" smtClean="0"/>
              <a:t>Jean-Paul Calbimonte</a:t>
            </a:r>
            <a:r>
              <a:rPr lang="es-ES" sz="1600" baseline="30000" dirty="0" smtClean="0"/>
              <a:t>1</a:t>
            </a:r>
            <a:r>
              <a:rPr lang="es-ES" sz="1600" dirty="0" smtClean="0"/>
              <a:t>, Oscar Corcho</a:t>
            </a:r>
            <a:r>
              <a:rPr lang="es-ES" sz="1600" baseline="30000" dirty="0" smtClean="0"/>
              <a:t>1</a:t>
            </a:r>
            <a:r>
              <a:rPr lang="es-ES" sz="1600" dirty="0" smtClean="0"/>
              <a:t>, </a:t>
            </a:r>
            <a:r>
              <a:rPr lang="es-ES" sz="1600" dirty="0" err="1" smtClean="0"/>
              <a:t>Alasdair</a:t>
            </a:r>
            <a:r>
              <a:rPr lang="es-ES" sz="1600" dirty="0" smtClean="0"/>
              <a:t> J G Gray</a:t>
            </a:r>
            <a:r>
              <a:rPr lang="es-ES" sz="1600" baseline="30000" dirty="0" smtClean="0"/>
              <a:t>2</a:t>
            </a:r>
          </a:p>
          <a:p>
            <a:r>
              <a:rPr lang="en-US" baseline="30000" dirty="0" smtClean="0"/>
              <a:t>1</a:t>
            </a:r>
            <a:r>
              <a:rPr lang="en-US" dirty="0" smtClean="0"/>
              <a:t>Ontology Engineering Group. Departamento de Inteligencia Artificial.</a:t>
            </a:r>
          </a:p>
          <a:p>
            <a:r>
              <a:rPr lang="es-ES" dirty="0" smtClean="0"/>
              <a:t>Facultad de Informática, Universidad Politécnica de Madrid. </a:t>
            </a:r>
          </a:p>
          <a:p>
            <a:r>
              <a:rPr lang="es-ES" dirty="0" smtClean="0"/>
              <a:t>Campus de Montegancedo s/n. 28660 Boadilla del Monte. Madrid. </a:t>
            </a:r>
            <a:r>
              <a:rPr lang="en-US" dirty="0" smtClean="0"/>
              <a:t>Spain</a:t>
            </a:r>
          </a:p>
          <a:p>
            <a:r>
              <a:rPr lang="en-US" dirty="0" err="1" smtClean="0">
                <a:hlinkClick r:id="rId3"/>
              </a:rPr>
              <a:t>jp.calbimonte@upm.es;ocorcho@fi.upm.es</a:t>
            </a:r>
            <a:endParaRPr lang="en-US" dirty="0" smtClean="0"/>
          </a:p>
          <a:p>
            <a:r>
              <a:rPr lang="en-US" baseline="30000" dirty="0" smtClean="0"/>
              <a:t>2</a:t>
            </a:r>
            <a:r>
              <a:rPr lang="en-US" dirty="0" smtClean="0"/>
              <a:t>School of Computer Science, The University of Manchester,</a:t>
            </a:r>
          </a:p>
          <a:p>
            <a:r>
              <a:rPr lang="en-US" dirty="0" smtClean="0"/>
              <a:t>Oxford Road, Manchester M13 9PL, United Kingdom</a:t>
            </a:r>
          </a:p>
          <a:p>
            <a:r>
              <a:rPr lang="fr-CH" dirty="0" smtClean="0">
                <a:hlinkClick r:id="rId4"/>
              </a:rPr>
              <a:t>a.gray@cs.man.ac.uk</a:t>
            </a:r>
            <a:endParaRPr lang="fr-CH" dirty="0" smtClean="0"/>
          </a:p>
          <a:p>
            <a:endParaRPr lang="es-ES" dirty="0" smtClean="0"/>
          </a:p>
          <a:p>
            <a:pPr eaLnBrk="1" hangingPunct="1"/>
            <a:endParaRPr lang="es-ES" sz="1600" dirty="0" smtClean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2971800" y="1285860"/>
            <a:ext cx="617220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CH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Venue </a:t>
            </a:r>
            <a:r>
              <a:rPr kumimoji="0" lang="fr-CH" sz="1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here</a:t>
            </a:r>
            <a:endParaRPr kumimoji="0" lang="en-US" sz="1400" b="1" i="0" u="none" strike="noStrike" kern="0" cap="none" spc="0" normalizeH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ES" sz="1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advTm="3516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6E8A96-DEE2-4C5B-8663-2BB74B1F4E24}" type="slidenum">
              <a:rPr lang="es-ES" smtClean="0"/>
              <a:pPr>
                <a:defRPr/>
              </a:pPr>
              <a:t>10</a:t>
            </a:fld>
            <a:endParaRPr lang="es-ES"/>
          </a:p>
        </p:txBody>
      </p:sp>
      <p:sp>
        <p:nvSpPr>
          <p:cNvPr id="4" name="1 Título"/>
          <p:cNvSpPr txBox="1">
            <a:spLocks/>
          </p:cNvSpPr>
          <p:nvPr/>
        </p:nvSpPr>
        <p:spPr bwMode="auto">
          <a:xfrm>
            <a:off x="1295400" y="304800"/>
            <a:ext cx="7772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General </a:t>
            </a:r>
            <a:r>
              <a:rPr kumimoji="0" lang="en-US" sz="2400" b="1" i="0" u="none" strike="noStrike" kern="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Approach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23850" y="6629400"/>
            <a:ext cx="3657600" cy="2286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 err="1" smtClean="0"/>
              <a:t>Enabling</a:t>
            </a:r>
            <a:r>
              <a:rPr lang="es-ES" dirty="0" smtClean="0"/>
              <a:t> </a:t>
            </a:r>
            <a:r>
              <a:rPr lang="es-ES" dirty="0" err="1" smtClean="0"/>
              <a:t>Semantic</a:t>
            </a:r>
            <a:r>
              <a:rPr lang="es-ES" dirty="0" smtClean="0"/>
              <a:t> </a:t>
            </a:r>
            <a:r>
              <a:rPr lang="es-ES" dirty="0" err="1" smtClean="0"/>
              <a:t>Integration</a:t>
            </a:r>
            <a:r>
              <a:rPr lang="es-ES" dirty="0" smtClean="0"/>
              <a:t> of </a:t>
            </a:r>
            <a:r>
              <a:rPr lang="es-ES" dirty="0" err="1" smtClean="0"/>
              <a:t>Streaming</a:t>
            </a:r>
            <a:r>
              <a:rPr lang="es-ES" dirty="0" smtClean="0"/>
              <a:t> Data </a:t>
            </a:r>
            <a:r>
              <a:rPr lang="es-ES" dirty="0" err="1" smtClean="0"/>
              <a:t>Sources</a:t>
            </a:r>
            <a:endParaRPr lang="es-ES" dirty="0" smtClean="0"/>
          </a:p>
          <a:p>
            <a:pPr>
              <a:defRPr/>
            </a:pPr>
            <a:endParaRPr lang="es-E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85800" y="1066800"/>
            <a:ext cx="7772400" cy="52578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Related work: literature and existing approaches</a:t>
            </a:r>
          </a:p>
          <a:p>
            <a:pPr marL="800100" lvl="1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Identify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limitations</a:t>
            </a:r>
          </a:p>
          <a:p>
            <a:pPr marL="800100" lvl="1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2400" kern="0" baseline="0" dirty="0" smtClean="0">
                <a:solidFill>
                  <a:srgbClr val="4D4D4D"/>
                </a:solidFill>
                <a:latin typeface="+mn-lt"/>
              </a:rPr>
              <a:t>Potential</a:t>
            </a:r>
            <a:r>
              <a:rPr lang="en-US" sz="2400" kern="0" dirty="0" smtClean="0">
                <a:solidFill>
                  <a:srgbClr val="4D4D4D"/>
                </a:solidFill>
                <a:latin typeface="+mn-lt"/>
              </a:rPr>
              <a:t> gaps</a:t>
            </a: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Incremental solution proposals</a:t>
            </a:r>
          </a:p>
          <a:p>
            <a:pPr marL="800100" lvl="1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2400" kern="0" dirty="0" smtClean="0">
                <a:solidFill>
                  <a:srgbClr val="4D4D4D"/>
                </a:solidFill>
                <a:latin typeface="+mn-lt"/>
              </a:rPr>
              <a:t>Ontology-based data access to streams</a:t>
            </a:r>
          </a:p>
          <a:p>
            <a:pPr marL="800100" lvl="1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Semantic streaming q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uery language</a:t>
            </a:r>
          </a:p>
          <a:p>
            <a:pPr marL="800100" lvl="1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2400" kern="0" dirty="0" smtClean="0">
                <a:solidFill>
                  <a:srgbClr val="4D4D4D"/>
                </a:solidFill>
                <a:latin typeface="+mn-lt"/>
              </a:rPr>
              <a:t>Semantic integration for distributed streams</a:t>
            </a:r>
          </a:p>
          <a:p>
            <a:pPr marL="800100" lvl="1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2400" kern="0" dirty="0" smtClean="0">
                <a:solidFill>
                  <a:srgbClr val="4D4D4D"/>
                </a:solidFill>
                <a:latin typeface="+mn-lt"/>
              </a:rPr>
              <a:t>Stream query optimization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Evaluation</a:t>
            </a:r>
          </a:p>
          <a:p>
            <a:pPr marL="800100" lvl="1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2400" kern="0" dirty="0" smtClean="0">
                <a:solidFill>
                  <a:srgbClr val="4D4D4D"/>
                </a:solidFill>
                <a:latin typeface="+mn-lt"/>
              </a:rPr>
              <a:t>SemSorGrid4Env project</a:t>
            </a:r>
          </a:p>
          <a:p>
            <a:pPr marL="800100" lvl="1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Benchmarks, </a:t>
            </a:r>
            <a:r>
              <a:rPr kumimoji="0" lang="en-US" sz="2400" b="0" i="0" u="none" strike="noStrike" kern="0" cap="none" spc="0" normalizeH="0" noProof="0" dirty="0" err="1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LinearRoad</a:t>
            </a:r>
            <a:endParaRPr kumimoji="0" lang="en-US" sz="2400" b="0" i="0" u="none" strike="noStrike" kern="0" cap="none" spc="0" normalizeH="0" noProof="0" dirty="0" smtClean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400" b="0" i="0" u="none" strike="noStrike" kern="0" cap="none" spc="0" normalizeH="0" noProof="0" dirty="0" smtClean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3"/>
          <p:cNvSpPr/>
          <p:nvPr/>
        </p:nvSpPr>
        <p:spPr>
          <a:xfrm>
            <a:off x="2000232" y="4143380"/>
            <a:ext cx="3929090" cy="121444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33598E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 smtClean="0"/>
              <a:t>Rewriter</a:t>
            </a:r>
            <a:endParaRPr lang="en-US" sz="1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6E8A96-DEE2-4C5B-8663-2BB74B1F4E24}" type="slidenum">
              <a:rPr lang="es-ES" smtClean="0"/>
              <a:pPr>
                <a:defRPr/>
              </a:pPr>
              <a:t>11</a:t>
            </a:fld>
            <a:endParaRPr lang="es-ES"/>
          </a:p>
        </p:txBody>
      </p:sp>
      <p:sp>
        <p:nvSpPr>
          <p:cNvPr id="4" name="Rectangle 3"/>
          <p:cNvSpPr/>
          <p:nvPr/>
        </p:nvSpPr>
        <p:spPr>
          <a:xfrm>
            <a:off x="1857356" y="2143116"/>
            <a:ext cx="1500198" cy="5486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33598E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Query</a:t>
            </a:r>
            <a:r>
              <a:rPr lang="fr-CH" sz="1200" dirty="0" smtClean="0"/>
              <a:t> reconciliation</a:t>
            </a:r>
            <a:endParaRPr lang="en-US" sz="1200" dirty="0"/>
          </a:p>
        </p:txBody>
      </p:sp>
      <p:cxnSp>
        <p:nvCxnSpPr>
          <p:cNvPr id="5" name="4 Conector recto de flecha"/>
          <p:cNvCxnSpPr>
            <a:stCxn id="21" idx="2"/>
            <a:endCxn id="4" idx="0"/>
          </p:cNvCxnSpPr>
          <p:nvPr/>
        </p:nvCxnSpPr>
        <p:spPr>
          <a:xfrm rot="5400000">
            <a:off x="2250265" y="1785926"/>
            <a:ext cx="714380" cy="1588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 de flecha"/>
          <p:cNvCxnSpPr>
            <a:stCxn id="4" idx="2"/>
            <a:endCxn id="9" idx="0"/>
          </p:cNvCxnSpPr>
          <p:nvPr/>
        </p:nvCxnSpPr>
        <p:spPr>
          <a:xfrm rot="5400000">
            <a:off x="2345990" y="2953221"/>
            <a:ext cx="522930" cy="1588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"/>
          <p:cNvSpPr/>
          <p:nvPr/>
        </p:nvSpPr>
        <p:spPr>
          <a:xfrm>
            <a:off x="1857356" y="3214686"/>
            <a:ext cx="1500198" cy="50006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33598E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Query</a:t>
            </a:r>
            <a:r>
              <a:rPr lang="fr-CH" sz="1200" dirty="0" smtClean="0"/>
              <a:t> translation</a:t>
            </a:r>
            <a:endParaRPr lang="en-US" sz="1200" dirty="0"/>
          </a:p>
        </p:txBody>
      </p:sp>
      <p:sp>
        <p:nvSpPr>
          <p:cNvPr id="12" name="Rectangle 3"/>
          <p:cNvSpPr/>
          <p:nvPr/>
        </p:nvSpPr>
        <p:spPr>
          <a:xfrm>
            <a:off x="4643438" y="4286256"/>
            <a:ext cx="1071570" cy="5486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33598E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Query Evaluator</a:t>
            </a:r>
            <a:endParaRPr lang="en-US" sz="1200" dirty="0"/>
          </a:p>
        </p:txBody>
      </p:sp>
      <p:sp>
        <p:nvSpPr>
          <p:cNvPr id="13" name="Rectangle 3"/>
          <p:cNvSpPr/>
          <p:nvPr/>
        </p:nvSpPr>
        <p:spPr>
          <a:xfrm>
            <a:off x="3428992" y="4286256"/>
            <a:ext cx="1000132" cy="5486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33598E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Optimizer</a:t>
            </a:r>
            <a:endParaRPr lang="en-US" sz="1200" dirty="0"/>
          </a:p>
        </p:txBody>
      </p:sp>
      <p:sp>
        <p:nvSpPr>
          <p:cNvPr id="14" name="Rectangle 3"/>
          <p:cNvSpPr/>
          <p:nvPr/>
        </p:nvSpPr>
        <p:spPr>
          <a:xfrm>
            <a:off x="2143108" y="4286256"/>
            <a:ext cx="1071570" cy="5486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33598E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 smtClean="0"/>
              <a:t>Rewriter</a:t>
            </a:r>
            <a:endParaRPr lang="en-US" sz="1200" dirty="0"/>
          </a:p>
        </p:txBody>
      </p:sp>
      <p:sp>
        <p:nvSpPr>
          <p:cNvPr id="18" name="22 CuadroTexto"/>
          <p:cNvSpPr txBox="1"/>
          <p:nvPr/>
        </p:nvSpPr>
        <p:spPr>
          <a:xfrm>
            <a:off x="2857488" y="5000636"/>
            <a:ext cx="21804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Distributed Query Processing</a:t>
            </a:r>
            <a:endParaRPr lang="en-US" sz="1200" dirty="0"/>
          </a:p>
        </p:txBody>
      </p:sp>
      <p:sp>
        <p:nvSpPr>
          <p:cNvPr id="21" name="Rectangle 3"/>
          <p:cNvSpPr/>
          <p:nvPr/>
        </p:nvSpPr>
        <p:spPr>
          <a:xfrm>
            <a:off x="1857356" y="1071546"/>
            <a:ext cx="1500198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CH" sz="1200" dirty="0" smtClean="0"/>
              <a:t>Client</a:t>
            </a:r>
            <a:endParaRPr lang="en-US" sz="1200" dirty="0"/>
          </a:p>
        </p:txBody>
      </p:sp>
      <p:sp>
        <p:nvSpPr>
          <p:cNvPr id="22" name="27 CuadroTexto"/>
          <p:cNvSpPr txBox="1"/>
          <p:nvPr/>
        </p:nvSpPr>
        <p:spPr>
          <a:xfrm>
            <a:off x="3929058" y="2214554"/>
            <a:ext cx="2000264" cy="430887"/>
          </a:xfrm>
          <a:prstGeom prst="rect">
            <a:avLst/>
          </a:prstGeom>
          <a:noFill/>
          <a:ln w="3175"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Ontology-to-Ontology</a:t>
            </a:r>
            <a:r>
              <a:rPr lang="es-ES" sz="1100" dirty="0" smtClean="0"/>
              <a:t> </a:t>
            </a:r>
            <a:r>
              <a:rPr lang="en-US" sz="1100" dirty="0" smtClean="0"/>
              <a:t>mappings</a:t>
            </a:r>
            <a:endParaRPr lang="en-US" sz="1100" dirty="0"/>
          </a:p>
        </p:txBody>
      </p:sp>
      <p:sp>
        <p:nvSpPr>
          <p:cNvPr id="23" name="28 CuadroTexto"/>
          <p:cNvSpPr txBox="1"/>
          <p:nvPr/>
        </p:nvSpPr>
        <p:spPr>
          <a:xfrm>
            <a:off x="3929058" y="3214686"/>
            <a:ext cx="2000264" cy="430887"/>
          </a:xfrm>
          <a:prstGeom prst="rect">
            <a:avLst/>
          </a:prstGeom>
          <a:noFill/>
          <a:ln w="3175"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Ontology-to-Source</a:t>
            </a:r>
            <a:r>
              <a:rPr lang="es-ES" sz="1100" dirty="0" smtClean="0"/>
              <a:t> </a:t>
            </a:r>
            <a:r>
              <a:rPr lang="en-US" sz="1100" dirty="0" smtClean="0"/>
              <a:t>mappings</a:t>
            </a:r>
            <a:endParaRPr lang="en-US" sz="1100" dirty="0"/>
          </a:p>
        </p:txBody>
      </p:sp>
      <p:cxnSp>
        <p:nvCxnSpPr>
          <p:cNvPr id="24" name="29 Conector recto"/>
          <p:cNvCxnSpPr/>
          <p:nvPr/>
        </p:nvCxnSpPr>
        <p:spPr>
          <a:xfrm>
            <a:off x="3357554" y="2428868"/>
            <a:ext cx="571504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31 CuadroTexto"/>
          <p:cNvSpPr txBox="1"/>
          <p:nvPr/>
        </p:nvSpPr>
        <p:spPr>
          <a:xfrm>
            <a:off x="1142976" y="1500174"/>
            <a:ext cx="15001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 smtClean="0"/>
              <a:t>SPARQL</a:t>
            </a:r>
            <a:r>
              <a:rPr lang="es-ES" sz="1100" baseline="-25000" dirty="0" smtClean="0"/>
              <a:t>STR </a:t>
            </a:r>
            <a:r>
              <a:rPr lang="es-ES" sz="1100" dirty="0" smtClean="0"/>
              <a:t>(</a:t>
            </a:r>
            <a:r>
              <a:rPr lang="es-ES" sz="1100" dirty="0" err="1" smtClean="0"/>
              <a:t>O</a:t>
            </a:r>
            <a:r>
              <a:rPr lang="es-ES" sz="1100" baseline="-25000" dirty="0" err="1" smtClean="0"/>
              <a:t>g</a:t>
            </a:r>
            <a:r>
              <a:rPr lang="es-ES" sz="1100" dirty="0" smtClean="0"/>
              <a:t>) </a:t>
            </a:r>
            <a:endParaRPr lang="es-ES" sz="1100" dirty="0"/>
          </a:p>
        </p:txBody>
      </p:sp>
      <p:sp>
        <p:nvSpPr>
          <p:cNvPr id="27" name="32 CuadroTexto"/>
          <p:cNvSpPr txBox="1"/>
          <p:nvPr/>
        </p:nvSpPr>
        <p:spPr>
          <a:xfrm>
            <a:off x="1071538" y="2786058"/>
            <a:ext cx="18573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 smtClean="0"/>
              <a:t>SPARQL</a:t>
            </a:r>
            <a:r>
              <a:rPr lang="es-ES" sz="1100" baseline="-25000" dirty="0" smtClean="0"/>
              <a:t>STR </a:t>
            </a:r>
            <a:r>
              <a:rPr lang="es-ES" sz="1100" dirty="0" smtClean="0"/>
              <a:t>(O</a:t>
            </a:r>
            <a:r>
              <a:rPr lang="es-ES" sz="1100" baseline="-25000" dirty="0" smtClean="0"/>
              <a:t>1</a:t>
            </a:r>
            <a:r>
              <a:rPr lang="es-ES" sz="1100" dirty="0" smtClean="0"/>
              <a:t> O</a:t>
            </a:r>
            <a:r>
              <a:rPr lang="es-ES" sz="1100" baseline="-25000" dirty="0" smtClean="0"/>
              <a:t>2</a:t>
            </a:r>
            <a:r>
              <a:rPr lang="es-ES" sz="1100" dirty="0" smtClean="0"/>
              <a:t> </a:t>
            </a:r>
            <a:r>
              <a:rPr lang="es-ES" sz="1100" dirty="0" err="1" smtClean="0"/>
              <a:t>O</a:t>
            </a:r>
            <a:r>
              <a:rPr lang="es-ES" sz="1100" baseline="-25000" dirty="0" err="1" smtClean="0"/>
              <a:t>n</a:t>
            </a:r>
            <a:r>
              <a:rPr lang="es-ES" sz="1100" dirty="0" smtClean="0"/>
              <a:t>) </a:t>
            </a:r>
            <a:endParaRPr lang="es-ES" sz="1100" dirty="0"/>
          </a:p>
        </p:txBody>
      </p:sp>
      <p:sp>
        <p:nvSpPr>
          <p:cNvPr id="29" name="34 CuadroTexto"/>
          <p:cNvSpPr txBox="1"/>
          <p:nvPr/>
        </p:nvSpPr>
        <p:spPr>
          <a:xfrm>
            <a:off x="7215206" y="4500570"/>
            <a:ext cx="9286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Stream Engine </a:t>
            </a:r>
            <a:r>
              <a:rPr lang="es-ES" sz="1100" dirty="0" smtClean="0"/>
              <a:t>(S</a:t>
            </a:r>
            <a:r>
              <a:rPr lang="es-ES" sz="1100" baseline="-25000" dirty="0" smtClean="0"/>
              <a:t>3</a:t>
            </a:r>
            <a:r>
              <a:rPr lang="es-ES" sz="1100" dirty="0" smtClean="0"/>
              <a:t>)</a:t>
            </a:r>
            <a:endParaRPr lang="es-ES" sz="1100" dirty="0"/>
          </a:p>
        </p:txBody>
      </p:sp>
      <p:grpSp>
        <p:nvGrpSpPr>
          <p:cNvPr id="33" name="Group 2"/>
          <p:cNvGrpSpPr>
            <a:grpSpLocks/>
          </p:cNvGrpSpPr>
          <p:nvPr/>
        </p:nvGrpSpPr>
        <p:grpSpPr bwMode="auto">
          <a:xfrm>
            <a:off x="6786578" y="4643446"/>
            <a:ext cx="214314" cy="344486"/>
            <a:chOff x="1747" y="10343"/>
            <a:chExt cx="526" cy="766"/>
          </a:xfrm>
          <a:solidFill>
            <a:srgbClr val="C00000"/>
          </a:solidFill>
        </p:grpSpPr>
        <p:sp>
          <p:nvSpPr>
            <p:cNvPr id="34" name="Oval 3"/>
            <p:cNvSpPr>
              <a:spLocks noChangeArrowheads="1"/>
            </p:cNvSpPr>
            <p:nvPr/>
          </p:nvSpPr>
          <p:spPr bwMode="auto">
            <a:xfrm>
              <a:off x="1890" y="10343"/>
              <a:ext cx="143" cy="143"/>
            </a:xfrm>
            <a:prstGeom prst="ellipse">
              <a:avLst/>
            </a:prstGeom>
            <a:grpFill/>
            <a:ln w="9525">
              <a:solidFill>
                <a:srgbClr val="C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" name="Oval 4"/>
            <p:cNvSpPr>
              <a:spLocks noChangeArrowheads="1"/>
            </p:cNvSpPr>
            <p:nvPr/>
          </p:nvSpPr>
          <p:spPr bwMode="auto">
            <a:xfrm>
              <a:off x="2130" y="10583"/>
              <a:ext cx="143" cy="143"/>
            </a:xfrm>
            <a:prstGeom prst="ellipse">
              <a:avLst/>
            </a:prstGeom>
            <a:grpFill/>
            <a:ln w="9525">
              <a:solidFill>
                <a:srgbClr val="C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6" name="Oval 5"/>
            <p:cNvSpPr>
              <a:spLocks noChangeArrowheads="1"/>
            </p:cNvSpPr>
            <p:nvPr/>
          </p:nvSpPr>
          <p:spPr bwMode="auto">
            <a:xfrm>
              <a:off x="1747" y="10583"/>
              <a:ext cx="143" cy="143"/>
            </a:xfrm>
            <a:prstGeom prst="ellipse">
              <a:avLst/>
            </a:prstGeom>
            <a:grpFill/>
            <a:ln w="9525">
              <a:solidFill>
                <a:srgbClr val="C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7" name="Oval 6"/>
            <p:cNvSpPr>
              <a:spLocks noChangeArrowheads="1"/>
            </p:cNvSpPr>
            <p:nvPr/>
          </p:nvSpPr>
          <p:spPr bwMode="auto">
            <a:xfrm>
              <a:off x="1747" y="10966"/>
              <a:ext cx="143" cy="143"/>
            </a:xfrm>
            <a:prstGeom prst="ellipse">
              <a:avLst/>
            </a:prstGeom>
            <a:grpFill/>
            <a:ln w="9525">
              <a:solidFill>
                <a:srgbClr val="C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8" name="Oval 7"/>
            <p:cNvSpPr>
              <a:spLocks noChangeArrowheads="1"/>
            </p:cNvSpPr>
            <p:nvPr/>
          </p:nvSpPr>
          <p:spPr bwMode="auto">
            <a:xfrm>
              <a:off x="1987" y="10823"/>
              <a:ext cx="143" cy="143"/>
            </a:xfrm>
            <a:prstGeom prst="ellipse">
              <a:avLst/>
            </a:prstGeom>
            <a:grpFill/>
            <a:ln w="9525">
              <a:solidFill>
                <a:srgbClr val="C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cxnSp>
          <p:nvCxnSpPr>
            <p:cNvPr id="39" name="AutoShape 8"/>
            <p:cNvCxnSpPr>
              <a:cxnSpLocks noChangeShapeType="1"/>
            </p:cNvCxnSpPr>
            <p:nvPr/>
          </p:nvCxnSpPr>
          <p:spPr bwMode="auto">
            <a:xfrm>
              <a:off x="1987" y="10435"/>
              <a:ext cx="234" cy="240"/>
            </a:xfrm>
            <a:prstGeom prst="straightConnector1">
              <a:avLst/>
            </a:prstGeom>
            <a:grpFill/>
            <a:ln w="9525">
              <a:solidFill>
                <a:srgbClr val="C00000"/>
              </a:solidFill>
              <a:round/>
              <a:headEnd/>
              <a:tailEnd/>
            </a:ln>
          </p:spPr>
        </p:cxnSp>
        <p:cxnSp>
          <p:nvCxnSpPr>
            <p:cNvPr id="40" name="AutoShape 9"/>
            <p:cNvCxnSpPr>
              <a:cxnSpLocks noChangeShapeType="1"/>
            </p:cNvCxnSpPr>
            <p:nvPr/>
          </p:nvCxnSpPr>
          <p:spPr bwMode="auto">
            <a:xfrm flipH="1">
              <a:off x="1800" y="10435"/>
              <a:ext cx="138" cy="240"/>
            </a:xfrm>
            <a:prstGeom prst="straightConnector1">
              <a:avLst/>
            </a:prstGeom>
            <a:grpFill/>
            <a:ln w="9525">
              <a:solidFill>
                <a:srgbClr val="C00000"/>
              </a:solidFill>
              <a:round/>
              <a:headEnd/>
              <a:tailEnd/>
            </a:ln>
          </p:spPr>
        </p:cxnSp>
        <p:cxnSp>
          <p:nvCxnSpPr>
            <p:cNvPr id="41" name="AutoShape 10"/>
            <p:cNvCxnSpPr>
              <a:cxnSpLocks noChangeShapeType="1"/>
            </p:cNvCxnSpPr>
            <p:nvPr/>
          </p:nvCxnSpPr>
          <p:spPr bwMode="auto">
            <a:xfrm>
              <a:off x="1800" y="10675"/>
              <a:ext cx="0" cy="371"/>
            </a:xfrm>
            <a:prstGeom prst="straightConnector1">
              <a:avLst/>
            </a:prstGeom>
            <a:grpFill/>
            <a:ln w="9525">
              <a:solidFill>
                <a:srgbClr val="C00000"/>
              </a:solidFill>
              <a:round/>
              <a:headEnd/>
              <a:tailEnd/>
            </a:ln>
          </p:spPr>
        </p:cxnSp>
        <p:cxnSp>
          <p:nvCxnSpPr>
            <p:cNvPr id="42" name="AutoShape 11"/>
            <p:cNvCxnSpPr>
              <a:cxnSpLocks noChangeShapeType="1"/>
            </p:cNvCxnSpPr>
            <p:nvPr/>
          </p:nvCxnSpPr>
          <p:spPr bwMode="auto">
            <a:xfrm flipH="1">
              <a:off x="2033" y="10675"/>
              <a:ext cx="142" cy="248"/>
            </a:xfrm>
            <a:prstGeom prst="straightConnector1">
              <a:avLst/>
            </a:prstGeom>
            <a:grpFill/>
            <a:ln w="9525">
              <a:solidFill>
                <a:srgbClr val="C00000"/>
              </a:solidFill>
              <a:round/>
              <a:headEnd/>
              <a:tailEnd/>
            </a:ln>
          </p:spPr>
        </p:cxnSp>
      </p:grpSp>
      <p:grpSp>
        <p:nvGrpSpPr>
          <p:cNvPr id="43" name="Group 2"/>
          <p:cNvGrpSpPr>
            <a:grpSpLocks/>
          </p:cNvGrpSpPr>
          <p:nvPr/>
        </p:nvGrpSpPr>
        <p:grpSpPr bwMode="auto">
          <a:xfrm>
            <a:off x="6786578" y="3571876"/>
            <a:ext cx="214314" cy="344486"/>
            <a:chOff x="1747" y="10343"/>
            <a:chExt cx="526" cy="766"/>
          </a:xfrm>
          <a:solidFill>
            <a:schemeClr val="accent2">
              <a:lumMod val="75000"/>
            </a:schemeClr>
          </a:solidFill>
        </p:grpSpPr>
        <p:sp>
          <p:nvSpPr>
            <p:cNvPr id="44" name="Oval 3"/>
            <p:cNvSpPr>
              <a:spLocks noChangeArrowheads="1"/>
            </p:cNvSpPr>
            <p:nvPr/>
          </p:nvSpPr>
          <p:spPr bwMode="auto">
            <a:xfrm>
              <a:off x="1890" y="10343"/>
              <a:ext cx="143" cy="143"/>
            </a:xfrm>
            <a:prstGeom prst="ellipse">
              <a:avLst/>
            </a:prstGeom>
            <a:grpFill/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5" name="Oval 4"/>
            <p:cNvSpPr>
              <a:spLocks noChangeArrowheads="1"/>
            </p:cNvSpPr>
            <p:nvPr/>
          </p:nvSpPr>
          <p:spPr bwMode="auto">
            <a:xfrm>
              <a:off x="2130" y="10583"/>
              <a:ext cx="143" cy="143"/>
            </a:xfrm>
            <a:prstGeom prst="ellipse">
              <a:avLst/>
            </a:prstGeom>
            <a:grpFill/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6" name="Oval 5"/>
            <p:cNvSpPr>
              <a:spLocks noChangeArrowheads="1"/>
            </p:cNvSpPr>
            <p:nvPr/>
          </p:nvSpPr>
          <p:spPr bwMode="auto">
            <a:xfrm>
              <a:off x="1747" y="10583"/>
              <a:ext cx="143" cy="143"/>
            </a:xfrm>
            <a:prstGeom prst="ellipse">
              <a:avLst/>
            </a:prstGeom>
            <a:grpFill/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7" name="Oval 6"/>
            <p:cNvSpPr>
              <a:spLocks noChangeArrowheads="1"/>
            </p:cNvSpPr>
            <p:nvPr/>
          </p:nvSpPr>
          <p:spPr bwMode="auto">
            <a:xfrm>
              <a:off x="1747" y="10966"/>
              <a:ext cx="143" cy="143"/>
            </a:xfrm>
            <a:prstGeom prst="ellipse">
              <a:avLst/>
            </a:prstGeom>
            <a:grpFill/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8" name="Oval 7"/>
            <p:cNvSpPr>
              <a:spLocks noChangeArrowheads="1"/>
            </p:cNvSpPr>
            <p:nvPr/>
          </p:nvSpPr>
          <p:spPr bwMode="auto">
            <a:xfrm>
              <a:off x="1987" y="10823"/>
              <a:ext cx="143" cy="143"/>
            </a:xfrm>
            <a:prstGeom prst="ellipse">
              <a:avLst/>
            </a:prstGeom>
            <a:grpFill/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cxnSp>
          <p:nvCxnSpPr>
            <p:cNvPr id="49" name="AutoShape 8"/>
            <p:cNvCxnSpPr>
              <a:cxnSpLocks noChangeShapeType="1"/>
            </p:cNvCxnSpPr>
            <p:nvPr/>
          </p:nvCxnSpPr>
          <p:spPr bwMode="auto">
            <a:xfrm>
              <a:off x="1987" y="10435"/>
              <a:ext cx="234" cy="240"/>
            </a:xfrm>
            <a:prstGeom prst="straightConnector1">
              <a:avLst/>
            </a:prstGeom>
            <a:grpFill/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</p:spPr>
        </p:cxnSp>
        <p:cxnSp>
          <p:nvCxnSpPr>
            <p:cNvPr id="50" name="AutoShape 9"/>
            <p:cNvCxnSpPr>
              <a:cxnSpLocks noChangeShapeType="1"/>
            </p:cNvCxnSpPr>
            <p:nvPr/>
          </p:nvCxnSpPr>
          <p:spPr bwMode="auto">
            <a:xfrm flipH="1">
              <a:off x="1800" y="10435"/>
              <a:ext cx="138" cy="240"/>
            </a:xfrm>
            <a:prstGeom prst="straightConnector1">
              <a:avLst/>
            </a:prstGeom>
            <a:grpFill/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</p:spPr>
        </p:cxnSp>
        <p:cxnSp>
          <p:nvCxnSpPr>
            <p:cNvPr id="51" name="AutoShape 10"/>
            <p:cNvCxnSpPr>
              <a:cxnSpLocks noChangeShapeType="1"/>
            </p:cNvCxnSpPr>
            <p:nvPr/>
          </p:nvCxnSpPr>
          <p:spPr bwMode="auto">
            <a:xfrm>
              <a:off x="1800" y="10675"/>
              <a:ext cx="0" cy="371"/>
            </a:xfrm>
            <a:prstGeom prst="straightConnector1">
              <a:avLst/>
            </a:prstGeom>
            <a:grpFill/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</p:spPr>
        </p:cxnSp>
        <p:cxnSp>
          <p:nvCxnSpPr>
            <p:cNvPr id="52" name="AutoShape 11"/>
            <p:cNvCxnSpPr>
              <a:cxnSpLocks noChangeShapeType="1"/>
            </p:cNvCxnSpPr>
            <p:nvPr/>
          </p:nvCxnSpPr>
          <p:spPr bwMode="auto">
            <a:xfrm flipH="1">
              <a:off x="2033" y="10675"/>
              <a:ext cx="142" cy="248"/>
            </a:xfrm>
            <a:prstGeom prst="straightConnector1">
              <a:avLst/>
            </a:prstGeom>
            <a:grpFill/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</p:spPr>
        </p:cxnSp>
      </p:grpSp>
      <p:cxnSp>
        <p:nvCxnSpPr>
          <p:cNvPr id="53" name="60 Conector recto de flecha"/>
          <p:cNvCxnSpPr/>
          <p:nvPr/>
        </p:nvCxnSpPr>
        <p:spPr>
          <a:xfrm flipV="1">
            <a:off x="5786446" y="3786190"/>
            <a:ext cx="857256" cy="571504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61 Conector recto de flecha"/>
          <p:cNvCxnSpPr/>
          <p:nvPr/>
        </p:nvCxnSpPr>
        <p:spPr>
          <a:xfrm flipV="1">
            <a:off x="5786446" y="4357694"/>
            <a:ext cx="857256" cy="71438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62 Conector recto de flecha"/>
          <p:cNvCxnSpPr/>
          <p:nvPr/>
        </p:nvCxnSpPr>
        <p:spPr>
          <a:xfrm>
            <a:off x="5786446" y="4572008"/>
            <a:ext cx="857256" cy="214314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63 Rectángulo"/>
          <p:cNvSpPr/>
          <p:nvPr/>
        </p:nvSpPr>
        <p:spPr>
          <a:xfrm>
            <a:off x="1571604" y="1857364"/>
            <a:ext cx="4786346" cy="4286280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64 CuadroTexto"/>
          <p:cNvSpPr txBox="1"/>
          <p:nvPr/>
        </p:nvSpPr>
        <p:spPr>
          <a:xfrm>
            <a:off x="1857356" y="5857892"/>
            <a:ext cx="4572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Ontology-based Streaming Data Access Service</a:t>
            </a:r>
            <a:endParaRPr lang="en-US" sz="1600" dirty="0"/>
          </a:p>
        </p:txBody>
      </p:sp>
      <p:sp>
        <p:nvSpPr>
          <p:cNvPr id="58" name="16 Disco magnético"/>
          <p:cNvSpPr/>
          <p:nvPr/>
        </p:nvSpPr>
        <p:spPr>
          <a:xfrm>
            <a:off x="6786578" y="4214818"/>
            <a:ext cx="214314" cy="214314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9" name="1 Título"/>
          <p:cNvSpPr txBox="1">
            <a:spLocks/>
          </p:cNvSpPr>
          <p:nvPr/>
        </p:nvSpPr>
        <p:spPr bwMode="auto">
          <a:xfrm>
            <a:off x="1295400" y="304800"/>
            <a:ext cx="7772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Proposed Solution</a:t>
            </a:r>
          </a:p>
        </p:txBody>
      </p:sp>
      <p:sp>
        <p:nvSpPr>
          <p:cNvPr id="60" name="2 Marcador de número de diapositiva"/>
          <p:cNvSpPr txBox="1">
            <a:spLocks/>
          </p:cNvSpPr>
          <p:nvPr/>
        </p:nvSpPr>
        <p:spPr bwMode="auto">
          <a:xfrm>
            <a:off x="4267200" y="6629400"/>
            <a:ext cx="685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8ABF2F-D1F2-4C90-83E0-0309C18E6684}" type="slidenum">
              <a:rPr kumimoji="0" lang="es-ES" sz="8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s-ES" sz="8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61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23850" y="6629400"/>
            <a:ext cx="3657600" cy="228600"/>
          </a:xfrm>
          <a:noFill/>
        </p:spPr>
        <p:txBody>
          <a:bodyPr/>
          <a:lstStyle/>
          <a:p>
            <a:r>
              <a:rPr lang="es-ES" dirty="0" err="1" smtClean="0">
                <a:latin typeface="Arial" charset="0"/>
              </a:rPr>
              <a:t>Semantic</a:t>
            </a:r>
            <a:r>
              <a:rPr lang="es-ES" dirty="0" smtClean="0">
                <a:latin typeface="Arial" charset="0"/>
              </a:rPr>
              <a:t> </a:t>
            </a:r>
            <a:r>
              <a:rPr lang="es-ES" dirty="0" err="1" smtClean="0">
                <a:latin typeface="Arial" charset="0"/>
              </a:rPr>
              <a:t>Integration</a:t>
            </a:r>
            <a:r>
              <a:rPr lang="es-ES" dirty="0" smtClean="0">
                <a:latin typeface="Arial" charset="0"/>
              </a:rPr>
              <a:t> </a:t>
            </a:r>
            <a:r>
              <a:rPr lang="es-ES" dirty="0" err="1" smtClean="0">
                <a:latin typeface="Arial" charset="0"/>
              </a:rPr>
              <a:t>Streaming</a:t>
            </a:r>
            <a:r>
              <a:rPr lang="es-ES" dirty="0" smtClean="0">
                <a:latin typeface="Arial" charset="0"/>
              </a:rPr>
              <a:t> Data </a:t>
            </a:r>
            <a:r>
              <a:rPr lang="es-ES" dirty="0" err="1" smtClean="0">
                <a:latin typeface="Arial" charset="0"/>
              </a:rPr>
              <a:t>Sources</a:t>
            </a:r>
            <a:endParaRPr lang="es-ES" dirty="0" smtClean="0">
              <a:latin typeface="Arial" charset="0"/>
            </a:endParaRPr>
          </a:p>
        </p:txBody>
      </p:sp>
      <p:sp>
        <p:nvSpPr>
          <p:cNvPr id="62" name="3 Marcador de pie de página"/>
          <p:cNvSpPr txBox="1">
            <a:spLocks/>
          </p:cNvSpPr>
          <p:nvPr/>
        </p:nvSpPr>
        <p:spPr bwMode="auto">
          <a:xfrm>
            <a:off x="1071538" y="6629400"/>
            <a:ext cx="7239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ES" sz="8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63" name="2 Marcador de número de diapositiva"/>
          <p:cNvSpPr txBox="1">
            <a:spLocks/>
          </p:cNvSpPr>
          <p:nvPr/>
        </p:nvSpPr>
        <p:spPr bwMode="auto">
          <a:xfrm>
            <a:off x="6072198" y="66294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91" name="90 Conector recto"/>
          <p:cNvCxnSpPr>
            <a:stCxn id="14" idx="3"/>
            <a:endCxn id="13" idx="1"/>
          </p:cNvCxnSpPr>
          <p:nvPr/>
        </p:nvCxnSpPr>
        <p:spPr bwMode="auto">
          <a:xfrm>
            <a:off x="3214678" y="4560576"/>
            <a:ext cx="214314" cy="1588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2" name="91 Conector recto"/>
          <p:cNvCxnSpPr/>
          <p:nvPr/>
        </p:nvCxnSpPr>
        <p:spPr bwMode="auto">
          <a:xfrm>
            <a:off x="4429124" y="4572008"/>
            <a:ext cx="214314" cy="1588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92 Conector recto de flecha"/>
          <p:cNvCxnSpPr/>
          <p:nvPr/>
        </p:nvCxnSpPr>
        <p:spPr>
          <a:xfrm rot="5400000">
            <a:off x="2286778" y="3999710"/>
            <a:ext cx="571504" cy="1588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29 Conector recto"/>
          <p:cNvCxnSpPr/>
          <p:nvPr/>
        </p:nvCxnSpPr>
        <p:spPr>
          <a:xfrm>
            <a:off x="3357554" y="3429000"/>
            <a:ext cx="571504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62 Conector recto de flecha"/>
          <p:cNvCxnSpPr/>
          <p:nvPr/>
        </p:nvCxnSpPr>
        <p:spPr>
          <a:xfrm>
            <a:off x="5786446" y="4786322"/>
            <a:ext cx="857256" cy="428628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16 Disco magnético"/>
          <p:cNvSpPr/>
          <p:nvPr/>
        </p:nvSpPr>
        <p:spPr>
          <a:xfrm>
            <a:off x="6786578" y="5143512"/>
            <a:ext cx="214314" cy="214314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8" name="34 CuadroTexto"/>
          <p:cNvSpPr txBox="1"/>
          <p:nvPr/>
        </p:nvSpPr>
        <p:spPr>
          <a:xfrm>
            <a:off x="7215206" y="4071942"/>
            <a:ext cx="9286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Relational</a:t>
            </a:r>
            <a:r>
              <a:rPr lang="es-ES" sz="1100" dirty="0" smtClean="0"/>
              <a:t> DB (S</a:t>
            </a:r>
            <a:r>
              <a:rPr lang="es-ES" sz="1100" baseline="-25000" dirty="0" smtClean="0"/>
              <a:t>2</a:t>
            </a:r>
            <a:r>
              <a:rPr lang="es-ES" sz="1100" dirty="0" smtClean="0"/>
              <a:t>)</a:t>
            </a:r>
            <a:endParaRPr lang="es-ES" sz="1100" dirty="0"/>
          </a:p>
        </p:txBody>
      </p:sp>
      <p:sp>
        <p:nvSpPr>
          <p:cNvPr id="99" name="34 CuadroTexto"/>
          <p:cNvSpPr txBox="1"/>
          <p:nvPr/>
        </p:nvSpPr>
        <p:spPr>
          <a:xfrm>
            <a:off x="7215206" y="3429000"/>
            <a:ext cx="10001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 smtClean="0"/>
              <a:t>Sensor Network (S</a:t>
            </a:r>
            <a:r>
              <a:rPr lang="es-ES" sz="1100" baseline="-25000" dirty="0" smtClean="0"/>
              <a:t>1</a:t>
            </a:r>
            <a:r>
              <a:rPr lang="es-ES" sz="1100" dirty="0" smtClean="0"/>
              <a:t>)</a:t>
            </a:r>
            <a:endParaRPr lang="es-ES" sz="1100" dirty="0"/>
          </a:p>
        </p:txBody>
      </p:sp>
      <p:sp>
        <p:nvSpPr>
          <p:cNvPr id="100" name="34 CuadroTexto"/>
          <p:cNvSpPr txBox="1"/>
          <p:nvPr/>
        </p:nvSpPr>
        <p:spPr>
          <a:xfrm>
            <a:off x="7215206" y="5143512"/>
            <a:ext cx="9286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 smtClean="0"/>
              <a:t>RDF </a:t>
            </a:r>
            <a:r>
              <a:rPr lang="en-US" sz="1100" dirty="0" smtClean="0"/>
              <a:t>Store</a:t>
            </a:r>
            <a:r>
              <a:rPr lang="es-ES" sz="1100" dirty="0" smtClean="0"/>
              <a:t> (S</a:t>
            </a:r>
            <a:r>
              <a:rPr lang="es-ES" sz="1100" baseline="-25000" dirty="0" smtClean="0"/>
              <a:t>m</a:t>
            </a:r>
            <a:r>
              <a:rPr lang="es-ES" sz="1100" dirty="0" smtClean="0"/>
              <a:t>)</a:t>
            </a:r>
            <a:endParaRPr lang="es-ES" sz="1100" dirty="0"/>
          </a:p>
        </p:txBody>
      </p:sp>
      <p:sp>
        <p:nvSpPr>
          <p:cNvPr id="101" name="32 CuadroTexto"/>
          <p:cNvSpPr txBox="1"/>
          <p:nvPr/>
        </p:nvSpPr>
        <p:spPr>
          <a:xfrm>
            <a:off x="1071538" y="3786190"/>
            <a:ext cx="21431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 smtClean="0"/>
              <a:t>SPARQL</a:t>
            </a:r>
            <a:r>
              <a:rPr lang="es-ES" sz="1100" baseline="-25000" dirty="0" smtClean="0"/>
              <a:t>STR  </a:t>
            </a:r>
            <a:r>
              <a:rPr lang="es-ES" sz="1100" dirty="0" smtClean="0"/>
              <a:t>algebra(S</a:t>
            </a:r>
            <a:r>
              <a:rPr lang="es-ES" sz="1100" baseline="-25000" dirty="0" smtClean="0"/>
              <a:t>1</a:t>
            </a:r>
            <a:r>
              <a:rPr lang="es-ES" sz="1100" dirty="0" smtClean="0"/>
              <a:t> S</a:t>
            </a:r>
            <a:r>
              <a:rPr lang="es-ES" sz="1100" baseline="-25000" dirty="0" smtClean="0"/>
              <a:t>2</a:t>
            </a:r>
            <a:r>
              <a:rPr lang="es-ES" sz="1100" dirty="0" smtClean="0"/>
              <a:t> S</a:t>
            </a:r>
            <a:r>
              <a:rPr lang="es-ES" sz="1100" baseline="-25000" dirty="0" smtClean="0"/>
              <a:t>m</a:t>
            </a:r>
            <a:r>
              <a:rPr lang="es-ES" sz="1100" dirty="0" smtClean="0"/>
              <a:t>) </a:t>
            </a:r>
            <a:endParaRPr lang="es-E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So Far…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6"/>
              </a:buClr>
              <a:buNone/>
            </a:pPr>
            <a:r>
              <a:rPr lang="fr-CH" dirty="0" err="1" smtClean="0"/>
              <a:t>Ontology</a:t>
            </a:r>
            <a:r>
              <a:rPr lang="fr-CH" dirty="0" smtClean="0"/>
              <a:t>-base data </a:t>
            </a:r>
            <a:r>
              <a:rPr lang="fr-CH" dirty="0" err="1" smtClean="0"/>
              <a:t>access</a:t>
            </a:r>
            <a:endParaRPr lang="fr-CH" dirty="0" smtClean="0"/>
          </a:p>
          <a:p>
            <a:pPr>
              <a:buClr>
                <a:schemeClr val="accent6"/>
              </a:buClr>
              <a:buFont typeface="Arial" pitchFamily="34" charset="0"/>
              <a:buChar char="•"/>
            </a:pPr>
            <a:r>
              <a:rPr lang="fr-CH" dirty="0" err="1" smtClean="0"/>
              <a:t>Define</a:t>
            </a:r>
            <a:r>
              <a:rPr lang="fr-CH" dirty="0" smtClean="0"/>
              <a:t> </a:t>
            </a:r>
            <a:r>
              <a:rPr lang="fr-CH" dirty="0" err="1" smtClean="0"/>
              <a:t>stream</a:t>
            </a:r>
            <a:r>
              <a:rPr lang="fr-CH" dirty="0" smtClean="0"/>
              <a:t> extensions for R2O</a:t>
            </a:r>
          </a:p>
          <a:p>
            <a:pPr>
              <a:buClr>
                <a:schemeClr val="accent6"/>
              </a:buClr>
              <a:buFont typeface="Arial" pitchFamily="34" charset="0"/>
              <a:buChar char="•"/>
            </a:pPr>
            <a:r>
              <a:rPr lang="fr-CH" dirty="0" err="1" smtClean="0"/>
              <a:t>Define</a:t>
            </a:r>
            <a:r>
              <a:rPr lang="fr-CH" dirty="0" smtClean="0"/>
              <a:t> SPARQL</a:t>
            </a:r>
            <a:r>
              <a:rPr lang="fr-CH" baseline="-25000" dirty="0" smtClean="0"/>
              <a:t>STR</a:t>
            </a:r>
            <a:r>
              <a:rPr lang="fr-CH" dirty="0" smtClean="0"/>
              <a:t> </a:t>
            </a:r>
            <a:r>
              <a:rPr lang="fr-CH" dirty="0" err="1" smtClean="0"/>
              <a:t>language</a:t>
            </a:r>
            <a:r>
              <a:rPr lang="fr-CH" dirty="0" smtClean="0"/>
              <a:t> </a:t>
            </a:r>
            <a:r>
              <a:rPr lang="fr-CH" dirty="0" err="1" smtClean="0"/>
              <a:t>syntax</a:t>
            </a:r>
            <a:r>
              <a:rPr lang="fr-CH" dirty="0" smtClean="0"/>
              <a:t> and </a:t>
            </a:r>
            <a:r>
              <a:rPr lang="fr-CH" dirty="0" err="1" smtClean="0"/>
              <a:t>semantics</a:t>
            </a:r>
            <a:endParaRPr lang="fr-CH" dirty="0" smtClean="0"/>
          </a:p>
          <a:p>
            <a:pPr>
              <a:buClr>
                <a:schemeClr val="accent6"/>
              </a:buClr>
              <a:buFont typeface="Arial" pitchFamily="34" charset="0"/>
              <a:buChar char="•"/>
            </a:pPr>
            <a:r>
              <a:rPr lang="fr-CH" dirty="0" err="1" smtClean="0"/>
              <a:t>Enable</a:t>
            </a:r>
            <a:r>
              <a:rPr lang="fr-CH" dirty="0" smtClean="0"/>
              <a:t> </a:t>
            </a:r>
            <a:r>
              <a:rPr lang="fr-CH" dirty="0" err="1" smtClean="0"/>
              <a:t>engine</a:t>
            </a:r>
            <a:r>
              <a:rPr lang="fr-CH" dirty="0" smtClean="0"/>
              <a:t> support for « S2O » documents, SPARQL</a:t>
            </a:r>
            <a:r>
              <a:rPr lang="fr-CH" baseline="-25000" dirty="0" smtClean="0"/>
              <a:t>STR </a:t>
            </a:r>
            <a:r>
              <a:rPr lang="fr-CH" dirty="0" smtClean="0"/>
              <a:t> </a:t>
            </a:r>
            <a:r>
              <a:rPr lang="fr-CH" dirty="0" err="1" smtClean="0"/>
              <a:t>queries</a:t>
            </a:r>
            <a:endParaRPr lang="fr-CH" dirty="0" smtClean="0"/>
          </a:p>
          <a:p>
            <a:pPr>
              <a:buClr>
                <a:schemeClr val="accent6"/>
              </a:buClr>
              <a:buFont typeface="Arial" pitchFamily="34" charset="0"/>
              <a:buChar char="•"/>
            </a:pPr>
            <a:r>
              <a:rPr lang="fr-CH" dirty="0" err="1" smtClean="0"/>
              <a:t>Enabled</a:t>
            </a:r>
            <a:r>
              <a:rPr lang="fr-CH" dirty="0" smtClean="0"/>
              <a:t> </a:t>
            </a:r>
            <a:r>
              <a:rPr lang="fr-CH" dirty="0" err="1" smtClean="0"/>
              <a:t>engine</a:t>
            </a:r>
            <a:r>
              <a:rPr lang="fr-CH" dirty="0" smtClean="0"/>
              <a:t> support for </a:t>
            </a:r>
            <a:r>
              <a:rPr lang="fr-CH" dirty="0" err="1" smtClean="0"/>
              <a:t>SNEEql</a:t>
            </a:r>
            <a:r>
              <a:rPr lang="fr-CH" dirty="0" smtClean="0"/>
              <a:t> translation and </a:t>
            </a:r>
            <a:r>
              <a:rPr lang="fr-CH" dirty="0" err="1" smtClean="0"/>
              <a:t>connection</a:t>
            </a:r>
            <a:endParaRPr lang="fr-CH" dirty="0" smtClean="0"/>
          </a:p>
          <a:p>
            <a:pPr marL="342900" lvl="1" indent="-342900">
              <a:buClr>
                <a:schemeClr val="accent6"/>
              </a:buClr>
              <a:buFont typeface="Arial" pitchFamily="34" charset="0"/>
              <a:buChar char="•"/>
            </a:pPr>
            <a:r>
              <a:rPr lang="en-GB" sz="2400" dirty="0" smtClean="0"/>
              <a:t>Limited to non-distributed scenario initially</a:t>
            </a:r>
          </a:p>
          <a:p>
            <a:endParaRPr lang="en-US" dirty="0"/>
          </a:p>
        </p:txBody>
      </p:sp>
      <p:sp>
        <p:nvSpPr>
          <p:cNvPr id="4" name="2 Marcador de número de diapositiva"/>
          <p:cNvSpPr>
            <a:spLocks noGrp="1"/>
          </p:cNvSpPr>
          <p:nvPr>
            <p:ph type="sldNum" sz="quarter" idx="10"/>
          </p:nvPr>
        </p:nvSpPr>
        <p:spPr>
          <a:xfrm>
            <a:off x="4267200" y="6629400"/>
            <a:ext cx="685800" cy="228600"/>
          </a:xfrm>
          <a:noFill/>
        </p:spPr>
        <p:txBody>
          <a:bodyPr/>
          <a:lstStyle/>
          <a:p>
            <a:fld id="{568ABF2F-D1F2-4C90-83E0-0309C18E6684}" type="slidenum">
              <a:rPr lang="es-ES" smtClean="0">
                <a:latin typeface="Arial" charset="0"/>
              </a:rPr>
              <a:pPr/>
              <a:t>12</a:t>
            </a:fld>
            <a:endParaRPr lang="es-ES" dirty="0" smtClean="0">
              <a:latin typeface="Arial" charset="0"/>
            </a:endParaRPr>
          </a:p>
        </p:txBody>
      </p:sp>
      <p:sp>
        <p:nvSpPr>
          <p:cNvPr id="5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23850" y="6629400"/>
            <a:ext cx="3657600" cy="228600"/>
          </a:xfrm>
          <a:noFill/>
        </p:spPr>
        <p:txBody>
          <a:bodyPr/>
          <a:lstStyle/>
          <a:p>
            <a:r>
              <a:rPr lang="es-ES" dirty="0" err="1" smtClean="0">
                <a:latin typeface="Arial" charset="0"/>
              </a:rPr>
              <a:t>Semantic</a:t>
            </a:r>
            <a:r>
              <a:rPr lang="es-ES" dirty="0" smtClean="0">
                <a:latin typeface="Arial" charset="0"/>
              </a:rPr>
              <a:t> </a:t>
            </a:r>
            <a:r>
              <a:rPr lang="es-ES" dirty="0" err="1" smtClean="0">
                <a:latin typeface="Arial" charset="0"/>
              </a:rPr>
              <a:t>Integration</a:t>
            </a:r>
            <a:r>
              <a:rPr lang="es-ES" dirty="0" smtClean="0">
                <a:latin typeface="Arial" charset="0"/>
              </a:rPr>
              <a:t> </a:t>
            </a:r>
            <a:r>
              <a:rPr lang="es-ES" dirty="0" err="1" smtClean="0">
                <a:latin typeface="Arial" charset="0"/>
              </a:rPr>
              <a:t>Streaming</a:t>
            </a:r>
            <a:r>
              <a:rPr lang="es-ES" dirty="0" smtClean="0">
                <a:latin typeface="Arial" charset="0"/>
              </a:rPr>
              <a:t> Data </a:t>
            </a:r>
            <a:r>
              <a:rPr lang="es-ES" dirty="0" err="1" smtClean="0">
                <a:latin typeface="Arial" charset="0"/>
              </a:rPr>
              <a:t>Sources</a:t>
            </a:r>
            <a:endParaRPr lang="es-ES" dirty="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11 Rectángulo redondeado"/>
          <p:cNvSpPr/>
          <p:nvPr/>
        </p:nvSpPr>
        <p:spPr>
          <a:xfrm>
            <a:off x="2555776" y="1255080"/>
            <a:ext cx="1008112" cy="79208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v</a:t>
            </a:r>
            <a:endParaRPr lang="en-GB" dirty="0"/>
          </a:p>
        </p:txBody>
      </p:sp>
      <p:sp>
        <p:nvSpPr>
          <p:cNvPr id="39" name="11 Rectángulo redondeado"/>
          <p:cNvSpPr/>
          <p:nvPr/>
        </p:nvSpPr>
        <p:spPr>
          <a:xfrm>
            <a:off x="2483768" y="1471104"/>
            <a:ext cx="1008112" cy="79208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v</a:t>
            </a:r>
            <a:endParaRPr lang="en-GB" dirty="0"/>
          </a:p>
        </p:txBody>
      </p:sp>
      <p:sp>
        <p:nvSpPr>
          <p:cNvPr id="38" name="11 Rectángulo redondeado"/>
          <p:cNvSpPr/>
          <p:nvPr/>
        </p:nvSpPr>
        <p:spPr>
          <a:xfrm>
            <a:off x="2411760" y="1687128"/>
            <a:ext cx="1008112" cy="79208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v</a:t>
            </a:r>
            <a:endParaRPr lang="en-GB" dirty="0"/>
          </a:p>
        </p:txBody>
      </p:sp>
      <p:sp>
        <p:nvSpPr>
          <p:cNvPr id="12" name="11 Rectángulo redondeado"/>
          <p:cNvSpPr/>
          <p:nvPr/>
        </p:nvSpPr>
        <p:spPr>
          <a:xfrm>
            <a:off x="2339752" y="1903152"/>
            <a:ext cx="1008112" cy="79208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v</a:t>
            </a:r>
            <a:endParaRPr lang="en-GB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 Far...</a:t>
            </a:r>
            <a:endParaRPr lang="en-GB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B72F7C-718B-4771-923D-883B9E3B344D}" type="slidenum">
              <a:rPr lang="es-ES" smtClean="0"/>
              <a:pPr>
                <a:defRPr/>
              </a:pPr>
              <a:t>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Enabling Semantic Integration of Streaming Data Sources</a:t>
            </a:r>
            <a:endParaRPr lang="es-ES" dirty="0"/>
          </a:p>
        </p:txBody>
      </p:sp>
      <p:sp>
        <p:nvSpPr>
          <p:cNvPr id="6" name="5 CuadroTexto"/>
          <p:cNvSpPr txBox="1"/>
          <p:nvPr/>
        </p:nvSpPr>
        <p:spPr>
          <a:xfrm>
            <a:off x="0" y="3286125"/>
            <a:ext cx="464347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PREFIX </a:t>
            </a:r>
            <a:r>
              <a:rPr lang="en-GB" sz="1000" u="sng" dirty="0" err="1" smtClean="0"/>
              <a:t>cd</a:t>
            </a:r>
            <a:r>
              <a:rPr lang="en-GB" sz="1000" u="sng" dirty="0" smtClean="0"/>
              <a:t>: &lt;http://www.semsorgrid4env.eu/ontologies/CoastalDefences.owl#&gt;</a:t>
            </a:r>
          </a:p>
          <a:p>
            <a:r>
              <a:rPr lang="en-GB" sz="1000" dirty="0" smtClean="0"/>
              <a:t>PREFIX </a:t>
            </a:r>
            <a:r>
              <a:rPr lang="en-GB" sz="1000" u="sng" dirty="0" err="1" smtClean="0"/>
              <a:t>sb</a:t>
            </a:r>
            <a:r>
              <a:rPr lang="en-GB" sz="1000" u="sng" dirty="0" smtClean="0"/>
              <a:t>: &lt;http://www.w3.org/2009/SSN-XG/Ontologies/SensorBasis.owl#&gt; </a:t>
            </a:r>
          </a:p>
          <a:p>
            <a:r>
              <a:rPr lang="en-GB" sz="1000" dirty="0" smtClean="0"/>
              <a:t>PREFIX </a:t>
            </a:r>
            <a:r>
              <a:rPr lang="en-GB" sz="1000" u="sng" dirty="0" err="1" smtClean="0"/>
              <a:t>rdf</a:t>
            </a:r>
            <a:r>
              <a:rPr lang="en-GB" sz="1000" u="sng" dirty="0" smtClean="0"/>
              <a:t>: &lt;http://www.w3.org/1999/02/22-rdf-syntax-ns#&gt; </a:t>
            </a:r>
          </a:p>
          <a:p>
            <a:r>
              <a:rPr lang="en-US" sz="1000" dirty="0" smtClean="0"/>
              <a:t>SELECT  ?</a:t>
            </a:r>
            <a:r>
              <a:rPr lang="en-US" sz="1000" u="sng" dirty="0" err="1" smtClean="0"/>
              <a:t>waveheight</a:t>
            </a:r>
            <a:r>
              <a:rPr lang="en-US" sz="1000" u="sng" dirty="0" smtClean="0"/>
              <a:t> ?</a:t>
            </a:r>
            <a:r>
              <a:rPr lang="en-US" sz="1000" u="sng" dirty="0" err="1" smtClean="0"/>
              <a:t>wavets</a:t>
            </a:r>
            <a:r>
              <a:rPr lang="en-US" sz="1000" u="sng" dirty="0" smtClean="0"/>
              <a:t>  ?lat ?</a:t>
            </a:r>
            <a:r>
              <a:rPr lang="en-US" sz="1000" u="sng" dirty="0" err="1" smtClean="0"/>
              <a:t>lon</a:t>
            </a:r>
            <a:r>
              <a:rPr lang="en-US" sz="1000" u="sng" dirty="0" smtClean="0"/>
              <a:t> </a:t>
            </a:r>
          </a:p>
          <a:p>
            <a:r>
              <a:rPr lang="en-GB" sz="1000" dirty="0" smtClean="0"/>
              <a:t>FROM STREAM &lt;http://www.semsorgrid4env/ccometeo.srdf&gt;   </a:t>
            </a:r>
          </a:p>
          <a:p>
            <a:r>
              <a:rPr lang="en-GB" sz="1000" dirty="0" smtClean="0"/>
              <a:t>WHERE </a:t>
            </a:r>
          </a:p>
          <a:p>
            <a:r>
              <a:rPr lang="en-GB" sz="1000" dirty="0" smtClean="0"/>
              <a:t>{ </a:t>
            </a:r>
          </a:p>
          <a:p>
            <a:r>
              <a:rPr lang="en-GB" sz="1000" dirty="0" smtClean="0"/>
              <a:t> ?</a:t>
            </a:r>
            <a:r>
              <a:rPr lang="en-GB" sz="1000" dirty="0" err="1" smtClean="0"/>
              <a:t>WaveObs</a:t>
            </a:r>
            <a:r>
              <a:rPr lang="en-GB" sz="1000" dirty="0" smtClean="0"/>
              <a:t> a </a:t>
            </a:r>
            <a:r>
              <a:rPr lang="en-GB" sz="1000" dirty="0" err="1" smtClean="0"/>
              <a:t>cd:Observation</a:t>
            </a:r>
            <a:r>
              <a:rPr lang="en-GB" sz="1000" dirty="0" smtClean="0"/>
              <a:t>; </a:t>
            </a:r>
          </a:p>
          <a:p>
            <a:r>
              <a:rPr lang="en-GB" sz="1000" dirty="0" smtClean="0"/>
              <a:t>    </a:t>
            </a:r>
            <a:r>
              <a:rPr lang="en-GB" sz="1000" dirty="0" err="1" smtClean="0"/>
              <a:t>cd:observationResult</a:t>
            </a:r>
            <a:r>
              <a:rPr lang="en-GB" sz="1000" dirty="0" smtClean="0"/>
              <a:t> ?</a:t>
            </a:r>
            <a:r>
              <a:rPr lang="en-GB" sz="1000" u="sng" dirty="0" err="1" smtClean="0"/>
              <a:t>waveheight</a:t>
            </a:r>
            <a:r>
              <a:rPr lang="en-GB" sz="1000" u="sng" dirty="0" smtClean="0"/>
              <a:t>; </a:t>
            </a:r>
          </a:p>
          <a:p>
            <a:r>
              <a:rPr lang="en-GB" sz="1000" dirty="0" smtClean="0"/>
              <a:t>    </a:t>
            </a:r>
            <a:r>
              <a:rPr lang="en-GB" sz="1000" dirty="0" err="1" smtClean="0"/>
              <a:t>cd:observationResultTime</a:t>
            </a:r>
            <a:r>
              <a:rPr lang="en-GB" sz="1000" dirty="0" smtClean="0"/>
              <a:t> ?</a:t>
            </a:r>
            <a:r>
              <a:rPr lang="en-GB" sz="1000" u="sng" dirty="0" err="1" smtClean="0"/>
              <a:t>wavets</a:t>
            </a:r>
            <a:r>
              <a:rPr lang="en-GB" sz="1000" u="sng" dirty="0" smtClean="0"/>
              <a:t>;</a:t>
            </a:r>
          </a:p>
          <a:p>
            <a:r>
              <a:rPr lang="en-GB" sz="1000" dirty="0" smtClean="0"/>
              <a:t>    </a:t>
            </a:r>
            <a:r>
              <a:rPr lang="en-GB" sz="1000" dirty="0" err="1" smtClean="0"/>
              <a:t>cd:observationResultLatitude</a:t>
            </a:r>
            <a:r>
              <a:rPr lang="en-GB" sz="1000" dirty="0" smtClean="0"/>
              <a:t> ?</a:t>
            </a:r>
            <a:r>
              <a:rPr lang="en-GB" sz="1000" u="sng" dirty="0" smtClean="0"/>
              <a:t>lat;</a:t>
            </a:r>
          </a:p>
          <a:p>
            <a:r>
              <a:rPr lang="en-GB" sz="1000" dirty="0" smtClean="0"/>
              <a:t>    </a:t>
            </a:r>
            <a:r>
              <a:rPr lang="en-GB" sz="1000" dirty="0" err="1" smtClean="0"/>
              <a:t>cd:observationResultLongitude</a:t>
            </a:r>
            <a:r>
              <a:rPr lang="en-GB" sz="1000" dirty="0" smtClean="0"/>
              <a:t> ?</a:t>
            </a:r>
            <a:r>
              <a:rPr lang="en-GB" sz="1000" u="sng" dirty="0" err="1" smtClean="0"/>
              <a:t>lon</a:t>
            </a:r>
            <a:r>
              <a:rPr lang="en-GB" sz="1000" u="sng" dirty="0" smtClean="0"/>
              <a:t>;</a:t>
            </a:r>
          </a:p>
          <a:p>
            <a:r>
              <a:rPr lang="en-GB" sz="1000" dirty="0" smtClean="0"/>
              <a:t>    </a:t>
            </a:r>
            <a:r>
              <a:rPr lang="en-GB" sz="1000" dirty="0" err="1" smtClean="0"/>
              <a:t>cd:observedProperty</a:t>
            </a:r>
            <a:r>
              <a:rPr lang="en-GB" sz="1000" dirty="0" smtClean="0"/>
              <a:t> ?</a:t>
            </a:r>
            <a:r>
              <a:rPr lang="en-GB" sz="1000" dirty="0" err="1" smtClean="0"/>
              <a:t>waveProperty</a:t>
            </a:r>
            <a:r>
              <a:rPr lang="en-GB" sz="1000" dirty="0" smtClean="0"/>
              <a:t>;</a:t>
            </a:r>
          </a:p>
          <a:p>
            <a:r>
              <a:rPr lang="en-GB" sz="1000" dirty="0" smtClean="0"/>
              <a:t>    </a:t>
            </a:r>
            <a:r>
              <a:rPr lang="en-GB" sz="1000" dirty="0" err="1" smtClean="0"/>
              <a:t>cd:featureOfInterest</a:t>
            </a:r>
            <a:r>
              <a:rPr lang="en-GB" sz="1000" dirty="0" smtClean="0"/>
              <a:t> ?</a:t>
            </a:r>
            <a:r>
              <a:rPr lang="en-GB" sz="1000" dirty="0" err="1" smtClean="0"/>
              <a:t>waveFeature</a:t>
            </a:r>
            <a:r>
              <a:rPr lang="en-GB" sz="1000" dirty="0" smtClean="0"/>
              <a:t>.   </a:t>
            </a:r>
          </a:p>
          <a:p>
            <a:r>
              <a:rPr lang="en-GB" sz="1000" dirty="0" smtClean="0"/>
              <a:t> ?</a:t>
            </a:r>
            <a:r>
              <a:rPr lang="en-GB" sz="1000" dirty="0" err="1" smtClean="0"/>
              <a:t>waveFeature</a:t>
            </a:r>
            <a:r>
              <a:rPr lang="en-GB" sz="1000" dirty="0" smtClean="0"/>
              <a:t> a </a:t>
            </a:r>
            <a:r>
              <a:rPr lang="en-GB" sz="1000" dirty="0" err="1" smtClean="0"/>
              <a:t>cd:Feature</a:t>
            </a:r>
            <a:r>
              <a:rPr lang="en-GB" sz="1000" dirty="0" smtClean="0"/>
              <a:t>;</a:t>
            </a:r>
          </a:p>
          <a:p>
            <a:r>
              <a:rPr lang="en-GB" sz="1000" dirty="0" smtClean="0"/>
              <a:t>    </a:t>
            </a:r>
            <a:r>
              <a:rPr lang="en-GB" sz="1000" dirty="0" err="1" smtClean="0"/>
              <a:t>cd:locatedInRegion</a:t>
            </a:r>
            <a:r>
              <a:rPr lang="en-GB" sz="1000" dirty="0" smtClean="0"/>
              <a:t> </a:t>
            </a:r>
            <a:r>
              <a:rPr lang="en-GB" sz="1000" dirty="0" err="1" smtClean="0"/>
              <a:t>cd:SouthEastEnglandCCO</a:t>
            </a:r>
            <a:r>
              <a:rPr lang="en-GB" sz="1000" dirty="0" smtClean="0"/>
              <a:t>.</a:t>
            </a:r>
          </a:p>
          <a:p>
            <a:r>
              <a:rPr lang="en-GB" sz="1000" dirty="0" smtClean="0"/>
              <a:t> ?</a:t>
            </a:r>
            <a:r>
              <a:rPr lang="en-GB" sz="1000" dirty="0" err="1" smtClean="0"/>
              <a:t>waveProperty</a:t>
            </a:r>
            <a:r>
              <a:rPr lang="en-GB" sz="1000" dirty="0" smtClean="0"/>
              <a:t> a </a:t>
            </a:r>
            <a:r>
              <a:rPr lang="en-GB" sz="1000" dirty="0" err="1" smtClean="0"/>
              <a:t>cd:WaveHeight</a:t>
            </a:r>
            <a:r>
              <a:rPr lang="en-GB" sz="1000" dirty="0" smtClean="0"/>
              <a:t>. </a:t>
            </a:r>
          </a:p>
          <a:p>
            <a:r>
              <a:rPr lang="en-GB" sz="1000" dirty="0" smtClean="0"/>
              <a:t> }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4985489" y="4221088"/>
            <a:ext cx="4158511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(SELECT </a:t>
            </a:r>
            <a:r>
              <a:rPr lang="en-GB" sz="1000" dirty="0" err="1" smtClean="0"/>
              <a:t>Lon,timestamp,Hs,Lat</a:t>
            </a:r>
            <a:r>
              <a:rPr lang="en-GB" sz="1000" dirty="0" smtClean="0"/>
              <a:t> FROM </a:t>
            </a:r>
            <a:r>
              <a:rPr lang="en-GB" sz="1000" dirty="0" err="1" smtClean="0"/>
              <a:t>envdata_rhylflats</a:t>
            </a:r>
            <a:r>
              <a:rPr lang="en-GB" sz="1000" dirty="0" smtClean="0"/>
              <a:t>) UNION </a:t>
            </a:r>
          </a:p>
          <a:p>
            <a:r>
              <a:rPr lang="en-GB" sz="1000" dirty="0" smtClean="0"/>
              <a:t>(SELECT </a:t>
            </a:r>
            <a:r>
              <a:rPr lang="en-GB" sz="1000" dirty="0" err="1" smtClean="0"/>
              <a:t>Lon,timestamp,Hs,Lat</a:t>
            </a:r>
            <a:r>
              <a:rPr lang="en-GB" sz="1000" dirty="0" smtClean="0"/>
              <a:t> FROM </a:t>
            </a:r>
            <a:r>
              <a:rPr lang="en-GB" sz="1000" dirty="0" err="1" smtClean="0"/>
              <a:t>envdata_hornsea</a:t>
            </a:r>
            <a:r>
              <a:rPr lang="en-GB" sz="1000" dirty="0" smtClean="0"/>
              <a:t>) UNION </a:t>
            </a:r>
          </a:p>
          <a:p>
            <a:r>
              <a:rPr lang="en-GB" sz="1000" dirty="0" smtClean="0"/>
              <a:t>(SELECT </a:t>
            </a:r>
            <a:r>
              <a:rPr lang="en-GB" sz="1000" dirty="0" err="1" smtClean="0"/>
              <a:t>Lon,timestamp,Hs,Lat</a:t>
            </a:r>
            <a:r>
              <a:rPr lang="en-GB" sz="1000" dirty="0" smtClean="0"/>
              <a:t> FROM </a:t>
            </a:r>
            <a:r>
              <a:rPr lang="en-GB" sz="1000" dirty="0" err="1" smtClean="0"/>
              <a:t>envdata_milford</a:t>
            </a:r>
            <a:r>
              <a:rPr lang="en-GB" sz="1000" dirty="0" smtClean="0"/>
              <a:t>) UNION </a:t>
            </a:r>
          </a:p>
          <a:p>
            <a:r>
              <a:rPr lang="en-GB" sz="1000" dirty="0" smtClean="0"/>
              <a:t>(SELECT </a:t>
            </a:r>
            <a:r>
              <a:rPr lang="en-GB" sz="1000" dirty="0" err="1" smtClean="0"/>
              <a:t>Lon,timestamp,Hs,Lat</a:t>
            </a:r>
            <a:r>
              <a:rPr lang="en-GB" sz="1000" dirty="0" smtClean="0"/>
              <a:t> FROM </a:t>
            </a:r>
            <a:r>
              <a:rPr lang="en-GB" sz="1000" dirty="0" err="1" smtClean="0"/>
              <a:t>envdata_chesil</a:t>
            </a:r>
            <a:r>
              <a:rPr lang="en-GB" sz="1000" dirty="0" smtClean="0"/>
              <a:t>) UNION </a:t>
            </a:r>
          </a:p>
          <a:p>
            <a:r>
              <a:rPr lang="en-GB" sz="1000" dirty="0" smtClean="0"/>
              <a:t>(SELECT </a:t>
            </a:r>
            <a:r>
              <a:rPr lang="en-GB" sz="1000" dirty="0" err="1" smtClean="0"/>
              <a:t>Lon,timestamp,Hs,Lat</a:t>
            </a:r>
            <a:r>
              <a:rPr lang="en-GB" sz="1000" dirty="0" smtClean="0"/>
              <a:t> FROM </a:t>
            </a:r>
            <a:r>
              <a:rPr lang="en-GB" sz="1000" dirty="0" err="1" smtClean="0"/>
              <a:t>envdata_perranporth</a:t>
            </a:r>
            <a:r>
              <a:rPr lang="en-GB" sz="1000" dirty="0" smtClean="0"/>
              <a:t>) UNION </a:t>
            </a:r>
          </a:p>
          <a:p>
            <a:r>
              <a:rPr lang="en-GB" sz="1000" dirty="0" smtClean="0"/>
              <a:t>(SELECT </a:t>
            </a:r>
            <a:r>
              <a:rPr lang="en-GB" sz="1000" dirty="0" err="1" smtClean="0"/>
              <a:t>Lon,timestamp,Hs,Lat</a:t>
            </a:r>
            <a:r>
              <a:rPr lang="en-GB" sz="1000" dirty="0" smtClean="0"/>
              <a:t> FROM </a:t>
            </a:r>
            <a:r>
              <a:rPr lang="en-GB" sz="1000" dirty="0" err="1" smtClean="0"/>
              <a:t>envdata_westbay</a:t>
            </a:r>
            <a:r>
              <a:rPr lang="en-GB" sz="1000" dirty="0" smtClean="0"/>
              <a:t>) UNION </a:t>
            </a:r>
          </a:p>
          <a:p>
            <a:r>
              <a:rPr lang="en-GB" sz="1000" dirty="0" smtClean="0"/>
              <a:t>(SELECT </a:t>
            </a:r>
            <a:r>
              <a:rPr lang="en-GB" sz="1000" dirty="0" err="1" smtClean="0"/>
              <a:t>Lon,timestamp,Hs,Lat</a:t>
            </a:r>
            <a:r>
              <a:rPr lang="en-GB" sz="1000" dirty="0" smtClean="0"/>
              <a:t> FROM </a:t>
            </a:r>
            <a:r>
              <a:rPr lang="en-GB" sz="1000" dirty="0" err="1" smtClean="0"/>
              <a:t>envdata_pevenseybay</a:t>
            </a:r>
            <a:r>
              <a:rPr lang="en-GB" sz="1000" dirty="0" smtClean="0"/>
              <a:t>)</a:t>
            </a:r>
            <a:endParaRPr lang="en-GB" sz="1000" dirty="0"/>
          </a:p>
        </p:txBody>
      </p:sp>
      <p:sp>
        <p:nvSpPr>
          <p:cNvPr id="8" name="7 Rectángulo redondeado"/>
          <p:cNvSpPr/>
          <p:nvPr/>
        </p:nvSpPr>
        <p:spPr>
          <a:xfrm>
            <a:off x="2267744" y="2119176"/>
            <a:ext cx="1008112" cy="79208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8 CuadroTexto"/>
          <p:cNvSpPr txBox="1"/>
          <p:nvPr/>
        </p:nvSpPr>
        <p:spPr>
          <a:xfrm>
            <a:off x="2267744" y="2119176"/>
            <a:ext cx="9653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err="1" smtClean="0"/>
              <a:t>envdata_rhylflats</a:t>
            </a:r>
            <a:endParaRPr lang="en-GB" sz="800" dirty="0"/>
          </a:p>
        </p:txBody>
      </p:sp>
      <p:cxnSp>
        <p:nvCxnSpPr>
          <p:cNvPr id="10" name="9 Conector recto"/>
          <p:cNvCxnSpPr/>
          <p:nvPr/>
        </p:nvCxnSpPr>
        <p:spPr bwMode="auto">
          <a:xfrm>
            <a:off x="2267744" y="2333492"/>
            <a:ext cx="1008112" cy="1708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10 CuadroTexto"/>
          <p:cNvSpPr txBox="1"/>
          <p:nvPr/>
        </p:nvSpPr>
        <p:spPr>
          <a:xfrm>
            <a:off x="2267744" y="2335200"/>
            <a:ext cx="9460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smtClean="0"/>
              <a:t>Timestamp: long</a:t>
            </a:r>
          </a:p>
          <a:p>
            <a:r>
              <a:rPr lang="en-GB" sz="800" dirty="0" smtClean="0"/>
              <a:t>Hs : float</a:t>
            </a:r>
          </a:p>
          <a:p>
            <a:r>
              <a:rPr lang="en-GB" sz="800" dirty="0" smtClean="0"/>
              <a:t>Lon: float</a:t>
            </a:r>
          </a:p>
          <a:p>
            <a:r>
              <a:rPr lang="en-GB" sz="800" dirty="0" smtClean="0"/>
              <a:t>Lat: float</a:t>
            </a:r>
            <a:endParaRPr lang="en-GB" sz="800" dirty="0"/>
          </a:p>
        </p:txBody>
      </p:sp>
      <p:sp>
        <p:nvSpPr>
          <p:cNvPr id="13" name="12 CuadroTexto"/>
          <p:cNvSpPr txBox="1"/>
          <p:nvPr/>
        </p:nvSpPr>
        <p:spPr>
          <a:xfrm>
            <a:off x="2339752" y="1903152"/>
            <a:ext cx="10801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 err="1" smtClean="0"/>
              <a:t>envdata_hornsea</a:t>
            </a:r>
            <a:endParaRPr lang="en-GB" sz="800" dirty="0"/>
          </a:p>
        </p:txBody>
      </p:sp>
      <p:sp>
        <p:nvSpPr>
          <p:cNvPr id="16" name="15 Elipse"/>
          <p:cNvSpPr/>
          <p:nvPr/>
        </p:nvSpPr>
        <p:spPr>
          <a:xfrm>
            <a:off x="5076626" y="1629370"/>
            <a:ext cx="928694" cy="35719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16 CuadroTexto"/>
          <p:cNvSpPr txBox="1"/>
          <p:nvPr/>
        </p:nvSpPr>
        <p:spPr>
          <a:xfrm>
            <a:off x="5148064" y="1700808"/>
            <a:ext cx="8146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 smtClean="0"/>
              <a:t>Observation</a:t>
            </a:r>
            <a:endParaRPr lang="en-GB" sz="800" dirty="0"/>
          </a:p>
        </p:txBody>
      </p:sp>
      <p:sp>
        <p:nvSpPr>
          <p:cNvPr id="18" name="17 Elipse"/>
          <p:cNvSpPr/>
          <p:nvPr/>
        </p:nvSpPr>
        <p:spPr>
          <a:xfrm>
            <a:off x="5076056" y="2486626"/>
            <a:ext cx="936104" cy="28062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18 CuadroTexto"/>
          <p:cNvSpPr txBox="1"/>
          <p:nvPr/>
        </p:nvSpPr>
        <p:spPr>
          <a:xfrm>
            <a:off x="5148064" y="2479216"/>
            <a:ext cx="792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 err="1" smtClean="0"/>
              <a:t>WaveHeightProperty</a:t>
            </a:r>
            <a:endParaRPr lang="en-GB" sz="800" dirty="0"/>
          </a:p>
        </p:txBody>
      </p:sp>
      <p:cxnSp>
        <p:nvCxnSpPr>
          <p:cNvPr id="20" name="19 Conector recto de flecha"/>
          <p:cNvCxnSpPr>
            <a:stCxn id="16" idx="4"/>
            <a:endCxn id="18" idx="0"/>
          </p:cNvCxnSpPr>
          <p:nvPr/>
        </p:nvCxnSpPr>
        <p:spPr bwMode="auto">
          <a:xfrm rot="16200000" flipH="1">
            <a:off x="5292507" y="2235025"/>
            <a:ext cx="500066" cy="313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20 CuadroTexto"/>
          <p:cNvSpPr txBox="1"/>
          <p:nvPr/>
        </p:nvSpPr>
        <p:spPr>
          <a:xfrm>
            <a:off x="4860032" y="2047168"/>
            <a:ext cx="6452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 err="1" smtClean="0"/>
              <a:t>observedProperty</a:t>
            </a:r>
            <a:endParaRPr lang="en-GB" sz="800" dirty="0"/>
          </a:p>
        </p:txBody>
      </p:sp>
      <p:sp>
        <p:nvSpPr>
          <p:cNvPr id="22" name="21 Elipse"/>
          <p:cNvSpPr/>
          <p:nvPr/>
        </p:nvSpPr>
        <p:spPr>
          <a:xfrm>
            <a:off x="5862444" y="2200874"/>
            <a:ext cx="642942" cy="21431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22 CuadroTexto"/>
          <p:cNvSpPr txBox="1"/>
          <p:nvPr/>
        </p:nvSpPr>
        <p:spPr>
          <a:xfrm>
            <a:off x="5868144" y="1831144"/>
            <a:ext cx="9418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 err="1" smtClean="0"/>
              <a:t>hasObservationResult</a:t>
            </a:r>
            <a:endParaRPr lang="en-GB" sz="800" dirty="0"/>
          </a:p>
        </p:txBody>
      </p:sp>
      <p:sp>
        <p:nvSpPr>
          <p:cNvPr id="24" name="23 CuadroTexto"/>
          <p:cNvSpPr txBox="1"/>
          <p:nvPr/>
        </p:nvSpPr>
        <p:spPr>
          <a:xfrm>
            <a:off x="5791006" y="2200874"/>
            <a:ext cx="8146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 smtClean="0"/>
              <a:t>xsd:float</a:t>
            </a:r>
            <a:endParaRPr lang="en-GB" sz="800" dirty="0"/>
          </a:p>
        </p:txBody>
      </p:sp>
      <p:cxnSp>
        <p:nvCxnSpPr>
          <p:cNvPr id="25" name="24 Conector recto de flecha"/>
          <p:cNvCxnSpPr/>
          <p:nvPr/>
        </p:nvCxnSpPr>
        <p:spPr bwMode="auto">
          <a:xfrm rot="16200000" flipH="1">
            <a:off x="5862444" y="1986560"/>
            <a:ext cx="285752" cy="14287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26" name="25 CuadroTexto"/>
          <p:cNvSpPr txBox="1"/>
          <p:nvPr/>
        </p:nvSpPr>
        <p:spPr>
          <a:xfrm>
            <a:off x="6660232" y="1615120"/>
            <a:ext cx="6589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 err="1" smtClean="0"/>
              <a:t>locatedInRegion</a:t>
            </a:r>
            <a:endParaRPr lang="en-GB" sz="800" dirty="0"/>
          </a:p>
        </p:txBody>
      </p:sp>
      <p:sp>
        <p:nvSpPr>
          <p:cNvPr id="29" name="28 CuadroTexto"/>
          <p:cNvSpPr txBox="1"/>
          <p:nvPr/>
        </p:nvSpPr>
        <p:spPr>
          <a:xfrm>
            <a:off x="7164288" y="1988840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00" dirty="0" smtClean="0"/>
              <a:t>Ontologies</a:t>
            </a:r>
            <a:endParaRPr lang="en-GB" sz="1800" dirty="0"/>
          </a:p>
        </p:txBody>
      </p:sp>
      <p:sp>
        <p:nvSpPr>
          <p:cNvPr id="30" name="29 CuadroTexto"/>
          <p:cNvSpPr txBox="1"/>
          <p:nvPr/>
        </p:nvSpPr>
        <p:spPr>
          <a:xfrm>
            <a:off x="827584" y="1916832"/>
            <a:ext cx="1390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00" dirty="0" smtClean="0"/>
              <a:t>Streams</a:t>
            </a:r>
            <a:endParaRPr lang="en-GB" sz="1800" dirty="0"/>
          </a:p>
        </p:txBody>
      </p:sp>
      <p:sp>
        <p:nvSpPr>
          <p:cNvPr id="31" name="30 CuadroTexto"/>
          <p:cNvSpPr txBox="1"/>
          <p:nvPr/>
        </p:nvSpPr>
        <p:spPr>
          <a:xfrm>
            <a:off x="3851920" y="1831144"/>
            <a:ext cx="792088" cy="40011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dirty="0" smtClean="0">
                <a:solidFill>
                  <a:schemeClr val="bg1"/>
                </a:solidFill>
              </a:rPr>
              <a:t>S</a:t>
            </a:r>
            <a:r>
              <a:rPr lang="en-GB" sz="1000" baseline="-25000" dirty="0" smtClean="0">
                <a:solidFill>
                  <a:schemeClr val="bg1"/>
                </a:solidFill>
              </a:rPr>
              <a:t>2</a:t>
            </a:r>
            <a:r>
              <a:rPr lang="en-GB" sz="1000" dirty="0" smtClean="0">
                <a:solidFill>
                  <a:schemeClr val="bg1"/>
                </a:solidFill>
              </a:rPr>
              <a:t>O </a:t>
            </a:r>
          </a:p>
          <a:p>
            <a:pPr algn="ctr"/>
            <a:r>
              <a:rPr lang="en-GB" sz="1000" dirty="0" smtClean="0">
                <a:solidFill>
                  <a:schemeClr val="bg1"/>
                </a:solidFill>
              </a:rPr>
              <a:t>Mapping</a:t>
            </a:r>
            <a:endParaRPr lang="en-GB" sz="1000" dirty="0">
              <a:solidFill>
                <a:schemeClr val="bg1"/>
              </a:solidFill>
            </a:endParaRPr>
          </a:p>
        </p:txBody>
      </p:sp>
      <p:cxnSp>
        <p:nvCxnSpPr>
          <p:cNvPr id="32" name="31 Conector recto de flecha"/>
          <p:cNvCxnSpPr/>
          <p:nvPr/>
        </p:nvCxnSpPr>
        <p:spPr bwMode="auto">
          <a:xfrm flipV="1">
            <a:off x="5719570" y="1557932"/>
            <a:ext cx="571502" cy="7144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33 Elipse"/>
          <p:cNvSpPr/>
          <p:nvPr/>
        </p:nvSpPr>
        <p:spPr>
          <a:xfrm>
            <a:off x="6300192" y="1399096"/>
            <a:ext cx="642942" cy="21431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5" name="34 Conector recto de flecha"/>
          <p:cNvCxnSpPr/>
          <p:nvPr/>
        </p:nvCxnSpPr>
        <p:spPr bwMode="auto">
          <a:xfrm rot="16200000" flipH="1">
            <a:off x="6505386" y="1772246"/>
            <a:ext cx="500066" cy="21431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6" name="35 Elipse"/>
          <p:cNvSpPr/>
          <p:nvPr/>
        </p:nvSpPr>
        <p:spPr>
          <a:xfrm>
            <a:off x="6648262" y="2129436"/>
            <a:ext cx="642942" cy="21431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12 CuadroTexto"/>
          <p:cNvSpPr txBox="1"/>
          <p:nvPr/>
        </p:nvSpPr>
        <p:spPr>
          <a:xfrm>
            <a:off x="2411760" y="1687128"/>
            <a:ext cx="10801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 err="1" smtClean="0"/>
              <a:t>envdata_milford</a:t>
            </a:r>
            <a:endParaRPr lang="en-GB" sz="800" dirty="0"/>
          </a:p>
        </p:txBody>
      </p:sp>
      <p:sp>
        <p:nvSpPr>
          <p:cNvPr id="42" name="12 CuadroTexto"/>
          <p:cNvSpPr txBox="1"/>
          <p:nvPr/>
        </p:nvSpPr>
        <p:spPr>
          <a:xfrm>
            <a:off x="2411760" y="1471104"/>
            <a:ext cx="10801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 err="1" smtClean="0"/>
              <a:t>envdata_chesil</a:t>
            </a:r>
            <a:endParaRPr lang="en-GB" sz="800" dirty="0"/>
          </a:p>
        </p:txBody>
      </p:sp>
      <p:sp>
        <p:nvSpPr>
          <p:cNvPr id="43" name="12 CuadroTexto"/>
          <p:cNvSpPr txBox="1"/>
          <p:nvPr/>
        </p:nvSpPr>
        <p:spPr>
          <a:xfrm>
            <a:off x="2555776" y="1255080"/>
            <a:ext cx="10801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 err="1" smtClean="0"/>
              <a:t>envdata_westbay</a:t>
            </a:r>
            <a:endParaRPr lang="en-GB" sz="800" dirty="0"/>
          </a:p>
        </p:txBody>
      </p:sp>
      <p:cxnSp>
        <p:nvCxnSpPr>
          <p:cNvPr id="44" name="9 Conector recto"/>
          <p:cNvCxnSpPr/>
          <p:nvPr/>
        </p:nvCxnSpPr>
        <p:spPr bwMode="auto">
          <a:xfrm>
            <a:off x="2339752" y="2119176"/>
            <a:ext cx="1008112" cy="1708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9 Conector recto"/>
          <p:cNvCxnSpPr/>
          <p:nvPr/>
        </p:nvCxnSpPr>
        <p:spPr bwMode="auto">
          <a:xfrm>
            <a:off x="2411760" y="1903152"/>
            <a:ext cx="1008112" cy="1708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9 Conector recto"/>
          <p:cNvCxnSpPr/>
          <p:nvPr/>
        </p:nvCxnSpPr>
        <p:spPr bwMode="auto">
          <a:xfrm>
            <a:off x="2483768" y="1687128"/>
            <a:ext cx="1008112" cy="1708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9 Conector recto"/>
          <p:cNvCxnSpPr/>
          <p:nvPr/>
        </p:nvCxnSpPr>
        <p:spPr bwMode="auto">
          <a:xfrm>
            <a:off x="2555776" y="1471104"/>
            <a:ext cx="1008112" cy="1708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8" name="25 CuadroTexto"/>
          <p:cNvSpPr txBox="1"/>
          <p:nvPr/>
        </p:nvSpPr>
        <p:spPr>
          <a:xfrm>
            <a:off x="6660232" y="2119176"/>
            <a:ext cx="6589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 smtClean="0"/>
              <a:t>Region</a:t>
            </a:r>
            <a:endParaRPr lang="en-GB" sz="800" dirty="0"/>
          </a:p>
        </p:txBody>
      </p:sp>
      <p:sp>
        <p:nvSpPr>
          <p:cNvPr id="28" name="27 Flecha izquierda y derecha"/>
          <p:cNvSpPr/>
          <p:nvPr/>
        </p:nvSpPr>
        <p:spPr>
          <a:xfrm>
            <a:off x="4572000" y="1975160"/>
            <a:ext cx="385762" cy="223854"/>
          </a:xfrm>
          <a:prstGeom prst="left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26 Flecha izquierda y derecha"/>
          <p:cNvSpPr/>
          <p:nvPr/>
        </p:nvSpPr>
        <p:spPr>
          <a:xfrm>
            <a:off x="3491880" y="1975160"/>
            <a:ext cx="385762" cy="223854"/>
          </a:xfrm>
          <a:prstGeom prst="left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32 CuadroTexto"/>
          <p:cNvSpPr txBox="1"/>
          <p:nvPr/>
        </p:nvSpPr>
        <p:spPr>
          <a:xfrm>
            <a:off x="6219634" y="1415056"/>
            <a:ext cx="8572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 smtClean="0"/>
              <a:t>Feature</a:t>
            </a:r>
            <a:endParaRPr lang="en-GB" sz="800" dirty="0"/>
          </a:p>
        </p:txBody>
      </p:sp>
      <p:sp>
        <p:nvSpPr>
          <p:cNvPr id="55" name="27 Flecha izquierda y derecha"/>
          <p:cNvSpPr/>
          <p:nvPr/>
        </p:nvSpPr>
        <p:spPr>
          <a:xfrm>
            <a:off x="3923928" y="4581128"/>
            <a:ext cx="864096" cy="367870"/>
          </a:xfrm>
          <a:prstGeom prst="left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29 CuadroTexto"/>
          <p:cNvSpPr txBox="1"/>
          <p:nvPr/>
        </p:nvSpPr>
        <p:spPr>
          <a:xfrm>
            <a:off x="755576" y="6093296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00" dirty="0" smtClean="0"/>
              <a:t>SPARQL</a:t>
            </a:r>
            <a:r>
              <a:rPr lang="en-GB" sz="1800" baseline="-25000" dirty="0" smtClean="0"/>
              <a:t>STR</a:t>
            </a:r>
            <a:endParaRPr lang="en-GB" sz="1800" baseline="-25000" dirty="0"/>
          </a:p>
        </p:txBody>
      </p:sp>
      <p:sp>
        <p:nvSpPr>
          <p:cNvPr id="57" name="29 CuadroTexto"/>
          <p:cNvSpPr txBox="1"/>
          <p:nvPr/>
        </p:nvSpPr>
        <p:spPr>
          <a:xfrm>
            <a:off x="5724128" y="6021288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00" dirty="0" err="1" smtClean="0"/>
              <a:t>SNEEql</a:t>
            </a:r>
            <a:endParaRPr lang="en-GB" sz="1800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6E8A96-DEE2-4C5B-8663-2BB74B1F4E24}" type="slidenum">
              <a:rPr lang="es-ES" smtClean="0"/>
              <a:pPr>
                <a:defRPr/>
              </a:pPr>
              <a:t>14</a:t>
            </a:fld>
            <a:endParaRPr lang="es-ES"/>
          </a:p>
        </p:txBody>
      </p:sp>
      <p:sp>
        <p:nvSpPr>
          <p:cNvPr id="4" name="1 Título"/>
          <p:cNvSpPr txBox="1">
            <a:spLocks/>
          </p:cNvSpPr>
          <p:nvPr/>
        </p:nvSpPr>
        <p:spPr bwMode="auto">
          <a:xfrm>
            <a:off x="1295400" y="304800"/>
            <a:ext cx="7772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Future Works</a:t>
            </a:r>
          </a:p>
        </p:txBody>
      </p:sp>
      <p:sp>
        <p:nvSpPr>
          <p:cNvPr id="7" name="2 Marcador de contenido"/>
          <p:cNvSpPr txBox="1">
            <a:spLocks/>
          </p:cNvSpPr>
          <p:nvPr/>
        </p:nvSpPr>
        <p:spPr>
          <a:xfrm>
            <a:off x="1071538" y="928670"/>
            <a:ext cx="7315200" cy="44958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Ontology-based data access</a:t>
            </a:r>
            <a:endParaRPr lang="en-US" sz="2000" kern="0" dirty="0" smtClean="0">
              <a:solidFill>
                <a:srgbClr val="4D4D4D"/>
              </a:solidFill>
              <a:latin typeface="+mn-lt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kern="0" dirty="0" smtClean="0">
                <a:solidFill>
                  <a:srgbClr val="4D4D4D"/>
                </a:solidFill>
                <a:latin typeface="+mn-lt"/>
              </a:rPr>
              <a:t>SPARQL construct expressions, aggregates, projected operators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</a:rPr>
              <a:t>Implement adapters for other streaming</a:t>
            </a:r>
            <a:r>
              <a:rPr kumimoji="0" lang="en-US" sz="1600" b="0" i="0" u="none" strike="noStrike" kern="0" cap="none" spc="0" normalizeH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</a:rPr>
              <a:t> sources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kern="0" baseline="0" dirty="0" smtClean="0">
                <a:solidFill>
                  <a:srgbClr val="4D4D4D"/>
                </a:solidFill>
                <a:latin typeface="+mn-lt"/>
              </a:rPr>
              <a:t>Add query rewriting</a:t>
            </a:r>
            <a:r>
              <a:rPr lang="en-US" kern="0" dirty="0" smtClean="0">
                <a:solidFill>
                  <a:srgbClr val="4D4D4D"/>
                </a:solidFill>
                <a:latin typeface="+mn-lt"/>
              </a:rPr>
              <a:t> algorithms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+mn-lt"/>
            </a:endParaRPr>
          </a:p>
          <a:p>
            <a:pPr marL="285750" indent="-285750" eaLnBrk="0" hangingPunct="0">
              <a:spcBef>
                <a:spcPct val="20000"/>
              </a:spcBef>
              <a:buFontTx/>
              <a:buChar char="•"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Ontology-based streaming data integration</a:t>
            </a:r>
          </a:p>
          <a:p>
            <a:pPr marL="1200150" lvl="2" indent="-28575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2000" kern="0" dirty="0" smtClean="0">
                <a:solidFill>
                  <a:srgbClr val="4D4D4D"/>
                </a:solidFill>
                <a:latin typeface="+mn-lt"/>
              </a:rPr>
              <a:t>Horizontal &amp; vertical integration</a:t>
            </a:r>
          </a:p>
          <a:p>
            <a:pPr marL="1200150" lvl="2" indent="-285750" eaLnBrk="0" hangingPunct="0">
              <a:spcBef>
                <a:spcPct val="20000"/>
              </a:spcBef>
              <a:buFontTx/>
              <a:buChar char="•"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Integrate streaming + stored data</a:t>
            </a:r>
          </a:p>
          <a:p>
            <a:pPr marL="1200150" lvl="2" indent="-28575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2000" kern="0" dirty="0" smtClean="0">
                <a:solidFill>
                  <a:srgbClr val="4D4D4D"/>
                </a:solidFill>
                <a:latin typeface="+mn-lt"/>
              </a:rPr>
              <a:t>RDF data sources integration</a:t>
            </a:r>
          </a:p>
          <a:p>
            <a:pPr marL="285750" indent="-285750" eaLnBrk="0" hangingPunct="0">
              <a:spcBef>
                <a:spcPct val="20000"/>
              </a:spcBef>
              <a:buFontTx/>
              <a:buChar char="•"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Streaming query optimization</a:t>
            </a:r>
          </a:p>
          <a:p>
            <a:pPr marL="742950" lvl="1" indent="-28575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2000" kern="0" dirty="0" smtClean="0">
                <a:solidFill>
                  <a:srgbClr val="4D4D4D"/>
                </a:solidFill>
                <a:latin typeface="+mn-lt"/>
              </a:rPr>
              <a:t>Analyze cost models</a:t>
            </a:r>
          </a:p>
          <a:p>
            <a:pPr marL="742950" lvl="1" indent="-285750" eaLnBrk="0" hangingPunct="0">
              <a:spcBef>
                <a:spcPct val="20000"/>
              </a:spcBef>
              <a:buFontTx/>
              <a:buChar char="•"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Streaming sources statistics and metadata</a:t>
            </a:r>
          </a:p>
          <a:p>
            <a:pPr marL="285750" indent="-28575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2000" kern="0" dirty="0" smtClean="0">
                <a:solidFill>
                  <a:srgbClr val="4D4D4D"/>
                </a:solidFill>
                <a:latin typeface="+mn-lt"/>
              </a:rPr>
              <a:t>Quantitative evaluation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GB" sz="2000" b="0" i="0" u="none" strike="noStrike" kern="0" cap="none" spc="0" normalizeH="0" baseline="0" noProof="0" dirty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2 Marcador de número de diapositiva"/>
          <p:cNvSpPr txBox="1">
            <a:spLocks/>
          </p:cNvSpPr>
          <p:nvPr/>
        </p:nvSpPr>
        <p:spPr bwMode="auto">
          <a:xfrm>
            <a:off x="4267200" y="6629400"/>
            <a:ext cx="685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8ABF2F-D1F2-4C90-83E0-0309C18E6684}" type="slidenum">
              <a:rPr kumimoji="0" lang="es-ES" sz="8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s-ES" sz="8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9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23850" y="6629400"/>
            <a:ext cx="3657600" cy="228600"/>
          </a:xfrm>
          <a:noFill/>
        </p:spPr>
        <p:txBody>
          <a:bodyPr/>
          <a:lstStyle/>
          <a:p>
            <a:r>
              <a:rPr lang="es-ES" dirty="0" err="1" smtClean="0">
                <a:latin typeface="Arial" charset="0"/>
              </a:rPr>
              <a:t>Semantic</a:t>
            </a:r>
            <a:r>
              <a:rPr lang="es-ES" dirty="0" smtClean="0">
                <a:latin typeface="Arial" charset="0"/>
              </a:rPr>
              <a:t> </a:t>
            </a:r>
            <a:r>
              <a:rPr lang="es-ES" dirty="0" err="1" smtClean="0">
                <a:latin typeface="Arial" charset="0"/>
              </a:rPr>
              <a:t>Integration</a:t>
            </a:r>
            <a:r>
              <a:rPr lang="es-ES" dirty="0" smtClean="0">
                <a:latin typeface="Arial" charset="0"/>
              </a:rPr>
              <a:t> </a:t>
            </a:r>
            <a:r>
              <a:rPr lang="es-ES" dirty="0" err="1" smtClean="0">
                <a:latin typeface="Arial" charset="0"/>
              </a:rPr>
              <a:t>Streaming</a:t>
            </a:r>
            <a:r>
              <a:rPr lang="es-ES" dirty="0" smtClean="0">
                <a:latin typeface="Arial" charset="0"/>
              </a:rPr>
              <a:t> Data </a:t>
            </a:r>
            <a:r>
              <a:rPr lang="es-ES" dirty="0" err="1" smtClean="0">
                <a:latin typeface="Arial" charset="0"/>
              </a:rPr>
              <a:t>Sources</a:t>
            </a:r>
            <a:endParaRPr lang="es-ES" dirty="0" smtClean="0">
              <a:latin typeface="Arial" charset="0"/>
            </a:endParaRPr>
          </a:p>
        </p:txBody>
      </p:sp>
      <p:sp>
        <p:nvSpPr>
          <p:cNvPr id="10" name="3 Marcador de pie de página"/>
          <p:cNvSpPr txBox="1">
            <a:spLocks/>
          </p:cNvSpPr>
          <p:nvPr/>
        </p:nvSpPr>
        <p:spPr bwMode="auto">
          <a:xfrm>
            <a:off x="1071538" y="6629400"/>
            <a:ext cx="7239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ES" sz="8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11" name="2 Marcador de número de diapositiva"/>
          <p:cNvSpPr txBox="1">
            <a:spLocks/>
          </p:cNvSpPr>
          <p:nvPr/>
        </p:nvSpPr>
        <p:spPr bwMode="auto">
          <a:xfrm>
            <a:off x="6072198" y="66294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Thanks!</a:t>
            </a:r>
            <a:endParaRPr lang="en-GB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B72F7C-718B-4771-923D-883B9E3B344D}" type="slidenum">
              <a:rPr lang="es-ES" smtClean="0"/>
              <a:pPr>
                <a:defRPr/>
              </a:pPr>
              <a:t>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Enabling Semantic Integration of Streaming Data Sources</a:t>
            </a:r>
            <a:endParaRPr lang="es-ES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071538" y="5916617"/>
            <a:ext cx="6172200" cy="941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Enabling Semantic Integration of Streaming Data Sources</a:t>
            </a:r>
            <a:r>
              <a:rPr kumimoji="0" lang="es-ES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s-ES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es-ES" sz="1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6E8A96-DEE2-4C5B-8663-2BB74B1F4E24}" type="slidenum">
              <a:rPr lang="es-ES" smtClean="0"/>
              <a:pPr>
                <a:defRPr/>
              </a:pPr>
              <a:t>16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Red de Ontologías para el Camino de Santiago</a:t>
            </a:r>
            <a:endParaRPr lang="es-ES"/>
          </a:p>
        </p:txBody>
      </p:sp>
      <p:sp>
        <p:nvSpPr>
          <p:cNvPr id="4" name="1 Título"/>
          <p:cNvSpPr txBox="1">
            <a:spLocks/>
          </p:cNvSpPr>
          <p:nvPr/>
        </p:nvSpPr>
        <p:spPr bwMode="auto">
          <a:xfrm>
            <a:off x="1295400" y="304800"/>
            <a:ext cx="7772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References</a:t>
            </a:r>
            <a:endParaRPr kumimoji="0" lang="es-E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14282" y="671691"/>
            <a:ext cx="8929718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100" dirty="0" err="1" smtClean="0"/>
              <a:t>Arasu</a:t>
            </a:r>
            <a:r>
              <a:rPr lang="en-US" sz="1100" dirty="0" smtClean="0"/>
              <a:t>, A., Babcock, B., </a:t>
            </a:r>
            <a:r>
              <a:rPr lang="en-US" sz="1100" dirty="0" err="1" smtClean="0"/>
              <a:t>Babu</a:t>
            </a:r>
            <a:r>
              <a:rPr lang="en-US" sz="1100" dirty="0" smtClean="0"/>
              <a:t>, S., </a:t>
            </a:r>
            <a:r>
              <a:rPr lang="en-US" sz="1100" dirty="0" err="1" smtClean="0"/>
              <a:t>Cieslewicz</a:t>
            </a:r>
            <a:r>
              <a:rPr lang="en-US" sz="1100" dirty="0" smtClean="0"/>
              <a:t>, J., </a:t>
            </a:r>
            <a:r>
              <a:rPr lang="en-US" sz="1100" dirty="0" err="1" smtClean="0"/>
              <a:t>Datar</a:t>
            </a:r>
            <a:r>
              <a:rPr lang="en-US" sz="1100" dirty="0" smtClean="0"/>
              <a:t>, M., Ito, K., </a:t>
            </a:r>
            <a:r>
              <a:rPr lang="en-US" sz="1100" dirty="0" err="1" smtClean="0"/>
              <a:t>Motwani</a:t>
            </a:r>
            <a:r>
              <a:rPr lang="en-US" sz="1100" dirty="0" smtClean="0"/>
              <a:t>, R., </a:t>
            </a:r>
            <a:r>
              <a:rPr lang="en-US" sz="1100" dirty="0" err="1" smtClean="0"/>
              <a:t>Srivastava</a:t>
            </a:r>
            <a:r>
              <a:rPr lang="en-US" sz="1100" dirty="0" smtClean="0"/>
              <a:t>, U., </a:t>
            </a:r>
            <a:r>
              <a:rPr lang="en-US" sz="1100" dirty="0" err="1" smtClean="0"/>
              <a:t>Widom</a:t>
            </a:r>
            <a:r>
              <a:rPr lang="en-US" sz="1100" dirty="0" smtClean="0"/>
              <a:t>, J.: Stream: The </a:t>
            </a:r>
            <a:r>
              <a:rPr lang="en-US" sz="1100" dirty="0" err="1" smtClean="0"/>
              <a:t>stanford</a:t>
            </a:r>
            <a:r>
              <a:rPr lang="en-US" sz="1100" dirty="0" smtClean="0"/>
              <a:t> data stream management system. In </a:t>
            </a:r>
            <a:r>
              <a:rPr lang="en-US" sz="1100" dirty="0" err="1" smtClean="0"/>
              <a:t>Garofalakis</a:t>
            </a:r>
            <a:r>
              <a:rPr lang="en-US" sz="1100" dirty="0" smtClean="0"/>
              <a:t>, M., </a:t>
            </a:r>
            <a:r>
              <a:rPr lang="en-US" sz="1100" dirty="0" err="1" smtClean="0"/>
              <a:t>Gehrke</a:t>
            </a:r>
            <a:r>
              <a:rPr lang="en-US" sz="1100" dirty="0" smtClean="0"/>
              <a:t>, J., </a:t>
            </a:r>
            <a:r>
              <a:rPr lang="en-US" sz="1100" dirty="0" err="1" smtClean="0"/>
              <a:t>Rastogi</a:t>
            </a:r>
            <a:r>
              <a:rPr lang="en-US" sz="1100" dirty="0" smtClean="0"/>
              <a:t>, R., eds.: Data Stream Management. (2006)</a:t>
            </a:r>
          </a:p>
          <a:p>
            <a:endParaRPr lang="en-US" sz="1100" dirty="0" smtClean="0"/>
          </a:p>
          <a:p>
            <a:pPr>
              <a:buFont typeface="Arial" pitchFamily="34" charset="0"/>
              <a:buChar char="•"/>
            </a:pPr>
            <a:r>
              <a:rPr lang="en-US" sz="1100" dirty="0" err="1" smtClean="0"/>
              <a:t>Sahoo</a:t>
            </a:r>
            <a:r>
              <a:rPr lang="en-US" sz="1100" dirty="0" smtClean="0"/>
              <a:t>, S.S., </a:t>
            </a:r>
            <a:r>
              <a:rPr lang="en-US" sz="1100" dirty="0" err="1" smtClean="0"/>
              <a:t>Halb</a:t>
            </a:r>
            <a:r>
              <a:rPr lang="en-US" sz="1100" dirty="0" smtClean="0"/>
              <a:t>, W., Hellmann, S., </a:t>
            </a:r>
            <a:r>
              <a:rPr lang="en-US" sz="1100" dirty="0" err="1" smtClean="0"/>
              <a:t>Idehen</a:t>
            </a:r>
            <a:r>
              <a:rPr lang="en-US" sz="1100" dirty="0" smtClean="0"/>
              <a:t>, K., </a:t>
            </a:r>
            <a:r>
              <a:rPr lang="en-US" sz="1100" dirty="0" err="1" smtClean="0"/>
              <a:t>Jr</a:t>
            </a:r>
            <a:r>
              <a:rPr lang="en-US" sz="1100" dirty="0" smtClean="0"/>
              <a:t>, T.T., Auer, S., </a:t>
            </a:r>
            <a:r>
              <a:rPr lang="en-US" sz="1100" dirty="0" err="1" smtClean="0"/>
              <a:t>Sequeda</a:t>
            </a:r>
            <a:r>
              <a:rPr lang="en-US" sz="1100" dirty="0" smtClean="0"/>
              <a:t>, J., </a:t>
            </a:r>
            <a:r>
              <a:rPr lang="en-US" sz="1100" dirty="0" err="1" smtClean="0"/>
              <a:t>Ezzat</a:t>
            </a:r>
            <a:r>
              <a:rPr lang="en-US" sz="1100" dirty="0" smtClean="0"/>
              <a:t>, A.: A survey of current approaches for mapping of relational databases to RDF. W3C (January 2009)</a:t>
            </a:r>
          </a:p>
          <a:p>
            <a:endParaRPr lang="en-US" sz="1100" dirty="0" smtClean="0"/>
          </a:p>
          <a:p>
            <a:pPr>
              <a:buFont typeface="Arial" pitchFamily="34" charset="0"/>
              <a:buChar char="•"/>
            </a:pPr>
            <a:r>
              <a:rPr lang="en-US" sz="1100" dirty="0" err="1" smtClean="0"/>
              <a:t>Arasu</a:t>
            </a:r>
            <a:r>
              <a:rPr lang="en-US" sz="1100" dirty="0" smtClean="0"/>
              <a:t>, A., </a:t>
            </a:r>
            <a:r>
              <a:rPr lang="en-US" sz="1100" dirty="0" err="1" smtClean="0"/>
              <a:t>Babu</a:t>
            </a:r>
            <a:r>
              <a:rPr lang="en-US" sz="1100" dirty="0" smtClean="0"/>
              <a:t>, S., </a:t>
            </a:r>
            <a:r>
              <a:rPr lang="en-US" sz="1100" dirty="0" err="1" smtClean="0"/>
              <a:t>Widom</a:t>
            </a:r>
            <a:r>
              <a:rPr lang="en-US" sz="1100" dirty="0" smtClean="0"/>
              <a:t>, J.: The </a:t>
            </a:r>
            <a:r>
              <a:rPr lang="en-US" sz="1100" dirty="0" err="1" smtClean="0"/>
              <a:t>cql</a:t>
            </a:r>
            <a:r>
              <a:rPr lang="en-US" sz="1100" dirty="0" smtClean="0"/>
              <a:t> continuous query language: semantic foundations and query execution. The VLDB Journal 15(2) (June 2006) 121-142</a:t>
            </a:r>
          </a:p>
          <a:p>
            <a:endParaRPr lang="en-US" sz="1100" dirty="0" smtClean="0"/>
          </a:p>
          <a:p>
            <a:pPr>
              <a:buFont typeface="Arial" pitchFamily="34" charset="0"/>
              <a:buChar char="•"/>
            </a:pPr>
            <a:r>
              <a:rPr lang="en-US" sz="1100" dirty="0" err="1" smtClean="0"/>
              <a:t>Brenninkmeijer</a:t>
            </a:r>
            <a:r>
              <a:rPr lang="en-US" sz="1100" dirty="0" smtClean="0"/>
              <a:t>, C.Y., </a:t>
            </a:r>
            <a:r>
              <a:rPr lang="en-US" sz="1100" dirty="0" err="1" smtClean="0"/>
              <a:t>Galpin</a:t>
            </a:r>
            <a:r>
              <a:rPr lang="en-US" sz="1100" dirty="0" smtClean="0"/>
              <a:t>, I., </a:t>
            </a:r>
            <a:r>
              <a:rPr lang="en-US" sz="1100" dirty="0" err="1" smtClean="0"/>
              <a:t>Fernandes</a:t>
            </a:r>
            <a:r>
              <a:rPr lang="en-US" sz="1100" dirty="0" smtClean="0"/>
              <a:t>, A.A., Paton, N.W.: A semantics for a query language over sensors, streams and relations. In: BNCOD '08. (2008) 87-99</a:t>
            </a:r>
          </a:p>
          <a:p>
            <a:pPr>
              <a:buFont typeface="Arial" pitchFamily="34" charset="0"/>
              <a:buChar char="•"/>
            </a:pPr>
            <a:endParaRPr lang="en-US" sz="1100" dirty="0" smtClean="0"/>
          </a:p>
          <a:p>
            <a:pPr>
              <a:buFont typeface="Arial" pitchFamily="34" charset="0"/>
              <a:buChar char="•"/>
            </a:pPr>
            <a:r>
              <a:rPr lang="en-US" sz="1100" dirty="0" err="1" smtClean="0"/>
              <a:t>Barrasa</a:t>
            </a:r>
            <a:r>
              <a:rPr lang="en-US" sz="1100" dirty="0" smtClean="0"/>
              <a:t>, J.,  Oscar </a:t>
            </a:r>
            <a:r>
              <a:rPr lang="en-US" sz="1100" dirty="0" err="1" smtClean="0"/>
              <a:t>Corcho</a:t>
            </a:r>
            <a:r>
              <a:rPr lang="en-US" sz="1100" dirty="0" smtClean="0"/>
              <a:t>, Gomez-Perez, A.: R2O, an extensible and semantically based database-to-ontology mapping language. In: SWDB2004. (2004) 1069-1070</a:t>
            </a:r>
          </a:p>
          <a:p>
            <a:pPr>
              <a:buFont typeface="Arial" pitchFamily="34" charset="0"/>
              <a:buChar char="•"/>
            </a:pPr>
            <a:endParaRPr lang="en-US" sz="1100" dirty="0" smtClean="0"/>
          </a:p>
          <a:p>
            <a:pPr>
              <a:buFont typeface="Arial" pitchFamily="34" charset="0"/>
              <a:buChar char="•"/>
            </a:pPr>
            <a:r>
              <a:rPr lang="en-US" sz="1100" dirty="0" err="1" smtClean="0"/>
              <a:t>Lenzerini</a:t>
            </a:r>
            <a:r>
              <a:rPr lang="en-US" sz="1100" dirty="0" smtClean="0"/>
              <a:t>, M.: Data integration: a theoretical perspective. In: PODS '02. (2002) 233-246</a:t>
            </a:r>
          </a:p>
          <a:p>
            <a:pPr>
              <a:buFont typeface="Arial" pitchFamily="34" charset="0"/>
              <a:buChar char="•"/>
            </a:pPr>
            <a:endParaRPr lang="en-US" sz="1100" dirty="0" smtClean="0"/>
          </a:p>
          <a:p>
            <a:pPr>
              <a:buFont typeface="Arial" pitchFamily="34" charset="0"/>
              <a:buChar char="•"/>
            </a:pPr>
            <a:r>
              <a:rPr lang="en-US" sz="1100" dirty="0" err="1" smtClean="0"/>
              <a:t>Barrasa</a:t>
            </a:r>
            <a:r>
              <a:rPr lang="en-US" sz="1100" dirty="0" smtClean="0"/>
              <a:t> Rodriguez, J., Gomez-Perez, A.: Upgrading relational legacy data to the semantic web. In: WWW '06. (2006) 1069-1070</a:t>
            </a:r>
          </a:p>
          <a:p>
            <a:pPr>
              <a:buFont typeface="Arial" pitchFamily="34" charset="0"/>
              <a:buChar char="•"/>
            </a:pPr>
            <a:endParaRPr lang="it-IT" sz="1100" dirty="0" smtClean="0"/>
          </a:p>
          <a:p>
            <a:pPr>
              <a:buFont typeface="Arial" pitchFamily="34" charset="0"/>
              <a:buChar char="•"/>
            </a:pPr>
            <a:r>
              <a:rPr lang="it-IT" sz="1100" dirty="0" smtClean="0"/>
              <a:t>Barbieri, D.F., Braga, D., Ceri, S., Della Valle, E., Grossniklaus, M.: C-sparql: A </a:t>
            </a:r>
            <a:r>
              <a:rPr lang="en-US" sz="1100" dirty="0" smtClean="0"/>
              <a:t>continuous query language for </a:t>
            </a:r>
            <a:r>
              <a:rPr lang="en-US" sz="1100" dirty="0" err="1" smtClean="0"/>
              <a:t>rdf</a:t>
            </a:r>
            <a:r>
              <a:rPr lang="en-US" sz="1100" dirty="0" smtClean="0"/>
              <a:t> data streams (to appear). In: (IJSC). (2010)</a:t>
            </a:r>
          </a:p>
          <a:p>
            <a:pPr>
              <a:buFont typeface="Arial" pitchFamily="34" charset="0"/>
              <a:buChar char="•"/>
            </a:pPr>
            <a:endParaRPr lang="en-US" sz="1100" dirty="0" smtClean="0"/>
          </a:p>
          <a:p>
            <a:pPr>
              <a:buFont typeface="Arial" pitchFamily="34" charset="0"/>
              <a:buChar char="•"/>
            </a:pPr>
            <a:r>
              <a:rPr lang="en-US" sz="1100" dirty="0" err="1" smtClean="0"/>
              <a:t>Bolles</a:t>
            </a:r>
            <a:r>
              <a:rPr lang="en-US" sz="1100" dirty="0" smtClean="0"/>
              <a:t>, A., </a:t>
            </a:r>
            <a:r>
              <a:rPr lang="en-US" sz="1100" dirty="0" err="1" smtClean="0"/>
              <a:t>Grawunder</a:t>
            </a:r>
            <a:r>
              <a:rPr lang="en-US" sz="1100" dirty="0" smtClean="0"/>
              <a:t>, M., Jacobi, J.: Streaming SPARQL - extending SPARQL to process data streams. In: ESWC 08. (2008) 448-462</a:t>
            </a:r>
          </a:p>
          <a:p>
            <a:pPr>
              <a:buFont typeface="Arial" pitchFamily="34" charset="0"/>
              <a:buChar char="•"/>
            </a:pPr>
            <a:endParaRPr lang="en-US" sz="1100" dirty="0" smtClean="0"/>
          </a:p>
          <a:p>
            <a:pPr>
              <a:buFont typeface="Arial" pitchFamily="34" charset="0"/>
              <a:buChar char="•"/>
            </a:pPr>
            <a:r>
              <a:rPr lang="en-US" sz="1100" dirty="0" err="1" smtClean="0"/>
              <a:t>Kossmann</a:t>
            </a:r>
            <a:r>
              <a:rPr lang="en-US" sz="1100" dirty="0" smtClean="0"/>
              <a:t>, D.: The state of the art in distributed query processing. ACM </a:t>
            </a:r>
            <a:r>
              <a:rPr lang="en-US" sz="1100" dirty="0" err="1" smtClean="0"/>
              <a:t>Comput</a:t>
            </a:r>
            <a:r>
              <a:rPr lang="en-US" sz="1100" dirty="0" smtClean="0"/>
              <a:t>. </a:t>
            </a:r>
            <a:r>
              <a:rPr lang="en-US" sz="1100" dirty="0" err="1" smtClean="0"/>
              <a:t>Surv</a:t>
            </a:r>
            <a:r>
              <a:rPr lang="en-US" sz="1100" dirty="0" smtClean="0"/>
              <a:t>. 32(4) (2000) 422-469</a:t>
            </a:r>
          </a:p>
          <a:p>
            <a:pPr>
              <a:buFont typeface="Arial" pitchFamily="34" charset="0"/>
              <a:buChar char="•"/>
            </a:pPr>
            <a:endParaRPr lang="en-US" sz="1100" dirty="0" smtClean="0"/>
          </a:p>
          <a:p>
            <a:pPr>
              <a:buFont typeface="Arial" pitchFamily="34" charset="0"/>
              <a:buChar char="•"/>
            </a:pPr>
            <a:r>
              <a:rPr lang="en-US" sz="1100" dirty="0" smtClean="0"/>
              <a:t>Perez, J., Arenas, M., Gutierrez, C.: Semantics and complexity of </a:t>
            </a:r>
            <a:r>
              <a:rPr lang="en-US" sz="1100" dirty="0" err="1" smtClean="0"/>
              <a:t>sparql</a:t>
            </a:r>
            <a:r>
              <a:rPr lang="en-US" sz="1100" dirty="0" smtClean="0"/>
              <a:t>. ACM Trans. Database Syst. 34(3) (2009) 1-45</a:t>
            </a:r>
          </a:p>
          <a:p>
            <a:pPr>
              <a:buFont typeface="Arial" pitchFamily="34" charset="0"/>
              <a:buChar char="•"/>
            </a:pPr>
            <a:endParaRPr lang="it-IT" sz="1100" dirty="0" smtClean="0"/>
          </a:p>
          <a:p>
            <a:pPr>
              <a:buFont typeface="Arial" pitchFamily="34" charset="0"/>
              <a:buChar char="•"/>
            </a:pPr>
            <a:r>
              <a:rPr lang="it-IT" sz="1100" dirty="0" smtClean="0"/>
              <a:t>Calvanese, D., De Giacomo, G., Lembo, D., Lenzerini, M., Rosati, R.: DL-Lite: </a:t>
            </a:r>
            <a:r>
              <a:rPr lang="fr-FR" sz="1100" dirty="0" smtClean="0"/>
              <a:t>Tractable description </a:t>
            </a:r>
            <a:r>
              <a:rPr lang="fr-FR" sz="1100" dirty="0" err="1" smtClean="0"/>
              <a:t>logics</a:t>
            </a:r>
            <a:r>
              <a:rPr lang="fr-FR" sz="1100" dirty="0" smtClean="0"/>
              <a:t> for ontologies. In: AAAI 2005. (2005) 602-607</a:t>
            </a:r>
          </a:p>
          <a:p>
            <a:pPr>
              <a:buFont typeface="Arial" pitchFamily="34" charset="0"/>
              <a:buChar char="•"/>
            </a:pPr>
            <a:endParaRPr lang="it-IT" sz="1100" dirty="0" smtClean="0"/>
          </a:p>
          <a:p>
            <a:pPr>
              <a:buFont typeface="Arial" pitchFamily="34" charset="0"/>
              <a:buChar char="•"/>
            </a:pPr>
            <a:r>
              <a:rPr lang="it-IT" sz="1100" dirty="0" smtClean="0"/>
              <a:t>Poggi, A., Lembo, D., Calvanese, D., Giacomo, G.D., Lenzerini, M., Rosati, R.: </a:t>
            </a:r>
            <a:r>
              <a:rPr lang="en-US" sz="1100" dirty="0" smtClean="0"/>
              <a:t>Linking data to ontologies. J. Data Semantics 10 (2008) 133-173</a:t>
            </a:r>
          </a:p>
          <a:p>
            <a:pPr>
              <a:buFont typeface="Arial" pitchFamily="34" charset="0"/>
              <a:buChar char="•"/>
            </a:pPr>
            <a:endParaRPr lang="en-US" sz="1100" dirty="0" smtClean="0"/>
          </a:p>
          <a:p>
            <a:pPr>
              <a:buFont typeface="Arial" pitchFamily="34" charset="0"/>
              <a:buChar char="•"/>
            </a:pPr>
            <a:r>
              <a:rPr lang="en-US" sz="1100" dirty="0" smtClean="0"/>
              <a:t>Perez-</a:t>
            </a:r>
            <a:r>
              <a:rPr lang="en-US" sz="1100" dirty="0" err="1" smtClean="0"/>
              <a:t>Urbina</a:t>
            </a:r>
            <a:r>
              <a:rPr lang="en-US" sz="1100" dirty="0" smtClean="0"/>
              <a:t>, H., </a:t>
            </a:r>
            <a:r>
              <a:rPr lang="en-US" sz="1100" dirty="0" err="1" smtClean="0"/>
              <a:t>Horrocks</a:t>
            </a:r>
            <a:r>
              <a:rPr lang="en-US" sz="1100" dirty="0" smtClean="0"/>
              <a:t>, I., </a:t>
            </a:r>
            <a:r>
              <a:rPr lang="en-US" sz="1100" dirty="0" err="1" smtClean="0"/>
              <a:t>Motik</a:t>
            </a:r>
            <a:r>
              <a:rPr lang="en-US" sz="1100" dirty="0" smtClean="0"/>
              <a:t>, B.: </a:t>
            </a:r>
            <a:r>
              <a:rPr lang="en-US" sz="1100" dirty="0" err="1" smtClean="0"/>
              <a:t>Ecient</a:t>
            </a:r>
            <a:r>
              <a:rPr lang="en-US" sz="1100" dirty="0" smtClean="0"/>
              <a:t> query answering for owl 2. In: ISWC 2009. (2009) 489-504</a:t>
            </a:r>
            <a:endParaRPr 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&amp; Scope</a:t>
            </a:r>
          </a:p>
        </p:txBody>
      </p:sp>
      <p:sp>
        <p:nvSpPr>
          <p:cNvPr id="4099" name="2 Marcador de número de diapositiva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68ABF2F-D1F2-4C90-83E0-0309C18E6684}" type="slidenum">
              <a:rPr lang="es-ES" smtClean="0">
                <a:latin typeface="Arial" charset="0"/>
              </a:rPr>
              <a:pPr/>
              <a:t>17</a:t>
            </a:fld>
            <a:endParaRPr lang="es-ES" dirty="0" smtClean="0">
              <a:latin typeface="Arial" charset="0"/>
            </a:endParaRPr>
          </a:p>
        </p:txBody>
      </p:sp>
      <p:sp>
        <p:nvSpPr>
          <p:cNvPr id="4100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23850" y="6629400"/>
            <a:ext cx="3657600" cy="228600"/>
          </a:xfrm>
          <a:noFill/>
        </p:spPr>
        <p:txBody>
          <a:bodyPr/>
          <a:lstStyle/>
          <a:p>
            <a:r>
              <a:rPr lang="es-ES" dirty="0" err="1" smtClean="0">
                <a:latin typeface="Arial" charset="0"/>
              </a:rPr>
              <a:t>Semantic</a:t>
            </a:r>
            <a:r>
              <a:rPr lang="es-ES" dirty="0" smtClean="0">
                <a:latin typeface="Arial" charset="0"/>
              </a:rPr>
              <a:t> </a:t>
            </a:r>
            <a:r>
              <a:rPr lang="es-ES" dirty="0" err="1" smtClean="0">
                <a:latin typeface="Arial" charset="0"/>
              </a:rPr>
              <a:t>Integration</a:t>
            </a:r>
            <a:r>
              <a:rPr lang="es-ES" dirty="0" smtClean="0">
                <a:latin typeface="Arial" charset="0"/>
              </a:rPr>
              <a:t> </a:t>
            </a:r>
            <a:r>
              <a:rPr lang="es-ES" dirty="0" err="1" smtClean="0">
                <a:latin typeface="Arial" charset="0"/>
              </a:rPr>
              <a:t>Streaming</a:t>
            </a:r>
            <a:r>
              <a:rPr lang="es-ES" dirty="0" smtClean="0">
                <a:latin typeface="Arial" charset="0"/>
              </a:rPr>
              <a:t> Data </a:t>
            </a:r>
            <a:r>
              <a:rPr lang="es-ES" dirty="0" err="1" smtClean="0">
                <a:latin typeface="Arial" charset="0"/>
              </a:rPr>
              <a:t>Sources</a:t>
            </a:r>
            <a:endParaRPr lang="es-ES" dirty="0" smtClean="0">
              <a:latin typeface="Arial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42844" y="1214422"/>
            <a:ext cx="4714908" cy="2214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33400" marR="0" lvl="0" indent="-5334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Development of an integrated information</a:t>
            </a:r>
            <a:r>
              <a:rPr kumimoji="0" lang="en-GB" sz="1800" b="0" i="0" u="none" strike="noStrike" kern="0" cap="none" spc="0" normalizeH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space where new sensor networks can be easily discovered and integrated with existing ones and possibly other data sources (e.g., historical databases)</a:t>
            </a:r>
          </a:p>
        </p:txBody>
      </p:sp>
      <p:graphicFrame>
        <p:nvGraphicFramePr>
          <p:cNvPr id="7" name="Object 7"/>
          <p:cNvGraphicFramePr>
            <a:graphicFrameLocks noChangeAspect="1"/>
          </p:cNvGraphicFramePr>
          <p:nvPr/>
        </p:nvGraphicFramePr>
        <p:xfrm>
          <a:off x="2071670" y="2928934"/>
          <a:ext cx="5597525" cy="3429000"/>
        </p:xfrm>
        <a:graphic>
          <a:graphicData uri="http://schemas.openxmlformats.org/presentationml/2006/ole">
            <p:oleObj spid="_x0000_s4103" name="Gráfico" r:id="rId3" imgW="4229029" imgH="2590740" progId="MSGraph.Chart.8">
              <p:embed followColorScheme="full"/>
            </p:oleObj>
          </a:graphicData>
        </a:graphic>
      </p:graphicFrame>
      <p:sp>
        <p:nvSpPr>
          <p:cNvPr id="8" name="Rectangle 8"/>
          <p:cNvSpPr txBox="1">
            <a:spLocks noChangeArrowheads="1"/>
          </p:cNvSpPr>
          <p:nvPr/>
        </p:nvSpPr>
        <p:spPr bwMode="auto">
          <a:xfrm>
            <a:off x="4643438" y="1214422"/>
            <a:ext cx="4229100" cy="1928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Rapid development of flexible and user-centric decision support systems that use data from multiple autonomous independently deployed sensor networks and other applications.</a:t>
            </a:r>
            <a:endParaRPr kumimoji="0" lang="es-ES" sz="1800" b="0" i="0" u="none" strike="noStrike" kern="0" cap="none" spc="0" normalizeH="0" baseline="0" noProof="0" dirty="0" smtClean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22574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10" name="3 Marcador de pie de página"/>
          <p:cNvSpPr txBox="1">
            <a:spLocks/>
          </p:cNvSpPr>
          <p:nvPr/>
        </p:nvSpPr>
        <p:spPr bwMode="auto">
          <a:xfrm>
            <a:off x="1071538" y="6629400"/>
            <a:ext cx="7239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ES" sz="8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11" name="2 Marcador de número de diapositiva"/>
          <p:cNvSpPr txBox="1">
            <a:spLocks/>
          </p:cNvSpPr>
          <p:nvPr/>
        </p:nvSpPr>
        <p:spPr bwMode="auto">
          <a:xfrm>
            <a:off x="6072198" y="66294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14348" y="714356"/>
            <a:ext cx="32147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SemSorGrid4Env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H" sz="2400" dirty="0" err="1" smtClean="0"/>
              <a:t>Ontology</a:t>
            </a:r>
            <a:r>
              <a:rPr lang="fr-CH" sz="2400" dirty="0" smtClean="0"/>
              <a:t>-</a:t>
            </a:r>
            <a:r>
              <a:rPr lang="fr-CH" sz="2400" dirty="0" err="1" smtClean="0"/>
              <a:t>based</a:t>
            </a:r>
            <a:r>
              <a:rPr lang="fr-CH" sz="2400" dirty="0" smtClean="0"/>
              <a:t> data </a:t>
            </a:r>
            <a:r>
              <a:rPr lang="fr-CH" sz="2400" dirty="0" err="1" smtClean="0"/>
              <a:t>access</a:t>
            </a:r>
            <a:r>
              <a:rPr lang="fr-CH" sz="2400" dirty="0" smtClean="0"/>
              <a:t> &amp; </a:t>
            </a:r>
            <a:r>
              <a:rPr lang="fr-CH" sz="2400" dirty="0" err="1" smtClean="0"/>
              <a:t>integration</a:t>
            </a:r>
            <a:endParaRPr lang="en-US" sz="2400" dirty="0"/>
          </a:p>
        </p:txBody>
      </p:sp>
      <p:grpSp>
        <p:nvGrpSpPr>
          <p:cNvPr id="3" name="Group 23"/>
          <p:cNvGrpSpPr/>
          <p:nvPr/>
        </p:nvGrpSpPr>
        <p:grpSpPr>
          <a:xfrm>
            <a:off x="2500298" y="1857364"/>
            <a:ext cx="857256" cy="642942"/>
            <a:chOff x="2285984" y="2571744"/>
            <a:chExt cx="642942" cy="357190"/>
          </a:xfrm>
        </p:grpSpPr>
        <p:sp>
          <p:nvSpPr>
            <p:cNvPr id="5" name="Rounded Rectangle 4"/>
            <p:cNvSpPr/>
            <p:nvPr/>
          </p:nvSpPr>
          <p:spPr>
            <a:xfrm>
              <a:off x="2428860" y="2714620"/>
              <a:ext cx="214314" cy="7143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2714612" y="2714620"/>
              <a:ext cx="214314" cy="7143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2571736" y="2571744"/>
              <a:ext cx="214314" cy="7143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285984" y="2857496"/>
              <a:ext cx="214314" cy="7143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2571736" y="2857496"/>
              <a:ext cx="214314" cy="7143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/>
            <p:cNvCxnSpPr>
              <a:stCxn id="8" idx="2"/>
              <a:endCxn id="7" idx="0"/>
            </p:cNvCxnSpPr>
            <p:nvPr/>
          </p:nvCxnSpPr>
          <p:spPr>
            <a:xfrm rot="16200000" flipH="1">
              <a:off x="2714612" y="2607463"/>
              <a:ext cx="71438" cy="142876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8" idx="2"/>
              <a:endCxn id="5" idx="0"/>
            </p:cNvCxnSpPr>
            <p:nvPr/>
          </p:nvCxnSpPr>
          <p:spPr>
            <a:xfrm rot="5400000">
              <a:off x="2571736" y="2607463"/>
              <a:ext cx="71438" cy="142876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5" idx="2"/>
              <a:endCxn id="11" idx="0"/>
            </p:cNvCxnSpPr>
            <p:nvPr/>
          </p:nvCxnSpPr>
          <p:spPr>
            <a:xfrm rot="16200000" flipH="1">
              <a:off x="2571736" y="2750339"/>
              <a:ext cx="71438" cy="142876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5" idx="2"/>
              <a:endCxn id="10" idx="0"/>
            </p:cNvCxnSpPr>
            <p:nvPr/>
          </p:nvCxnSpPr>
          <p:spPr>
            <a:xfrm rot="5400000">
              <a:off x="2428860" y="2750339"/>
              <a:ext cx="71438" cy="142876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16 Disco magnético"/>
          <p:cNvSpPr/>
          <p:nvPr/>
        </p:nvSpPr>
        <p:spPr>
          <a:xfrm>
            <a:off x="5072066" y="1857364"/>
            <a:ext cx="571504" cy="571504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13 Flecha izquierda y derecha"/>
          <p:cNvSpPr/>
          <p:nvPr/>
        </p:nvSpPr>
        <p:spPr>
          <a:xfrm>
            <a:off x="3857620" y="2071678"/>
            <a:ext cx="714380" cy="214314"/>
          </a:xfrm>
          <a:prstGeom prst="left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15 CuadroTexto"/>
          <p:cNvSpPr txBox="1"/>
          <p:nvPr/>
        </p:nvSpPr>
        <p:spPr>
          <a:xfrm>
            <a:off x="2285984" y="2571744"/>
            <a:ext cx="16430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Ontological model</a:t>
            </a:r>
            <a:endParaRPr lang="en-GB" sz="1200" dirty="0"/>
          </a:p>
        </p:txBody>
      </p:sp>
      <p:sp>
        <p:nvSpPr>
          <p:cNvPr id="17" name="16 CuadroTexto"/>
          <p:cNvSpPr txBox="1"/>
          <p:nvPr/>
        </p:nvSpPr>
        <p:spPr>
          <a:xfrm>
            <a:off x="5000628" y="2571744"/>
            <a:ext cx="9286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Database</a:t>
            </a:r>
            <a:endParaRPr lang="en-GB" sz="1200" dirty="0"/>
          </a:p>
        </p:txBody>
      </p:sp>
      <p:sp>
        <p:nvSpPr>
          <p:cNvPr id="19" name="18 CuadroTexto"/>
          <p:cNvSpPr txBox="1"/>
          <p:nvPr/>
        </p:nvSpPr>
        <p:spPr>
          <a:xfrm>
            <a:off x="6715140" y="1571612"/>
            <a:ext cx="13573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err="1" smtClean="0"/>
              <a:t>SquirrelRDF</a:t>
            </a:r>
            <a:endParaRPr lang="en-GB" sz="1200" dirty="0" smtClean="0"/>
          </a:p>
          <a:p>
            <a:r>
              <a:rPr lang="en-GB" sz="1200" dirty="0" err="1" smtClean="0"/>
              <a:t>RDBToOnto</a:t>
            </a:r>
            <a:endParaRPr lang="en-GB" sz="1200" dirty="0" smtClean="0"/>
          </a:p>
          <a:p>
            <a:r>
              <a:rPr lang="en-GB" sz="1200" dirty="0" smtClean="0"/>
              <a:t>Relational.OWL</a:t>
            </a:r>
          </a:p>
          <a:p>
            <a:r>
              <a:rPr lang="en-GB" sz="1200" dirty="0" smtClean="0"/>
              <a:t>SPASQL</a:t>
            </a:r>
          </a:p>
          <a:p>
            <a:r>
              <a:rPr lang="en-GB" sz="1200" dirty="0" smtClean="0"/>
              <a:t>Virtuoso</a:t>
            </a:r>
          </a:p>
          <a:p>
            <a:r>
              <a:rPr lang="en-GB" sz="1200" dirty="0" smtClean="0"/>
              <a:t>D2RQ</a:t>
            </a:r>
          </a:p>
          <a:p>
            <a:r>
              <a:rPr lang="en-GB" sz="1200" dirty="0" smtClean="0"/>
              <a:t>MASTRO</a:t>
            </a:r>
          </a:p>
          <a:p>
            <a:r>
              <a:rPr lang="en-GB" sz="1200" dirty="0" smtClean="0"/>
              <a:t>R</a:t>
            </a:r>
            <a:r>
              <a:rPr lang="en-GB" sz="1200" baseline="-25000" dirty="0" smtClean="0"/>
              <a:t>2</a:t>
            </a:r>
            <a:r>
              <a:rPr lang="en-GB" sz="1200" dirty="0" smtClean="0"/>
              <a:t>O + ODEMapster</a:t>
            </a:r>
            <a:endParaRPr lang="en-GB" sz="1200" dirty="0"/>
          </a:p>
        </p:txBody>
      </p:sp>
      <p:sp>
        <p:nvSpPr>
          <p:cNvPr id="20" name="19 CuadroTexto"/>
          <p:cNvSpPr txBox="1"/>
          <p:nvPr/>
        </p:nvSpPr>
        <p:spPr>
          <a:xfrm>
            <a:off x="6786578" y="4357694"/>
            <a:ext cx="10715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OBSERVER</a:t>
            </a:r>
          </a:p>
          <a:p>
            <a:r>
              <a:rPr lang="en-GB" sz="1200" dirty="0" smtClean="0"/>
              <a:t>SIMS</a:t>
            </a:r>
          </a:p>
          <a:p>
            <a:r>
              <a:rPr lang="en-GB" sz="1200" dirty="0" smtClean="0"/>
              <a:t>Carnot</a:t>
            </a:r>
          </a:p>
          <a:p>
            <a:r>
              <a:rPr lang="en-GB" sz="1200" dirty="0" smtClean="0"/>
              <a:t>DWQ</a:t>
            </a:r>
          </a:p>
          <a:p>
            <a:r>
              <a:rPr lang="en-GB" sz="1200" dirty="0" smtClean="0"/>
              <a:t>PICSEL</a:t>
            </a:r>
          </a:p>
          <a:p>
            <a:r>
              <a:rPr lang="en-GB" sz="1200" dirty="0" smtClean="0"/>
              <a:t>MOMIS</a:t>
            </a:r>
            <a:endParaRPr lang="en-GB" sz="1200" dirty="0"/>
          </a:p>
        </p:txBody>
      </p:sp>
      <p:sp>
        <p:nvSpPr>
          <p:cNvPr id="23" name="22 Rectángulo redondeado"/>
          <p:cNvSpPr/>
          <p:nvPr/>
        </p:nvSpPr>
        <p:spPr>
          <a:xfrm>
            <a:off x="3571868" y="2285992"/>
            <a:ext cx="1285884" cy="35719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Transform</a:t>
            </a:r>
          </a:p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relational query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28" name="27 Flecha derecha"/>
          <p:cNvSpPr/>
          <p:nvPr/>
        </p:nvSpPr>
        <p:spPr>
          <a:xfrm>
            <a:off x="1714480" y="2071678"/>
            <a:ext cx="500066" cy="21431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28 Rectángulo redondeado"/>
          <p:cNvSpPr/>
          <p:nvPr/>
        </p:nvSpPr>
        <p:spPr>
          <a:xfrm>
            <a:off x="1428728" y="2285992"/>
            <a:ext cx="1000132" cy="35719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Ontological query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30" name="29 Esquina doblada"/>
          <p:cNvSpPr/>
          <p:nvPr/>
        </p:nvSpPr>
        <p:spPr>
          <a:xfrm>
            <a:off x="3857620" y="2786058"/>
            <a:ext cx="785818" cy="357190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ysClr val="windowText" lastClr="000000"/>
                </a:solidFill>
              </a:rPr>
              <a:t>Mapping</a:t>
            </a:r>
            <a:endParaRPr lang="en-GB" sz="1200" dirty="0">
              <a:solidFill>
                <a:sysClr val="windowText" lastClr="000000"/>
              </a:solidFill>
            </a:endParaRPr>
          </a:p>
        </p:txBody>
      </p:sp>
      <p:sp>
        <p:nvSpPr>
          <p:cNvPr id="31" name="30 Abrir corchete"/>
          <p:cNvSpPr/>
          <p:nvPr/>
        </p:nvSpPr>
        <p:spPr>
          <a:xfrm>
            <a:off x="6715140" y="1571612"/>
            <a:ext cx="71438" cy="1571636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31 Cerrar corchete"/>
          <p:cNvSpPr/>
          <p:nvPr/>
        </p:nvSpPr>
        <p:spPr>
          <a:xfrm>
            <a:off x="8001024" y="1571612"/>
            <a:ext cx="45719" cy="1571636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" name="Group 23"/>
          <p:cNvGrpSpPr/>
          <p:nvPr/>
        </p:nvGrpSpPr>
        <p:grpSpPr>
          <a:xfrm>
            <a:off x="2500298" y="4500570"/>
            <a:ext cx="857256" cy="642942"/>
            <a:chOff x="2285984" y="2571744"/>
            <a:chExt cx="642942" cy="357190"/>
          </a:xfrm>
        </p:grpSpPr>
        <p:sp>
          <p:nvSpPr>
            <p:cNvPr id="34" name="Rounded Rectangle 4"/>
            <p:cNvSpPr/>
            <p:nvPr/>
          </p:nvSpPr>
          <p:spPr>
            <a:xfrm>
              <a:off x="2428860" y="2714620"/>
              <a:ext cx="214314" cy="7143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ounded Rectangle 6"/>
            <p:cNvSpPr/>
            <p:nvPr/>
          </p:nvSpPr>
          <p:spPr>
            <a:xfrm>
              <a:off x="2714612" y="2714620"/>
              <a:ext cx="214314" cy="7143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ounded Rectangle 7"/>
            <p:cNvSpPr/>
            <p:nvPr/>
          </p:nvSpPr>
          <p:spPr>
            <a:xfrm>
              <a:off x="2571736" y="2571744"/>
              <a:ext cx="214314" cy="7143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ounded Rectangle 9"/>
            <p:cNvSpPr/>
            <p:nvPr/>
          </p:nvSpPr>
          <p:spPr>
            <a:xfrm>
              <a:off x="2285984" y="2857496"/>
              <a:ext cx="214314" cy="7143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ounded Rectangle 10"/>
            <p:cNvSpPr/>
            <p:nvPr/>
          </p:nvSpPr>
          <p:spPr>
            <a:xfrm>
              <a:off x="2571736" y="2857496"/>
              <a:ext cx="214314" cy="7143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Straight Connector 12"/>
            <p:cNvCxnSpPr>
              <a:stCxn id="36" idx="2"/>
              <a:endCxn id="35" idx="0"/>
            </p:cNvCxnSpPr>
            <p:nvPr/>
          </p:nvCxnSpPr>
          <p:spPr>
            <a:xfrm rot="16200000" flipH="1">
              <a:off x="2714612" y="2607463"/>
              <a:ext cx="71438" cy="142876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14"/>
            <p:cNvCxnSpPr>
              <a:stCxn id="36" idx="2"/>
              <a:endCxn id="34" idx="0"/>
            </p:cNvCxnSpPr>
            <p:nvPr/>
          </p:nvCxnSpPr>
          <p:spPr>
            <a:xfrm rot="5400000">
              <a:off x="2571736" y="2607463"/>
              <a:ext cx="71438" cy="142876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17"/>
            <p:cNvCxnSpPr>
              <a:stCxn id="34" idx="2"/>
              <a:endCxn id="38" idx="0"/>
            </p:cNvCxnSpPr>
            <p:nvPr/>
          </p:nvCxnSpPr>
          <p:spPr>
            <a:xfrm rot="16200000" flipH="1">
              <a:off x="2571736" y="2750339"/>
              <a:ext cx="71438" cy="142876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20"/>
            <p:cNvCxnSpPr>
              <a:stCxn id="34" idx="2"/>
              <a:endCxn id="37" idx="0"/>
            </p:cNvCxnSpPr>
            <p:nvPr/>
          </p:nvCxnSpPr>
          <p:spPr>
            <a:xfrm rot="5400000">
              <a:off x="2428860" y="2750339"/>
              <a:ext cx="71438" cy="142876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16 Disco magnético"/>
          <p:cNvSpPr/>
          <p:nvPr/>
        </p:nvSpPr>
        <p:spPr>
          <a:xfrm>
            <a:off x="4786314" y="4071942"/>
            <a:ext cx="357190" cy="357190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4" name="43 Flecha izquierda y derecha"/>
          <p:cNvSpPr/>
          <p:nvPr/>
        </p:nvSpPr>
        <p:spPr>
          <a:xfrm rot="20355065">
            <a:off x="3846074" y="4348843"/>
            <a:ext cx="663481" cy="121037"/>
          </a:xfrm>
          <a:prstGeom prst="left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 dirty="0"/>
          </a:p>
        </p:txBody>
      </p:sp>
      <p:sp>
        <p:nvSpPr>
          <p:cNvPr id="45" name="44 CuadroTexto"/>
          <p:cNvSpPr txBox="1"/>
          <p:nvPr/>
        </p:nvSpPr>
        <p:spPr>
          <a:xfrm>
            <a:off x="2285984" y="5214950"/>
            <a:ext cx="16430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Ontological model</a:t>
            </a:r>
            <a:endParaRPr lang="en-GB" sz="1200" dirty="0"/>
          </a:p>
        </p:txBody>
      </p:sp>
      <p:sp>
        <p:nvSpPr>
          <p:cNvPr id="46" name="45 CuadroTexto"/>
          <p:cNvSpPr txBox="1"/>
          <p:nvPr/>
        </p:nvSpPr>
        <p:spPr>
          <a:xfrm>
            <a:off x="5000628" y="5643578"/>
            <a:ext cx="9286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Databases</a:t>
            </a:r>
            <a:endParaRPr lang="en-GB" sz="1200" dirty="0"/>
          </a:p>
        </p:txBody>
      </p:sp>
      <p:sp>
        <p:nvSpPr>
          <p:cNvPr id="47" name="46 Rectángulo redondeado"/>
          <p:cNvSpPr/>
          <p:nvPr/>
        </p:nvSpPr>
        <p:spPr>
          <a:xfrm>
            <a:off x="3428992" y="5572140"/>
            <a:ext cx="1285884" cy="35719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Transform</a:t>
            </a:r>
          </a:p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relational query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48" name="47 Flecha derecha"/>
          <p:cNvSpPr/>
          <p:nvPr/>
        </p:nvSpPr>
        <p:spPr>
          <a:xfrm>
            <a:off x="1714480" y="4500570"/>
            <a:ext cx="500066" cy="21431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48 Rectángulo redondeado"/>
          <p:cNvSpPr/>
          <p:nvPr/>
        </p:nvSpPr>
        <p:spPr>
          <a:xfrm>
            <a:off x="1428728" y="4786322"/>
            <a:ext cx="1000132" cy="35719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Ontological query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50" name="49 Esquina doblada"/>
          <p:cNvSpPr/>
          <p:nvPr/>
        </p:nvSpPr>
        <p:spPr>
          <a:xfrm>
            <a:off x="3714744" y="6000768"/>
            <a:ext cx="857256" cy="357190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ysClr val="windowText" lastClr="000000"/>
                </a:solidFill>
              </a:rPr>
              <a:t>Mappings</a:t>
            </a:r>
            <a:endParaRPr lang="en-GB" sz="1200" dirty="0">
              <a:solidFill>
                <a:sysClr val="windowText" lastClr="000000"/>
              </a:solidFill>
            </a:endParaRPr>
          </a:p>
        </p:txBody>
      </p:sp>
      <p:sp>
        <p:nvSpPr>
          <p:cNvPr id="51" name="50 Flecha izquierda y derecha"/>
          <p:cNvSpPr/>
          <p:nvPr/>
        </p:nvSpPr>
        <p:spPr>
          <a:xfrm>
            <a:off x="3857620" y="4714884"/>
            <a:ext cx="714380" cy="142876"/>
          </a:xfrm>
          <a:prstGeom prst="left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 dirty="0"/>
          </a:p>
        </p:txBody>
      </p:sp>
      <p:sp>
        <p:nvSpPr>
          <p:cNvPr id="52" name="51 Flecha izquierda y derecha"/>
          <p:cNvSpPr/>
          <p:nvPr/>
        </p:nvSpPr>
        <p:spPr>
          <a:xfrm rot="1668624">
            <a:off x="3853818" y="5142367"/>
            <a:ext cx="642942" cy="142876"/>
          </a:xfrm>
          <a:prstGeom prst="left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 dirty="0"/>
          </a:p>
        </p:txBody>
      </p:sp>
      <p:sp>
        <p:nvSpPr>
          <p:cNvPr id="53" name="16 Disco magnético"/>
          <p:cNvSpPr/>
          <p:nvPr/>
        </p:nvSpPr>
        <p:spPr>
          <a:xfrm>
            <a:off x="4786314" y="4643446"/>
            <a:ext cx="357190" cy="357190"/>
          </a:xfrm>
          <a:prstGeom prst="flowChartMagneticDisk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4" name="16 Disco magnético"/>
          <p:cNvSpPr/>
          <p:nvPr/>
        </p:nvSpPr>
        <p:spPr>
          <a:xfrm>
            <a:off x="4786314" y="5143512"/>
            <a:ext cx="357190" cy="357190"/>
          </a:xfrm>
          <a:prstGeom prst="flowChartMagneticDisk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5" name="54 Abrir corchete"/>
          <p:cNvSpPr/>
          <p:nvPr/>
        </p:nvSpPr>
        <p:spPr>
          <a:xfrm>
            <a:off x="6715140" y="4286256"/>
            <a:ext cx="45719" cy="1357322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55 Cerrar corchete"/>
          <p:cNvSpPr/>
          <p:nvPr/>
        </p:nvSpPr>
        <p:spPr>
          <a:xfrm>
            <a:off x="7929586" y="4286256"/>
            <a:ext cx="71438" cy="1357322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56 CuadroTexto"/>
          <p:cNvSpPr txBox="1"/>
          <p:nvPr/>
        </p:nvSpPr>
        <p:spPr>
          <a:xfrm rot="19892654">
            <a:off x="4095107" y="3066177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chemeClr val="accent2">
                    <a:lumMod val="75000"/>
                  </a:schemeClr>
                </a:solidFill>
              </a:rPr>
              <a:t>R</a:t>
            </a:r>
            <a:r>
              <a:rPr lang="en-GB" sz="1400" baseline="-25000" dirty="0" smtClean="0">
                <a:solidFill>
                  <a:schemeClr val="accent2">
                    <a:lumMod val="75000"/>
                  </a:schemeClr>
                </a:solidFill>
              </a:rPr>
              <a:t>2</a:t>
            </a:r>
            <a:r>
              <a:rPr lang="en-GB" sz="1400" dirty="0" smtClean="0">
                <a:solidFill>
                  <a:schemeClr val="accent2">
                    <a:lumMod val="75000"/>
                  </a:schemeClr>
                </a:solidFill>
              </a:rPr>
              <a:t>O</a:t>
            </a:r>
            <a:endParaRPr lang="en-GB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8" name="57 CuadroTexto"/>
          <p:cNvSpPr txBox="1"/>
          <p:nvPr/>
        </p:nvSpPr>
        <p:spPr>
          <a:xfrm rot="19892654">
            <a:off x="3720653" y="1676023"/>
            <a:ext cx="11160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chemeClr val="accent2">
                    <a:lumMod val="75000"/>
                  </a:schemeClr>
                </a:solidFill>
              </a:rPr>
              <a:t>ODEMapster</a:t>
            </a:r>
            <a:endParaRPr lang="en-GB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9" name="58 CuadroTexto"/>
          <p:cNvSpPr txBox="1"/>
          <p:nvPr/>
        </p:nvSpPr>
        <p:spPr>
          <a:xfrm rot="19892654">
            <a:off x="1593492" y="1755885"/>
            <a:ext cx="851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chemeClr val="accent2">
                    <a:lumMod val="75000"/>
                  </a:schemeClr>
                </a:solidFill>
              </a:rPr>
              <a:t>ODEMQL</a:t>
            </a:r>
            <a:endParaRPr lang="en-GB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0" name="59 CuadroTexto"/>
          <p:cNvSpPr txBox="1"/>
          <p:nvPr/>
        </p:nvSpPr>
        <p:spPr>
          <a:xfrm rot="19892654">
            <a:off x="2684059" y="2752526"/>
            <a:ext cx="5370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chemeClr val="accent2">
                    <a:lumMod val="75000"/>
                  </a:schemeClr>
                </a:solidFill>
              </a:rPr>
              <a:t>OWL</a:t>
            </a:r>
            <a:endParaRPr lang="en-GB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1" name="60 CuadroTexto"/>
          <p:cNvSpPr txBox="1"/>
          <p:nvPr/>
        </p:nvSpPr>
        <p:spPr>
          <a:xfrm rot="19892654">
            <a:off x="5486959" y="1751267"/>
            <a:ext cx="78912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err="1" smtClean="0">
                <a:solidFill>
                  <a:schemeClr val="accent2">
                    <a:lumMod val="75000"/>
                  </a:schemeClr>
                </a:solidFill>
              </a:rPr>
              <a:t>MySQL</a:t>
            </a:r>
            <a:endParaRPr lang="en-GB" sz="1400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GB" sz="1400" dirty="0" smtClean="0">
                <a:solidFill>
                  <a:schemeClr val="accent2">
                    <a:lumMod val="75000"/>
                  </a:schemeClr>
                </a:solidFill>
              </a:rPr>
              <a:t>Oracle</a:t>
            </a:r>
          </a:p>
          <a:p>
            <a:r>
              <a:rPr lang="en-GB" sz="1400" dirty="0" smtClean="0">
                <a:solidFill>
                  <a:schemeClr val="accent2">
                    <a:lumMod val="75000"/>
                  </a:schemeClr>
                </a:solidFill>
              </a:rPr>
              <a:t>...others</a:t>
            </a:r>
            <a:endParaRPr lang="en-GB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2" name="2 Marcador de número de diapositiva"/>
          <p:cNvSpPr>
            <a:spLocks noGrp="1"/>
          </p:cNvSpPr>
          <p:nvPr>
            <p:ph type="sldNum" sz="quarter" idx="10"/>
          </p:nvPr>
        </p:nvSpPr>
        <p:spPr>
          <a:xfrm>
            <a:off x="4267200" y="6629400"/>
            <a:ext cx="685800" cy="228600"/>
          </a:xfrm>
          <a:noFill/>
        </p:spPr>
        <p:txBody>
          <a:bodyPr/>
          <a:lstStyle/>
          <a:p>
            <a:fld id="{568ABF2F-D1F2-4C90-83E0-0309C18E6684}" type="slidenum">
              <a:rPr lang="es-ES" smtClean="0">
                <a:latin typeface="Arial" charset="0"/>
              </a:rPr>
              <a:pPr/>
              <a:t>18</a:t>
            </a:fld>
            <a:endParaRPr lang="es-ES" dirty="0" smtClean="0">
              <a:latin typeface="Arial" charset="0"/>
            </a:endParaRPr>
          </a:p>
        </p:txBody>
      </p:sp>
      <p:sp>
        <p:nvSpPr>
          <p:cNvPr id="63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23850" y="6629400"/>
            <a:ext cx="3657600" cy="228600"/>
          </a:xfrm>
          <a:noFill/>
        </p:spPr>
        <p:txBody>
          <a:bodyPr/>
          <a:lstStyle/>
          <a:p>
            <a:r>
              <a:rPr lang="es-ES" dirty="0" err="1" smtClean="0">
                <a:latin typeface="Arial" charset="0"/>
              </a:rPr>
              <a:t>Semantic</a:t>
            </a:r>
            <a:r>
              <a:rPr lang="es-ES" dirty="0" smtClean="0">
                <a:latin typeface="Arial" charset="0"/>
              </a:rPr>
              <a:t> </a:t>
            </a:r>
            <a:r>
              <a:rPr lang="es-ES" dirty="0" err="1" smtClean="0">
                <a:latin typeface="Arial" charset="0"/>
              </a:rPr>
              <a:t>Integration</a:t>
            </a:r>
            <a:r>
              <a:rPr lang="es-ES" dirty="0" smtClean="0">
                <a:latin typeface="Arial" charset="0"/>
              </a:rPr>
              <a:t> </a:t>
            </a:r>
            <a:r>
              <a:rPr lang="es-ES" dirty="0" err="1" smtClean="0">
                <a:latin typeface="Arial" charset="0"/>
              </a:rPr>
              <a:t>Streaming</a:t>
            </a:r>
            <a:r>
              <a:rPr lang="es-ES" dirty="0" smtClean="0">
                <a:latin typeface="Arial" charset="0"/>
              </a:rPr>
              <a:t> Data </a:t>
            </a:r>
            <a:r>
              <a:rPr lang="es-ES" dirty="0" err="1" smtClean="0">
                <a:latin typeface="Arial" charset="0"/>
              </a:rPr>
              <a:t>Sources</a:t>
            </a:r>
            <a:endParaRPr lang="es-ES" dirty="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43" grpId="0" animBg="1"/>
      <p:bldP spid="44" grpId="0" animBg="1"/>
      <p:bldP spid="45" grpId="0"/>
      <p:bldP spid="46" grpId="0"/>
      <p:bldP spid="47" grpId="0"/>
      <p:bldP spid="48" grpId="0" animBg="1"/>
      <p:bldP spid="49" grpId="0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build="allAtOnce"/>
      <p:bldP spid="58" grpId="0" build="allAtOnce"/>
      <p:bldP spid="59" grpId="0" build="allAtOnce"/>
      <p:bldP spid="60" grpId="0" build="allAtOnce"/>
      <p:bldP spid="61" grpId="0" build="allAtOnce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6E8A96-DEE2-4C5B-8663-2BB74B1F4E24}" type="slidenum">
              <a:rPr lang="es-ES" smtClean="0"/>
              <a:pPr>
                <a:defRPr/>
              </a:pPr>
              <a:t>19</a:t>
            </a:fld>
            <a:endParaRPr lang="es-ES"/>
          </a:p>
        </p:txBody>
      </p:sp>
      <p:sp>
        <p:nvSpPr>
          <p:cNvPr id="4" name="Oval 41"/>
          <p:cNvSpPr/>
          <p:nvPr/>
        </p:nvSpPr>
        <p:spPr>
          <a:xfrm>
            <a:off x="1643042" y="2357430"/>
            <a:ext cx="428628" cy="42862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2"/>
          <p:cNvGrpSpPr>
            <a:grpSpLocks/>
          </p:cNvGrpSpPr>
          <p:nvPr/>
        </p:nvGrpSpPr>
        <p:grpSpPr bwMode="auto">
          <a:xfrm>
            <a:off x="4143372" y="3143248"/>
            <a:ext cx="285752" cy="415924"/>
            <a:chOff x="1747" y="10343"/>
            <a:chExt cx="526" cy="766"/>
          </a:xfrm>
          <a:solidFill>
            <a:srgbClr val="C00000"/>
          </a:solidFill>
        </p:grpSpPr>
        <p:sp>
          <p:nvSpPr>
            <p:cNvPr id="6" name="Oval 3"/>
            <p:cNvSpPr>
              <a:spLocks noChangeArrowheads="1"/>
            </p:cNvSpPr>
            <p:nvPr/>
          </p:nvSpPr>
          <p:spPr bwMode="auto">
            <a:xfrm>
              <a:off x="1890" y="10343"/>
              <a:ext cx="143" cy="143"/>
            </a:xfrm>
            <a:prstGeom prst="ellipse">
              <a:avLst/>
            </a:prstGeom>
            <a:grpFill/>
            <a:ln w="9525">
              <a:solidFill>
                <a:srgbClr val="C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" name="Oval 4"/>
            <p:cNvSpPr>
              <a:spLocks noChangeArrowheads="1"/>
            </p:cNvSpPr>
            <p:nvPr/>
          </p:nvSpPr>
          <p:spPr bwMode="auto">
            <a:xfrm>
              <a:off x="2130" y="10583"/>
              <a:ext cx="143" cy="143"/>
            </a:xfrm>
            <a:prstGeom prst="ellipse">
              <a:avLst/>
            </a:prstGeom>
            <a:grpFill/>
            <a:ln w="9525">
              <a:solidFill>
                <a:srgbClr val="C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1747" y="10583"/>
              <a:ext cx="143" cy="143"/>
            </a:xfrm>
            <a:prstGeom prst="ellipse">
              <a:avLst/>
            </a:prstGeom>
            <a:grpFill/>
            <a:ln w="9525">
              <a:solidFill>
                <a:srgbClr val="C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" name="Oval 6"/>
            <p:cNvSpPr>
              <a:spLocks noChangeArrowheads="1"/>
            </p:cNvSpPr>
            <p:nvPr/>
          </p:nvSpPr>
          <p:spPr bwMode="auto">
            <a:xfrm>
              <a:off x="1747" y="10966"/>
              <a:ext cx="143" cy="143"/>
            </a:xfrm>
            <a:prstGeom prst="ellipse">
              <a:avLst/>
            </a:prstGeom>
            <a:grpFill/>
            <a:ln w="9525">
              <a:solidFill>
                <a:srgbClr val="C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1987" y="10823"/>
              <a:ext cx="143" cy="143"/>
            </a:xfrm>
            <a:prstGeom prst="ellipse">
              <a:avLst/>
            </a:prstGeom>
            <a:grpFill/>
            <a:ln w="9525">
              <a:solidFill>
                <a:srgbClr val="C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cxnSp>
          <p:nvCxnSpPr>
            <p:cNvPr id="11" name="AutoShape 8"/>
            <p:cNvCxnSpPr>
              <a:cxnSpLocks noChangeShapeType="1"/>
            </p:cNvCxnSpPr>
            <p:nvPr/>
          </p:nvCxnSpPr>
          <p:spPr bwMode="auto">
            <a:xfrm>
              <a:off x="1987" y="10435"/>
              <a:ext cx="234" cy="240"/>
            </a:xfrm>
            <a:prstGeom prst="straightConnector1">
              <a:avLst/>
            </a:prstGeom>
            <a:grpFill/>
            <a:ln w="9525">
              <a:solidFill>
                <a:srgbClr val="C00000"/>
              </a:solidFill>
              <a:round/>
              <a:headEnd/>
              <a:tailEnd/>
            </a:ln>
          </p:spPr>
        </p:cxnSp>
        <p:cxnSp>
          <p:nvCxnSpPr>
            <p:cNvPr id="12" name="AutoShape 9"/>
            <p:cNvCxnSpPr>
              <a:cxnSpLocks noChangeShapeType="1"/>
            </p:cNvCxnSpPr>
            <p:nvPr/>
          </p:nvCxnSpPr>
          <p:spPr bwMode="auto">
            <a:xfrm flipH="1">
              <a:off x="1800" y="10435"/>
              <a:ext cx="138" cy="240"/>
            </a:xfrm>
            <a:prstGeom prst="straightConnector1">
              <a:avLst/>
            </a:prstGeom>
            <a:grpFill/>
            <a:ln w="9525">
              <a:solidFill>
                <a:srgbClr val="C00000"/>
              </a:solidFill>
              <a:round/>
              <a:headEnd/>
              <a:tailEnd/>
            </a:ln>
          </p:spPr>
        </p:cxnSp>
        <p:cxnSp>
          <p:nvCxnSpPr>
            <p:cNvPr id="13" name="AutoShape 10"/>
            <p:cNvCxnSpPr>
              <a:cxnSpLocks noChangeShapeType="1"/>
            </p:cNvCxnSpPr>
            <p:nvPr/>
          </p:nvCxnSpPr>
          <p:spPr bwMode="auto">
            <a:xfrm>
              <a:off x="1800" y="10675"/>
              <a:ext cx="0" cy="371"/>
            </a:xfrm>
            <a:prstGeom prst="straightConnector1">
              <a:avLst/>
            </a:prstGeom>
            <a:grpFill/>
            <a:ln w="9525">
              <a:solidFill>
                <a:srgbClr val="C00000"/>
              </a:solidFill>
              <a:round/>
              <a:headEnd/>
              <a:tailEnd/>
            </a:ln>
          </p:spPr>
        </p:cxnSp>
        <p:cxnSp>
          <p:nvCxnSpPr>
            <p:cNvPr id="14" name="AutoShape 11"/>
            <p:cNvCxnSpPr>
              <a:cxnSpLocks noChangeShapeType="1"/>
            </p:cNvCxnSpPr>
            <p:nvPr/>
          </p:nvCxnSpPr>
          <p:spPr bwMode="auto">
            <a:xfrm flipH="1">
              <a:off x="2033" y="10675"/>
              <a:ext cx="142" cy="248"/>
            </a:xfrm>
            <a:prstGeom prst="straightConnector1">
              <a:avLst/>
            </a:prstGeom>
            <a:grpFill/>
            <a:ln w="9525">
              <a:solidFill>
                <a:srgbClr val="C00000"/>
              </a:solidFill>
              <a:round/>
              <a:headEnd/>
              <a:tailEnd/>
            </a:ln>
          </p:spPr>
        </p:cxnSp>
      </p:grpSp>
      <p:sp>
        <p:nvSpPr>
          <p:cNvPr id="15" name="27 Disco magnético"/>
          <p:cNvSpPr/>
          <p:nvPr/>
        </p:nvSpPr>
        <p:spPr>
          <a:xfrm>
            <a:off x="6500826" y="3143248"/>
            <a:ext cx="357190" cy="357190"/>
          </a:xfrm>
          <a:prstGeom prst="flowChartMagneticDisk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s-ES" sz="800" dirty="0" smtClean="0"/>
              <a:t>S-RDF</a:t>
            </a:r>
            <a:endParaRPr lang="es-ES" sz="800" dirty="0"/>
          </a:p>
        </p:txBody>
      </p:sp>
      <p:grpSp>
        <p:nvGrpSpPr>
          <p:cNvPr id="16" name="Group 23"/>
          <p:cNvGrpSpPr/>
          <p:nvPr/>
        </p:nvGrpSpPr>
        <p:grpSpPr>
          <a:xfrm>
            <a:off x="1643042" y="2428868"/>
            <a:ext cx="357190" cy="285752"/>
            <a:chOff x="2285984" y="2571744"/>
            <a:chExt cx="642942" cy="357190"/>
          </a:xfrm>
        </p:grpSpPr>
        <p:sp>
          <p:nvSpPr>
            <p:cNvPr id="17" name="Rounded Rectangle 4"/>
            <p:cNvSpPr/>
            <p:nvPr/>
          </p:nvSpPr>
          <p:spPr>
            <a:xfrm>
              <a:off x="2428860" y="2714620"/>
              <a:ext cx="214314" cy="7143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ounded Rectangle 6"/>
            <p:cNvSpPr/>
            <p:nvPr/>
          </p:nvSpPr>
          <p:spPr>
            <a:xfrm>
              <a:off x="2714612" y="2714620"/>
              <a:ext cx="214314" cy="7143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7"/>
            <p:cNvSpPr/>
            <p:nvPr/>
          </p:nvSpPr>
          <p:spPr>
            <a:xfrm>
              <a:off x="2571736" y="2571744"/>
              <a:ext cx="214314" cy="7143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ounded Rectangle 9"/>
            <p:cNvSpPr/>
            <p:nvPr/>
          </p:nvSpPr>
          <p:spPr>
            <a:xfrm>
              <a:off x="2285984" y="2857496"/>
              <a:ext cx="214314" cy="7143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ed Rectangle 10"/>
            <p:cNvSpPr/>
            <p:nvPr/>
          </p:nvSpPr>
          <p:spPr>
            <a:xfrm>
              <a:off x="2571736" y="2857496"/>
              <a:ext cx="214314" cy="7143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12"/>
            <p:cNvCxnSpPr>
              <a:stCxn id="19" idx="2"/>
              <a:endCxn id="18" idx="0"/>
            </p:cNvCxnSpPr>
            <p:nvPr/>
          </p:nvCxnSpPr>
          <p:spPr>
            <a:xfrm rot="16200000" flipH="1">
              <a:off x="2714612" y="2607463"/>
              <a:ext cx="71438" cy="142876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14"/>
            <p:cNvCxnSpPr>
              <a:stCxn id="19" idx="2"/>
              <a:endCxn id="17" idx="0"/>
            </p:cNvCxnSpPr>
            <p:nvPr/>
          </p:nvCxnSpPr>
          <p:spPr>
            <a:xfrm rot="5400000">
              <a:off x="2571736" y="2607463"/>
              <a:ext cx="71438" cy="142876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17"/>
            <p:cNvCxnSpPr>
              <a:stCxn id="17" idx="2"/>
              <a:endCxn id="21" idx="0"/>
            </p:cNvCxnSpPr>
            <p:nvPr/>
          </p:nvCxnSpPr>
          <p:spPr>
            <a:xfrm rot="16200000" flipH="1">
              <a:off x="2571736" y="2750339"/>
              <a:ext cx="71438" cy="142876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0"/>
            <p:cNvCxnSpPr>
              <a:stCxn id="17" idx="2"/>
              <a:endCxn id="20" idx="0"/>
            </p:cNvCxnSpPr>
            <p:nvPr/>
          </p:nvCxnSpPr>
          <p:spPr>
            <a:xfrm rot="5400000">
              <a:off x="2428860" y="2750339"/>
              <a:ext cx="71438" cy="142876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16 Disco magnético"/>
          <p:cNvSpPr/>
          <p:nvPr/>
        </p:nvSpPr>
        <p:spPr>
          <a:xfrm>
            <a:off x="2571736" y="3286124"/>
            <a:ext cx="214314" cy="214314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64 Rectángulo redondeado"/>
          <p:cNvSpPr/>
          <p:nvPr/>
        </p:nvSpPr>
        <p:spPr>
          <a:xfrm>
            <a:off x="928662" y="3571876"/>
            <a:ext cx="1500166" cy="35719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Ontology-based Data Access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28" name="16 Disco magnético"/>
          <p:cNvSpPr/>
          <p:nvPr/>
        </p:nvSpPr>
        <p:spPr>
          <a:xfrm>
            <a:off x="2928926" y="3286124"/>
            <a:ext cx="214314" cy="214314"/>
          </a:xfrm>
          <a:prstGeom prst="flowChartMagneticDisk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16 Disco magnético"/>
          <p:cNvSpPr/>
          <p:nvPr/>
        </p:nvSpPr>
        <p:spPr>
          <a:xfrm>
            <a:off x="3286116" y="3286124"/>
            <a:ext cx="214314" cy="214314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69 Flecha derecha"/>
          <p:cNvSpPr/>
          <p:nvPr/>
        </p:nvSpPr>
        <p:spPr>
          <a:xfrm rot="5400000">
            <a:off x="1714480" y="2071678"/>
            <a:ext cx="285752" cy="142876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16 Disco magnético"/>
          <p:cNvSpPr/>
          <p:nvPr/>
        </p:nvSpPr>
        <p:spPr>
          <a:xfrm>
            <a:off x="1714480" y="3214686"/>
            <a:ext cx="285752" cy="285752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Oval 41"/>
          <p:cNvSpPr/>
          <p:nvPr/>
        </p:nvSpPr>
        <p:spPr>
          <a:xfrm>
            <a:off x="2857488" y="2357430"/>
            <a:ext cx="428628" cy="42862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80 Flecha a la derecha con muesca"/>
          <p:cNvSpPr/>
          <p:nvPr/>
        </p:nvSpPr>
        <p:spPr bwMode="auto">
          <a:xfrm rot="5400000">
            <a:off x="2911066" y="2661042"/>
            <a:ext cx="321472" cy="285753"/>
          </a:xfrm>
          <a:prstGeom prst="notchedRightArrow">
            <a:avLst>
              <a:gd name="adj1" fmla="val 14548"/>
              <a:gd name="adj2" fmla="val 50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34" name="Group 23"/>
          <p:cNvGrpSpPr/>
          <p:nvPr/>
        </p:nvGrpSpPr>
        <p:grpSpPr>
          <a:xfrm>
            <a:off x="2857488" y="2357430"/>
            <a:ext cx="357190" cy="295276"/>
            <a:chOff x="2285984" y="2571744"/>
            <a:chExt cx="642942" cy="357190"/>
          </a:xfrm>
        </p:grpSpPr>
        <p:sp>
          <p:nvSpPr>
            <p:cNvPr id="35" name="Rounded Rectangle 4"/>
            <p:cNvSpPr/>
            <p:nvPr/>
          </p:nvSpPr>
          <p:spPr>
            <a:xfrm>
              <a:off x="2428860" y="2714620"/>
              <a:ext cx="214314" cy="7143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ounded Rectangle 6"/>
            <p:cNvSpPr/>
            <p:nvPr/>
          </p:nvSpPr>
          <p:spPr>
            <a:xfrm>
              <a:off x="2714612" y="2714620"/>
              <a:ext cx="214314" cy="7143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ounded Rectangle 7"/>
            <p:cNvSpPr/>
            <p:nvPr/>
          </p:nvSpPr>
          <p:spPr>
            <a:xfrm>
              <a:off x="2571736" y="2571744"/>
              <a:ext cx="214314" cy="7143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ounded Rectangle 9"/>
            <p:cNvSpPr/>
            <p:nvPr/>
          </p:nvSpPr>
          <p:spPr>
            <a:xfrm>
              <a:off x="2285984" y="2857496"/>
              <a:ext cx="214314" cy="7143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ounded Rectangle 10"/>
            <p:cNvSpPr/>
            <p:nvPr/>
          </p:nvSpPr>
          <p:spPr>
            <a:xfrm>
              <a:off x="2571736" y="2857496"/>
              <a:ext cx="214314" cy="7143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Connector 12"/>
            <p:cNvCxnSpPr>
              <a:stCxn id="37" idx="2"/>
              <a:endCxn id="36" idx="0"/>
            </p:cNvCxnSpPr>
            <p:nvPr/>
          </p:nvCxnSpPr>
          <p:spPr>
            <a:xfrm rot="16200000" flipH="1">
              <a:off x="2714612" y="2607463"/>
              <a:ext cx="71438" cy="142876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14"/>
            <p:cNvCxnSpPr>
              <a:stCxn id="37" idx="2"/>
              <a:endCxn id="35" idx="0"/>
            </p:cNvCxnSpPr>
            <p:nvPr/>
          </p:nvCxnSpPr>
          <p:spPr>
            <a:xfrm rot="5400000">
              <a:off x="2571736" y="2607463"/>
              <a:ext cx="71438" cy="142876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17"/>
            <p:cNvCxnSpPr>
              <a:stCxn id="35" idx="2"/>
              <a:endCxn id="39" idx="0"/>
            </p:cNvCxnSpPr>
            <p:nvPr/>
          </p:nvCxnSpPr>
          <p:spPr>
            <a:xfrm rot="16200000" flipH="1">
              <a:off x="2571736" y="2750339"/>
              <a:ext cx="71438" cy="142876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20"/>
            <p:cNvCxnSpPr>
              <a:stCxn id="35" idx="2"/>
              <a:endCxn id="38" idx="0"/>
            </p:cNvCxnSpPr>
            <p:nvPr/>
          </p:nvCxnSpPr>
          <p:spPr>
            <a:xfrm rot="5400000">
              <a:off x="2428860" y="2750339"/>
              <a:ext cx="71438" cy="142876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91 Flecha izquierda y derecha"/>
          <p:cNvSpPr/>
          <p:nvPr/>
        </p:nvSpPr>
        <p:spPr>
          <a:xfrm rot="5400000">
            <a:off x="1714481" y="2928933"/>
            <a:ext cx="285749" cy="142876"/>
          </a:xfrm>
          <a:prstGeom prst="left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 dirty="0"/>
          </a:p>
        </p:txBody>
      </p:sp>
      <p:sp>
        <p:nvSpPr>
          <p:cNvPr id="45" name="92 Flecha izquierda y derecha"/>
          <p:cNvSpPr/>
          <p:nvPr/>
        </p:nvSpPr>
        <p:spPr>
          <a:xfrm rot="5400000">
            <a:off x="2937836" y="3062900"/>
            <a:ext cx="258407" cy="133352"/>
          </a:xfrm>
          <a:prstGeom prst="left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 dirty="0"/>
          </a:p>
        </p:txBody>
      </p:sp>
      <p:sp>
        <p:nvSpPr>
          <p:cNvPr id="46" name="93 Flecha izquierda y derecha"/>
          <p:cNvSpPr/>
          <p:nvPr/>
        </p:nvSpPr>
        <p:spPr>
          <a:xfrm rot="7554985">
            <a:off x="2621896" y="3035710"/>
            <a:ext cx="320322" cy="110959"/>
          </a:xfrm>
          <a:prstGeom prst="left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 dirty="0"/>
          </a:p>
        </p:txBody>
      </p:sp>
      <p:sp>
        <p:nvSpPr>
          <p:cNvPr id="47" name="94 Flecha izquierda y derecha"/>
          <p:cNvSpPr/>
          <p:nvPr/>
        </p:nvSpPr>
        <p:spPr>
          <a:xfrm rot="2965449">
            <a:off x="3181435" y="3033616"/>
            <a:ext cx="320321" cy="110960"/>
          </a:xfrm>
          <a:prstGeom prst="left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 dirty="0"/>
          </a:p>
        </p:txBody>
      </p:sp>
      <p:sp>
        <p:nvSpPr>
          <p:cNvPr id="48" name="95 Flecha izquierda y derecha"/>
          <p:cNvSpPr/>
          <p:nvPr/>
        </p:nvSpPr>
        <p:spPr>
          <a:xfrm rot="5400000">
            <a:off x="4152282" y="2920024"/>
            <a:ext cx="258407" cy="133352"/>
          </a:xfrm>
          <a:prstGeom prst="left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 dirty="0"/>
          </a:p>
        </p:txBody>
      </p:sp>
      <p:sp>
        <p:nvSpPr>
          <p:cNvPr id="49" name="96 Rectángulo redondeado"/>
          <p:cNvSpPr/>
          <p:nvPr/>
        </p:nvSpPr>
        <p:spPr bwMode="auto">
          <a:xfrm>
            <a:off x="4071934" y="2357430"/>
            <a:ext cx="500066" cy="44267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 algn="ctr">
            <a:solidFill>
              <a:srgbClr val="33598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DSMS</a:t>
            </a:r>
          </a:p>
        </p:txBody>
      </p:sp>
      <p:sp>
        <p:nvSpPr>
          <p:cNvPr id="50" name="97 Rectángulo redondeado"/>
          <p:cNvSpPr/>
          <p:nvPr/>
        </p:nvSpPr>
        <p:spPr bwMode="auto">
          <a:xfrm>
            <a:off x="5286380" y="2357430"/>
            <a:ext cx="571504" cy="44267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 algn="ctr">
            <a:solidFill>
              <a:srgbClr val="33598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1000" dirty="0">
                <a:solidFill>
                  <a:schemeClr val="bg1"/>
                </a:solidFill>
              </a:rPr>
              <a:t>DQP</a:t>
            </a:r>
          </a:p>
          <a:p>
            <a:pPr algn="ctr"/>
            <a:endParaRPr lang="en-GB" sz="1000" dirty="0">
              <a:solidFill>
                <a:schemeClr val="bg1"/>
              </a:solidFill>
            </a:endParaRPr>
          </a:p>
        </p:txBody>
      </p:sp>
      <p:cxnSp>
        <p:nvCxnSpPr>
          <p:cNvPr id="51" name="99 Conector recto"/>
          <p:cNvCxnSpPr>
            <a:stCxn id="50" idx="2"/>
          </p:cNvCxnSpPr>
          <p:nvPr/>
        </p:nvCxnSpPr>
        <p:spPr bwMode="auto">
          <a:xfrm rot="5400000">
            <a:off x="5221965" y="2721643"/>
            <a:ext cx="271706" cy="428628"/>
          </a:xfrm>
          <a:prstGeom prst="line">
            <a:avLst/>
          </a:prstGeom>
          <a:noFill/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100 Conector recto"/>
          <p:cNvCxnSpPr>
            <a:stCxn id="50" idx="2"/>
          </p:cNvCxnSpPr>
          <p:nvPr/>
        </p:nvCxnSpPr>
        <p:spPr bwMode="auto">
          <a:xfrm rot="5400000">
            <a:off x="5329122" y="2828800"/>
            <a:ext cx="271706" cy="214314"/>
          </a:xfrm>
          <a:prstGeom prst="line">
            <a:avLst/>
          </a:prstGeom>
          <a:noFill/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101 Conector recto"/>
          <p:cNvCxnSpPr>
            <a:stCxn id="50" idx="2"/>
          </p:cNvCxnSpPr>
          <p:nvPr/>
        </p:nvCxnSpPr>
        <p:spPr bwMode="auto">
          <a:xfrm rot="16200000" flipH="1">
            <a:off x="5471998" y="2900238"/>
            <a:ext cx="271706" cy="71438"/>
          </a:xfrm>
          <a:prstGeom prst="line">
            <a:avLst/>
          </a:prstGeom>
          <a:noFill/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106 Conector recto"/>
          <p:cNvCxnSpPr>
            <a:stCxn id="50" idx="2"/>
          </p:cNvCxnSpPr>
          <p:nvPr/>
        </p:nvCxnSpPr>
        <p:spPr bwMode="auto">
          <a:xfrm rot="16200000" flipH="1">
            <a:off x="5579155" y="2793081"/>
            <a:ext cx="271706" cy="285752"/>
          </a:xfrm>
          <a:prstGeom prst="line">
            <a:avLst/>
          </a:prstGeom>
          <a:noFill/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5" name="109 Elipse"/>
          <p:cNvSpPr/>
          <p:nvPr/>
        </p:nvSpPr>
        <p:spPr bwMode="auto">
          <a:xfrm>
            <a:off x="5072066" y="3071810"/>
            <a:ext cx="142876" cy="142876"/>
          </a:xfrm>
          <a:prstGeom prst="ellipse">
            <a:avLst/>
          </a:prstGeom>
          <a:solidFill>
            <a:schemeClr val="accent2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Times New Roman" pitchFamily="18" charset="0"/>
            </a:endParaRPr>
          </a:p>
        </p:txBody>
      </p:sp>
      <p:sp>
        <p:nvSpPr>
          <p:cNvPr id="56" name="110 Elipse"/>
          <p:cNvSpPr/>
          <p:nvPr/>
        </p:nvSpPr>
        <p:spPr bwMode="auto">
          <a:xfrm>
            <a:off x="5286380" y="3071810"/>
            <a:ext cx="142876" cy="142876"/>
          </a:xfrm>
          <a:prstGeom prst="ellipse">
            <a:avLst/>
          </a:prstGeom>
          <a:solidFill>
            <a:schemeClr val="accent2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Times New Roman" pitchFamily="18" charset="0"/>
            </a:endParaRPr>
          </a:p>
        </p:txBody>
      </p:sp>
      <p:sp>
        <p:nvSpPr>
          <p:cNvPr id="57" name="111 Elipse"/>
          <p:cNvSpPr/>
          <p:nvPr/>
        </p:nvSpPr>
        <p:spPr bwMode="auto">
          <a:xfrm>
            <a:off x="5572132" y="3071810"/>
            <a:ext cx="142876" cy="142876"/>
          </a:xfrm>
          <a:prstGeom prst="ellipse">
            <a:avLst/>
          </a:prstGeom>
          <a:solidFill>
            <a:schemeClr val="accent2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Times New Roman" pitchFamily="18" charset="0"/>
            </a:endParaRPr>
          </a:p>
        </p:txBody>
      </p:sp>
      <p:sp>
        <p:nvSpPr>
          <p:cNvPr id="58" name="112 Elipse"/>
          <p:cNvSpPr/>
          <p:nvPr/>
        </p:nvSpPr>
        <p:spPr bwMode="auto">
          <a:xfrm>
            <a:off x="5786446" y="3071810"/>
            <a:ext cx="142876" cy="142876"/>
          </a:xfrm>
          <a:prstGeom prst="ellipse">
            <a:avLst/>
          </a:prstGeom>
          <a:solidFill>
            <a:schemeClr val="accent2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Times New Roman" pitchFamily="18" charset="0"/>
            </a:endParaRPr>
          </a:p>
        </p:txBody>
      </p:sp>
      <p:sp>
        <p:nvSpPr>
          <p:cNvPr id="59" name="16 Disco magnético"/>
          <p:cNvSpPr/>
          <p:nvPr/>
        </p:nvSpPr>
        <p:spPr>
          <a:xfrm>
            <a:off x="5429256" y="3286124"/>
            <a:ext cx="214314" cy="214314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0" name="16 Disco magnético"/>
          <p:cNvSpPr/>
          <p:nvPr/>
        </p:nvSpPr>
        <p:spPr>
          <a:xfrm>
            <a:off x="5715008" y="3286124"/>
            <a:ext cx="214314" cy="214314"/>
          </a:xfrm>
          <a:prstGeom prst="flowChartMagneticDisk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1" name="16 Disco magnético"/>
          <p:cNvSpPr/>
          <p:nvPr/>
        </p:nvSpPr>
        <p:spPr>
          <a:xfrm>
            <a:off x="5072066" y="3286124"/>
            <a:ext cx="214314" cy="214314"/>
          </a:xfrm>
          <a:prstGeom prst="flowChartMagneticDisk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2" name="116 Flecha izquierda y derecha"/>
          <p:cNvSpPr/>
          <p:nvPr/>
        </p:nvSpPr>
        <p:spPr>
          <a:xfrm rot="5400000">
            <a:off x="6509736" y="2920024"/>
            <a:ext cx="258407" cy="133352"/>
          </a:xfrm>
          <a:prstGeom prst="left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 dirty="0"/>
          </a:p>
        </p:txBody>
      </p:sp>
      <p:sp>
        <p:nvSpPr>
          <p:cNvPr id="63" name="117 Rectángulo redondeado"/>
          <p:cNvSpPr/>
          <p:nvPr/>
        </p:nvSpPr>
        <p:spPr bwMode="auto">
          <a:xfrm>
            <a:off x="6429388" y="2357430"/>
            <a:ext cx="500066" cy="44267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 algn="ctr">
            <a:solidFill>
              <a:srgbClr val="33598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GB" sz="1000" dirty="0">
                <a:solidFill>
                  <a:schemeClr val="bg1"/>
                </a:solidFill>
              </a:rPr>
              <a:t>QP</a:t>
            </a:r>
          </a:p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endParaRPr lang="en-GB" sz="1000" dirty="0">
              <a:solidFill>
                <a:schemeClr val="bg1"/>
              </a:solidFill>
            </a:endParaRPr>
          </a:p>
        </p:txBody>
      </p:sp>
      <p:sp>
        <p:nvSpPr>
          <p:cNvPr id="64" name="120 Rectángulo redondeado"/>
          <p:cNvSpPr/>
          <p:nvPr/>
        </p:nvSpPr>
        <p:spPr>
          <a:xfrm>
            <a:off x="2214546" y="3571876"/>
            <a:ext cx="1500166" cy="35719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Heterogeneous data Integration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65" name="121 Rectángulo redondeado"/>
          <p:cNvSpPr/>
          <p:nvPr/>
        </p:nvSpPr>
        <p:spPr>
          <a:xfrm>
            <a:off x="3500430" y="3571876"/>
            <a:ext cx="1500166" cy="35719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Streaming Data Access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66" name="122 Rectángulo redondeado"/>
          <p:cNvSpPr/>
          <p:nvPr/>
        </p:nvSpPr>
        <p:spPr>
          <a:xfrm>
            <a:off x="4786314" y="3571876"/>
            <a:ext cx="1500166" cy="35719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Distributed Query Processing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67" name="123 Rectángulo redondeado"/>
          <p:cNvSpPr/>
          <p:nvPr/>
        </p:nvSpPr>
        <p:spPr>
          <a:xfrm>
            <a:off x="6143636" y="3571876"/>
            <a:ext cx="1500166" cy="35719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RDF Streams Querying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68" name="127 Flecha derecha"/>
          <p:cNvSpPr/>
          <p:nvPr/>
        </p:nvSpPr>
        <p:spPr>
          <a:xfrm rot="5400000">
            <a:off x="2928926" y="2071678"/>
            <a:ext cx="285752" cy="142876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128 Flecha derecha"/>
          <p:cNvSpPr/>
          <p:nvPr/>
        </p:nvSpPr>
        <p:spPr>
          <a:xfrm rot="5400000">
            <a:off x="4143372" y="2071678"/>
            <a:ext cx="285752" cy="142876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129 Flecha derecha"/>
          <p:cNvSpPr/>
          <p:nvPr/>
        </p:nvSpPr>
        <p:spPr>
          <a:xfrm rot="5400000">
            <a:off x="5429256" y="2071678"/>
            <a:ext cx="285752" cy="142876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130 Flecha derecha"/>
          <p:cNvSpPr/>
          <p:nvPr/>
        </p:nvSpPr>
        <p:spPr>
          <a:xfrm rot="5400000">
            <a:off x="6500826" y="2071678"/>
            <a:ext cx="285752" cy="142876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131 CuadroTexto"/>
          <p:cNvSpPr txBox="1"/>
          <p:nvPr/>
        </p:nvSpPr>
        <p:spPr>
          <a:xfrm>
            <a:off x="1714480" y="4071942"/>
            <a:ext cx="13514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R</a:t>
            </a:r>
            <a:r>
              <a:rPr lang="en-GB" sz="1400" baseline="-25000" dirty="0" smtClean="0"/>
              <a:t>2</a:t>
            </a:r>
            <a:r>
              <a:rPr lang="en-GB" sz="1400" dirty="0" smtClean="0"/>
              <a:t>O + ODEMapster</a:t>
            </a:r>
          </a:p>
        </p:txBody>
      </p:sp>
      <p:sp>
        <p:nvSpPr>
          <p:cNvPr id="73" name="132 CuadroTexto"/>
          <p:cNvSpPr txBox="1"/>
          <p:nvPr/>
        </p:nvSpPr>
        <p:spPr>
          <a:xfrm>
            <a:off x="4214810" y="4143380"/>
            <a:ext cx="1351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SNEE/</a:t>
            </a:r>
            <a:r>
              <a:rPr lang="en-GB" sz="1400" dirty="0" err="1" smtClean="0"/>
              <a:t>SNEEql</a:t>
            </a:r>
            <a:endParaRPr lang="en-GB" sz="1400" dirty="0" smtClean="0"/>
          </a:p>
        </p:txBody>
      </p:sp>
      <p:sp>
        <p:nvSpPr>
          <p:cNvPr id="74" name="133 CuadroTexto"/>
          <p:cNvSpPr txBox="1"/>
          <p:nvPr/>
        </p:nvSpPr>
        <p:spPr>
          <a:xfrm>
            <a:off x="6215074" y="4071942"/>
            <a:ext cx="13514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C-SPARQL extensions</a:t>
            </a:r>
          </a:p>
        </p:txBody>
      </p:sp>
      <p:sp>
        <p:nvSpPr>
          <p:cNvPr id="75" name="Left Brace 74"/>
          <p:cNvSpPr/>
          <p:nvPr/>
        </p:nvSpPr>
        <p:spPr bwMode="auto">
          <a:xfrm rot="16200000">
            <a:off x="2310728" y="3047066"/>
            <a:ext cx="216000" cy="1980000"/>
          </a:xfrm>
          <a:prstGeom prst="leftBrace">
            <a:avLst>
              <a:gd name="adj1" fmla="val 9281"/>
              <a:gd name="adj2" fmla="val 50000"/>
            </a:avLst>
          </a:prstGeom>
          <a:noFill/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Times New Roman" pitchFamily="18" charset="0"/>
            </a:endParaRPr>
          </a:p>
        </p:txBody>
      </p:sp>
      <p:sp>
        <p:nvSpPr>
          <p:cNvPr id="76" name="Left Brace 75"/>
          <p:cNvSpPr/>
          <p:nvPr/>
        </p:nvSpPr>
        <p:spPr bwMode="auto">
          <a:xfrm rot="16200000">
            <a:off x="4811058" y="3047066"/>
            <a:ext cx="216000" cy="1980000"/>
          </a:xfrm>
          <a:prstGeom prst="leftBrace">
            <a:avLst>
              <a:gd name="adj1" fmla="val 9281"/>
              <a:gd name="adj2" fmla="val 50000"/>
            </a:avLst>
          </a:prstGeom>
          <a:noFill/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Times New Roman" pitchFamily="18" charset="0"/>
            </a:endParaRPr>
          </a:p>
        </p:txBody>
      </p:sp>
      <p:sp>
        <p:nvSpPr>
          <p:cNvPr id="77" name="Left Brace 76"/>
          <p:cNvSpPr/>
          <p:nvPr/>
        </p:nvSpPr>
        <p:spPr bwMode="auto">
          <a:xfrm rot="16200000">
            <a:off x="6736512" y="3479066"/>
            <a:ext cx="216000" cy="1116000"/>
          </a:xfrm>
          <a:prstGeom prst="leftBrace">
            <a:avLst>
              <a:gd name="adj1" fmla="val 9281"/>
              <a:gd name="adj2" fmla="val 50000"/>
            </a:avLst>
          </a:prstGeom>
          <a:noFill/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78" name="137 Grupo"/>
          <p:cNvGrpSpPr/>
          <p:nvPr/>
        </p:nvGrpSpPr>
        <p:grpSpPr>
          <a:xfrm>
            <a:off x="3000364" y="4714884"/>
            <a:ext cx="3143272" cy="1416056"/>
            <a:chOff x="3000364" y="4714884"/>
            <a:chExt cx="3143272" cy="1416056"/>
          </a:xfrm>
        </p:grpSpPr>
        <p:sp>
          <p:nvSpPr>
            <p:cNvPr id="79" name="Rectangle 3"/>
            <p:cNvSpPr/>
            <p:nvPr/>
          </p:nvSpPr>
          <p:spPr>
            <a:xfrm>
              <a:off x="3857620" y="5000636"/>
              <a:ext cx="1143008" cy="71438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Semantic Integrator</a:t>
              </a:r>
              <a:endParaRPr lang="en-US" sz="1400" dirty="0"/>
            </a:p>
          </p:txBody>
        </p:sp>
        <p:sp>
          <p:nvSpPr>
            <p:cNvPr id="80" name="Oval 41"/>
            <p:cNvSpPr/>
            <p:nvPr/>
          </p:nvSpPr>
          <p:spPr>
            <a:xfrm>
              <a:off x="3500430" y="5143512"/>
              <a:ext cx="428628" cy="428628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1" name="Group 23"/>
            <p:cNvGrpSpPr/>
            <p:nvPr/>
          </p:nvGrpSpPr>
          <p:grpSpPr>
            <a:xfrm>
              <a:off x="3571865" y="5214936"/>
              <a:ext cx="357189" cy="285750"/>
              <a:chOff x="2285984" y="2571744"/>
              <a:chExt cx="642942" cy="357190"/>
            </a:xfrm>
          </p:grpSpPr>
          <p:sp>
            <p:nvSpPr>
              <p:cNvPr id="110" name="Rounded Rectangle 4"/>
              <p:cNvSpPr/>
              <p:nvPr/>
            </p:nvSpPr>
            <p:spPr>
              <a:xfrm>
                <a:off x="2428860" y="2714620"/>
                <a:ext cx="214314" cy="71438"/>
              </a:xfrm>
              <a:prstGeom prst="roundRect">
                <a:avLst/>
              </a:prstGeom>
              <a:solidFill>
                <a:srgbClr val="39639D"/>
              </a:solidFill>
              <a:ln>
                <a:solidFill>
                  <a:srgbClr val="33598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Rounded Rectangle 6"/>
              <p:cNvSpPr/>
              <p:nvPr/>
            </p:nvSpPr>
            <p:spPr>
              <a:xfrm>
                <a:off x="2714612" y="2714620"/>
                <a:ext cx="214314" cy="71438"/>
              </a:xfrm>
              <a:prstGeom prst="roundRect">
                <a:avLst/>
              </a:prstGeom>
              <a:solidFill>
                <a:srgbClr val="39639D"/>
              </a:solidFill>
              <a:ln>
                <a:solidFill>
                  <a:srgbClr val="33598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ounded Rectangle 7"/>
              <p:cNvSpPr/>
              <p:nvPr/>
            </p:nvSpPr>
            <p:spPr>
              <a:xfrm>
                <a:off x="2571736" y="2571744"/>
                <a:ext cx="214314" cy="71438"/>
              </a:xfrm>
              <a:prstGeom prst="roundRect">
                <a:avLst/>
              </a:prstGeom>
              <a:solidFill>
                <a:srgbClr val="39639D"/>
              </a:solidFill>
              <a:ln>
                <a:solidFill>
                  <a:srgbClr val="33598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ounded Rectangle 9"/>
              <p:cNvSpPr/>
              <p:nvPr/>
            </p:nvSpPr>
            <p:spPr>
              <a:xfrm>
                <a:off x="2285984" y="2857496"/>
                <a:ext cx="214314" cy="71438"/>
              </a:xfrm>
              <a:prstGeom prst="roundRect">
                <a:avLst/>
              </a:prstGeom>
              <a:solidFill>
                <a:srgbClr val="39639D"/>
              </a:solidFill>
              <a:ln>
                <a:solidFill>
                  <a:srgbClr val="33598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Rounded Rectangle 10"/>
              <p:cNvSpPr/>
              <p:nvPr/>
            </p:nvSpPr>
            <p:spPr>
              <a:xfrm>
                <a:off x="2571736" y="2857496"/>
                <a:ext cx="214314" cy="71438"/>
              </a:xfrm>
              <a:prstGeom prst="roundRect">
                <a:avLst/>
              </a:prstGeom>
              <a:solidFill>
                <a:srgbClr val="39639D"/>
              </a:solidFill>
              <a:ln>
                <a:solidFill>
                  <a:srgbClr val="33598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5" name="Straight Connector 12"/>
              <p:cNvCxnSpPr>
                <a:stCxn id="112" idx="2"/>
              </p:cNvCxnSpPr>
              <p:nvPr/>
            </p:nvCxnSpPr>
            <p:spPr>
              <a:xfrm rot="16200000" flipH="1">
                <a:off x="2714612" y="2607463"/>
                <a:ext cx="71438" cy="142876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4"/>
              <p:cNvCxnSpPr>
                <a:stCxn id="112" idx="2"/>
              </p:cNvCxnSpPr>
              <p:nvPr/>
            </p:nvCxnSpPr>
            <p:spPr>
              <a:xfrm rot="5400000">
                <a:off x="2571736" y="2607463"/>
                <a:ext cx="71438" cy="142876"/>
              </a:xfrm>
              <a:prstGeom prst="line">
                <a:avLst/>
              </a:prstGeom>
              <a:ln>
                <a:solidFill>
                  <a:srgbClr val="33598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7"/>
              <p:cNvCxnSpPr>
                <a:endCxn id="114" idx="0"/>
              </p:cNvCxnSpPr>
              <p:nvPr/>
            </p:nvCxnSpPr>
            <p:spPr>
              <a:xfrm rot="16200000" flipH="1">
                <a:off x="2571736" y="2750339"/>
                <a:ext cx="71438" cy="142876"/>
              </a:xfrm>
              <a:prstGeom prst="line">
                <a:avLst/>
              </a:prstGeom>
              <a:ln>
                <a:solidFill>
                  <a:srgbClr val="33598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20"/>
              <p:cNvCxnSpPr>
                <a:endCxn id="113" idx="0"/>
              </p:cNvCxnSpPr>
              <p:nvPr/>
            </p:nvCxnSpPr>
            <p:spPr>
              <a:xfrm rot="5400000">
                <a:off x="2428860" y="2750339"/>
                <a:ext cx="71438" cy="142876"/>
              </a:xfrm>
              <a:prstGeom prst="line">
                <a:avLst/>
              </a:prstGeom>
              <a:ln>
                <a:solidFill>
                  <a:srgbClr val="33598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2" name="Group 2"/>
            <p:cNvGrpSpPr>
              <a:grpSpLocks/>
            </p:cNvGrpSpPr>
            <p:nvPr/>
          </p:nvGrpSpPr>
          <p:grpSpPr bwMode="auto">
            <a:xfrm>
              <a:off x="5929322" y="5000636"/>
              <a:ext cx="214314" cy="344486"/>
              <a:chOff x="1747" y="10343"/>
              <a:chExt cx="526" cy="766"/>
            </a:xfrm>
            <a:solidFill>
              <a:srgbClr val="C00000"/>
            </a:solidFill>
          </p:grpSpPr>
          <p:sp>
            <p:nvSpPr>
              <p:cNvPr id="101" name="Oval 3"/>
              <p:cNvSpPr>
                <a:spLocks noChangeArrowheads="1"/>
              </p:cNvSpPr>
              <p:nvPr/>
            </p:nvSpPr>
            <p:spPr bwMode="auto">
              <a:xfrm>
                <a:off x="1890" y="10343"/>
                <a:ext cx="143" cy="143"/>
              </a:xfrm>
              <a:prstGeom prst="ellipse">
                <a:avLst/>
              </a:prstGeom>
              <a:grpFill/>
              <a:ln w="9525">
                <a:solidFill>
                  <a:srgbClr val="C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2" name="Oval 4"/>
              <p:cNvSpPr>
                <a:spLocks noChangeArrowheads="1"/>
              </p:cNvSpPr>
              <p:nvPr/>
            </p:nvSpPr>
            <p:spPr bwMode="auto">
              <a:xfrm>
                <a:off x="2130" y="10583"/>
                <a:ext cx="143" cy="143"/>
              </a:xfrm>
              <a:prstGeom prst="ellipse">
                <a:avLst/>
              </a:prstGeom>
              <a:grpFill/>
              <a:ln w="9525">
                <a:solidFill>
                  <a:srgbClr val="C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3" name="Oval 5"/>
              <p:cNvSpPr>
                <a:spLocks noChangeArrowheads="1"/>
              </p:cNvSpPr>
              <p:nvPr/>
            </p:nvSpPr>
            <p:spPr bwMode="auto">
              <a:xfrm>
                <a:off x="1747" y="10583"/>
                <a:ext cx="143" cy="143"/>
              </a:xfrm>
              <a:prstGeom prst="ellipse">
                <a:avLst/>
              </a:prstGeom>
              <a:grpFill/>
              <a:ln w="9525">
                <a:solidFill>
                  <a:srgbClr val="C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4" name="Oval 6"/>
              <p:cNvSpPr>
                <a:spLocks noChangeArrowheads="1"/>
              </p:cNvSpPr>
              <p:nvPr/>
            </p:nvSpPr>
            <p:spPr bwMode="auto">
              <a:xfrm>
                <a:off x="1747" y="10966"/>
                <a:ext cx="143" cy="143"/>
              </a:xfrm>
              <a:prstGeom prst="ellipse">
                <a:avLst/>
              </a:prstGeom>
              <a:grpFill/>
              <a:ln w="9525">
                <a:solidFill>
                  <a:srgbClr val="C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5" name="Oval 7"/>
              <p:cNvSpPr>
                <a:spLocks noChangeArrowheads="1"/>
              </p:cNvSpPr>
              <p:nvPr/>
            </p:nvSpPr>
            <p:spPr bwMode="auto">
              <a:xfrm>
                <a:off x="1987" y="10823"/>
                <a:ext cx="143" cy="143"/>
              </a:xfrm>
              <a:prstGeom prst="ellipse">
                <a:avLst/>
              </a:prstGeom>
              <a:grpFill/>
              <a:ln w="9525">
                <a:solidFill>
                  <a:srgbClr val="C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cxnSp>
            <p:nvCxnSpPr>
              <p:cNvPr id="106" name="AutoShape 8"/>
              <p:cNvCxnSpPr>
                <a:cxnSpLocks noChangeShapeType="1"/>
              </p:cNvCxnSpPr>
              <p:nvPr/>
            </p:nvCxnSpPr>
            <p:spPr bwMode="auto">
              <a:xfrm>
                <a:off x="1987" y="10435"/>
                <a:ext cx="234" cy="240"/>
              </a:xfrm>
              <a:prstGeom prst="straightConnector1">
                <a:avLst/>
              </a:prstGeom>
              <a:grpFill/>
              <a:ln w="9525">
                <a:solidFill>
                  <a:srgbClr val="C00000"/>
                </a:solidFill>
                <a:round/>
                <a:headEnd/>
                <a:tailEnd/>
              </a:ln>
            </p:spPr>
          </p:cxnSp>
          <p:cxnSp>
            <p:nvCxnSpPr>
              <p:cNvPr id="107" name="AutoShape 9"/>
              <p:cNvCxnSpPr>
                <a:cxnSpLocks noChangeShapeType="1"/>
              </p:cNvCxnSpPr>
              <p:nvPr/>
            </p:nvCxnSpPr>
            <p:spPr bwMode="auto">
              <a:xfrm flipH="1">
                <a:off x="1800" y="10435"/>
                <a:ext cx="138" cy="240"/>
              </a:xfrm>
              <a:prstGeom prst="straightConnector1">
                <a:avLst/>
              </a:prstGeom>
              <a:grpFill/>
              <a:ln w="9525">
                <a:solidFill>
                  <a:srgbClr val="C00000"/>
                </a:solidFill>
                <a:round/>
                <a:headEnd/>
                <a:tailEnd/>
              </a:ln>
            </p:spPr>
          </p:cxnSp>
          <p:cxnSp>
            <p:nvCxnSpPr>
              <p:cNvPr id="108" name="AutoShape 10"/>
              <p:cNvCxnSpPr>
                <a:cxnSpLocks noChangeShapeType="1"/>
              </p:cNvCxnSpPr>
              <p:nvPr/>
            </p:nvCxnSpPr>
            <p:spPr bwMode="auto">
              <a:xfrm>
                <a:off x="1800" y="10675"/>
                <a:ext cx="0" cy="371"/>
              </a:xfrm>
              <a:prstGeom prst="straightConnector1">
                <a:avLst/>
              </a:prstGeom>
              <a:grpFill/>
              <a:ln w="9525">
                <a:solidFill>
                  <a:srgbClr val="C00000"/>
                </a:solidFill>
                <a:round/>
                <a:headEnd/>
                <a:tailEnd/>
              </a:ln>
            </p:spPr>
          </p:cxnSp>
          <p:cxnSp>
            <p:nvCxnSpPr>
              <p:cNvPr id="109" name="AutoShape 11"/>
              <p:cNvCxnSpPr>
                <a:cxnSpLocks noChangeShapeType="1"/>
              </p:cNvCxnSpPr>
              <p:nvPr/>
            </p:nvCxnSpPr>
            <p:spPr bwMode="auto">
              <a:xfrm flipH="1">
                <a:off x="2033" y="10675"/>
                <a:ext cx="142" cy="248"/>
              </a:xfrm>
              <a:prstGeom prst="straightConnector1">
                <a:avLst/>
              </a:prstGeom>
              <a:grpFill/>
              <a:ln w="9525">
                <a:solidFill>
                  <a:srgbClr val="C00000"/>
                </a:solidFill>
                <a:round/>
                <a:headEnd/>
                <a:tailEnd/>
              </a:ln>
            </p:spPr>
          </p:cxnSp>
        </p:grpSp>
        <p:grpSp>
          <p:nvGrpSpPr>
            <p:cNvPr id="83" name="Group 2"/>
            <p:cNvGrpSpPr>
              <a:grpSpLocks/>
            </p:cNvGrpSpPr>
            <p:nvPr/>
          </p:nvGrpSpPr>
          <p:grpSpPr bwMode="auto">
            <a:xfrm>
              <a:off x="5715008" y="5786454"/>
              <a:ext cx="214314" cy="344486"/>
              <a:chOff x="1747" y="10343"/>
              <a:chExt cx="526" cy="766"/>
            </a:xfrm>
            <a:solidFill>
              <a:schemeClr val="accent1">
                <a:lumMod val="75000"/>
              </a:schemeClr>
            </a:solidFill>
          </p:grpSpPr>
          <p:sp>
            <p:nvSpPr>
              <p:cNvPr id="92" name="Oval 3"/>
              <p:cNvSpPr>
                <a:spLocks noChangeArrowheads="1"/>
              </p:cNvSpPr>
              <p:nvPr/>
            </p:nvSpPr>
            <p:spPr bwMode="auto">
              <a:xfrm>
                <a:off x="1890" y="10343"/>
                <a:ext cx="143" cy="143"/>
              </a:xfrm>
              <a:prstGeom prst="ellipse">
                <a:avLst/>
              </a:prstGeom>
              <a:grpFill/>
              <a:ln w="9525">
                <a:solidFill>
                  <a:schemeClr val="accent1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3" name="Oval 4"/>
              <p:cNvSpPr>
                <a:spLocks noChangeArrowheads="1"/>
              </p:cNvSpPr>
              <p:nvPr/>
            </p:nvSpPr>
            <p:spPr bwMode="auto">
              <a:xfrm>
                <a:off x="2130" y="10583"/>
                <a:ext cx="143" cy="143"/>
              </a:xfrm>
              <a:prstGeom prst="ellipse">
                <a:avLst/>
              </a:prstGeom>
              <a:grpFill/>
              <a:ln w="9525">
                <a:solidFill>
                  <a:schemeClr val="accent1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4" name="Oval 5"/>
              <p:cNvSpPr>
                <a:spLocks noChangeArrowheads="1"/>
              </p:cNvSpPr>
              <p:nvPr/>
            </p:nvSpPr>
            <p:spPr bwMode="auto">
              <a:xfrm>
                <a:off x="1747" y="10583"/>
                <a:ext cx="143" cy="143"/>
              </a:xfrm>
              <a:prstGeom prst="ellipse">
                <a:avLst/>
              </a:prstGeom>
              <a:grpFill/>
              <a:ln w="9525">
                <a:solidFill>
                  <a:schemeClr val="accent1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5" name="Oval 6"/>
              <p:cNvSpPr>
                <a:spLocks noChangeArrowheads="1"/>
              </p:cNvSpPr>
              <p:nvPr/>
            </p:nvSpPr>
            <p:spPr bwMode="auto">
              <a:xfrm>
                <a:off x="1747" y="10966"/>
                <a:ext cx="143" cy="143"/>
              </a:xfrm>
              <a:prstGeom prst="ellipse">
                <a:avLst/>
              </a:prstGeom>
              <a:grpFill/>
              <a:ln w="9525">
                <a:solidFill>
                  <a:schemeClr val="accent1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6" name="Oval 7"/>
              <p:cNvSpPr>
                <a:spLocks noChangeArrowheads="1"/>
              </p:cNvSpPr>
              <p:nvPr/>
            </p:nvSpPr>
            <p:spPr bwMode="auto">
              <a:xfrm>
                <a:off x="1987" y="10823"/>
                <a:ext cx="143" cy="143"/>
              </a:xfrm>
              <a:prstGeom prst="ellipse">
                <a:avLst/>
              </a:prstGeom>
              <a:grpFill/>
              <a:ln w="9525">
                <a:solidFill>
                  <a:schemeClr val="accent1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cxnSp>
            <p:nvCxnSpPr>
              <p:cNvPr id="97" name="AutoShape 8"/>
              <p:cNvCxnSpPr>
                <a:cxnSpLocks noChangeShapeType="1"/>
              </p:cNvCxnSpPr>
              <p:nvPr/>
            </p:nvCxnSpPr>
            <p:spPr bwMode="auto">
              <a:xfrm>
                <a:off x="1987" y="10435"/>
                <a:ext cx="234" cy="240"/>
              </a:xfrm>
              <a:prstGeom prst="straightConnector1">
                <a:avLst/>
              </a:prstGeom>
              <a:grpFill/>
              <a:ln w="9525">
                <a:solidFill>
                  <a:schemeClr val="accent1">
                    <a:lumMod val="75000"/>
                  </a:schemeClr>
                </a:solidFill>
                <a:round/>
                <a:headEnd/>
                <a:tailEnd/>
              </a:ln>
            </p:spPr>
          </p:cxnSp>
          <p:cxnSp>
            <p:nvCxnSpPr>
              <p:cNvPr id="98" name="AutoShape 9"/>
              <p:cNvCxnSpPr>
                <a:cxnSpLocks noChangeShapeType="1"/>
              </p:cNvCxnSpPr>
              <p:nvPr/>
            </p:nvCxnSpPr>
            <p:spPr bwMode="auto">
              <a:xfrm flipH="1">
                <a:off x="1800" y="10435"/>
                <a:ext cx="138" cy="240"/>
              </a:xfrm>
              <a:prstGeom prst="straightConnector1">
                <a:avLst/>
              </a:prstGeom>
              <a:grpFill/>
              <a:ln w="9525">
                <a:solidFill>
                  <a:schemeClr val="accent1">
                    <a:lumMod val="75000"/>
                  </a:schemeClr>
                </a:solidFill>
                <a:round/>
                <a:headEnd/>
                <a:tailEnd/>
              </a:ln>
            </p:spPr>
          </p:cxnSp>
          <p:cxnSp>
            <p:nvCxnSpPr>
              <p:cNvPr id="99" name="AutoShape 10"/>
              <p:cNvCxnSpPr>
                <a:cxnSpLocks noChangeShapeType="1"/>
              </p:cNvCxnSpPr>
              <p:nvPr/>
            </p:nvCxnSpPr>
            <p:spPr bwMode="auto">
              <a:xfrm>
                <a:off x="1800" y="10675"/>
                <a:ext cx="0" cy="371"/>
              </a:xfrm>
              <a:prstGeom prst="straightConnector1">
                <a:avLst/>
              </a:prstGeom>
              <a:grpFill/>
              <a:ln w="9525">
                <a:solidFill>
                  <a:schemeClr val="accent1">
                    <a:lumMod val="75000"/>
                  </a:schemeClr>
                </a:solidFill>
                <a:round/>
                <a:headEnd/>
                <a:tailEnd/>
              </a:ln>
            </p:spPr>
          </p:cxnSp>
          <p:cxnSp>
            <p:nvCxnSpPr>
              <p:cNvPr id="100" name="AutoShape 11"/>
              <p:cNvCxnSpPr>
                <a:cxnSpLocks noChangeShapeType="1"/>
              </p:cNvCxnSpPr>
              <p:nvPr/>
            </p:nvCxnSpPr>
            <p:spPr bwMode="auto">
              <a:xfrm flipH="1">
                <a:off x="2033" y="10675"/>
                <a:ext cx="142" cy="248"/>
              </a:xfrm>
              <a:prstGeom prst="straightConnector1">
                <a:avLst/>
              </a:prstGeom>
              <a:grpFill/>
              <a:ln w="9525">
                <a:solidFill>
                  <a:schemeClr val="accent1">
                    <a:lumMod val="75000"/>
                  </a:schemeClr>
                </a:solidFill>
                <a:round/>
                <a:headEnd/>
                <a:tailEnd/>
              </a:ln>
            </p:spPr>
          </p:cxnSp>
        </p:grpSp>
        <p:sp>
          <p:nvSpPr>
            <p:cNvPr id="84" name="16 Disco magnético"/>
            <p:cNvSpPr/>
            <p:nvPr/>
          </p:nvSpPr>
          <p:spPr>
            <a:xfrm>
              <a:off x="5643570" y="4714884"/>
              <a:ext cx="214314" cy="214314"/>
            </a:xfrm>
            <a:prstGeom prst="flowChartMagneticDisk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5" name="69 Flecha derecha"/>
            <p:cNvSpPr/>
            <p:nvPr/>
          </p:nvSpPr>
          <p:spPr>
            <a:xfrm>
              <a:off x="3000364" y="5286388"/>
              <a:ext cx="428628" cy="142876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86" name="60 Conector recto de flecha"/>
            <p:cNvCxnSpPr/>
            <p:nvPr/>
          </p:nvCxnSpPr>
          <p:spPr>
            <a:xfrm flipV="1">
              <a:off x="5000628" y="4929198"/>
              <a:ext cx="571504" cy="357190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61 Conector recto de flecha"/>
            <p:cNvCxnSpPr/>
            <p:nvPr/>
          </p:nvCxnSpPr>
          <p:spPr>
            <a:xfrm flipV="1">
              <a:off x="5000628" y="5214950"/>
              <a:ext cx="714380" cy="142876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62 Conector recto de flecha"/>
            <p:cNvCxnSpPr/>
            <p:nvPr/>
          </p:nvCxnSpPr>
          <p:spPr>
            <a:xfrm>
              <a:off x="5000628" y="5500702"/>
              <a:ext cx="642942" cy="357190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61 Conector recto de flecha"/>
            <p:cNvCxnSpPr/>
            <p:nvPr/>
          </p:nvCxnSpPr>
          <p:spPr>
            <a:xfrm>
              <a:off x="5000628" y="5500702"/>
              <a:ext cx="785818" cy="71438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5 CuadroTexto"/>
            <p:cNvSpPr txBox="1"/>
            <p:nvPr/>
          </p:nvSpPr>
          <p:spPr>
            <a:xfrm>
              <a:off x="3071802" y="5000636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/>
                <a:t>q</a:t>
              </a:r>
              <a:endParaRPr lang="es-ES" dirty="0"/>
            </a:p>
          </p:txBody>
        </p:sp>
        <p:sp>
          <p:nvSpPr>
            <p:cNvPr id="91" name="16 Disco magnético"/>
            <p:cNvSpPr/>
            <p:nvPr/>
          </p:nvSpPr>
          <p:spPr>
            <a:xfrm>
              <a:off x="5929322" y="5500702"/>
              <a:ext cx="214314" cy="214314"/>
            </a:xfrm>
            <a:prstGeom prst="flowChartMagneticDisk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22" name="1 Título"/>
          <p:cNvSpPr txBox="1">
            <a:spLocks/>
          </p:cNvSpPr>
          <p:nvPr/>
        </p:nvSpPr>
        <p:spPr bwMode="auto">
          <a:xfrm>
            <a:off x="1295400" y="304800"/>
            <a:ext cx="7772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Background: Approaches &amp; Technologies</a:t>
            </a:r>
          </a:p>
        </p:txBody>
      </p:sp>
      <p:sp>
        <p:nvSpPr>
          <p:cNvPr id="123" name="2 Marcador de número de diapositiva"/>
          <p:cNvSpPr txBox="1">
            <a:spLocks/>
          </p:cNvSpPr>
          <p:nvPr/>
        </p:nvSpPr>
        <p:spPr bwMode="auto">
          <a:xfrm>
            <a:off x="4267200" y="6629400"/>
            <a:ext cx="685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8ABF2F-D1F2-4C90-83E0-0309C18E6684}" type="slidenum">
              <a:rPr kumimoji="0" lang="es-ES" sz="8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s-ES" sz="8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2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23850" y="6629400"/>
            <a:ext cx="3657600" cy="228600"/>
          </a:xfrm>
          <a:noFill/>
        </p:spPr>
        <p:txBody>
          <a:bodyPr/>
          <a:lstStyle/>
          <a:p>
            <a:r>
              <a:rPr lang="es-ES" dirty="0" err="1" smtClean="0">
                <a:latin typeface="Arial" charset="0"/>
              </a:rPr>
              <a:t>Semantic</a:t>
            </a:r>
            <a:r>
              <a:rPr lang="es-ES" dirty="0" smtClean="0">
                <a:latin typeface="Arial" charset="0"/>
              </a:rPr>
              <a:t> </a:t>
            </a:r>
            <a:r>
              <a:rPr lang="es-ES" dirty="0" err="1" smtClean="0">
                <a:latin typeface="Arial" charset="0"/>
              </a:rPr>
              <a:t>Integration</a:t>
            </a:r>
            <a:r>
              <a:rPr lang="es-ES" dirty="0" smtClean="0">
                <a:latin typeface="Arial" charset="0"/>
              </a:rPr>
              <a:t> </a:t>
            </a:r>
            <a:r>
              <a:rPr lang="es-ES" dirty="0" err="1" smtClean="0">
                <a:latin typeface="Arial" charset="0"/>
              </a:rPr>
              <a:t>Streaming</a:t>
            </a:r>
            <a:r>
              <a:rPr lang="es-ES" dirty="0" smtClean="0">
                <a:latin typeface="Arial" charset="0"/>
              </a:rPr>
              <a:t> Data </a:t>
            </a:r>
            <a:r>
              <a:rPr lang="es-ES" dirty="0" err="1" smtClean="0">
                <a:latin typeface="Arial" charset="0"/>
              </a:rPr>
              <a:t>Sources</a:t>
            </a:r>
            <a:endParaRPr lang="es-ES" dirty="0" smtClean="0">
              <a:latin typeface="Arial" charset="0"/>
            </a:endParaRPr>
          </a:p>
        </p:txBody>
      </p:sp>
      <p:sp>
        <p:nvSpPr>
          <p:cNvPr id="125" name="3 Marcador de pie de página"/>
          <p:cNvSpPr txBox="1">
            <a:spLocks/>
          </p:cNvSpPr>
          <p:nvPr/>
        </p:nvSpPr>
        <p:spPr bwMode="auto">
          <a:xfrm>
            <a:off x="1071538" y="6629400"/>
            <a:ext cx="7239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ES" sz="8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126" name="2 Marcador de número de diapositiva"/>
          <p:cNvSpPr txBox="1">
            <a:spLocks/>
          </p:cNvSpPr>
          <p:nvPr/>
        </p:nvSpPr>
        <p:spPr bwMode="auto">
          <a:xfrm>
            <a:off x="6072198" y="66294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  <p:bldP spid="73" grpId="0"/>
      <p:bldP spid="74" grpId="0"/>
      <p:bldP spid="75" grpId="0" animBg="1"/>
      <p:bldP spid="76" grpId="0" animBg="1"/>
      <p:bldP spid="7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&amp; Motivation</a:t>
            </a:r>
          </a:p>
          <a:p>
            <a:r>
              <a:rPr lang="en-US" dirty="0" smtClean="0"/>
              <a:t>Background</a:t>
            </a:r>
          </a:p>
          <a:p>
            <a:r>
              <a:rPr lang="en-US" dirty="0" smtClean="0"/>
              <a:t>Approach</a:t>
            </a:r>
          </a:p>
          <a:p>
            <a:r>
              <a:rPr lang="en-US" dirty="0" smtClean="0"/>
              <a:t>Mapping Streams to Ontologies</a:t>
            </a:r>
          </a:p>
          <a:p>
            <a:r>
              <a:rPr lang="en-US" dirty="0" smtClean="0"/>
              <a:t>SPARQL Stream</a:t>
            </a:r>
          </a:p>
          <a:p>
            <a:r>
              <a:rPr lang="en-US" dirty="0" smtClean="0"/>
              <a:t>Query Translation</a:t>
            </a:r>
          </a:p>
          <a:p>
            <a:r>
              <a:rPr lang="en-US" dirty="0" smtClean="0"/>
              <a:t>Example</a:t>
            </a:r>
          </a:p>
          <a:p>
            <a:r>
              <a:rPr lang="en-US" dirty="0" smtClean="0"/>
              <a:t>Future work</a:t>
            </a:r>
          </a:p>
          <a:p>
            <a:r>
              <a:rPr lang="en-US" dirty="0" smtClean="0"/>
              <a:t>Conclusions</a:t>
            </a:r>
          </a:p>
          <a:p>
            <a:endParaRPr lang="fr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B72F7C-718B-4771-923D-883B9E3B344D}" type="slidenum">
              <a:rPr lang="es-ES" smtClean="0"/>
              <a:pPr>
                <a:defRPr/>
              </a:pPr>
              <a:t>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Enabling  Ontology-based Access to Streaming Data Sources</a:t>
            </a:r>
            <a:endParaRPr lang="es-E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6E8A96-DEE2-4C5B-8663-2BB74B1F4E24}" type="slidenum">
              <a:rPr lang="es-ES" smtClean="0"/>
              <a:pPr>
                <a:defRPr/>
              </a:pPr>
              <a:t>20</a:t>
            </a:fld>
            <a:endParaRPr lang="es-ES"/>
          </a:p>
        </p:txBody>
      </p:sp>
      <p:grpSp>
        <p:nvGrpSpPr>
          <p:cNvPr id="4" name="110 Grupo"/>
          <p:cNvGrpSpPr/>
          <p:nvPr/>
        </p:nvGrpSpPr>
        <p:grpSpPr>
          <a:xfrm rot="10800000">
            <a:off x="3357554" y="2786058"/>
            <a:ext cx="285752" cy="571503"/>
            <a:chOff x="3643306" y="1643050"/>
            <a:chExt cx="642942" cy="1571637"/>
          </a:xfrm>
        </p:grpSpPr>
        <p:sp>
          <p:nvSpPr>
            <p:cNvPr id="5" name="107 Triángulo isósceles"/>
            <p:cNvSpPr/>
            <p:nvPr/>
          </p:nvSpPr>
          <p:spPr bwMode="auto">
            <a:xfrm>
              <a:off x="3643306" y="1643050"/>
              <a:ext cx="642942" cy="571504"/>
            </a:xfrm>
            <a:prstGeom prst="triangl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200" b="0" i="0" u="none" strike="noStrike" cap="none" normalizeH="0" baseline="0" smtClean="0">
                <a:ln>
                  <a:noFill/>
                </a:ln>
                <a:solidFill>
                  <a:schemeClr val="accent2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6" name="109 Conector recto"/>
            <p:cNvCxnSpPr>
              <a:stCxn id="5" idx="3"/>
            </p:cNvCxnSpPr>
            <p:nvPr/>
          </p:nvCxnSpPr>
          <p:spPr bwMode="auto">
            <a:xfrm rot="5400000">
              <a:off x="3446852" y="2696761"/>
              <a:ext cx="1000132" cy="35719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7" name="2 Marcador de contenido"/>
          <p:cNvSpPr txBox="1">
            <a:spLocks/>
          </p:cNvSpPr>
          <p:nvPr/>
        </p:nvSpPr>
        <p:spPr>
          <a:xfrm>
            <a:off x="4857752" y="1357298"/>
            <a:ext cx="4000504" cy="44958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GB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conceptmap</a:t>
            </a:r>
            <a:r>
              <a:rPr kumimoji="0" lang="en-GB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-def </a:t>
            </a:r>
            <a:r>
              <a:rPr kumimoji="0" lang="en-GB" sz="12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WindSpeedMeasurement</a:t>
            </a:r>
            <a:r>
              <a:rPr kumimoji="0" lang="en-GB" sz="1200" b="0" i="1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GB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  </a:t>
            </a:r>
            <a:r>
              <a:rPr kumimoji="0" lang="en-GB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uri</a:t>
            </a:r>
            <a:r>
              <a:rPr kumimoji="0" lang="en-GB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-as 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GB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    </a:t>
            </a:r>
            <a:r>
              <a:rPr kumimoji="0" lang="en-GB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concat</a:t>
            </a:r>
            <a:r>
              <a:rPr kumimoji="0" lang="en-GB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('ssg4env:WindSpeedMeasurement_',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GB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                </a:t>
            </a:r>
            <a:r>
              <a:rPr kumimoji="0" lang="en-GB" sz="11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windsamples.sensorid</a:t>
            </a:r>
            <a:r>
              <a:rPr kumimoji="0" lang="en-GB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,</a:t>
            </a:r>
            <a:r>
              <a:rPr kumimoji="0" lang="en-GB" sz="11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windsamples.ts</a:t>
            </a:r>
            <a:r>
              <a:rPr kumimoji="0" lang="en-GB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)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GB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  described-by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GB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   </a:t>
            </a:r>
            <a:r>
              <a:rPr kumimoji="0" lang="en-GB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attributemap</a:t>
            </a:r>
            <a:r>
              <a:rPr kumimoji="0" lang="en-GB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-def</a:t>
            </a:r>
            <a:r>
              <a:rPr kumimoji="0" lang="en-GB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 </a:t>
            </a:r>
            <a:r>
              <a:rPr kumimoji="0" lang="en-GB" sz="12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hasSpeed</a:t>
            </a:r>
            <a:r>
              <a:rPr kumimoji="0" lang="en-GB" sz="1200" b="0" i="1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GB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     operation "constant"  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GB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       has-column </a:t>
            </a:r>
            <a:r>
              <a:rPr kumimoji="0" lang="en-GB" sz="11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windsamples.speed</a:t>
            </a:r>
            <a:endParaRPr kumimoji="0" lang="en-GB" sz="1100" b="0" i="0" u="none" strike="noStrike" kern="0" cap="none" spc="0" normalizeH="0" baseline="0" noProof="0" dirty="0" smtClean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GB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   </a:t>
            </a:r>
            <a:r>
              <a:rPr kumimoji="0" lang="en-GB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dbrelationmap</a:t>
            </a:r>
            <a:r>
              <a:rPr kumimoji="0" lang="en-GB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-def </a:t>
            </a:r>
            <a:r>
              <a:rPr kumimoji="0" lang="en-GB" sz="12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isProducedBy</a:t>
            </a:r>
            <a:r>
              <a:rPr kumimoji="0" lang="en-GB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  </a:t>
            </a:r>
            <a:r>
              <a:rPr kumimoji="0" lang="en-GB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toConcept</a:t>
            </a:r>
            <a:r>
              <a:rPr kumimoji="0" lang="en-GB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 </a:t>
            </a:r>
            <a:r>
              <a:rPr kumimoji="0" lang="en-GB" sz="1200" b="0" i="1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Sensor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GB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     joins-via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GB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       condition "equals" 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GB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         has-column </a:t>
            </a:r>
            <a:r>
              <a:rPr kumimoji="0" lang="en-GB" sz="11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sensors.sensorid</a:t>
            </a:r>
            <a:r>
              <a:rPr kumimoji="0" lang="en-GB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GB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GB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         has-column </a:t>
            </a:r>
            <a:r>
              <a:rPr kumimoji="0" lang="en-GB" sz="11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windsamples.sensorid</a:t>
            </a:r>
            <a:endParaRPr kumimoji="0" lang="en-GB" sz="1100" b="0" i="0" u="none" strike="noStrike" kern="0" cap="none" spc="0" normalizeH="0" baseline="0" noProof="0" dirty="0" smtClean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GB" sz="1200" b="0" i="0" u="none" strike="noStrike" kern="0" cap="none" spc="0" normalizeH="0" baseline="0" noProof="0" dirty="0" smtClean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+mn-lt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GB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conceptmap</a:t>
            </a:r>
            <a:r>
              <a:rPr kumimoji="0" lang="en-GB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-def </a:t>
            </a:r>
            <a:r>
              <a:rPr kumimoji="0" lang="en-GB" sz="1200" b="0" i="1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Sensor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GB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  </a:t>
            </a:r>
            <a:r>
              <a:rPr kumimoji="0" lang="en-GB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uri</a:t>
            </a:r>
            <a:r>
              <a:rPr kumimoji="0" lang="en-GB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-as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GB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    </a:t>
            </a:r>
            <a:r>
              <a:rPr kumimoji="0" lang="en-GB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concat</a:t>
            </a:r>
            <a:r>
              <a:rPr kumimoji="0" lang="en-GB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('ssg4env:Sensor_',</a:t>
            </a:r>
            <a:r>
              <a:rPr kumimoji="0" lang="en-GB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sensors.sensorid</a:t>
            </a:r>
            <a:r>
              <a:rPr kumimoji="0" lang="en-GB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)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GB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  described-by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GB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    </a:t>
            </a:r>
            <a:r>
              <a:rPr kumimoji="0" lang="en-GB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attributemap</a:t>
            </a:r>
            <a:r>
              <a:rPr kumimoji="0" lang="en-GB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-def </a:t>
            </a:r>
            <a:r>
              <a:rPr kumimoji="0" lang="en-GB" sz="12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hasName</a:t>
            </a:r>
            <a:endParaRPr kumimoji="0" lang="en-GB" sz="1200" b="0" i="1" u="none" strike="noStrike" kern="0" cap="none" spc="0" normalizeH="0" baseline="0" noProof="0" dirty="0" smtClean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+mn-lt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GB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      operation "constant"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GB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        has-column </a:t>
            </a:r>
            <a:r>
              <a:rPr kumimoji="0" lang="en-GB" sz="11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sensors.sensorname</a:t>
            </a:r>
            <a:endParaRPr kumimoji="0" lang="en-GB" sz="1100" b="0" i="0" u="none" strike="noStrike" kern="0" cap="none" spc="0" normalizeH="0" baseline="0" noProof="0" dirty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8" name="3 Elipse"/>
          <p:cNvSpPr/>
          <p:nvPr/>
        </p:nvSpPr>
        <p:spPr bwMode="auto">
          <a:xfrm>
            <a:off x="2643174" y="3357562"/>
            <a:ext cx="1578340" cy="389513"/>
          </a:xfrm>
          <a:prstGeom prst="ellipse">
            <a:avLst/>
          </a:prstGeom>
          <a:noFill/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00" b="0" i="1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</a:rPr>
              <a:t>Measurement</a:t>
            </a:r>
          </a:p>
        </p:txBody>
      </p:sp>
      <p:sp>
        <p:nvSpPr>
          <p:cNvPr id="9" name="4 Elipse"/>
          <p:cNvSpPr/>
          <p:nvPr/>
        </p:nvSpPr>
        <p:spPr bwMode="auto">
          <a:xfrm>
            <a:off x="2071670" y="2428868"/>
            <a:ext cx="2714644" cy="389513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00" b="0" i="1" u="none" strike="noStrike" cap="none" normalizeH="0" baseline="0" dirty="0" err="1" smtClean="0">
                <a:ln>
                  <a:noFill/>
                </a:ln>
                <a:solidFill>
                  <a:schemeClr val="accent2"/>
                </a:solidFill>
                <a:effectLst/>
              </a:rPr>
              <a:t>WindSpeedMeasurement</a:t>
            </a:r>
            <a:endParaRPr kumimoji="0" lang="en-GB" sz="1200" b="0" i="1" u="none" strike="noStrike" cap="none" normalizeH="0" baseline="0" dirty="0" smtClean="0">
              <a:ln>
                <a:noFill/>
              </a:ln>
              <a:solidFill>
                <a:schemeClr val="accent2"/>
              </a:solidFill>
              <a:effectLst/>
            </a:endParaRPr>
          </a:p>
        </p:txBody>
      </p:sp>
      <p:sp>
        <p:nvSpPr>
          <p:cNvPr id="10" name="5 Elipse"/>
          <p:cNvSpPr/>
          <p:nvPr/>
        </p:nvSpPr>
        <p:spPr bwMode="auto">
          <a:xfrm>
            <a:off x="2928926" y="4357694"/>
            <a:ext cx="942676" cy="389513"/>
          </a:xfrm>
          <a:prstGeom prst="ellipse">
            <a:avLst/>
          </a:prstGeom>
          <a:noFill/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00" b="0" i="1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</a:rPr>
              <a:t>Sensor</a:t>
            </a:r>
          </a:p>
        </p:txBody>
      </p:sp>
      <p:cxnSp>
        <p:nvCxnSpPr>
          <p:cNvPr id="11" name="19 Conector recto"/>
          <p:cNvCxnSpPr>
            <a:stCxn id="8" idx="4"/>
            <a:endCxn id="10" idx="0"/>
          </p:cNvCxnSpPr>
          <p:nvPr/>
        </p:nvCxnSpPr>
        <p:spPr bwMode="auto">
          <a:xfrm rot="5400000">
            <a:off x="3110995" y="4036344"/>
            <a:ext cx="610619" cy="32080"/>
          </a:xfrm>
          <a:prstGeom prst="line">
            <a:avLst/>
          </a:prstGeom>
          <a:noFill/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23 CuadroTexto"/>
          <p:cNvSpPr txBox="1"/>
          <p:nvPr/>
        </p:nvSpPr>
        <p:spPr>
          <a:xfrm>
            <a:off x="2428860" y="3929066"/>
            <a:ext cx="10567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i="1" dirty="0" err="1" smtClean="0"/>
              <a:t>isProducedBy</a:t>
            </a:r>
            <a:endParaRPr lang="en-GB" sz="1100" i="1" dirty="0"/>
          </a:p>
        </p:txBody>
      </p:sp>
      <p:sp>
        <p:nvSpPr>
          <p:cNvPr id="13" name="24 CuadroTexto"/>
          <p:cNvSpPr txBox="1"/>
          <p:nvPr/>
        </p:nvSpPr>
        <p:spPr>
          <a:xfrm>
            <a:off x="2571736" y="4857760"/>
            <a:ext cx="14302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i="1" dirty="0" err="1" smtClean="0"/>
              <a:t>hasName</a:t>
            </a:r>
            <a:r>
              <a:rPr lang="en-GB" sz="1100" dirty="0" smtClean="0"/>
              <a:t> </a:t>
            </a:r>
            <a:r>
              <a:rPr lang="en-GB" sz="1100" dirty="0" err="1" smtClean="0"/>
              <a:t>xsd:string</a:t>
            </a:r>
            <a:endParaRPr lang="en-GB" sz="1100" dirty="0"/>
          </a:p>
        </p:txBody>
      </p:sp>
      <p:sp>
        <p:nvSpPr>
          <p:cNvPr id="14" name="25 CuadroTexto"/>
          <p:cNvSpPr txBox="1"/>
          <p:nvPr/>
        </p:nvSpPr>
        <p:spPr>
          <a:xfrm>
            <a:off x="2357422" y="2857496"/>
            <a:ext cx="13837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i="1" dirty="0" err="1" smtClean="0"/>
              <a:t>hasSpeed</a:t>
            </a:r>
            <a:r>
              <a:rPr lang="en-GB" sz="1100" dirty="0" smtClean="0"/>
              <a:t> </a:t>
            </a:r>
            <a:r>
              <a:rPr lang="en-GB" sz="1100" dirty="0" err="1" smtClean="0"/>
              <a:t>xsd:float</a:t>
            </a:r>
            <a:endParaRPr lang="en-GB" sz="1100" dirty="0"/>
          </a:p>
        </p:txBody>
      </p:sp>
      <p:sp>
        <p:nvSpPr>
          <p:cNvPr id="15" name="26 Rectángulo"/>
          <p:cNvSpPr/>
          <p:nvPr/>
        </p:nvSpPr>
        <p:spPr bwMode="auto">
          <a:xfrm>
            <a:off x="285720" y="2357430"/>
            <a:ext cx="1285884" cy="112338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1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itchFamily="49" charset="0"/>
                <a:cs typeface="Courier New" pitchFamily="49" charset="0"/>
              </a:rPr>
              <a:t>S:WindSamples</a:t>
            </a:r>
            <a:endParaRPr lang="en-GB" sz="1100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GB" sz="12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GB" sz="1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1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ts</a:t>
            </a:r>
            <a:endParaRPr lang="en-GB" sz="1100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GB" sz="1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 speed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GB" sz="1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 direction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GB" sz="1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1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sensorid</a:t>
            </a:r>
            <a:endParaRPr lang="en-GB" sz="1100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6" name="28 Conector recto"/>
          <p:cNvCxnSpPr/>
          <p:nvPr/>
        </p:nvCxnSpPr>
        <p:spPr bwMode="auto">
          <a:xfrm>
            <a:off x="285720" y="2643182"/>
            <a:ext cx="1285884" cy="158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31 Rectángulo"/>
          <p:cNvSpPr/>
          <p:nvPr/>
        </p:nvSpPr>
        <p:spPr bwMode="auto">
          <a:xfrm>
            <a:off x="357158" y="4143380"/>
            <a:ext cx="1214446" cy="76944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1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itchFamily="49" charset="0"/>
                <a:cs typeface="Courier New" pitchFamily="49" charset="0"/>
              </a:rPr>
              <a:t>T:Sensors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GB" sz="1100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- </a:t>
            </a:r>
            <a:r>
              <a:rPr lang="en-GB" sz="11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sensorid</a:t>
            </a:r>
            <a:endParaRPr lang="en-GB" sz="1100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en-GB" sz="1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1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sensorname</a:t>
            </a:r>
            <a:endParaRPr kumimoji="0" lang="en-GB" sz="1100" b="0" i="0" u="none" strike="noStrike" cap="none" normalizeH="0" baseline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8" name="32 Conector recto"/>
          <p:cNvCxnSpPr/>
          <p:nvPr/>
        </p:nvCxnSpPr>
        <p:spPr bwMode="auto">
          <a:xfrm>
            <a:off x="357158" y="4429132"/>
            <a:ext cx="1214446" cy="158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38 Conector recto de flecha"/>
          <p:cNvCxnSpPr>
            <a:endCxn id="14" idx="1"/>
          </p:cNvCxnSpPr>
          <p:nvPr/>
        </p:nvCxnSpPr>
        <p:spPr bwMode="auto">
          <a:xfrm flipV="1">
            <a:off x="1571604" y="2988301"/>
            <a:ext cx="785818" cy="1207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40 Conector recto de flecha"/>
          <p:cNvCxnSpPr/>
          <p:nvPr/>
        </p:nvCxnSpPr>
        <p:spPr bwMode="auto">
          <a:xfrm>
            <a:off x="1571604" y="4857760"/>
            <a:ext cx="1000132" cy="14287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64 Conector recto de flecha"/>
          <p:cNvCxnSpPr>
            <a:endCxn id="12" idx="1"/>
          </p:cNvCxnSpPr>
          <p:nvPr/>
        </p:nvCxnSpPr>
        <p:spPr bwMode="auto">
          <a:xfrm>
            <a:off x="1571606" y="3429002"/>
            <a:ext cx="857254" cy="630869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76 Conector recto de flecha"/>
          <p:cNvCxnSpPr>
            <a:stCxn id="17" idx="3"/>
            <a:endCxn id="12" idx="1"/>
          </p:cNvCxnSpPr>
          <p:nvPr/>
        </p:nvCxnSpPr>
        <p:spPr bwMode="auto">
          <a:xfrm flipV="1">
            <a:off x="1571604" y="4059871"/>
            <a:ext cx="857256" cy="46823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4" name="1 Título"/>
          <p:cNvSpPr txBox="1">
            <a:spLocks/>
          </p:cNvSpPr>
          <p:nvPr/>
        </p:nvSpPr>
        <p:spPr bwMode="auto">
          <a:xfrm>
            <a:off x="1295400" y="304800"/>
            <a:ext cx="7772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S2O: </a:t>
            </a:r>
            <a:r>
              <a:rPr kumimoji="0" lang="es-ES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Mapping</a:t>
            </a:r>
            <a:r>
              <a:rPr kumimoji="0" lang="es-E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s-ES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Streams</a:t>
            </a:r>
            <a:r>
              <a:rPr kumimoji="0" lang="es-E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s-ES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to</a:t>
            </a:r>
            <a:r>
              <a:rPr kumimoji="0" lang="es-E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Ontologies</a:t>
            </a:r>
          </a:p>
        </p:txBody>
      </p:sp>
      <p:sp>
        <p:nvSpPr>
          <p:cNvPr id="25" name="2 Marcador de número de diapositiva"/>
          <p:cNvSpPr txBox="1">
            <a:spLocks/>
          </p:cNvSpPr>
          <p:nvPr/>
        </p:nvSpPr>
        <p:spPr bwMode="auto">
          <a:xfrm>
            <a:off x="4267200" y="6629400"/>
            <a:ext cx="685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8ABF2F-D1F2-4C90-83E0-0309C18E6684}" type="slidenum">
              <a:rPr kumimoji="0" lang="es-ES" sz="8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s-ES" sz="8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6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23850" y="6629400"/>
            <a:ext cx="3657600" cy="228600"/>
          </a:xfrm>
          <a:noFill/>
        </p:spPr>
        <p:txBody>
          <a:bodyPr/>
          <a:lstStyle/>
          <a:p>
            <a:r>
              <a:rPr lang="es-ES" dirty="0" err="1" smtClean="0">
                <a:latin typeface="Arial" charset="0"/>
              </a:rPr>
              <a:t>Semantic</a:t>
            </a:r>
            <a:r>
              <a:rPr lang="es-ES" dirty="0" smtClean="0">
                <a:latin typeface="Arial" charset="0"/>
              </a:rPr>
              <a:t> </a:t>
            </a:r>
            <a:r>
              <a:rPr lang="es-ES" dirty="0" err="1" smtClean="0">
                <a:latin typeface="Arial" charset="0"/>
              </a:rPr>
              <a:t>Integration</a:t>
            </a:r>
            <a:r>
              <a:rPr lang="es-ES" dirty="0" smtClean="0">
                <a:latin typeface="Arial" charset="0"/>
              </a:rPr>
              <a:t> </a:t>
            </a:r>
            <a:r>
              <a:rPr lang="es-ES" dirty="0" err="1" smtClean="0">
                <a:latin typeface="Arial" charset="0"/>
              </a:rPr>
              <a:t>Streaming</a:t>
            </a:r>
            <a:r>
              <a:rPr lang="es-ES" dirty="0" smtClean="0">
                <a:latin typeface="Arial" charset="0"/>
              </a:rPr>
              <a:t> Data </a:t>
            </a:r>
            <a:r>
              <a:rPr lang="es-ES" dirty="0" err="1" smtClean="0">
                <a:latin typeface="Arial" charset="0"/>
              </a:rPr>
              <a:t>Sources</a:t>
            </a:r>
            <a:endParaRPr lang="es-ES" dirty="0" smtClean="0">
              <a:latin typeface="Arial" charset="0"/>
            </a:endParaRPr>
          </a:p>
        </p:txBody>
      </p:sp>
      <p:sp>
        <p:nvSpPr>
          <p:cNvPr id="27" name="3 Marcador de pie de página"/>
          <p:cNvSpPr txBox="1">
            <a:spLocks/>
          </p:cNvSpPr>
          <p:nvPr/>
        </p:nvSpPr>
        <p:spPr bwMode="auto">
          <a:xfrm>
            <a:off x="1071538" y="6629400"/>
            <a:ext cx="7239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ES" sz="8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28" name="2 Marcador de número de diapositiva"/>
          <p:cNvSpPr txBox="1">
            <a:spLocks/>
          </p:cNvSpPr>
          <p:nvPr/>
        </p:nvSpPr>
        <p:spPr bwMode="auto">
          <a:xfrm>
            <a:off x="6072198" y="66294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6E8A96-DEE2-4C5B-8663-2BB74B1F4E24}" type="slidenum">
              <a:rPr lang="es-ES" smtClean="0"/>
              <a:pPr>
                <a:defRPr/>
              </a:pPr>
              <a:t>21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Red de Ontologías para el Camino de Santiago</a:t>
            </a:r>
            <a:endParaRPr lang="es-ES"/>
          </a:p>
        </p:txBody>
      </p:sp>
      <p:sp>
        <p:nvSpPr>
          <p:cNvPr id="4" name="1 Título"/>
          <p:cNvSpPr txBox="1">
            <a:spLocks/>
          </p:cNvSpPr>
          <p:nvPr/>
        </p:nvSpPr>
        <p:spPr bwMode="auto">
          <a:xfrm>
            <a:off x="1295400" y="304800"/>
            <a:ext cx="7772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Query</a:t>
            </a:r>
            <a:r>
              <a:rPr kumimoji="0" lang="es-E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lang="es-ES" sz="2400" b="1" kern="0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</a:t>
            </a:r>
            <a:r>
              <a:rPr kumimoji="0" lang="es-ES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ransformation</a:t>
            </a:r>
            <a:r>
              <a:rPr kumimoji="0" lang="es-E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lang="es-ES" sz="2400" b="1" kern="0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</a:t>
            </a:r>
            <a:r>
              <a:rPr kumimoji="0" lang="es-ES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emantics</a:t>
            </a:r>
            <a:endParaRPr kumimoji="0" lang="es-E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0166" y="1285860"/>
            <a:ext cx="53721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64 CuadroTexto"/>
          <p:cNvSpPr txBox="1"/>
          <p:nvPr/>
        </p:nvSpPr>
        <p:spPr>
          <a:xfrm>
            <a:off x="928662" y="928670"/>
            <a:ext cx="4572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s-ES" sz="2000" dirty="0" smtClean="0"/>
              <a:t>  </a:t>
            </a:r>
            <a:r>
              <a:rPr lang="es-ES" sz="2000" dirty="0" err="1" smtClean="0"/>
              <a:t>Conjunctive</a:t>
            </a:r>
            <a:r>
              <a:rPr lang="es-ES" sz="2000" dirty="0" smtClean="0"/>
              <a:t> </a:t>
            </a:r>
            <a:r>
              <a:rPr lang="es-ES" sz="2000" dirty="0" err="1" smtClean="0"/>
              <a:t>Queries</a:t>
            </a:r>
            <a:endParaRPr lang="es-ES" sz="2000" dirty="0"/>
          </a:p>
        </p:txBody>
      </p:sp>
      <p:pic>
        <p:nvPicPr>
          <p:cNvPr id="3891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7554" y="3357562"/>
            <a:ext cx="1171575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64 CuadroTexto"/>
          <p:cNvSpPr txBox="1"/>
          <p:nvPr/>
        </p:nvSpPr>
        <p:spPr>
          <a:xfrm>
            <a:off x="928662" y="2857496"/>
            <a:ext cx="4572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s-ES" sz="2000" dirty="0" smtClean="0"/>
              <a:t>  </a:t>
            </a:r>
            <a:r>
              <a:rPr lang="es-ES" sz="2000" dirty="0" err="1" smtClean="0"/>
              <a:t>Mapping</a:t>
            </a:r>
            <a:endParaRPr lang="es-ES" sz="2000" dirty="0"/>
          </a:p>
        </p:txBody>
      </p:sp>
      <p:pic>
        <p:nvPicPr>
          <p:cNvPr id="3891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2910" y="2500306"/>
            <a:ext cx="73533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29 Flecha derecha"/>
          <p:cNvSpPr/>
          <p:nvPr/>
        </p:nvSpPr>
        <p:spPr>
          <a:xfrm rot="425337">
            <a:off x="2940238" y="3387600"/>
            <a:ext cx="500066" cy="21431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64 CuadroTexto"/>
          <p:cNvSpPr txBox="1"/>
          <p:nvPr/>
        </p:nvSpPr>
        <p:spPr>
          <a:xfrm>
            <a:off x="1714480" y="3214686"/>
            <a:ext cx="15001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conjunctive</a:t>
            </a:r>
            <a:r>
              <a:rPr lang="es-ES" dirty="0" smtClean="0"/>
              <a:t> </a:t>
            </a:r>
          </a:p>
          <a:p>
            <a:r>
              <a:rPr lang="es-ES" dirty="0" err="1" smtClean="0"/>
              <a:t>query</a:t>
            </a:r>
            <a:endParaRPr lang="es-ES" dirty="0"/>
          </a:p>
        </p:txBody>
      </p:sp>
      <p:sp>
        <p:nvSpPr>
          <p:cNvPr id="12" name="29 Flecha derecha"/>
          <p:cNvSpPr/>
          <p:nvPr/>
        </p:nvSpPr>
        <p:spPr>
          <a:xfrm rot="9780058">
            <a:off x="4449528" y="3354541"/>
            <a:ext cx="500066" cy="21431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64 CuadroTexto"/>
          <p:cNvSpPr txBox="1"/>
          <p:nvPr/>
        </p:nvSpPr>
        <p:spPr>
          <a:xfrm>
            <a:off x="5000628" y="3071810"/>
            <a:ext cx="1857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expression</a:t>
            </a:r>
            <a:endParaRPr lang="es-ES" dirty="0" smtClean="0"/>
          </a:p>
          <a:p>
            <a:r>
              <a:rPr lang="es-ES" dirty="0" err="1" smtClean="0"/>
              <a:t>over</a:t>
            </a:r>
            <a:r>
              <a:rPr lang="es-ES" dirty="0" smtClean="0"/>
              <a:t> </a:t>
            </a:r>
            <a:r>
              <a:rPr lang="es-ES" dirty="0" err="1" smtClean="0"/>
              <a:t>streaming</a:t>
            </a:r>
            <a:r>
              <a:rPr lang="es-ES" dirty="0" smtClean="0"/>
              <a:t> </a:t>
            </a:r>
            <a:r>
              <a:rPr lang="es-ES" dirty="0" err="1" smtClean="0"/>
              <a:t>sources</a:t>
            </a:r>
            <a:endParaRPr lang="es-ES" dirty="0"/>
          </a:p>
        </p:txBody>
      </p:sp>
      <p:pic>
        <p:nvPicPr>
          <p:cNvPr id="38918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357290" y="4143380"/>
            <a:ext cx="5667375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19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214414" y="5000636"/>
            <a:ext cx="59531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127 Flecha derecha"/>
          <p:cNvSpPr/>
          <p:nvPr/>
        </p:nvSpPr>
        <p:spPr>
          <a:xfrm rot="5400000">
            <a:off x="3982497" y="4518569"/>
            <a:ext cx="423306" cy="530185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33598E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1" animBg="1"/>
      <p:bldP spid="11" grpId="0"/>
      <p:bldP spid="12" grpId="1" animBg="1"/>
      <p:bldP spid="13" grpId="0"/>
      <p:bldP spid="1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6E8A96-DEE2-4C5B-8663-2BB74B1F4E24}" type="slidenum">
              <a:rPr lang="es-ES" smtClean="0"/>
              <a:pPr>
                <a:defRPr/>
              </a:pPr>
              <a:t>22</a:t>
            </a:fld>
            <a:endParaRPr lang="es-ES"/>
          </a:p>
        </p:txBody>
      </p:sp>
      <p:sp>
        <p:nvSpPr>
          <p:cNvPr id="4" name="2 Marcador de contenido"/>
          <p:cNvSpPr txBox="1">
            <a:spLocks/>
          </p:cNvSpPr>
          <p:nvPr/>
        </p:nvSpPr>
        <p:spPr>
          <a:xfrm>
            <a:off x="0" y="2428868"/>
            <a:ext cx="4286248" cy="2981332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1100" b="1" i="0" u="none" strike="noStrike" kern="0" cap="none" spc="0" normalizeH="0" baseline="0" noProof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PREFIX</a:t>
            </a:r>
            <a:r>
              <a:rPr kumimoji="0" lang="en-US" sz="1100" b="0" i="0" u="none" strike="noStrike" kern="0" cap="none" spc="0" normalizeH="0" baseline="0" noProof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fire: http://www.semsorgrid4env.eu#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GB" sz="1100" b="1" i="0" u="none" strike="noStrike" kern="0" cap="none" spc="0" normalizeH="0" baseline="0" noProof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PREFIX</a:t>
            </a:r>
            <a:r>
              <a:rPr kumimoji="0" lang="en-GB" sz="1100" b="0" i="0" u="none" strike="noStrike" kern="0" cap="none" spc="0" normalizeH="0" baseline="0" noProof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rdf: </a:t>
            </a:r>
            <a:r>
              <a:rPr kumimoji="0" lang="en-GB" sz="11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http://www.w3.org/1999/02/22-rdf-syntax-ns#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GB" sz="1100" b="1" i="0" u="none" strike="noStrike" kern="0" cap="none" spc="0" normalizeH="0" baseline="0" noProof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SELECT</a:t>
            </a:r>
            <a:r>
              <a:rPr kumimoji="0" lang="en-GB" sz="1100" b="0" i="0" u="none" strike="noStrike" kern="0" cap="none" spc="0" normalizeH="0" baseline="0" noProof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?speed ?name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1100" b="1" i="0" u="none" strike="noStrike" kern="0" cap="none" spc="0" normalizeH="0" baseline="0" noProof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FROM STREAM </a:t>
            </a:r>
            <a:r>
              <a:rPr kumimoji="0" lang="en-US" sz="1100" b="0" i="0" u="none" strike="noStrike" kern="0" cap="none" spc="0" normalizeH="0" baseline="0" noProof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&lt;http://www.ssg4env.eu/Readings.srdf&gt;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1100" b="0" i="0" u="none" strike="noStrike" kern="0" cap="none" spc="0" normalizeH="0" baseline="0" noProof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[</a:t>
            </a:r>
            <a:r>
              <a:rPr kumimoji="0" lang="en-US" sz="1100" b="1" i="0" u="none" strike="noStrike" kern="0" cap="none" spc="0" normalizeH="0" baseline="0" noProof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RANGE </a:t>
            </a:r>
            <a:r>
              <a:rPr kumimoji="0" lang="en-US" sz="1100" b="0" i="0" u="none" strike="noStrike" kern="0" cap="none" spc="0" normalizeH="0" baseline="0" noProof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10 MINUTE </a:t>
            </a:r>
            <a:r>
              <a:rPr kumimoji="0" lang="en-US" sz="1100" b="1" i="0" u="none" strike="noStrike" kern="0" cap="none" spc="0" normalizeH="0" baseline="0" noProof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STEP</a:t>
            </a:r>
            <a:r>
              <a:rPr kumimoji="0" lang="en-US" sz="1100" b="0" i="0" u="none" strike="noStrike" kern="0" cap="none" spc="0" normalizeH="0" baseline="0" noProof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 MINUTE]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GB" sz="1100" b="1" i="0" u="none" strike="noStrike" kern="0" cap="none" spc="0" normalizeH="0" baseline="0" noProof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WHERE</a:t>
            </a:r>
            <a:r>
              <a:rPr kumimoji="0" lang="en-GB" sz="1100" b="0" i="0" u="none" strike="noStrike" kern="0" cap="none" spc="0" normalizeH="0" baseline="0" noProof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{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GB" sz="1100" b="0" i="0" u="none" strike="noStrike" kern="0" cap="none" spc="0" normalizeH="0" baseline="0" noProof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?WindSpeed a </a:t>
            </a:r>
            <a:r>
              <a:rPr kumimoji="0" lang="en-GB" sz="1100" b="0" i="1" u="none" strike="noStrike" kern="0" cap="none" spc="0" normalizeH="0" baseline="0" noProof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fire:WindSpeedMeasurement</a:t>
            </a:r>
            <a:r>
              <a:rPr kumimoji="0" lang="en-GB" sz="1100" b="0" i="0" u="none" strike="noStrike" kern="0" cap="none" spc="0" normalizeH="0" baseline="0" noProof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GB" sz="1100" b="0" i="0" u="none" strike="noStrike" kern="0" cap="none" spc="0" normalizeH="0" baseline="0" noProof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kumimoji="0" lang="en-GB" sz="1100" b="0" i="1" u="none" strike="noStrike" kern="0" cap="none" spc="0" normalizeH="0" baseline="0" noProof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fire:hasSpeed </a:t>
            </a:r>
            <a:r>
              <a:rPr kumimoji="0" lang="en-GB" sz="1100" b="0" i="0" u="none" strike="noStrike" kern="0" cap="none" spc="0" normalizeH="0" baseline="0" noProof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?speed;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GB" sz="1100" b="0" i="0" u="none" strike="noStrike" kern="0" cap="none" spc="0" normalizeH="0" baseline="0" noProof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kumimoji="0" lang="en-GB" sz="1100" b="0" i="1" u="none" strike="noStrike" kern="0" cap="none" spc="0" normalizeH="0" baseline="0" noProof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fire:isProducedBy</a:t>
            </a:r>
            <a:r>
              <a:rPr kumimoji="0" lang="en-GB" sz="1100" b="0" i="0" u="none" strike="noStrike" kern="0" cap="none" spc="0" normalizeH="0" baseline="0" noProof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?sensor;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GB" sz="1100" b="0" i="0" u="none" strike="noStrike" kern="0" cap="none" spc="0" normalizeH="0" baseline="0" noProof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kumimoji="0" lang="en-GB" sz="1100" b="0" i="1" u="none" strike="noStrike" kern="0" cap="none" spc="0" normalizeH="0" baseline="0" noProof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fire:hasTimestamp</a:t>
            </a:r>
            <a:r>
              <a:rPr kumimoji="0" lang="en-GB" sz="1100" b="0" i="0" u="none" strike="noStrike" kern="0" cap="none" spc="0" normalizeH="0" baseline="0" noProof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?time.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GB" sz="1100" b="0" i="0" u="none" strike="noStrike" kern="0" cap="none" spc="0" normalizeH="0" baseline="0" noProof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?sensor </a:t>
            </a:r>
            <a:r>
              <a:rPr kumimoji="0" lang="en-GB" sz="1100" b="0" i="1" u="none" strike="noStrike" kern="0" cap="none" spc="0" normalizeH="0" baseline="0" noProof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fire:Sensor</a:t>
            </a:r>
            <a:r>
              <a:rPr kumimoji="0" lang="en-GB" sz="1100" b="0" i="0" u="none" strike="noStrike" kern="0" cap="none" spc="0" normalizeH="0" baseline="0" noProof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GB" sz="1100" b="0" i="0" u="none" strike="noStrike" kern="0" cap="none" spc="0" normalizeH="0" baseline="0" noProof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kumimoji="0" lang="en-GB" sz="1100" b="0" i="1" u="none" strike="noStrike" kern="0" cap="none" spc="0" normalizeH="0" baseline="0" noProof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fire:hasName</a:t>
            </a:r>
            <a:r>
              <a:rPr kumimoji="0" lang="en-GB" sz="1100" b="0" i="0" u="none" strike="noStrike" kern="0" cap="none" spc="0" normalizeH="0" baseline="0" noProof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?name.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GB" sz="1100" b="0" i="0" u="none" strike="noStrike" kern="0" cap="none" spc="0" normalizeH="0" baseline="0" noProof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endParaRPr kumimoji="0" lang="en-GB" sz="1100" b="0" i="0" u="none" strike="noStrike" kern="0" cap="none" spc="0" normalizeH="0" baseline="0" noProof="0" dirty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5 Rectángulo"/>
          <p:cNvSpPr/>
          <p:nvPr/>
        </p:nvSpPr>
        <p:spPr>
          <a:xfrm>
            <a:off x="4786314" y="2357430"/>
            <a:ext cx="6000792" cy="298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100" b="1" dirty="0" smtClean="0"/>
              <a:t>SELECT</a:t>
            </a:r>
            <a:r>
              <a:rPr lang="en-GB" sz="1100" dirty="0" smtClean="0"/>
              <a:t>   </a:t>
            </a:r>
            <a:r>
              <a:rPr lang="en-GB" sz="1100" dirty="0" err="1" smtClean="0"/>
              <a:t>concat</a:t>
            </a:r>
            <a:r>
              <a:rPr lang="en-GB" sz="1100" dirty="0" smtClean="0"/>
              <a:t>( ‘ssg4env.eu#Sensor' ,  </a:t>
            </a:r>
            <a:r>
              <a:rPr lang="en-GB" sz="1100" dirty="0" err="1" smtClean="0"/>
              <a:t>sensors.sensorid</a:t>
            </a:r>
            <a:r>
              <a:rPr lang="en-GB" sz="1100" dirty="0" smtClean="0"/>
              <a:t> ) as  a1 , </a:t>
            </a:r>
          </a:p>
          <a:p>
            <a:r>
              <a:rPr lang="en-GB" sz="1100" dirty="0" smtClean="0"/>
              <a:t>                 ( </a:t>
            </a:r>
            <a:r>
              <a:rPr lang="en-GB" sz="1100" dirty="0" err="1" smtClean="0"/>
              <a:t>sensors.sensorname</a:t>
            </a:r>
            <a:r>
              <a:rPr lang="en-GB" sz="1100" dirty="0" smtClean="0"/>
              <a:t> ) as  name  </a:t>
            </a:r>
          </a:p>
          <a:p>
            <a:r>
              <a:rPr lang="en-US" sz="1100" b="1" dirty="0" smtClean="0"/>
              <a:t>FROM</a:t>
            </a:r>
            <a:r>
              <a:rPr lang="en-US" sz="1100" dirty="0" smtClean="0"/>
              <a:t>      sensors</a:t>
            </a:r>
          </a:p>
          <a:p>
            <a:endParaRPr lang="en-GB" sz="1100" dirty="0" smtClean="0"/>
          </a:p>
          <a:p>
            <a:endParaRPr lang="en-GB" sz="1100" dirty="0" smtClean="0"/>
          </a:p>
          <a:p>
            <a:r>
              <a:rPr lang="en-US" sz="1100" b="1" dirty="0" smtClean="0"/>
              <a:t>SELECT</a:t>
            </a:r>
            <a:r>
              <a:rPr lang="en-US" sz="1100" dirty="0" smtClean="0"/>
              <a:t>   </a:t>
            </a:r>
            <a:r>
              <a:rPr lang="en-US" sz="1100" dirty="0" err="1" smtClean="0"/>
              <a:t>concat</a:t>
            </a:r>
            <a:r>
              <a:rPr lang="en-US" sz="1100" dirty="0" smtClean="0"/>
              <a:t>(‘ssg4env.eu#WindSpeedMeasurement' ,  </a:t>
            </a:r>
          </a:p>
          <a:p>
            <a:r>
              <a:rPr lang="en-US" sz="1100" dirty="0" smtClean="0"/>
              <a:t>                 windsensor.id ,   </a:t>
            </a:r>
            <a:r>
              <a:rPr lang="en-US" sz="1100" dirty="0" err="1" smtClean="0"/>
              <a:t>windsensor.ts</a:t>
            </a:r>
            <a:r>
              <a:rPr lang="en-US" sz="1100" dirty="0" smtClean="0"/>
              <a:t> ) as  a1 , </a:t>
            </a:r>
          </a:p>
          <a:p>
            <a:r>
              <a:rPr lang="en-US" sz="1100" dirty="0" smtClean="0"/>
              <a:t>                 ( </a:t>
            </a:r>
            <a:r>
              <a:rPr lang="en-US" sz="1100" dirty="0" err="1" smtClean="0"/>
              <a:t>windsensor.speed</a:t>
            </a:r>
            <a:r>
              <a:rPr lang="en-US" sz="1100" dirty="0" smtClean="0"/>
              <a:t> ) as  speed  </a:t>
            </a:r>
          </a:p>
          <a:p>
            <a:r>
              <a:rPr lang="en-US" sz="1100" b="1" dirty="0" smtClean="0"/>
              <a:t>FROM</a:t>
            </a:r>
            <a:r>
              <a:rPr lang="en-US" sz="1100" dirty="0" smtClean="0"/>
              <a:t>      </a:t>
            </a:r>
            <a:r>
              <a:rPr lang="en-US" sz="1100" dirty="0" err="1" smtClean="0"/>
              <a:t>windsensor</a:t>
            </a:r>
            <a:r>
              <a:rPr lang="en-US" sz="1100" dirty="0" smtClean="0"/>
              <a:t>[ </a:t>
            </a:r>
            <a:r>
              <a:rPr lang="en-US" sz="1100" b="1" dirty="0" smtClean="0"/>
              <a:t>FROM</a:t>
            </a:r>
            <a:r>
              <a:rPr lang="en-US" sz="1100" dirty="0" smtClean="0"/>
              <a:t> NOW - 10 </a:t>
            </a:r>
            <a:r>
              <a:rPr lang="en-US" sz="1100" b="1" dirty="0" smtClean="0"/>
              <a:t>TO</a:t>
            </a:r>
            <a:r>
              <a:rPr lang="en-US" sz="1100" dirty="0" smtClean="0"/>
              <a:t> NOW MIN]</a:t>
            </a:r>
          </a:p>
          <a:p>
            <a:endParaRPr lang="en-US" sz="1100" dirty="0" smtClean="0"/>
          </a:p>
          <a:p>
            <a:endParaRPr lang="en-US" sz="1100" dirty="0" smtClean="0"/>
          </a:p>
          <a:p>
            <a:r>
              <a:rPr lang="en-US" sz="1100" b="1" dirty="0" smtClean="0"/>
              <a:t>SELECT</a:t>
            </a:r>
            <a:r>
              <a:rPr lang="en-US" sz="1100" dirty="0" smtClean="0"/>
              <a:t>   </a:t>
            </a:r>
            <a:r>
              <a:rPr lang="en-US" sz="1100" dirty="0" err="1" smtClean="0"/>
              <a:t>concat</a:t>
            </a:r>
            <a:r>
              <a:rPr lang="en-US" sz="1100" dirty="0" smtClean="0"/>
              <a:t>(‘ssg4env.eu#WindSpeedMeasurement' ,  </a:t>
            </a:r>
          </a:p>
          <a:p>
            <a:r>
              <a:rPr lang="en-US" sz="1100" dirty="0" smtClean="0"/>
              <a:t>                 windsensor.id, </a:t>
            </a:r>
            <a:r>
              <a:rPr lang="en-US" sz="1100" dirty="0" err="1" smtClean="0"/>
              <a:t>windsensor.ts</a:t>
            </a:r>
            <a:r>
              <a:rPr lang="en-US" sz="1100" dirty="0" smtClean="0"/>
              <a:t> ) as  a1 , </a:t>
            </a:r>
          </a:p>
          <a:p>
            <a:r>
              <a:rPr lang="en-US" sz="1100" dirty="0" smtClean="0"/>
              <a:t>                 </a:t>
            </a:r>
            <a:r>
              <a:rPr lang="en-US" sz="1100" dirty="0" err="1" smtClean="0"/>
              <a:t>concat</a:t>
            </a:r>
            <a:r>
              <a:rPr lang="en-US" sz="1100" dirty="0" smtClean="0"/>
              <a:t>( ‘ssg4env.eu#Sensor' ,  </a:t>
            </a:r>
            <a:r>
              <a:rPr lang="en-US" sz="1100" dirty="0" err="1" smtClean="0"/>
              <a:t>sensors.sensorid</a:t>
            </a:r>
            <a:r>
              <a:rPr lang="en-US" sz="1100" dirty="0" smtClean="0"/>
              <a:t> ) as  a2  </a:t>
            </a:r>
          </a:p>
          <a:p>
            <a:r>
              <a:rPr lang="en-US" sz="1100" b="1" dirty="0" smtClean="0"/>
              <a:t>FROM</a:t>
            </a:r>
            <a:r>
              <a:rPr lang="en-US" sz="1100" dirty="0" smtClean="0"/>
              <a:t>      sensors, </a:t>
            </a:r>
            <a:r>
              <a:rPr lang="en-US" sz="1100" dirty="0" err="1" smtClean="0"/>
              <a:t>windsensor</a:t>
            </a:r>
            <a:r>
              <a:rPr lang="en-US" sz="1100" dirty="0" smtClean="0"/>
              <a:t>[ </a:t>
            </a:r>
            <a:r>
              <a:rPr lang="en-US" sz="1100" b="1" dirty="0" smtClean="0"/>
              <a:t>FROM</a:t>
            </a:r>
            <a:r>
              <a:rPr lang="en-US" sz="1100" dirty="0" smtClean="0"/>
              <a:t> NOW - 10 </a:t>
            </a:r>
            <a:r>
              <a:rPr lang="en-US" sz="1100" b="1" dirty="0" smtClean="0"/>
              <a:t>TO</a:t>
            </a:r>
            <a:r>
              <a:rPr lang="en-US" sz="1100" dirty="0" smtClean="0"/>
              <a:t> NOW MIN] </a:t>
            </a:r>
          </a:p>
          <a:p>
            <a:r>
              <a:rPr lang="en-GB" sz="1100" b="1" dirty="0" smtClean="0"/>
              <a:t>WHERE</a:t>
            </a:r>
            <a:r>
              <a:rPr lang="en-GB" sz="1100" dirty="0" smtClean="0"/>
              <a:t>   ( </a:t>
            </a:r>
            <a:r>
              <a:rPr lang="en-GB" sz="1100" dirty="0" err="1" smtClean="0"/>
              <a:t>sensors.sensorid</a:t>
            </a:r>
            <a:r>
              <a:rPr lang="en-GB" sz="1100" dirty="0" smtClean="0"/>
              <a:t>  = windsensor.id )</a:t>
            </a:r>
          </a:p>
          <a:p>
            <a:endParaRPr lang="en-GB" sz="1200" dirty="0" smtClean="0"/>
          </a:p>
        </p:txBody>
      </p:sp>
      <p:grpSp>
        <p:nvGrpSpPr>
          <p:cNvPr id="6" name="22 Grupo"/>
          <p:cNvGrpSpPr/>
          <p:nvPr/>
        </p:nvGrpSpPr>
        <p:grpSpPr>
          <a:xfrm>
            <a:off x="2788053" y="1785926"/>
            <a:ext cx="2718241" cy="500066"/>
            <a:chOff x="2788053" y="1785926"/>
            <a:chExt cx="2718241" cy="500066"/>
          </a:xfrm>
        </p:grpSpPr>
        <p:sp>
          <p:nvSpPr>
            <p:cNvPr id="7" name="Rectangle 3"/>
            <p:cNvSpPr/>
            <p:nvPr/>
          </p:nvSpPr>
          <p:spPr>
            <a:xfrm>
              <a:off x="3929058" y="1785926"/>
              <a:ext cx="785818" cy="50006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rgbClr val="33598E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H" sz="1000" dirty="0"/>
                <a:t>Semantic Integrator</a:t>
              </a:r>
              <a:endParaRPr lang="en-US" sz="1000" dirty="0"/>
            </a:p>
          </p:txBody>
        </p:sp>
        <p:sp>
          <p:nvSpPr>
            <p:cNvPr id="8" name="Oval 41"/>
            <p:cNvSpPr/>
            <p:nvPr/>
          </p:nvSpPr>
          <p:spPr>
            <a:xfrm>
              <a:off x="3643306" y="1843076"/>
              <a:ext cx="357190" cy="37147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rgbClr val="33598E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grpSp>
          <p:nvGrpSpPr>
            <p:cNvPr id="9" name="Group 23"/>
            <p:cNvGrpSpPr/>
            <p:nvPr/>
          </p:nvGrpSpPr>
          <p:grpSpPr>
            <a:xfrm>
              <a:off x="3643303" y="1857350"/>
              <a:ext cx="357189" cy="285750"/>
              <a:chOff x="2285984" y="2571744"/>
              <a:chExt cx="642942" cy="357190"/>
            </a:xfrm>
          </p:grpSpPr>
          <p:sp>
            <p:nvSpPr>
              <p:cNvPr id="12" name="Rounded Rectangle 4"/>
              <p:cNvSpPr/>
              <p:nvPr/>
            </p:nvSpPr>
            <p:spPr>
              <a:xfrm>
                <a:off x="2428860" y="2714620"/>
                <a:ext cx="214314" cy="71438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rgbClr val="33598E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" name="Rounded Rectangle 6"/>
              <p:cNvSpPr/>
              <p:nvPr/>
            </p:nvSpPr>
            <p:spPr>
              <a:xfrm>
                <a:off x="2714612" y="2714620"/>
                <a:ext cx="214314" cy="71438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rgbClr val="33598E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" name="Rounded Rectangle 7"/>
              <p:cNvSpPr/>
              <p:nvPr/>
            </p:nvSpPr>
            <p:spPr>
              <a:xfrm>
                <a:off x="2571736" y="2571744"/>
                <a:ext cx="214314" cy="71438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rgbClr val="33598E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" name="Rounded Rectangle 9"/>
              <p:cNvSpPr/>
              <p:nvPr/>
            </p:nvSpPr>
            <p:spPr>
              <a:xfrm>
                <a:off x="2285984" y="2857496"/>
                <a:ext cx="214314" cy="71438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rgbClr val="33598E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" name="Rounded Rectangle 10"/>
              <p:cNvSpPr/>
              <p:nvPr/>
            </p:nvSpPr>
            <p:spPr>
              <a:xfrm>
                <a:off x="2571736" y="2857496"/>
                <a:ext cx="214314" cy="71438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rgbClr val="33598E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cxnSp>
            <p:nvCxnSpPr>
              <p:cNvPr id="17" name="Straight Connector 12"/>
              <p:cNvCxnSpPr>
                <a:stCxn id="14" idx="2"/>
                <a:endCxn id="13" idx="0"/>
              </p:cNvCxnSpPr>
              <p:nvPr/>
            </p:nvCxnSpPr>
            <p:spPr>
              <a:xfrm rot="16200000" flipH="1">
                <a:off x="2714612" y="2607463"/>
                <a:ext cx="71438" cy="142876"/>
              </a:xfrm>
              <a:prstGeom prst="lin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rgbClr val="33598E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18" name="Straight Connector 17"/>
              <p:cNvCxnSpPr>
                <a:stCxn id="14" idx="2"/>
                <a:endCxn id="12" idx="0"/>
              </p:cNvCxnSpPr>
              <p:nvPr/>
            </p:nvCxnSpPr>
            <p:spPr>
              <a:xfrm rot="5400000">
                <a:off x="2571736" y="2607463"/>
                <a:ext cx="71438" cy="142876"/>
              </a:xfrm>
              <a:prstGeom prst="lin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rgbClr val="33598E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19" name="Straight Connector 17"/>
              <p:cNvCxnSpPr>
                <a:stCxn id="12" idx="2"/>
                <a:endCxn id="16" idx="0"/>
              </p:cNvCxnSpPr>
              <p:nvPr/>
            </p:nvCxnSpPr>
            <p:spPr>
              <a:xfrm rot="16200000" flipH="1">
                <a:off x="2571736" y="2750339"/>
                <a:ext cx="71438" cy="142876"/>
              </a:xfrm>
              <a:prstGeom prst="lin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rgbClr val="33598E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20" name="Straight Connector 20"/>
              <p:cNvCxnSpPr>
                <a:stCxn id="12" idx="2"/>
                <a:endCxn id="15" idx="0"/>
              </p:cNvCxnSpPr>
              <p:nvPr/>
            </p:nvCxnSpPr>
            <p:spPr>
              <a:xfrm rot="5400000">
                <a:off x="2428860" y="2750339"/>
                <a:ext cx="71438" cy="142876"/>
              </a:xfrm>
              <a:prstGeom prst="lin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rgbClr val="33598E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</p:grpSp>
        <p:sp>
          <p:nvSpPr>
            <p:cNvPr id="10" name="127 Flecha derecha"/>
            <p:cNvSpPr/>
            <p:nvPr/>
          </p:nvSpPr>
          <p:spPr>
            <a:xfrm rot="20199950">
              <a:off x="2788053" y="2050292"/>
              <a:ext cx="642942" cy="142876"/>
            </a:xfrm>
            <a:prstGeom prst="rightArrow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rgbClr val="33598E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1" name="127 Flecha derecha"/>
            <p:cNvSpPr/>
            <p:nvPr/>
          </p:nvSpPr>
          <p:spPr>
            <a:xfrm rot="1153093">
              <a:off x="4863352" y="2030639"/>
              <a:ext cx="642942" cy="142876"/>
            </a:xfrm>
            <a:prstGeom prst="rightArrow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rgbClr val="33598E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sp>
        <p:nvSpPr>
          <p:cNvPr id="21" name="19 CuadroTexto"/>
          <p:cNvSpPr txBox="1"/>
          <p:nvPr/>
        </p:nvSpPr>
        <p:spPr>
          <a:xfrm>
            <a:off x="1285852" y="5357826"/>
            <a:ext cx="69294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Work in progress: removing redundant queries, basic optimisations, more complex scenarios</a:t>
            </a:r>
          </a:p>
        </p:txBody>
      </p:sp>
      <p:sp>
        <p:nvSpPr>
          <p:cNvPr id="22" name="1 Título"/>
          <p:cNvSpPr txBox="1">
            <a:spLocks/>
          </p:cNvSpPr>
          <p:nvPr/>
        </p:nvSpPr>
        <p:spPr bwMode="auto">
          <a:xfrm>
            <a:off x="1295400" y="304800"/>
            <a:ext cx="7772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From</a:t>
            </a:r>
            <a:r>
              <a:rPr kumimoji="0" lang="es-E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SPARQL</a:t>
            </a:r>
            <a:r>
              <a:rPr kumimoji="0" lang="es-ES" sz="2400" b="1" i="0" u="none" strike="noStrike" kern="0" cap="none" spc="0" normalizeH="0" baseline="-250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STR</a:t>
            </a:r>
            <a:r>
              <a:rPr kumimoji="0" lang="es-E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s-ES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to</a:t>
            </a:r>
            <a:r>
              <a:rPr kumimoji="0" lang="es-ES" sz="2400" b="1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s-ES" sz="2400" b="1" i="0" u="none" strike="noStrike" kern="0" cap="none" spc="0" normalizeH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SNEEql</a:t>
            </a:r>
            <a:endParaRPr kumimoji="0" lang="es-E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3" name="2 Marcador de número de diapositiva"/>
          <p:cNvSpPr txBox="1">
            <a:spLocks/>
          </p:cNvSpPr>
          <p:nvPr/>
        </p:nvSpPr>
        <p:spPr bwMode="auto">
          <a:xfrm>
            <a:off x="4267200" y="6629400"/>
            <a:ext cx="685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8ABF2F-D1F2-4C90-83E0-0309C18E6684}" type="slidenum">
              <a:rPr kumimoji="0" lang="es-ES" sz="8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s-ES" sz="8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23850" y="6629400"/>
            <a:ext cx="3657600" cy="228600"/>
          </a:xfrm>
          <a:noFill/>
        </p:spPr>
        <p:txBody>
          <a:bodyPr/>
          <a:lstStyle/>
          <a:p>
            <a:r>
              <a:rPr lang="es-ES" dirty="0" err="1" smtClean="0">
                <a:latin typeface="Arial" charset="0"/>
              </a:rPr>
              <a:t>Semantic</a:t>
            </a:r>
            <a:r>
              <a:rPr lang="es-ES" dirty="0" smtClean="0">
                <a:latin typeface="Arial" charset="0"/>
              </a:rPr>
              <a:t> </a:t>
            </a:r>
            <a:r>
              <a:rPr lang="es-ES" dirty="0" err="1" smtClean="0">
                <a:latin typeface="Arial" charset="0"/>
              </a:rPr>
              <a:t>Integration</a:t>
            </a:r>
            <a:r>
              <a:rPr lang="es-ES" dirty="0" smtClean="0">
                <a:latin typeface="Arial" charset="0"/>
              </a:rPr>
              <a:t> </a:t>
            </a:r>
            <a:r>
              <a:rPr lang="es-ES" dirty="0" err="1" smtClean="0">
                <a:latin typeface="Arial" charset="0"/>
              </a:rPr>
              <a:t>Streaming</a:t>
            </a:r>
            <a:r>
              <a:rPr lang="es-ES" dirty="0" smtClean="0">
                <a:latin typeface="Arial" charset="0"/>
              </a:rPr>
              <a:t> Data </a:t>
            </a:r>
            <a:r>
              <a:rPr lang="es-ES" dirty="0" err="1" smtClean="0">
                <a:latin typeface="Arial" charset="0"/>
              </a:rPr>
              <a:t>Sources</a:t>
            </a:r>
            <a:endParaRPr lang="es-ES" dirty="0" smtClean="0">
              <a:latin typeface="Arial" charset="0"/>
            </a:endParaRPr>
          </a:p>
        </p:txBody>
      </p:sp>
      <p:sp>
        <p:nvSpPr>
          <p:cNvPr id="25" name="3 Marcador de pie de página"/>
          <p:cNvSpPr txBox="1">
            <a:spLocks/>
          </p:cNvSpPr>
          <p:nvPr/>
        </p:nvSpPr>
        <p:spPr bwMode="auto">
          <a:xfrm>
            <a:off x="1071538" y="6629400"/>
            <a:ext cx="7239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ES" sz="8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26" name="2 Marcador de número de diapositiva"/>
          <p:cNvSpPr txBox="1">
            <a:spLocks/>
          </p:cNvSpPr>
          <p:nvPr/>
        </p:nvSpPr>
        <p:spPr bwMode="auto">
          <a:xfrm>
            <a:off x="6072198" y="66294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6E8A96-DEE2-4C5B-8663-2BB74B1F4E24}" type="slidenum">
              <a:rPr lang="es-ES" smtClean="0"/>
              <a:pPr>
                <a:defRPr/>
              </a:pPr>
              <a:t>23</a:t>
            </a:fld>
            <a:endParaRPr lang="es-ES"/>
          </a:p>
        </p:txBody>
      </p:sp>
      <p:sp>
        <p:nvSpPr>
          <p:cNvPr id="4" name="Rectangle 3"/>
          <p:cNvSpPr/>
          <p:nvPr/>
        </p:nvSpPr>
        <p:spPr>
          <a:xfrm>
            <a:off x="3000364" y="1428736"/>
            <a:ext cx="1000132" cy="57150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33598E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 smtClean="0"/>
              <a:t>Semantic Integrator</a:t>
            </a:r>
            <a:endParaRPr lang="en-US" sz="12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0166" y="1500174"/>
            <a:ext cx="285752" cy="376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5286380" y="1428736"/>
            <a:ext cx="1000132" cy="57150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33598E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 smtClean="0"/>
              <a:t>Streaming Data Resource</a:t>
            </a: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7000892" y="1428736"/>
            <a:ext cx="1000132" cy="57150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33598E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 err="1" smtClean="0"/>
              <a:t>Stored</a:t>
            </a:r>
            <a:r>
              <a:rPr lang="fr-CH" sz="1200" dirty="0" smtClean="0"/>
              <a:t> Data Resource</a:t>
            </a:r>
            <a:endParaRPr lang="en-US" sz="1200" dirty="0"/>
          </a:p>
        </p:txBody>
      </p:sp>
      <p:cxnSp>
        <p:nvCxnSpPr>
          <p:cNvPr id="8" name="Straight Connector 7"/>
          <p:cNvCxnSpPr/>
          <p:nvPr/>
        </p:nvCxnSpPr>
        <p:spPr bwMode="auto">
          <a:xfrm rot="5400000">
            <a:off x="-392147" y="4106867"/>
            <a:ext cx="4071966" cy="1588"/>
          </a:xfrm>
          <a:prstGeom prst="line">
            <a:avLst/>
          </a:prstGeom>
          <a:noFill/>
          <a:ln w="9525" cap="flat" cmpd="sng" algn="ctr">
            <a:solidFill>
              <a:schemeClr val="accent6">
                <a:lumMod val="40000"/>
                <a:lumOff val="6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Connector 8"/>
          <p:cNvCxnSpPr/>
          <p:nvPr/>
        </p:nvCxnSpPr>
        <p:spPr bwMode="auto">
          <a:xfrm rot="5400000">
            <a:off x="1464447" y="4036223"/>
            <a:ext cx="4071966" cy="1588"/>
          </a:xfrm>
          <a:prstGeom prst="line">
            <a:avLst/>
          </a:prstGeom>
          <a:noFill/>
          <a:ln w="9525" cap="flat" cmpd="sng" algn="ctr">
            <a:solidFill>
              <a:schemeClr val="accent6">
                <a:lumMod val="40000"/>
                <a:lumOff val="6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/>
          <p:cNvCxnSpPr/>
          <p:nvPr/>
        </p:nvCxnSpPr>
        <p:spPr bwMode="auto">
          <a:xfrm rot="5400000">
            <a:off x="3750463" y="4036223"/>
            <a:ext cx="4071966" cy="1588"/>
          </a:xfrm>
          <a:prstGeom prst="line">
            <a:avLst/>
          </a:prstGeom>
          <a:noFill/>
          <a:ln w="9525" cap="flat" cmpd="sng" algn="ctr">
            <a:solidFill>
              <a:schemeClr val="accent6">
                <a:lumMod val="40000"/>
                <a:lumOff val="6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 rot="5400000">
            <a:off x="5464975" y="4036223"/>
            <a:ext cx="4071966" cy="1588"/>
          </a:xfrm>
          <a:prstGeom prst="line">
            <a:avLst/>
          </a:prstGeom>
          <a:noFill/>
          <a:ln w="9525" cap="flat" cmpd="sng" algn="ctr">
            <a:solidFill>
              <a:schemeClr val="accent6">
                <a:lumMod val="40000"/>
                <a:lumOff val="6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>
            <a:off x="1643042" y="2285992"/>
            <a:ext cx="1857388" cy="1588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1571604" y="2071678"/>
            <a:ext cx="20858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000" dirty="0" err="1" smtClean="0"/>
              <a:t>IntegrateAs</a:t>
            </a:r>
            <a:r>
              <a:rPr lang="fr-CH" sz="1000" dirty="0" smtClean="0"/>
              <a:t> (</a:t>
            </a:r>
            <a:r>
              <a:rPr lang="fr-CH" sz="1000" dirty="0" err="1" smtClean="0"/>
              <a:t>StrRes,StoRes,map</a:t>
            </a:r>
            <a:r>
              <a:rPr lang="fr-CH" sz="1000" dirty="0" smtClean="0"/>
              <a:t>)</a:t>
            </a:r>
            <a:endParaRPr lang="en-US" sz="1000" dirty="0"/>
          </a:p>
        </p:txBody>
      </p:sp>
      <p:cxnSp>
        <p:nvCxnSpPr>
          <p:cNvPr id="14" name="Straight Arrow Connector 13"/>
          <p:cNvCxnSpPr/>
          <p:nvPr/>
        </p:nvCxnSpPr>
        <p:spPr bwMode="auto">
          <a:xfrm rot="10800000">
            <a:off x="1643042" y="2428868"/>
            <a:ext cx="1857388" cy="1588"/>
          </a:xfrm>
          <a:prstGeom prst="straightConnector1">
            <a:avLst/>
          </a:prstGeom>
          <a:noFill/>
          <a:ln w="127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1643042" y="2428868"/>
            <a:ext cx="9845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000" dirty="0" err="1" smtClean="0"/>
              <a:t>IntegratedRes</a:t>
            </a:r>
            <a:endParaRPr lang="en-US" sz="1000" dirty="0"/>
          </a:p>
        </p:txBody>
      </p:sp>
      <p:cxnSp>
        <p:nvCxnSpPr>
          <p:cNvPr id="16" name="Straight Arrow Connector 15"/>
          <p:cNvCxnSpPr/>
          <p:nvPr/>
        </p:nvCxnSpPr>
        <p:spPr bwMode="auto">
          <a:xfrm>
            <a:off x="1643042" y="2928934"/>
            <a:ext cx="1857388" cy="1588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1571604" y="2714620"/>
            <a:ext cx="28648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000" dirty="0" err="1" smtClean="0"/>
              <a:t>SPARQLExecuteFactory</a:t>
            </a:r>
            <a:r>
              <a:rPr lang="fr-CH" sz="1000" dirty="0" smtClean="0"/>
              <a:t>(</a:t>
            </a:r>
            <a:r>
              <a:rPr lang="fr-CH" sz="1000" dirty="0" err="1" smtClean="0"/>
              <a:t>IntegratedRes</a:t>
            </a:r>
            <a:r>
              <a:rPr lang="fr-CH" sz="1000" dirty="0" smtClean="0"/>
              <a:t>, </a:t>
            </a:r>
            <a:r>
              <a:rPr lang="fr-CH" sz="1000" dirty="0" err="1" smtClean="0"/>
              <a:t>query</a:t>
            </a:r>
            <a:r>
              <a:rPr lang="fr-CH" sz="1000" dirty="0" smtClean="0"/>
              <a:t>)</a:t>
            </a:r>
            <a:endParaRPr lang="en-US" sz="1000" dirty="0"/>
          </a:p>
        </p:txBody>
      </p:sp>
      <p:sp>
        <p:nvSpPr>
          <p:cNvPr id="18" name="TextBox 17"/>
          <p:cNvSpPr txBox="1"/>
          <p:nvPr/>
        </p:nvSpPr>
        <p:spPr>
          <a:xfrm>
            <a:off x="1214414" y="1857364"/>
            <a:ext cx="8915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200" dirty="0" smtClean="0"/>
              <a:t>Consumer</a:t>
            </a:r>
            <a:endParaRPr lang="en-US" sz="1200" dirty="0"/>
          </a:p>
        </p:txBody>
      </p:sp>
      <p:cxnSp>
        <p:nvCxnSpPr>
          <p:cNvPr id="19" name="Straight Arrow Connector 18"/>
          <p:cNvCxnSpPr/>
          <p:nvPr/>
        </p:nvCxnSpPr>
        <p:spPr bwMode="auto">
          <a:xfrm>
            <a:off x="3500430" y="3214686"/>
            <a:ext cx="2286016" cy="1588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>
            <a:off x="3500430" y="4500570"/>
            <a:ext cx="4000528" cy="1588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3428992" y="3000372"/>
            <a:ext cx="32223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000" dirty="0" err="1" smtClean="0"/>
              <a:t>SNEEqlExecuteFactory</a:t>
            </a:r>
            <a:r>
              <a:rPr lang="fr-CH" sz="1000" dirty="0" smtClean="0"/>
              <a:t>(</a:t>
            </a:r>
            <a:r>
              <a:rPr lang="fr-CH" sz="1000" dirty="0" err="1" smtClean="0"/>
              <a:t>StreamingRes</a:t>
            </a:r>
            <a:r>
              <a:rPr lang="fr-CH" sz="1000" dirty="0" smtClean="0"/>
              <a:t>, </a:t>
            </a:r>
            <a:r>
              <a:rPr lang="fr-CH" sz="1000" dirty="0" err="1" smtClean="0"/>
              <a:t>querySNEEql</a:t>
            </a:r>
            <a:r>
              <a:rPr lang="fr-CH" sz="1000" dirty="0" smtClean="0"/>
              <a:t>)</a:t>
            </a:r>
            <a:endParaRPr lang="en-US" sz="1000" dirty="0"/>
          </a:p>
        </p:txBody>
      </p:sp>
      <p:sp>
        <p:nvSpPr>
          <p:cNvPr id="22" name="TextBox 21"/>
          <p:cNvSpPr txBox="1"/>
          <p:nvPr/>
        </p:nvSpPr>
        <p:spPr>
          <a:xfrm>
            <a:off x="3428992" y="3357562"/>
            <a:ext cx="14269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000" dirty="0" err="1" smtClean="0"/>
              <a:t>access</a:t>
            </a:r>
            <a:r>
              <a:rPr lang="fr-CH" sz="1000" dirty="0" smtClean="0"/>
              <a:t> </a:t>
            </a:r>
            <a:r>
              <a:rPr lang="fr-CH" sz="1000" dirty="0" err="1" smtClean="0"/>
              <a:t>StreamingRes</a:t>
            </a:r>
            <a:endParaRPr lang="en-US" sz="1000" dirty="0"/>
          </a:p>
        </p:txBody>
      </p:sp>
      <p:cxnSp>
        <p:nvCxnSpPr>
          <p:cNvPr id="23" name="Straight Arrow Connector 22"/>
          <p:cNvCxnSpPr/>
          <p:nvPr/>
        </p:nvCxnSpPr>
        <p:spPr bwMode="auto">
          <a:xfrm>
            <a:off x="3500430" y="3857628"/>
            <a:ext cx="2286016" cy="1588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4" name="TextBox 23"/>
          <p:cNvSpPr txBox="1"/>
          <p:nvPr/>
        </p:nvSpPr>
        <p:spPr>
          <a:xfrm>
            <a:off x="3428992" y="3643314"/>
            <a:ext cx="25410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000" dirty="0" err="1" smtClean="0"/>
              <a:t>GetResponseItem</a:t>
            </a:r>
            <a:r>
              <a:rPr lang="fr-CH" sz="1000" dirty="0" smtClean="0"/>
              <a:t>(</a:t>
            </a:r>
            <a:r>
              <a:rPr lang="fr-CH" sz="1000" dirty="0" err="1" smtClean="0"/>
              <a:t>access</a:t>
            </a:r>
            <a:r>
              <a:rPr lang="fr-CH" sz="1000" dirty="0" smtClean="0"/>
              <a:t> </a:t>
            </a:r>
            <a:r>
              <a:rPr lang="fr-CH" sz="1000" dirty="0" err="1" smtClean="0"/>
              <a:t>StreamingRes</a:t>
            </a:r>
            <a:r>
              <a:rPr lang="fr-CH" sz="1000" dirty="0" smtClean="0"/>
              <a:t>)</a:t>
            </a:r>
            <a:endParaRPr lang="en-US" sz="1000" dirty="0"/>
          </a:p>
        </p:txBody>
      </p:sp>
      <p:sp>
        <p:nvSpPr>
          <p:cNvPr id="25" name="TextBox 24"/>
          <p:cNvSpPr txBox="1"/>
          <p:nvPr/>
        </p:nvSpPr>
        <p:spPr>
          <a:xfrm>
            <a:off x="3428992" y="4286256"/>
            <a:ext cx="26597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000" dirty="0" err="1" smtClean="0"/>
              <a:t>SQLExecuteFactory</a:t>
            </a:r>
            <a:r>
              <a:rPr lang="fr-CH" sz="1000" dirty="0" smtClean="0"/>
              <a:t>(</a:t>
            </a:r>
            <a:r>
              <a:rPr lang="fr-CH" sz="1000" dirty="0" err="1" smtClean="0"/>
              <a:t>StoredRes</a:t>
            </a:r>
            <a:r>
              <a:rPr lang="fr-CH" sz="1000" dirty="0" smtClean="0"/>
              <a:t>, </a:t>
            </a:r>
            <a:r>
              <a:rPr lang="fr-CH" sz="1000" dirty="0" err="1" smtClean="0"/>
              <a:t>querySQL</a:t>
            </a:r>
            <a:r>
              <a:rPr lang="fr-CH" sz="1000" dirty="0" smtClean="0"/>
              <a:t>)</a:t>
            </a:r>
            <a:endParaRPr lang="en-US" sz="1000" dirty="0"/>
          </a:p>
        </p:txBody>
      </p:sp>
      <p:sp>
        <p:nvSpPr>
          <p:cNvPr id="26" name="TextBox 25"/>
          <p:cNvSpPr txBox="1"/>
          <p:nvPr/>
        </p:nvSpPr>
        <p:spPr>
          <a:xfrm>
            <a:off x="1571604" y="5286388"/>
            <a:ext cx="25314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000" dirty="0" err="1" smtClean="0"/>
              <a:t>GetResponseItem</a:t>
            </a:r>
            <a:r>
              <a:rPr lang="fr-CH" sz="1000" dirty="0" smtClean="0"/>
              <a:t>(</a:t>
            </a:r>
            <a:r>
              <a:rPr lang="fr-CH" sz="1000" dirty="0" err="1" smtClean="0"/>
              <a:t>access</a:t>
            </a:r>
            <a:r>
              <a:rPr lang="fr-CH" sz="1000" dirty="0" smtClean="0"/>
              <a:t> </a:t>
            </a:r>
            <a:r>
              <a:rPr lang="fr-CH" sz="1000" dirty="0" err="1" smtClean="0"/>
              <a:t>IntegratedRes</a:t>
            </a:r>
            <a:r>
              <a:rPr lang="fr-CH" sz="1000" dirty="0" smtClean="0"/>
              <a:t>)</a:t>
            </a:r>
            <a:endParaRPr lang="en-US" sz="1000" dirty="0"/>
          </a:p>
        </p:txBody>
      </p:sp>
      <p:cxnSp>
        <p:nvCxnSpPr>
          <p:cNvPr id="27" name="Straight Arrow Connector 26"/>
          <p:cNvCxnSpPr/>
          <p:nvPr/>
        </p:nvCxnSpPr>
        <p:spPr bwMode="auto">
          <a:xfrm rot="10800000">
            <a:off x="3500430" y="3357562"/>
            <a:ext cx="2286016" cy="1588"/>
          </a:xfrm>
          <a:prstGeom prst="straightConnector1">
            <a:avLst/>
          </a:prstGeom>
          <a:noFill/>
          <a:ln w="127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 rot="10800000">
            <a:off x="3500430" y="4000504"/>
            <a:ext cx="2286016" cy="1588"/>
          </a:xfrm>
          <a:prstGeom prst="straightConnector1">
            <a:avLst/>
          </a:prstGeom>
          <a:noFill/>
          <a:ln w="127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9" name="TextBox 28"/>
          <p:cNvSpPr txBox="1"/>
          <p:nvPr/>
        </p:nvSpPr>
        <p:spPr>
          <a:xfrm>
            <a:off x="3428992" y="4000504"/>
            <a:ext cx="5613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000" dirty="0" err="1" smtClean="0"/>
              <a:t>results</a:t>
            </a:r>
            <a:endParaRPr lang="en-US" sz="1000" dirty="0"/>
          </a:p>
        </p:txBody>
      </p:sp>
      <p:cxnSp>
        <p:nvCxnSpPr>
          <p:cNvPr id="30" name="Straight Arrow Connector 29"/>
          <p:cNvCxnSpPr/>
          <p:nvPr/>
        </p:nvCxnSpPr>
        <p:spPr bwMode="auto">
          <a:xfrm rot="10800000">
            <a:off x="3500430" y="4643446"/>
            <a:ext cx="4000528" cy="1588"/>
          </a:xfrm>
          <a:prstGeom prst="straightConnector1">
            <a:avLst/>
          </a:prstGeom>
          <a:noFill/>
          <a:ln w="127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1" name="TextBox 30"/>
          <p:cNvSpPr txBox="1"/>
          <p:nvPr/>
        </p:nvSpPr>
        <p:spPr>
          <a:xfrm>
            <a:off x="3428992" y="4643446"/>
            <a:ext cx="5613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000" dirty="0" err="1" smtClean="0"/>
              <a:t>results</a:t>
            </a:r>
            <a:endParaRPr lang="en-US" sz="1000" dirty="0"/>
          </a:p>
        </p:txBody>
      </p:sp>
      <p:cxnSp>
        <p:nvCxnSpPr>
          <p:cNvPr id="32" name="Straight Arrow Connector 31"/>
          <p:cNvCxnSpPr/>
          <p:nvPr/>
        </p:nvCxnSpPr>
        <p:spPr bwMode="auto">
          <a:xfrm rot="10800000">
            <a:off x="1643042" y="4929198"/>
            <a:ext cx="1857388" cy="1588"/>
          </a:xfrm>
          <a:prstGeom prst="straightConnector1">
            <a:avLst/>
          </a:prstGeom>
          <a:noFill/>
          <a:ln w="127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3" name="TextBox 32"/>
          <p:cNvSpPr txBox="1"/>
          <p:nvPr/>
        </p:nvSpPr>
        <p:spPr>
          <a:xfrm>
            <a:off x="1643042" y="4929198"/>
            <a:ext cx="14173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000" dirty="0" err="1" smtClean="0"/>
              <a:t>access</a:t>
            </a:r>
            <a:r>
              <a:rPr lang="fr-CH" sz="1000" dirty="0" smtClean="0"/>
              <a:t> </a:t>
            </a:r>
            <a:r>
              <a:rPr lang="fr-CH" sz="1000" dirty="0" err="1" smtClean="0"/>
              <a:t>IntegratedRes</a:t>
            </a:r>
            <a:endParaRPr lang="en-US" sz="1000" dirty="0"/>
          </a:p>
        </p:txBody>
      </p:sp>
      <p:sp>
        <p:nvSpPr>
          <p:cNvPr id="34" name="16 Disco magnético"/>
          <p:cNvSpPr/>
          <p:nvPr/>
        </p:nvSpPr>
        <p:spPr>
          <a:xfrm>
            <a:off x="7858148" y="1357298"/>
            <a:ext cx="214314" cy="214314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35" name="Group 34"/>
          <p:cNvGrpSpPr>
            <a:grpSpLocks/>
          </p:cNvGrpSpPr>
          <p:nvPr/>
        </p:nvGrpSpPr>
        <p:grpSpPr bwMode="auto">
          <a:xfrm>
            <a:off x="6215074" y="1285860"/>
            <a:ext cx="285752" cy="428628"/>
            <a:chOff x="1747" y="10343"/>
            <a:chExt cx="526" cy="766"/>
          </a:xfrm>
          <a:solidFill>
            <a:srgbClr val="D60000"/>
          </a:solidFill>
        </p:grpSpPr>
        <p:sp>
          <p:nvSpPr>
            <p:cNvPr id="36" name="Oval 3"/>
            <p:cNvSpPr>
              <a:spLocks noChangeArrowheads="1"/>
            </p:cNvSpPr>
            <p:nvPr/>
          </p:nvSpPr>
          <p:spPr bwMode="auto">
            <a:xfrm>
              <a:off x="1890" y="10343"/>
              <a:ext cx="143" cy="143"/>
            </a:xfrm>
            <a:prstGeom prst="ellipse">
              <a:avLst/>
            </a:prstGeom>
            <a:grpFill/>
            <a:ln w="9525">
              <a:solidFill>
                <a:srgbClr val="D6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7" name="Oval 4"/>
            <p:cNvSpPr>
              <a:spLocks noChangeArrowheads="1"/>
            </p:cNvSpPr>
            <p:nvPr/>
          </p:nvSpPr>
          <p:spPr bwMode="auto">
            <a:xfrm>
              <a:off x="2130" y="10583"/>
              <a:ext cx="143" cy="143"/>
            </a:xfrm>
            <a:prstGeom prst="ellipse">
              <a:avLst/>
            </a:prstGeom>
            <a:grpFill/>
            <a:ln w="9525">
              <a:solidFill>
                <a:srgbClr val="D6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8" name="Oval 5"/>
            <p:cNvSpPr>
              <a:spLocks noChangeArrowheads="1"/>
            </p:cNvSpPr>
            <p:nvPr/>
          </p:nvSpPr>
          <p:spPr bwMode="auto">
            <a:xfrm>
              <a:off x="1747" y="10583"/>
              <a:ext cx="143" cy="143"/>
            </a:xfrm>
            <a:prstGeom prst="ellipse">
              <a:avLst/>
            </a:prstGeom>
            <a:grpFill/>
            <a:ln w="9525">
              <a:solidFill>
                <a:srgbClr val="D6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9" name="Oval 6"/>
            <p:cNvSpPr>
              <a:spLocks noChangeArrowheads="1"/>
            </p:cNvSpPr>
            <p:nvPr/>
          </p:nvSpPr>
          <p:spPr bwMode="auto">
            <a:xfrm>
              <a:off x="1747" y="10966"/>
              <a:ext cx="143" cy="143"/>
            </a:xfrm>
            <a:prstGeom prst="ellipse">
              <a:avLst/>
            </a:prstGeom>
            <a:grpFill/>
            <a:ln w="9525">
              <a:solidFill>
                <a:srgbClr val="D6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0" name="Oval 7"/>
            <p:cNvSpPr>
              <a:spLocks noChangeArrowheads="1"/>
            </p:cNvSpPr>
            <p:nvPr/>
          </p:nvSpPr>
          <p:spPr bwMode="auto">
            <a:xfrm>
              <a:off x="1987" y="10823"/>
              <a:ext cx="143" cy="143"/>
            </a:xfrm>
            <a:prstGeom prst="ellipse">
              <a:avLst/>
            </a:prstGeom>
            <a:grpFill/>
            <a:ln w="9525">
              <a:solidFill>
                <a:srgbClr val="D6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cxnSp>
          <p:nvCxnSpPr>
            <p:cNvPr id="41" name="AutoShape 8"/>
            <p:cNvCxnSpPr>
              <a:cxnSpLocks noChangeShapeType="1"/>
            </p:cNvCxnSpPr>
            <p:nvPr/>
          </p:nvCxnSpPr>
          <p:spPr bwMode="auto">
            <a:xfrm>
              <a:off x="1987" y="10435"/>
              <a:ext cx="234" cy="240"/>
            </a:xfrm>
            <a:prstGeom prst="straightConnector1">
              <a:avLst/>
            </a:prstGeom>
            <a:grpFill/>
            <a:ln w="9525">
              <a:solidFill>
                <a:srgbClr val="D60000"/>
              </a:solidFill>
              <a:round/>
              <a:headEnd/>
              <a:tailEnd/>
            </a:ln>
          </p:spPr>
        </p:cxnSp>
        <p:cxnSp>
          <p:nvCxnSpPr>
            <p:cNvPr id="42" name="AutoShape 9"/>
            <p:cNvCxnSpPr>
              <a:cxnSpLocks noChangeShapeType="1"/>
            </p:cNvCxnSpPr>
            <p:nvPr/>
          </p:nvCxnSpPr>
          <p:spPr bwMode="auto">
            <a:xfrm flipH="1">
              <a:off x="1800" y="10435"/>
              <a:ext cx="138" cy="240"/>
            </a:xfrm>
            <a:prstGeom prst="straightConnector1">
              <a:avLst/>
            </a:prstGeom>
            <a:grpFill/>
            <a:ln w="9525">
              <a:solidFill>
                <a:srgbClr val="D60000"/>
              </a:solidFill>
              <a:round/>
              <a:headEnd/>
              <a:tailEnd/>
            </a:ln>
          </p:spPr>
        </p:cxnSp>
        <p:cxnSp>
          <p:nvCxnSpPr>
            <p:cNvPr id="43" name="AutoShape 10"/>
            <p:cNvCxnSpPr>
              <a:cxnSpLocks noChangeShapeType="1"/>
            </p:cNvCxnSpPr>
            <p:nvPr/>
          </p:nvCxnSpPr>
          <p:spPr bwMode="auto">
            <a:xfrm>
              <a:off x="1800" y="10675"/>
              <a:ext cx="0" cy="371"/>
            </a:xfrm>
            <a:prstGeom prst="straightConnector1">
              <a:avLst/>
            </a:prstGeom>
            <a:grpFill/>
            <a:ln w="9525">
              <a:solidFill>
                <a:srgbClr val="D60000"/>
              </a:solidFill>
              <a:round/>
              <a:headEnd/>
              <a:tailEnd/>
            </a:ln>
          </p:spPr>
        </p:cxnSp>
        <p:cxnSp>
          <p:nvCxnSpPr>
            <p:cNvPr id="44" name="AutoShape 11"/>
            <p:cNvCxnSpPr>
              <a:cxnSpLocks noChangeShapeType="1"/>
            </p:cNvCxnSpPr>
            <p:nvPr/>
          </p:nvCxnSpPr>
          <p:spPr bwMode="auto">
            <a:xfrm flipH="1">
              <a:off x="2033" y="10675"/>
              <a:ext cx="142" cy="248"/>
            </a:xfrm>
            <a:prstGeom prst="straightConnector1">
              <a:avLst/>
            </a:prstGeom>
            <a:grpFill/>
            <a:ln w="9525">
              <a:solidFill>
                <a:srgbClr val="D60000"/>
              </a:solidFill>
              <a:round/>
              <a:headEnd/>
              <a:tailEnd/>
            </a:ln>
          </p:spPr>
        </p:cxnSp>
      </p:grpSp>
      <p:sp>
        <p:nvSpPr>
          <p:cNvPr id="45" name="47 Cerrar llave"/>
          <p:cNvSpPr/>
          <p:nvPr/>
        </p:nvSpPr>
        <p:spPr bwMode="auto">
          <a:xfrm>
            <a:off x="5857884" y="3857628"/>
            <a:ext cx="71438" cy="182880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TextBox 32"/>
          <p:cNvSpPr txBox="1"/>
          <p:nvPr/>
        </p:nvSpPr>
        <p:spPr>
          <a:xfrm>
            <a:off x="5857884" y="3857628"/>
            <a:ext cx="47801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800" dirty="0" err="1" smtClean="0"/>
              <a:t>repeat</a:t>
            </a:r>
            <a:endParaRPr lang="en-US" sz="800" dirty="0"/>
          </a:p>
        </p:txBody>
      </p:sp>
      <p:sp>
        <p:nvSpPr>
          <p:cNvPr id="47" name="1 Título"/>
          <p:cNvSpPr txBox="1">
            <a:spLocks/>
          </p:cNvSpPr>
          <p:nvPr/>
        </p:nvSpPr>
        <p:spPr bwMode="auto">
          <a:xfrm>
            <a:off x="1295400" y="304800"/>
            <a:ext cx="7772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Semantic</a:t>
            </a:r>
            <a:r>
              <a:rPr kumimoji="0" lang="es-E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s-ES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Integration</a:t>
            </a:r>
            <a:r>
              <a:rPr kumimoji="0" lang="es-E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s-ES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Interactions</a:t>
            </a:r>
            <a:endParaRPr kumimoji="0" lang="es-E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8" name="2 Marcador de número de diapositiva"/>
          <p:cNvSpPr txBox="1">
            <a:spLocks/>
          </p:cNvSpPr>
          <p:nvPr/>
        </p:nvSpPr>
        <p:spPr bwMode="auto">
          <a:xfrm>
            <a:off x="4267200" y="6629400"/>
            <a:ext cx="685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8ABF2F-D1F2-4C90-83E0-0309C18E6684}" type="slidenum">
              <a:rPr kumimoji="0" lang="es-ES" sz="8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s-ES" sz="8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9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23850" y="6629400"/>
            <a:ext cx="3657600" cy="228600"/>
          </a:xfrm>
          <a:noFill/>
        </p:spPr>
        <p:txBody>
          <a:bodyPr/>
          <a:lstStyle/>
          <a:p>
            <a:r>
              <a:rPr lang="es-ES" dirty="0" err="1" smtClean="0">
                <a:latin typeface="Arial" charset="0"/>
              </a:rPr>
              <a:t>Semantic</a:t>
            </a:r>
            <a:r>
              <a:rPr lang="es-ES" dirty="0" smtClean="0">
                <a:latin typeface="Arial" charset="0"/>
              </a:rPr>
              <a:t> </a:t>
            </a:r>
            <a:r>
              <a:rPr lang="es-ES" dirty="0" err="1" smtClean="0">
                <a:latin typeface="Arial" charset="0"/>
              </a:rPr>
              <a:t>Integration</a:t>
            </a:r>
            <a:r>
              <a:rPr lang="es-ES" dirty="0" smtClean="0">
                <a:latin typeface="Arial" charset="0"/>
              </a:rPr>
              <a:t> </a:t>
            </a:r>
            <a:r>
              <a:rPr lang="es-ES" dirty="0" err="1" smtClean="0">
                <a:latin typeface="Arial" charset="0"/>
              </a:rPr>
              <a:t>Streaming</a:t>
            </a:r>
            <a:r>
              <a:rPr lang="es-ES" dirty="0" smtClean="0">
                <a:latin typeface="Arial" charset="0"/>
              </a:rPr>
              <a:t> Data </a:t>
            </a:r>
            <a:r>
              <a:rPr lang="es-ES" dirty="0" err="1" smtClean="0">
                <a:latin typeface="Arial" charset="0"/>
              </a:rPr>
              <a:t>Sources</a:t>
            </a:r>
            <a:endParaRPr lang="es-ES" dirty="0" smtClean="0">
              <a:latin typeface="Arial" charset="0"/>
            </a:endParaRPr>
          </a:p>
        </p:txBody>
      </p:sp>
      <p:sp>
        <p:nvSpPr>
          <p:cNvPr id="50" name="3 Marcador de pie de página"/>
          <p:cNvSpPr txBox="1">
            <a:spLocks/>
          </p:cNvSpPr>
          <p:nvPr/>
        </p:nvSpPr>
        <p:spPr bwMode="auto">
          <a:xfrm>
            <a:off x="1071538" y="6629400"/>
            <a:ext cx="7239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ES" sz="8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51" name="2 Marcador de número de diapositiva"/>
          <p:cNvSpPr txBox="1">
            <a:spLocks/>
          </p:cNvSpPr>
          <p:nvPr/>
        </p:nvSpPr>
        <p:spPr bwMode="auto">
          <a:xfrm>
            <a:off x="6072198" y="66294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 &amp; Scope</a:t>
            </a:r>
            <a:endParaRPr lang="en-GB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37BBAD-17EA-4FFE-99FC-9FBD44594531}" type="slidenum">
              <a:rPr lang="es-ES" smtClean="0"/>
              <a:pPr>
                <a:defRPr/>
              </a:pPr>
              <a:t>3</a:t>
            </a:fld>
            <a:endParaRPr lang="es-ES"/>
          </a:p>
        </p:txBody>
      </p:sp>
      <p:sp>
        <p:nvSpPr>
          <p:cNvPr id="5" name="2 Marcador de contenido"/>
          <p:cNvSpPr txBox="1">
            <a:spLocks/>
          </p:cNvSpPr>
          <p:nvPr/>
        </p:nvSpPr>
        <p:spPr>
          <a:xfrm>
            <a:off x="214282" y="3000372"/>
            <a:ext cx="4171952" cy="500066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Streaming Data</a:t>
            </a:r>
          </a:p>
        </p:txBody>
      </p:sp>
      <p:pic>
        <p:nvPicPr>
          <p:cNvPr id="6" name="Picture 4" descr="http://www.linuxfordevices.com/images/stories/libelium_waspmot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14942" y="928670"/>
            <a:ext cx="1250143" cy="1428736"/>
          </a:xfrm>
          <a:prstGeom prst="rect">
            <a:avLst/>
          </a:prstGeom>
          <a:noFill/>
        </p:spPr>
      </p:pic>
      <p:sp>
        <p:nvSpPr>
          <p:cNvPr id="7" name="6 CuadroTexto"/>
          <p:cNvSpPr txBox="1"/>
          <p:nvPr/>
        </p:nvSpPr>
        <p:spPr>
          <a:xfrm>
            <a:off x="6072198" y="3643314"/>
            <a:ext cx="16430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(</a:t>
            </a:r>
            <a:r>
              <a:rPr lang="en-GB" sz="1200" dirty="0" smtClean="0">
                <a:solidFill>
                  <a:srgbClr val="FF0000"/>
                </a:solidFill>
              </a:rPr>
              <a:t>t9</a:t>
            </a:r>
            <a:r>
              <a:rPr lang="en-GB" sz="1200" dirty="0" smtClean="0"/>
              <a:t>, a1, a2, ... , an)</a:t>
            </a:r>
          </a:p>
          <a:p>
            <a:r>
              <a:rPr lang="en-GB" sz="1200" dirty="0" smtClean="0"/>
              <a:t>(</a:t>
            </a:r>
            <a:r>
              <a:rPr lang="en-GB" sz="1200" dirty="0" smtClean="0">
                <a:solidFill>
                  <a:srgbClr val="FF0000"/>
                </a:solidFill>
              </a:rPr>
              <a:t>t8</a:t>
            </a:r>
            <a:r>
              <a:rPr lang="en-GB" sz="1200" dirty="0" smtClean="0"/>
              <a:t>, a1, a2, ... , an)</a:t>
            </a:r>
          </a:p>
          <a:p>
            <a:r>
              <a:rPr lang="en-GB" sz="1200" dirty="0" smtClean="0"/>
              <a:t>(</a:t>
            </a:r>
            <a:r>
              <a:rPr lang="en-GB" sz="1200" dirty="0" smtClean="0">
                <a:solidFill>
                  <a:srgbClr val="FF0000"/>
                </a:solidFill>
              </a:rPr>
              <a:t>t7</a:t>
            </a:r>
            <a:r>
              <a:rPr lang="en-GB" sz="1200" dirty="0" smtClean="0"/>
              <a:t>, a1, a2, ... , an)</a:t>
            </a:r>
          </a:p>
          <a:p>
            <a:r>
              <a:rPr lang="en-GB" sz="1200" dirty="0" smtClean="0"/>
              <a:t>...</a:t>
            </a:r>
          </a:p>
          <a:p>
            <a:r>
              <a:rPr lang="en-GB" sz="1200" dirty="0" smtClean="0"/>
              <a:t>...</a:t>
            </a:r>
          </a:p>
          <a:p>
            <a:r>
              <a:rPr lang="en-GB" sz="1200" dirty="0" smtClean="0"/>
              <a:t>(</a:t>
            </a:r>
            <a:r>
              <a:rPr lang="en-GB" sz="1200" dirty="0" smtClean="0">
                <a:solidFill>
                  <a:srgbClr val="FF0000"/>
                </a:solidFill>
              </a:rPr>
              <a:t>t1</a:t>
            </a:r>
            <a:r>
              <a:rPr lang="en-GB" sz="1200" dirty="0" smtClean="0"/>
              <a:t>, a1, a2, ... , an)</a:t>
            </a:r>
          </a:p>
          <a:p>
            <a:r>
              <a:rPr lang="en-GB" sz="1200" dirty="0" smtClean="0"/>
              <a:t>...</a:t>
            </a:r>
          </a:p>
          <a:p>
            <a:r>
              <a:rPr lang="en-GB" sz="1200" dirty="0" smtClean="0"/>
              <a:t>...</a:t>
            </a:r>
            <a:endParaRPr lang="en-GB" sz="1200" dirty="0"/>
          </a:p>
        </p:txBody>
      </p:sp>
      <p:sp>
        <p:nvSpPr>
          <p:cNvPr id="8" name="7 CuadroTexto"/>
          <p:cNvSpPr txBox="1"/>
          <p:nvPr/>
        </p:nvSpPr>
        <p:spPr>
          <a:xfrm>
            <a:off x="4929190" y="4071942"/>
            <a:ext cx="1071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Streaming Data</a:t>
            </a:r>
            <a:endParaRPr lang="en-GB" sz="1200" dirty="0"/>
          </a:p>
        </p:txBody>
      </p:sp>
      <p:sp>
        <p:nvSpPr>
          <p:cNvPr id="9" name="8 Abrir llave"/>
          <p:cNvSpPr/>
          <p:nvPr/>
        </p:nvSpPr>
        <p:spPr>
          <a:xfrm>
            <a:off x="5929322" y="3643314"/>
            <a:ext cx="142876" cy="150019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11 CuadroTexto"/>
          <p:cNvSpPr txBox="1"/>
          <p:nvPr/>
        </p:nvSpPr>
        <p:spPr>
          <a:xfrm>
            <a:off x="571472" y="3500438"/>
            <a:ext cx="36433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9863" indent="-169863">
              <a:buFont typeface="Arial" pitchFamily="34" charset="0"/>
              <a:buChar char="•"/>
            </a:pPr>
            <a:r>
              <a:rPr lang="en-GB" dirty="0" smtClean="0"/>
              <a:t> Continuously appended data</a:t>
            </a:r>
          </a:p>
          <a:p>
            <a:pPr marL="169863" indent="-169863">
              <a:buFont typeface="Arial" pitchFamily="34" charset="0"/>
              <a:buChar char="•"/>
            </a:pPr>
            <a:r>
              <a:rPr lang="en-GB" dirty="0" smtClean="0"/>
              <a:t> Potentially infinite</a:t>
            </a:r>
          </a:p>
          <a:p>
            <a:pPr marL="169863" indent="-169863">
              <a:buFont typeface="Arial" pitchFamily="34" charset="0"/>
              <a:buChar char="•"/>
            </a:pPr>
            <a:r>
              <a:rPr lang="en-GB" dirty="0" smtClean="0"/>
              <a:t> Time-stamped tuples</a:t>
            </a:r>
          </a:p>
          <a:p>
            <a:pPr marL="169863" indent="-169863">
              <a:buFont typeface="Arial" pitchFamily="34" charset="0"/>
              <a:buChar char="•"/>
            </a:pPr>
            <a:r>
              <a:rPr lang="en-GB" dirty="0" smtClean="0"/>
              <a:t> Continuous queries</a:t>
            </a:r>
          </a:p>
          <a:p>
            <a:pPr marL="169863" indent="-169863">
              <a:buFont typeface="Arial" pitchFamily="34" charset="0"/>
              <a:buChar char="•"/>
            </a:pPr>
            <a:r>
              <a:rPr lang="en-GB" dirty="0" smtClean="0"/>
              <a:t> Latest used in </a:t>
            </a:r>
            <a:r>
              <a:rPr lang="en-GB" dirty="0" smtClean="0"/>
              <a:t>queries</a:t>
            </a:r>
            <a:endParaRPr lang="en-GB" dirty="0" smtClean="0"/>
          </a:p>
        </p:txBody>
      </p:sp>
      <p:sp>
        <p:nvSpPr>
          <p:cNvPr id="15" name="14 CuadroTexto"/>
          <p:cNvSpPr txBox="1"/>
          <p:nvPr/>
        </p:nvSpPr>
        <p:spPr>
          <a:xfrm>
            <a:off x="571472" y="1357298"/>
            <a:ext cx="457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9863" indent="-169863">
              <a:buFont typeface="Arial" pitchFamily="34" charset="0"/>
              <a:buChar char="•"/>
            </a:pPr>
            <a:r>
              <a:rPr lang="en-GB" dirty="0" smtClean="0"/>
              <a:t> Ubiquitous data capture</a:t>
            </a:r>
          </a:p>
          <a:p>
            <a:pPr marL="169863" indent="-169863">
              <a:buFont typeface="Arial" pitchFamily="34" charset="0"/>
              <a:buChar char="•"/>
            </a:pPr>
            <a:r>
              <a:rPr lang="en-GB" dirty="0" smtClean="0"/>
              <a:t> </a:t>
            </a:r>
            <a:r>
              <a:rPr lang="en-GB" dirty="0" smtClean="0"/>
              <a:t>Data processing</a:t>
            </a:r>
            <a:r>
              <a:rPr lang="en-GB" dirty="0" smtClean="0"/>
              <a:t> </a:t>
            </a:r>
          </a:p>
          <a:p>
            <a:pPr marL="169863" indent="-169863">
              <a:buFont typeface="Arial" pitchFamily="34" charset="0"/>
              <a:buChar char="•"/>
            </a:pPr>
            <a:r>
              <a:rPr lang="en-GB" dirty="0" smtClean="0"/>
              <a:t> Cheap</a:t>
            </a:r>
          </a:p>
          <a:p>
            <a:pPr marL="169863" indent="-169863">
              <a:buFont typeface="Arial" pitchFamily="34" charset="0"/>
              <a:buChar char="•"/>
            </a:pPr>
            <a:r>
              <a:rPr lang="en-GB" dirty="0" smtClean="0"/>
              <a:t> </a:t>
            </a:r>
            <a:r>
              <a:rPr lang="en-GB" dirty="0" smtClean="0"/>
              <a:t>Noisy, </a:t>
            </a:r>
            <a:r>
              <a:rPr lang="en-GB" dirty="0" smtClean="0"/>
              <a:t>Unreliable</a:t>
            </a:r>
            <a:endParaRPr lang="en-GB" dirty="0" smtClean="0"/>
          </a:p>
          <a:p>
            <a:pPr marL="169863" indent="-169863">
              <a:buFont typeface="Arial" pitchFamily="34" charset="0"/>
              <a:buChar char="•"/>
            </a:pPr>
            <a:r>
              <a:rPr lang="en-GB" dirty="0" smtClean="0"/>
              <a:t> Low computational, power resources, storage </a:t>
            </a:r>
          </a:p>
        </p:txBody>
      </p:sp>
      <p:sp>
        <p:nvSpPr>
          <p:cNvPr id="38" name="2 Marcador de contenido"/>
          <p:cNvSpPr txBox="1">
            <a:spLocks/>
          </p:cNvSpPr>
          <p:nvPr/>
        </p:nvSpPr>
        <p:spPr>
          <a:xfrm>
            <a:off x="214282" y="928670"/>
            <a:ext cx="4171952" cy="500066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Sensor technologies</a:t>
            </a:r>
            <a:endParaRPr kumimoji="0" lang="en-GB" sz="2400" b="0" i="0" u="none" strike="noStrike" kern="0" cap="none" spc="0" normalizeH="0" baseline="0" noProof="0" dirty="0" smtClean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3850" y="6629400"/>
            <a:ext cx="3657600" cy="228600"/>
          </a:xfrm>
        </p:spPr>
        <p:txBody>
          <a:bodyPr/>
          <a:lstStyle/>
          <a:p>
            <a:pPr>
              <a:defRPr/>
            </a:pPr>
            <a:r>
              <a:rPr lang="es-ES" smtClean="0"/>
              <a:t>Enabling  Ontology-based Access to Streaming Data Sources</a:t>
            </a:r>
            <a:endParaRPr lang="es-ES" dirty="0"/>
          </a:p>
        </p:txBody>
      </p:sp>
      <p:sp>
        <p:nvSpPr>
          <p:cNvPr id="43" name="42 CuadroTexto"/>
          <p:cNvSpPr txBox="1"/>
          <p:nvPr/>
        </p:nvSpPr>
        <p:spPr>
          <a:xfrm>
            <a:off x="857224" y="5715016"/>
            <a:ext cx="77772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dirty="0" smtClean="0"/>
              <a:t> Applications in security surveillance, healthcare provision, environmental monitoring, you name it.</a:t>
            </a:r>
            <a:endParaRPr lang="en-GB" dirty="0" smtClean="0"/>
          </a:p>
        </p:txBody>
      </p:sp>
      <p:sp>
        <p:nvSpPr>
          <p:cNvPr id="44" name="43 Flecha abajo"/>
          <p:cNvSpPr/>
          <p:nvPr/>
        </p:nvSpPr>
        <p:spPr bwMode="auto">
          <a:xfrm>
            <a:off x="4143372" y="5429264"/>
            <a:ext cx="571504" cy="285752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1214422"/>
            <a:ext cx="3710445" cy="23096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Motivation</a:t>
            </a:r>
            <a:endParaRPr lang="en-GB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37BBAD-17EA-4FFE-99FC-9FBD44594531}" type="slidenum">
              <a:rPr lang="es-ES" smtClean="0"/>
              <a:pPr>
                <a:defRPr/>
              </a:pPr>
              <a:t>4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Enabling  Ontology-based Access to Streaming Data Sources</a:t>
            </a:r>
          </a:p>
          <a:p>
            <a:pPr>
              <a:defRPr/>
            </a:pPr>
            <a:endParaRPr lang="es-ES" dirty="0"/>
          </a:p>
        </p:txBody>
      </p:sp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7130" y="2128355"/>
            <a:ext cx="795889" cy="919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6 CuadroTexto"/>
          <p:cNvSpPr txBox="1"/>
          <p:nvPr/>
        </p:nvSpPr>
        <p:spPr>
          <a:xfrm>
            <a:off x="428596" y="1714488"/>
            <a:ext cx="1071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 smtClean="0"/>
              <a:t>Emergency planner</a:t>
            </a:r>
            <a:endParaRPr lang="en-GB" sz="1200" b="1" dirty="0"/>
          </a:p>
        </p:txBody>
      </p:sp>
      <p:sp>
        <p:nvSpPr>
          <p:cNvPr id="9" name="8 CuadroTexto"/>
          <p:cNvSpPr txBox="1"/>
          <p:nvPr/>
        </p:nvSpPr>
        <p:spPr>
          <a:xfrm>
            <a:off x="1928794" y="714356"/>
            <a:ext cx="18573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 smtClean="0"/>
              <a:t>Flood risk alert: </a:t>
            </a:r>
          </a:p>
          <a:p>
            <a:pPr algn="ctr"/>
            <a:r>
              <a:rPr lang="en-GB" sz="1400" b="1" dirty="0" smtClean="0">
                <a:solidFill>
                  <a:schemeClr val="accent4">
                    <a:lumMod val="75000"/>
                  </a:schemeClr>
                </a:solidFill>
              </a:rPr>
              <a:t>South East England</a:t>
            </a:r>
            <a:endParaRPr lang="en-GB" sz="1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35846" name="Picture 6" descr="CCO logo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14876" y="1428736"/>
            <a:ext cx="1214446" cy="387590"/>
          </a:xfrm>
          <a:prstGeom prst="rect">
            <a:avLst/>
          </a:prstGeom>
          <a:noFill/>
        </p:spPr>
      </p:pic>
      <p:pic>
        <p:nvPicPr>
          <p:cNvPr id="35848" name="Picture 8" descr="Met Office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714876" y="2143116"/>
            <a:ext cx="1143008" cy="465900"/>
          </a:xfrm>
          <a:prstGeom prst="rect">
            <a:avLst/>
          </a:prstGeom>
          <a:noFill/>
        </p:spPr>
      </p:pic>
      <p:sp>
        <p:nvSpPr>
          <p:cNvPr id="13" name="12 Rectángulo"/>
          <p:cNvSpPr/>
          <p:nvPr/>
        </p:nvSpPr>
        <p:spPr bwMode="auto">
          <a:xfrm>
            <a:off x="4686306" y="2750340"/>
            <a:ext cx="1214446" cy="428628"/>
          </a:xfrm>
          <a:prstGeom prst="rect">
            <a:avLst/>
          </a:prstGeom>
          <a:solidFill>
            <a:srgbClr val="33993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pic>
        <p:nvPicPr>
          <p:cNvPr id="35850" name="Picture 10" descr="Environment Agency - Home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714876" y="2786058"/>
            <a:ext cx="1157289" cy="321470"/>
          </a:xfrm>
          <a:prstGeom prst="rect">
            <a:avLst/>
          </a:prstGeom>
          <a:noFill/>
        </p:spPr>
      </p:pic>
      <p:sp>
        <p:nvSpPr>
          <p:cNvPr id="14" name="13 CuadroTexto"/>
          <p:cNvSpPr txBox="1"/>
          <p:nvPr/>
        </p:nvSpPr>
        <p:spPr>
          <a:xfrm>
            <a:off x="4714876" y="3286124"/>
            <a:ext cx="1071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...</a:t>
            </a:r>
          </a:p>
          <a:p>
            <a:pPr algn="ctr"/>
            <a:r>
              <a:rPr lang="en-GB" sz="1200" dirty="0" smtClean="0"/>
              <a:t>...</a:t>
            </a:r>
          </a:p>
          <a:p>
            <a:pPr algn="ctr"/>
            <a:r>
              <a:rPr lang="en-GB" sz="1200" dirty="0" smtClean="0"/>
              <a:t>...</a:t>
            </a:r>
          </a:p>
        </p:txBody>
      </p:sp>
      <p:sp>
        <p:nvSpPr>
          <p:cNvPr id="16" name="15 CuadroTexto"/>
          <p:cNvSpPr txBox="1"/>
          <p:nvPr/>
        </p:nvSpPr>
        <p:spPr>
          <a:xfrm>
            <a:off x="6072198" y="1357298"/>
            <a:ext cx="10001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Real-time </a:t>
            </a:r>
          </a:p>
          <a:p>
            <a:pPr algn="ctr"/>
            <a:r>
              <a:rPr lang="en-GB" sz="1200" dirty="0" smtClean="0"/>
              <a:t>data</a:t>
            </a:r>
            <a:endParaRPr lang="en-GB" sz="1200" dirty="0"/>
          </a:p>
        </p:txBody>
      </p:sp>
      <p:pic>
        <p:nvPicPr>
          <p:cNvPr id="35854" name="Picture 1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715272" y="857232"/>
            <a:ext cx="1071570" cy="1418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18 CuadroTexto"/>
          <p:cNvSpPr txBox="1"/>
          <p:nvPr/>
        </p:nvSpPr>
        <p:spPr>
          <a:xfrm>
            <a:off x="6072198" y="2143116"/>
            <a:ext cx="1500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Meteorological forecasts</a:t>
            </a:r>
            <a:endParaRPr lang="en-GB" sz="1200" dirty="0"/>
          </a:p>
        </p:txBody>
      </p:sp>
      <p:sp>
        <p:nvSpPr>
          <p:cNvPr id="20" name="19 CuadroTexto"/>
          <p:cNvSpPr txBox="1"/>
          <p:nvPr/>
        </p:nvSpPr>
        <p:spPr>
          <a:xfrm>
            <a:off x="6143636" y="2714620"/>
            <a:ext cx="1500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Flood defences data</a:t>
            </a:r>
            <a:endParaRPr lang="en-GB" sz="1200" dirty="0"/>
          </a:p>
        </p:txBody>
      </p:sp>
      <p:sp>
        <p:nvSpPr>
          <p:cNvPr id="21" name="20 Flecha derecha"/>
          <p:cNvSpPr/>
          <p:nvPr/>
        </p:nvSpPr>
        <p:spPr bwMode="auto">
          <a:xfrm>
            <a:off x="5929322" y="1571612"/>
            <a:ext cx="285752" cy="117157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22" name="21 Flecha derecha"/>
          <p:cNvSpPr/>
          <p:nvPr/>
        </p:nvSpPr>
        <p:spPr bwMode="auto">
          <a:xfrm>
            <a:off x="5929322" y="2357430"/>
            <a:ext cx="285752" cy="117157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23" name="22 Flecha derecha"/>
          <p:cNvSpPr/>
          <p:nvPr/>
        </p:nvSpPr>
        <p:spPr bwMode="auto">
          <a:xfrm>
            <a:off x="5929322" y="2928934"/>
            <a:ext cx="285752" cy="117157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24" name="23 Flecha derecha"/>
          <p:cNvSpPr/>
          <p:nvPr/>
        </p:nvSpPr>
        <p:spPr bwMode="auto">
          <a:xfrm>
            <a:off x="5929322" y="3571876"/>
            <a:ext cx="285752" cy="117157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25" name="24 CuadroTexto"/>
          <p:cNvSpPr txBox="1"/>
          <p:nvPr/>
        </p:nvSpPr>
        <p:spPr>
          <a:xfrm>
            <a:off x="6215074" y="3000372"/>
            <a:ext cx="15001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Other sources</a:t>
            </a:r>
            <a:endParaRPr lang="en-GB" sz="1200" dirty="0"/>
          </a:p>
        </p:txBody>
      </p:sp>
      <p:sp>
        <p:nvSpPr>
          <p:cNvPr id="26" name="25 CuadroTexto"/>
          <p:cNvSpPr txBox="1"/>
          <p:nvPr/>
        </p:nvSpPr>
        <p:spPr>
          <a:xfrm>
            <a:off x="1000100" y="3714752"/>
            <a:ext cx="73581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9863" indent="-169863">
              <a:buFont typeface="Arial" pitchFamily="34" charset="0"/>
              <a:buChar char="•"/>
            </a:pPr>
            <a:r>
              <a:rPr lang="en-GB" dirty="0" smtClean="0"/>
              <a:t>Detect conditions likely to cause a flood</a:t>
            </a:r>
          </a:p>
          <a:p>
            <a:pPr marL="169863" indent="-169863">
              <a:buFont typeface="Arial" pitchFamily="34" charset="0"/>
              <a:buChar char="•"/>
            </a:pPr>
            <a:r>
              <a:rPr lang="en-GB" dirty="0" smtClean="0"/>
              <a:t>Present data model in terms of the user domain: e.g. Flood risk assessment</a:t>
            </a:r>
          </a:p>
          <a:p>
            <a:endParaRPr lang="en-GB" dirty="0" smtClean="0"/>
          </a:p>
        </p:txBody>
      </p:sp>
      <p:sp>
        <p:nvSpPr>
          <p:cNvPr id="27" name="26 CuadroTexto"/>
          <p:cNvSpPr txBox="1"/>
          <p:nvPr/>
        </p:nvSpPr>
        <p:spPr>
          <a:xfrm>
            <a:off x="785786" y="4929198"/>
            <a:ext cx="73581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9863" indent="-169863"/>
            <a:r>
              <a:rPr lang="en-GB" dirty="0" smtClean="0"/>
              <a:t>Example:</a:t>
            </a:r>
            <a:endParaRPr lang="en-GB" dirty="0" smtClean="0"/>
          </a:p>
          <a:p>
            <a:pPr marL="169863" indent="-169863">
              <a:buFont typeface="Arial" pitchFamily="34" charset="0"/>
              <a:buChar char="•"/>
            </a:pPr>
            <a:r>
              <a:rPr lang="en-GB" dirty="0" smtClean="0"/>
              <a:t>“provide me with the wind speed observations average over the last minute, if it is higher than the average of the last 2 to 3 hours” </a:t>
            </a:r>
          </a:p>
        </p:txBody>
      </p:sp>
      <p:sp>
        <p:nvSpPr>
          <p:cNvPr id="28" name="27 CuadroTexto"/>
          <p:cNvSpPr txBox="1"/>
          <p:nvPr/>
        </p:nvSpPr>
        <p:spPr>
          <a:xfrm>
            <a:off x="7072330" y="1214422"/>
            <a:ext cx="714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W</a:t>
            </a:r>
            <a:r>
              <a:rPr lang="en-GB" sz="1200" dirty="0" smtClean="0"/>
              <a:t>ave,</a:t>
            </a:r>
          </a:p>
          <a:p>
            <a:r>
              <a:rPr lang="en-GB" sz="1200" dirty="0" smtClean="0"/>
              <a:t>Wind,</a:t>
            </a:r>
          </a:p>
          <a:p>
            <a:r>
              <a:rPr lang="en-GB" sz="1200" dirty="0" smtClean="0"/>
              <a:t>Tide</a:t>
            </a:r>
            <a:endParaRPr lang="en-GB" sz="1200" dirty="0"/>
          </a:p>
        </p:txBody>
      </p:sp>
      <p:sp>
        <p:nvSpPr>
          <p:cNvPr id="29" name="28 Abrir llave"/>
          <p:cNvSpPr/>
          <p:nvPr/>
        </p:nvSpPr>
        <p:spPr bwMode="auto">
          <a:xfrm>
            <a:off x="6929454" y="1214422"/>
            <a:ext cx="285752" cy="642942"/>
          </a:xfrm>
          <a:prstGeom prst="leftBrace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Motivation</a:t>
            </a:r>
            <a:endParaRPr lang="en-GB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37BBAD-17EA-4FFE-99FC-9FBD44594531}" type="slidenum">
              <a:rPr lang="es-ES" smtClean="0"/>
              <a:pPr>
                <a:defRPr/>
              </a:pPr>
              <a:t>5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Enabling  Ontology-based Access to Streaming Data Sources</a:t>
            </a:r>
          </a:p>
          <a:p>
            <a:pPr>
              <a:defRPr/>
            </a:pPr>
            <a:endParaRPr lang="es-ES" dirty="0"/>
          </a:p>
        </p:txBody>
      </p:sp>
      <p:sp>
        <p:nvSpPr>
          <p:cNvPr id="5" name="2 Marcador de contenido"/>
          <p:cNvSpPr txBox="1">
            <a:spLocks/>
          </p:cNvSpPr>
          <p:nvPr/>
        </p:nvSpPr>
        <p:spPr>
          <a:xfrm>
            <a:off x="214282" y="928670"/>
            <a:ext cx="7358114" cy="4071966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Ontologies can be used as such a common model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Tx/>
              <a:buFont typeface="Arial" pitchFamily="34" charset="0"/>
              <a:buChar char="•"/>
              <a:tabLst/>
              <a:defRPr/>
            </a:pPr>
            <a:endParaRPr lang="en-GB" sz="2400" kern="0" dirty="0" smtClean="0">
              <a:solidFill>
                <a:srgbClr val="4D4D4D"/>
              </a:solidFill>
              <a:latin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Tx/>
              <a:buFont typeface="Arial" pitchFamily="34" charset="0"/>
              <a:buChar char="•"/>
              <a:tabLst/>
              <a:defRPr/>
            </a:pPr>
            <a:endParaRPr lang="en-GB" sz="2400" kern="0" dirty="0" smtClean="0">
              <a:solidFill>
                <a:srgbClr val="4D4D4D"/>
              </a:solidFill>
              <a:latin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Tx/>
              <a:buFont typeface="Arial" pitchFamily="34" charset="0"/>
              <a:buChar char="•"/>
              <a:tabLst/>
              <a:defRPr/>
            </a:pPr>
            <a:endParaRPr lang="en-GB" sz="2400" kern="0" dirty="0" smtClean="0">
              <a:solidFill>
                <a:srgbClr val="4D4D4D"/>
              </a:solidFill>
              <a:latin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en-GB" sz="2400" kern="0" dirty="0" smtClean="0">
                <a:solidFill>
                  <a:srgbClr val="4D4D4D"/>
                </a:solidFill>
                <a:latin typeface="+mn-lt"/>
              </a:rPr>
              <a:t>Put something nice here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Tx/>
              <a:buFont typeface="Arial" pitchFamily="34" charset="0"/>
              <a:buChar char="•"/>
              <a:tabLst/>
              <a:defRPr/>
            </a:pPr>
            <a:endParaRPr lang="en-GB" sz="2400" kern="0" dirty="0" smtClean="0">
              <a:solidFill>
                <a:srgbClr val="4D4D4D"/>
              </a:solidFill>
              <a:latin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Tx/>
              <a:buFont typeface="Arial" pitchFamily="34" charset="0"/>
              <a:buChar char="•"/>
              <a:tabLst/>
              <a:defRPr/>
            </a:pPr>
            <a:endParaRPr lang="en-GB" sz="2400" kern="0" dirty="0" smtClean="0">
              <a:solidFill>
                <a:srgbClr val="4D4D4D"/>
              </a:solidFill>
              <a:latin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Tx/>
              <a:buFont typeface="Arial" pitchFamily="34" charset="0"/>
              <a:buChar char="•"/>
              <a:tabLst/>
              <a:defRPr/>
            </a:pPr>
            <a:endParaRPr lang="en-GB" sz="2400" kern="0" dirty="0" smtClean="0">
              <a:solidFill>
                <a:srgbClr val="4D4D4D"/>
              </a:solidFill>
              <a:latin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en-GB" sz="2400" kern="0" dirty="0" smtClean="0">
                <a:solidFill>
                  <a:srgbClr val="4D4D4D"/>
                </a:solidFill>
                <a:latin typeface="+mn-lt"/>
              </a:rPr>
              <a:t>Answer the requirements:</a:t>
            </a:r>
          </a:p>
          <a:p>
            <a:pPr marL="800100" lvl="1" indent="-342900" eaLnBrk="0" hangingPunct="0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/>
            </a:pP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Establish</a:t>
            </a:r>
            <a:r>
              <a:rPr kumimoji="0" lang="en-GB" sz="2000" b="0" i="0" u="none" strike="noStrike" kern="0" cap="none" spc="0" normalizeH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mappings between ontological models and streaming data source schemas</a:t>
            </a:r>
          </a:p>
          <a:p>
            <a:pPr marL="800100" lvl="1" indent="-342900" eaLnBrk="0" hangingPunct="0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/>
            </a:pPr>
            <a:r>
              <a:rPr lang="en-GB" sz="2000" kern="0" baseline="0" dirty="0" smtClean="0">
                <a:solidFill>
                  <a:srgbClr val="4D4D4D"/>
                </a:solidFill>
                <a:latin typeface="+mn-lt"/>
              </a:rPr>
              <a:t>Access</a:t>
            </a:r>
            <a:r>
              <a:rPr lang="en-GB" sz="2000" kern="0" dirty="0" smtClean="0">
                <a:solidFill>
                  <a:srgbClr val="4D4D4D"/>
                </a:solidFill>
                <a:latin typeface="+mn-lt"/>
              </a:rPr>
              <a:t> streaming data sources through queries over ontology models</a:t>
            </a:r>
            <a:endParaRPr kumimoji="0" lang="en-GB" sz="2000" b="0" i="0" u="none" strike="noStrike" kern="0" cap="none" spc="0" normalizeH="0" baseline="0" noProof="0" dirty="0" smtClean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Background – Ontology-based Data Access</a:t>
            </a:r>
            <a:endParaRPr lang="en-GB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37BBAD-17EA-4FFE-99FC-9FBD44594531}" type="slidenum">
              <a:rPr lang="es-ES" smtClean="0"/>
              <a:pPr>
                <a:defRPr/>
              </a:pPr>
              <a:t>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Enabling  Ontology-based Access to Streaming Data Sources</a:t>
            </a:r>
          </a:p>
          <a:p>
            <a:pPr>
              <a:defRPr/>
            </a:pPr>
            <a:endParaRPr lang="es-ES" dirty="0"/>
          </a:p>
        </p:txBody>
      </p:sp>
      <p:sp>
        <p:nvSpPr>
          <p:cNvPr id="5" name="Oval 41"/>
          <p:cNvSpPr/>
          <p:nvPr/>
        </p:nvSpPr>
        <p:spPr>
          <a:xfrm>
            <a:off x="2643174" y="1857364"/>
            <a:ext cx="685805" cy="64294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23"/>
          <p:cNvGrpSpPr/>
          <p:nvPr/>
        </p:nvGrpSpPr>
        <p:grpSpPr>
          <a:xfrm>
            <a:off x="2643174" y="2000240"/>
            <a:ext cx="571504" cy="428628"/>
            <a:chOff x="2285984" y="2571744"/>
            <a:chExt cx="642942" cy="357190"/>
          </a:xfrm>
        </p:grpSpPr>
        <p:sp>
          <p:nvSpPr>
            <p:cNvPr id="18" name="Rounded Rectangle 4"/>
            <p:cNvSpPr/>
            <p:nvPr/>
          </p:nvSpPr>
          <p:spPr>
            <a:xfrm>
              <a:off x="2428860" y="2714620"/>
              <a:ext cx="214314" cy="7143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6"/>
            <p:cNvSpPr/>
            <p:nvPr/>
          </p:nvSpPr>
          <p:spPr>
            <a:xfrm>
              <a:off x="2714612" y="2714620"/>
              <a:ext cx="214314" cy="7143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ounded Rectangle 7"/>
            <p:cNvSpPr/>
            <p:nvPr/>
          </p:nvSpPr>
          <p:spPr>
            <a:xfrm>
              <a:off x="2571736" y="2571744"/>
              <a:ext cx="214314" cy="7143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ed Rectangle 9"/>
            <p:cNvSpPr/>
            <p:nvPr/>
          </p:nvSpPr>
          <p:spPr>
            <a:xfrm>
              <a:off x="2285984" y="2857496"/>
              <a:ext cx="214314" cy="7143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ounded Rectangle 10"/>
            <p:cNvSpPr/>
            <p:nvPr/>
          </p:nvSpPr>
          <p:spPr>
            <a:xfrm>
              <a:off x="2571736" y="2857496"/>
              <a:ext cx="214314" cy="7143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12"/>
            <p:cNvCxnSpPr>
              <a:stCxn id="20" idx="2"/>
              <a:endCxn id="19" idx="0"/>
            </p:cNvCxnSpPr>
            <p:nvPr/>
          </p:nvCxnSpPr>
          <p:spPr>
            <a:xfrm rot="16200000" flipH="1">
              <a:off x="2714612" y="2607463"/>
              <a:ext cx="71438" cy="142876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14"/>
            <p:cNvCxnSpPr>
              <a:stCxn id="20" idx="2"/>
              <a:endCxn id="18" idx="0"/>
            </p:cNvCxnSpPr>
            <p:nvPr/>
          </p:nvCxnSpPr>
          <p:spPr>
            <a:xfrm rot="5400000">
              <a:off x="2571736" y="2607463"/>
              <a:ext cx="71438" cy="142876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17"/>
            <p:cNvCxnSpPr>
              <a:stCxn id="18" idx="2"/>
              <a:endCxn id="22" idx="0"/>
            </p:cNvCxnSpPr>
            <p:nvPr/>
          </p:nvCxnSpPr>
          <p:spPr>
            <a:xfrm rot="16200000" flipH="1">
              <a:off x="2571736" y="2750339"/>
              <a:ext cx="71438" cy="142876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0"/>
            <p:cNvCxnSpPr>
              <a:stCxn id="18" idx="2"/>
              <a:endCxn id="21" idx="0"/>
            </p:cNvCxnSpPr>
            <p:nvPr/>
          </p:nvCxnSpPr>
          <p:spPr>
            <a:xfrm rot="5400000">
              <a:off x="2428860" y="2750339"/>
              <a:ext cx="71438" cy="142876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64 Rectángulo redondeado"/>
          <p:cNvSpPr/>
          <p:nvPr/>
        </p:nvSpPr>
        <p:spPr>
          <a:xfrm>
            <a:off x="0" y="3286124"/>
            <a:ext cx="1857356" cy="35719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Ontology-based Data Access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2" name="16 Disco magnético"/>
          <p:cNvSpPr/>
          <p:nvPr/>
        </p:nvSpPr>
        <p:spPr>
          <a:xfrm>
            <a:off x="2643174" y="4357694"/>
            <a:ext cx="714380" cy="642942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5" name="91 Flecha izquierda y derecha"/>
          <p:cNvSpPr/>
          <p:nvPr/>
        </p:nvSpPr>
        <p:spPr>
          <a:xfrm rot="5400000">
            <a:off x="2857489" y="4000503"/>
            <a:ext cx="285749" cy="142876"/>
          </a:xfrm>
          <a:prstGeom prst="left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 dirty="0"/>
          </a:p>
        </p:txBody>
      </p:sp>
      <p:sp>
        <p:nvSpPr>
          <p:cNvPr id="73" name="131 CuadroTexto"/>
          <p:cNvSpPr txBox="1"/>
          <p:nvPr/>
        </p:nvSpPr>
        <p:spPr>
          <a:xfrm>
            <a:off x="6572264" y="2428868"/>
            <a:ext cx="207170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R</a:t>
            </a:r>
            <a:r>
              <a:rPr lang="en-GB" sz="1400" baseline="-25000" dirty="0" smtClean="0"/>
              <a:t>2</a:t>
            </a:r>
            <a:r>
              <a:rPr lang="en-GB" sz="1400" dirty="0" smtClean="0"/>
              <a:t>O + </a:t>
            </a:r>
            <a:r>
              <a:rPr lang="en-GB" sz="1400" dirty="0" smtClean="0"/>
              <a:t>ODEMapster</a:t>
            </a:r>
          </a:p>
          <a:p>
            <a:r>
              <a:rPr lang="en-GB" sz="1400" dirty="0" smtClean="0"/>
              <a:t>D2RQ</a:t>
            </a:r>
          </a:p>
          <a:p>
            <a:r>
              <a:rPr lang="en-GB" sz="1400" dirty="0" err="1" smtClean="0"/>
              <a:t>SquirrelRDF</a:t>
            </a:r>
            <a:endParaRPr lang="en-GB" sz="1400" dirty="0" smtClean="0"/>
          </a:p>
          <a:p>
            <a:r>
              <a:rPr lang="en-GB" sz="1400" dirty="0" err="1" smtClean="0"/>
              <a:t>RDBToOnto</a:t>
            </a:r>
            <a:endParaRPr lang="en-GB" sz="1400" dirty="0" smtClean="0"/>
          </a:p>
          <a:p>
            <a:r>
              <a:rPr lang="en-GB" sz="1400" dirty="0" smtClean="0"/>
              <a:t>Relational.OWL</a:t>
            </a:r>
          </a:p>
          <a:p>
            <a:r>
              <a:rPr lang="en-GB" sz="1400" dirty="0" smtClean="0"/>
              <a:t>SPASQL</a:t>
            </a:r>
          </a:p>
          <a:p>
            <a:r>
              <a:rPr lang="en-GB" sz="1400" dirty="0" smtClean="0"/>
              <a:t>Virtuoso</a:t>
            </a:r>
          </a:p>
          <a:p>
            <a:r>
              <a:rPr lang="en-GB" sz="1400" dirty="0" smtClean="0"/>
              <a:t>MASTRO</a:t>
            </a:r>
            <a:endParaRPr lang="en-GB" sz="1400" dirty="0" smtClean="0"/>
          </a:p>
          <a:p>
            <a:endParaRPr lang="en-GB" sz="1400" dirty="0" smtClean="0"/>
          </a:p>
        </p:txBody>
      </p:sp>
      <p:sp>
        <p:nvSpPr>
          <p:cNvPr id="121" name="120 Rectángulo redondeado"/>
          <p:cNvSpPr/>
          <p:nvPr/>
        </p:nvSpPr>
        <p:spPr bwMode="auto">
          <a:xfrm>
            <a:off x="2428860" y="3000372"/>
            <a:ext cx="1214446" cy="857256"/>
          </a:xfrm>
          <a:prstGeom prst="roundRect">
            <a:avLst/>
          </a:prstGeom>
          <a:solidFill>
            <a:srgbClr val="39639D"/>
          </a:solidFill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Query/Data Transformation</a:t>
            </a:r>
            <a:endParaRPr kumimoji="0" lang="en-GB" sz="1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122" name="91 Flecha izquierda y derecha"/>
          <p:cNvSpPr/>
          <p:nvPr/>
        </p:nvSpPr>
        <p:spPr>
          <a:xfrm rot="5400000">
            <a:off x="2857489" y="2714618"/>
            <a:ext cx="285749" cy="142876"/>
          </a:xfrm>
          <a:prstGeom prst="left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 dirty="0"/>
          </a:p>
        </p:txBody>
      </p:sp>
      <p:sp>
        <p:nvSpPr>
          <p:cNvPr id="123" name="64 Rectángulo redondeado"/>
          <p:cNvSpPr/>
          <p:nvPr/>
        </p:nvSpPr>
        <p:spPr>
          <a:xfrm>
            <a:off x="3071802" y="2000240"/>
            <a:ext cx="1500166" cy="35719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Ontological Models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124" name="64 Rectángulo redondeado"/>
          <p:cNvSpPr/>
          <p:nvPr/>
        </p:nvSpPr>
        <p:spPr>
          <a:xfrm>
            <a:off x="3071802" y="4572008"/>
            <a:ext cx="1500166" cy="35719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Relational </a:t>
            </a:r>
          </a:p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Schemas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125" name="124 Esquina doblada"/>
          <p:cNvSpPr/>
          <p:nvPr/>
        </p:nvSpPr>
        <p:spPr bwMode="auto">
          <a:xfrm>
            <a:off x="4429124" y="3000372"/>
            <a:ext cx="857256" cy="857256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000" b="1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</a:rPr>
              <a:t>Mapping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000" b="1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</a:rPr>
              <a:t>Document</a:t>
            </a:r>
            <a:endParaRPr kumimoji="0" lang="en-GB" sz="1000" b="1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</a:endParaRPr>
          </a:p>
        </p:txBody>
      </p:sp>
      <p:sp>
        <p:nvSpPr>
          <p:cNvPr id="126" name="91 Flecha izquierda y derecha"/>
          <p:cNvSpPr/>
          <p:nvPr/>
        </p:nvSpPr>
        <p:spPr>
          <a:xfrm rot="10800000">
            <a:off x="3714744" y="3357562"/>
            <a:ext cx="500067" cy="71438"/>
          </a:xfrm>
          <a:prstGeom prst="left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 dirty="0"/>
          </a:p>
        </p:txBody>
      </p:sp>
      <p:sp>
        <p:nvSpPr>
          <p:cNvPr id="127" name="131 CuadroTexto"/>
          <p:cNvSpPr txBox="1"/>
          <p:nvPr/>
        </p:nvSpPr>
        <p:spPr>
          <a:xfrm>
            <a:off x="142844" y="1142984"/>
            <a:ext cx="7500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 smtClean="0"/>
              <a:t>Generate Semantic Web content from existing relational data sources</a:t>
            </a:r>
            <a:endParaRPr lang="en-GB" sz="1800" dirty="0" smtClean="0"/>
          </a:p>
        </p:txBody>
      </p:sp>
      <p:sp>
        <p:nvSpPr>
          <p:cNvPr id="128" name="64 Rectángulo redondeado"/>
          <p:cNvSpPr/>
          <p:nvPr/>
        </p:nvSpPr>
        <p:spPr>
          <a:xfrm>
            <a:off x="1785918" y="2643182"/>
            <a:ext cx="1214446" cy="35719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e.g. SPARQL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129" name="64 Rectángulo redondeado"/>
          <p:cNvSpPr/>
          <p:nvPr/>
        </p:nvSpPr>
        <p:spPr>
          <a:xfrm>
            <a:off x="2071670" y="3929066"/>
            <a:ext cx="928662" cy="35719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e.g. SQL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133" name="132 Cerrar corchete"/>
          <p:cNvSpPr/>
          <p:nvPr/>
        </p:nvSpPr>
        <p:spPr>
          <a:xfrm>
            <a:off x="8286776" y="2500306"/>
            <a:ext cx="45719" cy="1714512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4" name="133 Abrir corchete"/>
          <p:cNvSpPr/>
          <p:nvPr/>
        </p:nvSpPr>
        <p:spPr>
          <a:xfrm>
            <a:off x="6572264" y="2500306"/>
            <a:ext cx="71438" cy="1714512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/>
      <p:bldP spid="12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Background – Querying Relational Data Streams</a:t>
            </a:r>
            <a:endParaRPr lang="en-GB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37BBAD-17EA-4FFE-99FC-9FBD44594531}" type="slidenum">
              <a:rPr lang="es-ES" smtClean="0"/>
              <a:pPr>
                <a:defRPr/>
              </a:pPr>
              <a:t>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Enabling  Ontology-based Access to Streaming Data Sources</a:t>
            </a:r>
          </a:p>
          <a:p>
            <a:pPr>
              <a:defRPr/>
            </a:pPr>
            <a:endParaRPr lang="es-ES" dirty="0"/>
          </a:p>
        </p:txBody>
      </p:sp>
      <p:sp>
        <p:nvSpPr>
          <p:cNvPr id="5" name="4 CuadroTexto"/>
          <p:cNvSpPr txBox="1"/>
          <p:nvPr/>
        </p:nvSpPr>
        <p:spPr>
          <a:xfrm>
            <a:off x="1643042" y="1571612"/>
            <a:ext cx="16430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(</a:t>
            </a:r>
            <a:r>
              <a:rPr lang="en-GB" sz="1200" dirty="0" smtClean="0">
                <a:solidFill>
                  <a:srgbClr val="FF0000"/>
                </a:solidFill>
              </a:rPr>
              <a:t>t9</a:t>
            </a:r>
            <a:r>
              <a:rPr lang="en-GB" sz="1200" dirty="0" smtClean="0"/>
              <a:t>, a1, a2, ... , an)</a:t>
            </a:r>
          </a:p>
          <a:p>
            <a:r>
              <a:rPr lang="en-GB" sz="1200" dirty="0" smtClean="0"/>
              <a:t>(</a:t>
            </a:r>
            <a:r>
              <a:rPr lang="en-GB" sz="1200" dirty="0" smtClean="0">
                <a:solidFill>
                  <a:srgbClr val="FF0000"/>
                </a:solidFill>
              </a:rPr>
              <a:t>t8</a:t>
            </a:r>
            <a:r>
              <a:rPr lang="en-GB" sz="1200" dirty="0" smtClean="0"/>
              <a:t>, a1, a2, ... , an)</a:t>
            </a:r>
          </a:p>
          <a:p>
            <a:r>
              <a:rPr lang="en-GB" sz="1200" dirty="0" smtClean="0"/>
              <a:t>(</a:t>
            </a:r>
            <a:r>
              <a:rPr lang="en-GB" sz="1200" dirty="0" smtClean="0">
                <a:solidFill>
                  <a:srgbClr val="FF0000"/>
                </a:solidFill>
              </a:rPr>
              <a:t>t7</a:t>
            </a:r>
            <a:r>
              <a:rPr lang="en-GB" sz="1200" dirty="0" smtClean="0"/>
              <a:t>, a1, a2, ... , an)</a:t>
            </a:r>
          </a:p>
          <a:p>
            <a:r>
              <a:rPr lang="en-GB" sz="1200" dirty="0" smtClean="0"/>
              <a:t>...</a:t>
            </a:r>
          </a:p>
          <a:p>
            <a:r>
              <a:rPr lang="en-GB" sz="1200" dirty="0" smtClean="0"/>
              <a:t>...</a:t>
            </a:r>
          </a:p>
          <a:p>
            <a:r>
              <a:rPr lang="en-GB" sz="1200" dirty="0" smtClean="0"/>
              <a:t>(</a:t>
            </a:r>
            <a:r>
              <a:rPr lang="en-GB" sz="1200" dirty="0" smtClean="0">
                <a:solidFill>
                  <a:srgbClr val="FF0000"/>
                </a:solidFill>
              </a:rPr>
              <a:t>t1</a:t>
            </a:r>
            <a:r>
              <a:rPr lang="en-GB" sz="1200" dirty="0" smtClean="0"/>
              <a:t>, a1, a2, ... , an)</a:t>
            </a:r>
          </a:p>
          <a:p>
            <a:r>
              <a:rPr lang="en-GB" sz="1200" dirty="0" smtClean="0"/>
              <a:t>...</a:t>
            </a:r>
          </a:p>
          <a:p>
            <a:r>
              <a:rPr lang="en-GB" sz="1200" dirty="0" smtClean="0"/>
              <a:t>...</a:t>
            </a:r>
            <a:endParaRPr lang="en-GB" sz="1200" dirty="0"/>
          </a:p>
        </p:txBody>
      </p:sp>
      <p:sp>
        <p:nvSpPr>
          <p:cNvPr id="6" name="5 CuadroTexto"/>
          <p:cNvSpPr txBox="1"/>
          <p:nvPr/>
        </p:nvSpPr>
        <p:spPr>
          <a:xfrm>
            <a:off x="571440" y="2071678"/>
            <a:ext cx="1071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Streaming Data</a:t>
            </a:r>
            <a:endParaRPr lang="en-GB" sz="1200" dirty="0"/>
          </a:p>
        </p:txBody>
      </p:sp>
      <p:sp>
        <p:nvSpPr>
          <p:cNvPr id="7" name="6 Abrir llave"/>
          <p:cNvSpPr/>
          <p:nvPr/>
        </p:nvSpPr>
        <p:spPr>
          <a:xfrm>
            <a:off x="1500166" y="1571612"/>
            <a:ext cx="142876" cy="150019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7 Cerrar corchete"/>
          <p:cNvSpPr/>
          <p:nvPr/>
        </p:nvSpPr>
        <p:spPr>
          <a:xfrm>
            <a:off x="2857488" y="1571612"/>
            <a:ext cx="214314" cy="642942"/>
          </a:xfrm>
          <a:prstGeom prst="rightBracket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8 CuadroTexto"/>
          <p:cNvSpPr txBox="1"/>
          <p:nvPr/>
        </p:nvSpPr>
        <p:spPr>
          <a:xfrm>
            <a:off x="3143209" y="1643050"/>
            <a:ext cx="857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Window </a:t>
            </a:r>
            <a:r>
              <a:rPr lang="en-GB" sz="1200" dirty="0" smtClean="0"/>
              <a:t>[t7 - t9]</a:t>
            </a:r>
            <a:endParaRPr lang="en-GB" sz="1200" dirty="0"/>
          </a:p>
        </p:txBody>
      </p:sp>
      <p:sp>
        <p:nvSpPr>
          <p:cNvPr id="10" name="131 CuadroTexto"/>
          <p:cNvSpPr txBox="1"/>
          <p:nvPr/>
        </p:nvSpPr>
        <p:spPr>
          <a:xfrm>
            <a:off x="500034" y="1000108"/>
            <a:ext cx="2286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 smtClean="0"/>
              <a:t>Streaming Data</a:t>
            </a:r>
            <a:endParaRPr lang="en-GB" sz="1800" dirty="0" smtClean="0"/>
          </a:p>
        </p:txBody>
      </p:sp>
      <p:sp>
        <p:nvSpPr>
          <p:cNvPr id="11" name="131 CuadroTexto"/>
          <p:cNvSpPr txBox="1"/>
          <p:nvPr/>
        </p:nvSpPr>
        <p:spPr>
          <a:xfrm>
            <a:off x="6715140" y="1357298"/>
            <a:ext cx="14287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STREAM</a:t>
            </a:r>
          </a:p>
          <a:p>
            <a:r>
              <a:rPr lang="en-GB" sz="1400" dirty="0" smtClean="0"/>
              <a:t>Aurora/Borealis</a:t>
            </a:r>
          </a:p>
          <a:p>
            <a:r>
              <a:rPr lang="en-GB" sz="1400" dirty="0" smtClean="0"/>
              <a:t>Cougar</a:t>
            </a:r>
          </a:p>
          <a:p>
            <a:r>
              <a:rPr lang="en-GB" sz="1400" dirty="0" err="1" smtClean="0"/>
              <a:t>TinyDB</a:t>
            </a:r>
            <a:endParaRPr lang="en-GB" sz="1400" dirty="0" smtClean="0"/>
          </a:p>
          <a:p>
            <a:r>
              <a:rPr lang="en-GB" sz="1400" dirty="0" smtClean="0"/>
              <a:t>SNEE</a:t>
            </a:r>
            <a:endParaRPr lang="en-GB" sz="1400" dirty="0" smtClean="0"/>
          </a:p>
          <a:p>
            <a:endParaRPr lang="en-GB" sz="1400" dirty="0" smtClean="0"/>
          </a:p>
        </p:txBody>
      </p:sp>
      <p:sp>
        <p:nvSpPr>
          <p:cNvPr id="12" name="11 Cerrar corchete"/>
          <p:cNvSpPr/>
          <p:nvPr/>
        </p:nvSpPr>
        <p:spPr>
          <a:xfrm>
            <a:off x="8072462" y="1428736"/>
            <a:ext cx="45719" cy="1071570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12 Abrir corchete"/>
          <p:cNvSpPr/>
          <p:nvPr/>
        </p:nvSpPr>
        <p:spPr>
          <a:xfrm>
            <a:off x="6643702" y="1428736"/>
            <a:ext cx="98535" cy="1071570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14 Rectángulo"/>
          <p:cNvSpPr/>
          <p:nvPr/>
        </p:nvSpPr>
        <p:spPr bwMode="auto">
          <a:xfrm>
            <a:off x="3571868" y="3500438"/>
            <a:ext cx="642942" cy="35719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000" dirty="0" smtClean="0">
                <a:latin typeface="Arial" pitchFamily="34" charset="0"/>
              </a:rPr>
              <a:t>e</a:t>
            </a:r>
            <a:r>
              <a:rPr kumimoji="0" lang="en-GB" sz="10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</a:rPr>
              <a:t>1</a:t>
            </a:r>
            <a:endParaRPr kumimoji="0" lang="en-GB" sz="10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</a:endParaRPr>
          </a:p>
        </p:txBody>
      </p:sp>
      <p:sp>
        <p:nvSpPr>
          <p:cNvPr id="19" name="18 Rectángulo"/>
          <p:cNvSpPr/>
          <p:nvPr/>
        </p:nvSpPr>
        <p:spPr bwMode="auto">
          <a:xfrm>
            <a:off x="4286248" y="4143380"/>
            <a:ext cx="642942" cy="35719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000" dirty="0" smtClean="0">
                <a:latin typeface="Arial" pitchFamily="34" charset="0"/>
              </a:rPr>
              <a:t>e</a:t>
            </a:r>
            <a:r>
              <a:rPr lang="en-GB" sz="1000" dirty="0" smtClean="0">
                <a:latin typeface="Arial" pitchFamily="34" charset="0"/>
              </a:rPr>
              <a:t>2</a:t>
            </a:r>
            <a:endParaRPr kumimoji="0" lang="en-GB" sz="10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</a:endParaRPr>
          </a:p>
        </p:txBody>
      </p:sp>
      <p:sp>
        <p:nvSpPr>
          <p:cNvPr id="20" name="19 Rectángulo"/>
          <p:cNvSpPr/>
          <p:nvPr/>
        </p:nvSpPr>
        <p:spPr bwMode="auto">
          <a:xfrm>
            <a:off x="3571868" y="4143380"/>
            <a:ext cx="642942" cy="35719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000" dirty="0" smtClean="0">
                <a:latin typeface="Arial" pitchFamily="34" charset="0"/>
              </a:rPr>
              <a:t>e</a:t>
            </a:r>
            <a:r>
              <a:rPr kumimoji="0" lang="en-GB" sz="10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</a:rPr>
              <a:t>1</a:t>
            </a:r>
            <a:endParaRPr kumimoji="0" lang="en-GB" sz="10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</a:endParaRPr>
          </a:p>
        </p:txBody>
      </p:sp>
      <p:sp>
        <p:nvSpPr>
          <p:cNvPr id="29" name="28 Rectángulo"/>
          <p:cNvSpPr/>
          <p:nvPr/>
        </p:nvSpPr>
        <p:spPr bwMode="auto">
          <a:xfrm>
            <a:off x="4286248" y="4786322"/>
            <a:ext cx="642942" cy="35719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000" dirty="0" smtClean="0">
                <a:latin typeface="Arial" pitchFamily="34" charset="0"/>
              </a:rPr>
              <a:t>e</a:t>
            </a:r>
            <a:r>
              <a:rPr lang="en-GB" sz="1000" dirty="0" smtClean="0">
                <a:latin typeface="Arial" pitchFamily="34" charset="0"/>
              </a:rPr>
              <a:t>2</a:t>
            </a:r>
            <a:endParaRPr kumimoji="0" lang="en-GB" sz="10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</a:endParaRPr>
          </a:p>
        </p:txBody>
      </p:sp>
      <p:sp>
        <p:nvSpPr>
          <p:cNvPr id="30" name="29 Rectángulo"/>
          <p:cNvSpPr/>
          <p:nvPr/>
        </p:nvSpPr>
        <p:spPr bwMode="auto">
          <a:xfrm>
            <a:off x="3571868" y="4786322"/>
            <a:ext cx="642942" cy="35719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000" dirty="0" smtClean="0">
                <a:latin typeface="Arial" pitchFamily="34" charset="0"/>
              </a:rPr>
              <a:t>e</a:t>
            </a:r>
            <a:r>
              <a:rPr kumimoji="0" lang="en-GB" sz="10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</a:rPr>
              <a:t>1</a:t>
            </a:r>
            <a:endParaRPr kumimoji="0" lang="en-GB" sz="10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</a:endParaRPr>
          </a:p>
        </p:txBody>
      </p:sp>
      <p:sp>
        <p:nvSpPr>
          <p:cNvPr id="31" name="30 Rectángulo"/>
          <p:cNvSpPr/>
          <p:nvPr/>
        </p:nvSpPr>
        <p:spPr bwMode="auto">
          <a:xfrm>
            <a:off x="5000628" y="4786322"/>
            <a:ext cx="642942" cy="35719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000" dirty="0" smtClean="0">
                <a:latin typeface="Arial" pitchFamily="34" charset="0"/>
              </a:rPr>
              <a:t>e</a:t>
            </a:r>
            <a:r>
              <a:rPr lang="en-GB" sz="1000" dirty="0" smtClean="0">
                <a:latin typeface="Arial" pitchFamily="34" charset="0"/>
              </a:rPr>
              <a:t>3</a:t>
            </a:r>
            <a:endParaRPr kumimoji="0" lang="en-GB" sz="10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</a:endParaRPr>
          </a:p>
        </p:txBody>
      </p:sp>
      <p:sp>
        <p:nvSpPr>
          <p:cNvPr id="34" name="33 Rectángulo redondeado"/>
          <p:cNvSpPr/>
          <p:nvPr/>
        </p:nvSpPr>
        <p:spPr bwMode="auto">
          <a:xfrm>
            <a:off x="2071670" y="3429000"/>
            <a:ext cx="2214578" cy="500066"/>
          </a:xfrm>
          <a:prstGeom prst="round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 smtClean="0"/>
              <a:t>Motivation</a:t>
            </a:r>
            <a:endParaRPr lang="en-GB" sz="24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6"/>
              </a:buClr>
              <a:buFont typeface="Arial" pitchFamily="34" charset="0"/>
              <a:buChar char="•"/>
            </a:pPr>
            <a:r>
              <a:rPr lang="en-GB" sz="2000" dirty="0" smtClean="0"/>
              <a:t>Heterogeneous sources: schemas, stream rates, QoS, delivery mechanisms</a:t>
            </a:r>
          </a:p>
          <a:p>
            <a:pPr>
              <a:buClr>
                <a:schemeClr val="accent6"/>
              </a:buClr>
              <a:buFont typeface="Arial" pitchFamily="34" charset="0"/>
              <a:buChar char="•"/>
            </a:pPr>
            <a:r>
              <a:rPr lang="en-GB" sz="2000" dirty="0" smtClean="0"/>
              <a:t>Distributed sources</a:t>
            </a:r>
          </a:p>
          <a:p>
            <a:pPr>
              <a:buClr>
                <a:schemeClr val="accent6"/>
              </a:buClr>
              <a:buFont typeface="Arial" pitchFamily="34" charset="0"/>
              <a:buChar char="•"/>
            </a:pPr>
            <a:r>
              <a:rPr lang="en-GB" sz="2000" dirty="0" smtClean="0"/>
              <a:t>Semantic heterogeneity</a:t>
            </a:r>
          </a:p>
          <a:p>
            <a:pPr>
              <a:buClr>
                <a:schemeClr val="accent6"/>
              </a:buClr>
              <a:buFont typeface="Arial" pitchFamily="34" charset="0"/>
              <a:buChar char="•"/>
            </a:pPr>
            <a:r>
              <a:rPr lang="en-GB" sz="2000" dirty="0" smtClean="0"/>
              <a:t>Semantic data provision only for stored data</a:t>
            </a:r>
          </a:p>
          <a:p>
            <a:pPr>
              <a:buClr>
                <a:schemeClr val="accent6"/>
              </a:buClr>
              <a:buFont typeface="Arial" pitchFamily="34" charset="0"/>
              <a:buChar char="•"/>
            </a:pPr>
            <a:r>
              <a:rPr lang="en-GB" sz="2000" dirty="0" smtClean="0"/>
              <a:t>Need for live streaming continuous queries</a:t>
            </a:r>
          </a:p>
          <a:p>
            <a:pPr>
              <a:buClr>
                <a:schemeClr val="accent6"/>
              </a:buClr>
              <a:buFont typeface="Arial" pitchFamily="34" charset="0"/>
              <a:buChar char="•"/>
            </a:pPr>
            <a:endParaRPr lang="en-GB" sz="2400" dirty="0" smtClean="0"/>
          </a:p>
          <a:p>
            <a:endParaRPr lang="en-GB" dirty="0" smtClean="0"/>
          </a:p>
        </p:txBody>
      </p:sp>
      <p:sp>
        <p:nvSpPr>
          <p:cNvPr id="4" name="Rectangle 3"/>
          <p:cNvSpPr/>
          <p:nvPr/>
        </p:nvSpPr>
        <p:spPr>
          <a:xfrm>
            <a:off x="3714744" y="4357694"/>
            <a:ext cx="1071570" cy="7143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Integrate</a:t>
            </a:r>
            <a:endParaRPr lang="en-US" sz="1400" dirty="0"/>
          </a:p>
        </p:txBody>
      </p:sp>
      <p:sp>
        <p:nvSpPr>
          <p:cNvPr id="6" name="5 Esquina doblada"/>
          <p:cNvSpPr/>
          <p:nvPr/>
        </p:nvSpPr>
        <p:spPr>
          <a:xfrm>
            <a:off x="2000232" y="4357694"/>
            <a:ext cx="700086" cy="842962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ysClr val="windowText" lastClr="000000"/>
                </a:solidFill>
              </a:rPr>
              <a:t>Decl. Query</a:t>
            </a:r>
            <a:endParaRPr lang="en-GB" sz="1400" dirty="0">
              <a:solidFill>
                <a:sysClr val="windowText" lastClr="000000"/>
              </a:solidFill>
            </a:endParaRPr>
          </a:p>
        </p:txBody>
      </p:sp>
      <p:grpSp>
        <p:nvGrpSpPr>
          <p:cNvPr id="5" name="Group 2"/>
          <p:cNvGrpSpPr>
            <a:grpSpLocks/>
          </p:cNvGrpSpPr>
          <p:nvPr/>
        </p:nvGrpSpPr>
        <p:grpSpPr bwMode="auto">
          <a:xfrm>
            <a:off x="6000760" y="3357562"/>
            <a:ext cx="500066" cy="701676"/>
            <a:chOff x="1747" y="10343"/>
            <a:chExt cx="526" cy="766"/>
          </a:xfrm>
          <a:solidFill>
            <a:srgbClr val="C00000"/>
          </a:solidFill>
        </p:grpSpPr>
        <p:sp>
          <p:nvSpPr>
            <p:cNvPr id="2051" name="Oval 3"/>
            <p:cNvSpPr>
              <a:spLocks noChangeArrowheads="1"/>
            </p:cNvSpPr>
            <p:nvPr/>
          </p:nvSpPr>
          <p:spPr bwMode="auto">
            <a:xfrm>
              <a:off x="1890" y="10343"/>
              <a:ext cx="143" cy="143"/>
            </a:xfrm>
            <a:prstGeom prst="ellipse">
              <a:avLst/>
            </a:prstGeom>
            <a:grpFill/>
            <a:ln w="9525">
              <a:solidFill>
                <a:srgbClr val="C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52" name="Oval 4"/>
            <p:cNvSpPr>
              <a:spLocks noChangeArrowheads="1"/>
            </p:cNvSpPr>
            <p:nvPr/>
          </p:nvSpPr>
          <p:spPr bwMode="auto">
            <a:xfrm>
              <a:off x="2130" y="10583"/>
              <a:ext cx="143" cy="143"/>
            </a:xfrm>
            <a:prstGeom prst="ellipse">
              <a:avLst/>
            </a:prstGeom>
            <a:grpFill/>
            <a:ln w="9525">
              <a:solidFill>
                <a:srgbClr val="C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53" name="Oval 5"/>
            <p:cNvSpPr>
              <a:spLocks noChangeArrowheads="1"/>
            </p:cNvSpPr>
            <p:nvPr/>
          </p:nvSpPr>
          <p:spPr bwMode="auto">
            <a:xfrm>
              <a:off x="1747" y="10583"/>
              <a:ext cx="143" cy="143"/>
            </a:xfrm>
            <a:prstGeom prst="ellipse">
              <a:avLst/>
            </a:prstGeom>
            <a:grpFill/>
            <a:ln w="9525">
              <a:solidFill>
                <a:srgbClr val="C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54" name="Oval 6"/>
            <p:cNvSpPr>
              <a:spLocks noChangeArrowheads="1"/>
            </p:cNvSpPr>
            <p:nvPr/>
          </p:nvSpPr>
          <p:spPr bwMode="auto">
            <a:xfrm>
              <a:off x="1747" y="10966"/>
              <a:ext cx="143" cy="143"/>
            </a:xfrm>
            <a:prstGeom prst="ellipse">
              <a:avLst/>
            </a:prstGeom>
            <a:grpFill/>
            <a:ln w="9525">
              <a:solidFill>
                <a:srgbClr val="C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55" name="Oval 7"/>
            <p:cNvSpPr>
              <a:spLocks noChangeArrowheads="1"/>
            </p:cNvSpPr>
            <p:nvPr/>
          </p:nvSpPr>
          <p:spPr bwMode="auto">
            <a:xfrm>
              <a:off x="1987" y="10823"/>
              <a:ext cx="143" cy="143"/>
            </a:xfrm>
            <a:prstGeom prst="ellipse">
              <a:avLst/>
            </a:prstGeom>
            <a:grpFill/>
            <a:ln w="9525">
              <a:solidFill>
                <a:srgbClr val="C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cxnSp>
          <p:nvCxnSpPr>
            <p:cNvPr id="2056" name="AutoShape 8"/>
            <p:cNvCxnSpPr>
              <a:cxnSpLocks noChangeShapeType="1"/>
            </p:cNvCxnSpPr>
            <p:nvPr/>
          </p:nvCxnSpPr>
          <p:spPr bwMode="auto">
            <a:xfrm>
              <a:off x="1987" y="10435"/>
              <a:ext cx="234" cy="240"/>
            </a:xfrm>
            <a:prstGeom prst="straightConnector1">
              <a:avLst/>
            </a:prstGeom>
            <a:grpFill/>
            <a:ln w="9525">
              <a:solidFill>
                <a:srgbClr val="C00000"/>
              </a:solidFill>
              <a:round/>
              <a:headEnd/>
              <a:tailEnd/>
            </a:ln>
          </p:spPr>
        </p:cxnSp>
        <p:cxnSp>
          <p:nvCxnSpPr>
            <p:cNvPr id="2057" name="AutoShape 9"/>
            <p:cNvCxnSpPr>
              <a:cxnSpLocks noChangeShapeType="1"/>
            </p:cNvCxnSpPr>
            <p:nvPr/>
          </p:nvCxnSpPr>
          <p:spPr bwMode="auto">
            <a:xfrm flipH="1">
              <a:off x="1800" y="10435"/>
              <a:ext cx="138" cy="240"/>
            </a:xfrm>
            <a:prstGeom prst="straightConnector1">
              <a:avLst/>
            </a:prstGeom>
            <a:grpFill/>
            <a:ln w="9525">
              <a:solidFill>
                <a:srgbClr val="C00000"/>
              </a:solidFill>
              <a:round/>
              <a:headEnd/>
              <a:tailEnd/>
            </a:ln>
          </p:spPr>
        </p:cxnSp>
        <p:cxnSp>
          <p:nvCxnSpPr>
            <p:cNvPr id="2058" name="AutoShape 10"/>
            <p:cNvCxnSpPr>
              <a:cxnSpLocks noChangeShapeType="1"/>
            </p:cNvCxnSpPr>
            <p:nvPr/>
          </p:nvCxnSpPr>
          <p:spPr bwMode="auto">
            <a:xfrm>
              <a:off x="1800" y="10675"/>
              <a:ext cx="0" cy="371"/>
            </a:xfrm>
            <a:prstGeom prst="straightConnector1">
              <a:avLst/>
            </a:prstGeom>
            <a:grpFill/>
            <a:ln w="9525">
              <a:solidFill>
                <a:srgbClr val="C00000"/>
              </a:solidFill>
              <a:round/>
              <a:headEnd/>
              <a:tailEnd/>
            </a:ln>
          </p:spPr>
        </p:cxnSp>
        <p:cxnSp>
          <p:nvCxnSpPr>
            <p:cNvPr id="2059" name="AutoShape 11"/>
            <p:cNvCxnSpPr>
              <a:cxnSpLocks noChangeShapeType="1"/>
            </p:cNvCxnSpPr>
            <p:nvPr/>
          </p:nvCxnSpPr>
          <p:spPr bwMode="auto">
            <a:xfrm flipH="1">
              <a:off x="2033" y="10675"/>
              <a:ext cx="142" cy="248"/>
            </a:xfrm>
            <a:prstGeom prst="straightConnector1">
              <a:avLst/>
            </a:prstGeom>
            <a:grpFill/>
            <a:ln w="9525">
              <a:solidFill>
                <a:srgbClr val="C00000"/>
              </a:solidFill>
              <a:round/>
              <a:headEnd/>
              <a:tailEnd/>
            </a:ln>
          </p:spPr>
        </p:cxnSp>
      </p:grpSp>
      <p:sp>
        <p:nvSpPr>
          <p:cNvPr id="17" name="16 Disco magnético"/>
          <p:cNvSpPr/>
          <p:nvPr/>
        </p:nvSpPr>
        <p:spPr>
          <a:xfrm>
            <a:off x="6143636" y="4071942"/>
            <a:ext cx="357190" cy="500066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9" name="18 Conector recto de flecha"/>
          <p:cNvCxnSpPr/>
          <p:nvPr/>
        </p:nvCxnSpPr>
        <p:spPr>
          <a:xfrm>
            <a:off x="2786050" y="4714884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2"/>
          <p:cNvGrpSpPr>
            <a:grpSpLocks/>
          </p:cNvGrpSpPr>
          <p:nvPr/>
        </p:nvGrpSpPr>
        <p:grpSpPr bwMode="auto">
          <a:xfrm>
            <a:off x="6143636" y="4714884"/>
            <a:ext cx="500066" cy="701676"/>
            <a:chOff x="1747" y="10343"/>
            <a:chExt cx="526" cy="766"/>
          </a:xfrm>
          <a:solidFill>
            <a:schemeClr val="accent2">
              <a:lumMod val="75000"/>
            </a:schemeClr>
          </a:solidFill>
        </p:grpSpPr>
        <p:sp>
          <p:nvSpPr>
            <p:cNvPr id="21" name="Oval 3"/>
            <p:cNvSpPr>
              <a:spLocks noChangeArrowheads="1"/>
            </p:cNvSpPr>
            <p:nvPr/>
          </p:nvSpPr>
          <p:spPr bwMode="auto">
            <a:xfrm>
              <a:off x="1890" y="10343"/>
              <a:ext cx="143" cy="143"/>
            </a:xfrm>
            <a:prstGeom prst="ellipse">
              <a:avLst/>
            </a:prstGeom>
            <a:grpFill/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" name="Oval 4"/>
            <p:cNvSpPr>
              <a:spLocks noChangeArrowheads="1"/>
            </p:cNvSpPr>
            <p:nvPr/>
          </p:nvSpPr>
          <p:spPr bwMode="auto">
            <a:xfrm>
              <a:off x="2130" y="10583"/>
              <a:ext cx="143" cy="143"/>
            </a:xfrm>
            <a:prstGeom prst="ellipse">
              <a:avLst/>
            </a:prstGeom>
            <a:grpFill/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" name="Oval 5"/>
            <p:cNvSpPr>
              <a:spLocks noChangeArrowheads="1"/>
            </p:cNvSpPr>
            <p:nvPr/>
          </p:nvSpPr>
          <p:spPr bwMode="auto">
            <a:xfrm>
              <a:off x="1747" y="10583"/>
              <a:ext cx="143" cy="143"/>
            </a:xfrm>
            <a:prstGeom prst="ellipse">
              <a:avLst/>
            </a:prstGeom>
            <a:grpFill/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" name="Oval 6"/>
            <p:cNvSpPr>
              <a:spLocks noChangeArrowheads="1"/>
            </p:cNvSpPr>
            <p:nvPr/>
          </p:nvSpPr>
          <p:spPr bwMode="auto">
            <a:xfrm>
              <a:off x="1747" y="10966"/>
              <a:ext cx="143" cy="143"/>
            </a:xfrm>
            <a:prstGeom prst="ellipse">
              <a:avLst/>
            </a:prstGeom>
            <a:grpFill/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" name="Oval 7"/>
            <p:cNvSpPr>
              <a:spLocks noChangeArrowheads="1"/>
            </p:cNvSpPr>
            <p:nvPr/>
          </p:nvSpPr>
          <p:spPr bwMode="auto">
            <a:xfrm>
              <a:off x="1987" y="10823"/>
              <a:ext cx="143" cy="143"/>
            </a:xfrm>
            <a:prstGeom prst="ellipse">
              <a:avLst/>
            </a:prstGeom>
            <a:grpFill/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cxnSp>
          <p:nvCxnSpPr>
            <p:cNvPr id="26" name="AutoShape 8"/>
            <p:cNvCxnSpPr>
              <a:cxnSpLocks noChangeShapeType="1"/>
            </p:cNvCxnSpPr>
            <p:nvPr/>
          </p:nvCxnSpPr>
          <p:spPr bwMode="auto">
            <a:xfrm>
              <a:off x="1987" y="10435"/>
              <a:ext cx="234" cy="240"/>
            </a:xfrm>
            <a:prstGeom prst="straightConnector1">
              <a:avLst/>
            </a:prstGeom>
            <a:grpFill/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</p:spPr>
        </p:cxnSp>
        <p:cxnSp>
          <p:nvCxnSpPr>
            <p:cNvPr id="27" name="AutoShape 9"/>
            <p:cNvCxnSpPr>
              <a:cxnSpLocks noChangeShapeType="1"/>
            </p:cNvCxnSpPr>
            <p:nvPr/>
          </p:nvCxnSpPr>
          <p:spPr bwMode="auto">
            <a:xfrm flipH="1">
              <a:off x="1800" y="10435"/>
              <a:ext cx="138" cy="240"/>
            </a:xfrm>
            <a:prstGeom prst="straightConnector1">
              <a:avLst/>
            </a:prstGeom>
            <a:grpFill/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</p:spPr>
        </p:cxnSp>
        <p:cxnSp>
          <p:nvCxnSpPr>
            <p:cNvPr id="28" name="AutoShape 10"/>
            <p:cNvCxnSpPr>
              <a:cxnSpLocks noChangeShapeType="1"/>
            </p:cNvCxnSpPr>
            <p:nvPr/>
          </p:nvCxnSpPr>
          <p:spPr bwMode="auto">
            <a:xfrm>
              <a:off x="1800" y="10675"/>
              <a:ext cx="0" cy="371"/>
            </a:xfrm>
            <a:prstGeom prst="straightConnector1">
              <a:avLst/>
            </a:prstGeom>
            <a:grpFill/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</p:spPr>
        </p:cxnSp>
        <p:cxnSp>
          <p:nvCxnSpPr>
            <p:cNvPr id="29" name="AutoShape 11"/>
            <p:cNvCxnSpPr>
              <a:cxnSpLocks noChangeShapeType="1"/>
            </p:cNvCxnSpPr>
            <p:nvPr/>
          </p:nvCxnSpPr>
          <p:spPr bwMode="auto">
            <a:xfrm flipH="1">
              <a:off x="2033" y="10675"/>
              <a:ext cx="142" cy="248"/>
            </a:xfrm>
            <a:prstGeom prst="straightConnector1">
              <a:avLst/>
            </a:prstGeom>
            <a:grpFill/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</p:spPr>
        </p:cxnSp>
      </p:grpSp>
      <p:sp>
        <p:nvSpPr>
          <p:cNvPr id="31" name="30 Disco magnético"/>
          <p:cNvSpPr/>
          <p:nvPr/>
        </p:nvSpPr>
        <p:spPr>
          <a:xfrm>
            <a:off x="5857884" y="5572140"/>
            <a:ext cx="357190" cy="500066"/>
          </a:xfrm>
          <a:prstGeom prst="flowChartMagneticDisk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s-ES" dirty="0"/>
          </a:p>
        </p:txBody>
      </p:sp>
      <p:cxnSp>
        <p:nvCxnSpPr>
          <p:cNvPr id="33" name="32 Conector recto de flecha"/>
          <p:cNvCxnSpPr/>
          <p:nvPr/>
        </p:nvCxnSpPr>
        <p:spPr>
          <a:xfrm flipV="1">
            <a:off x="4929190" y="3929066"/>
            <a:ext cx="642942" cy="42862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33 Conector recto de flecha"/>
          <p:cNvCxnSpPr/>
          <p:nvPr/>
        </p:nvCxnSpPr>
        <p:spPr>
          <a:xfrm flipV="1">
            <a:off x="4929190" y="4429132"/>
            <a:ext cx="928694" cy="14287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40 Conector recto de flecha"/>
          <p:cNvCxnSpPr/>
          <p:nvPr/>
        </p:nvCxnSpPr>
        <p:spPr>
          <a:xfrm>
            <a:off x="4929190" y="5000636"/>
            <a:ext cx="642942" cy="57150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45 Flecha derecha"/>
          <p:cNvSpPr/>
          <p:nvPr/>
        </p:nvSpPr>
        <p:spPr>
          <a:xfrm flipH="1">
            <a:off x="5929322" y="5643578"/>
            <a:ext cx="357190" cy="35719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46 CuadroTexto"/>
          <p:cNvSpPr txBox="1"/>
          <p:nvPr/>
        </p:nvSpPr>
        <p:spPr>
          <a:xfrm>
            <a:off x="6715140" y="3500438"/>
            <a:ext cx="1349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Sensor Network</a:t>
            </a:r>
            <a:endParaRPr lang="en-GB" sz="1400" dirty="0"/>
          </a:p>
        </p:txBody>
      </p:sp>
      <p:cxnSp>
        <p:nvCxnSpPr>
          <p:cNvPr id="48" name="47 Conector recto de flecha"/>
          <p:cNvCxnSpPr/>
          <p:nvPr/>
        </p:nvCxnSpPr>
        <p:spPr>
          <a:xfrm rot="10800000">
            <a:off x="4929190" y="4786322"/>
            <a:ext cx="857256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50 CuadroTexto"/>
          <p:cNvSpPr txBox="1"/>
          <p:nvPr/>
        </p:nvSpPr>
        <p:spPr>
          <a:xfrm>
            <a:off x="6786578" y="4286256"/>
            <a:ext cx="1247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Database Data</a:t>
            </a:r>
            <a:endParaRPr lang="en-GB" sz="1400" dirty="0"/>
          </a:p>
        </p:txBody>
      </p:sp>
      <p:sp>
        <p:nvSpPr>
          <p:cNvPr id="52" name="51 CuadroTexto"/>
          <p:cNvSpPr txBox="1"/>
          <p:nvPr/>
        </p:nvSpPr>
        <p:spPr>
          <a:xfrm>
            <a:off x="6429388" y="5643578"/>
            <a:ext cx="10873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Stream Data</a:t>
            </a:r>
            <a:endParaRPr lang="en-GB" sz="1400" dirty="0"/>
          </a:p>
        </p:txBody>
      </p:sp>
      <p:cxnSp>
        <p:nvCxnSpPr>
          <p:cNvPr id="53" name="52 Conector recto de flecha"/>
          <p:cNvCxnSpPr/>
          <p:nvPr/>
        </p:nvCxnSpPr>
        <p:spPr>
          <a:xfrm>
            <a:off x="1428728" y="4714884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46 CuadroTexto"/>
          <p:cNvSpPr txBox="1"/>
          <p:nvPr/>
        </p:nvSpPr>
        <p:spPr>
          <a:xfrm>
            <a:off x="3071802" y="5072074"/>
            <a:ext cx="1000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Integrated view</a:t>
            </a:r>
            <a:endParaRPr lang="en-GB" sz="1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24" y="4429132"/>
            <a:ext cx="517243" cy="681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2" name="Oval 41"/>
          <p:cNvSpPr/>
          <p:nvPr/>
        </p:nvSpPr>
        <p:spPr>
          <a:xfrm>
            <a:off x="3286116" y="4429132"/>
            <a:ext cx="571504" cy="57150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42"/>
          <p:cNvGrpSpPr/>
          <p:nvPr/>
        </p:nvGrpSpPr>
        <p:grpSpPr>
          <a:xfrm>
            <a:off x="3357554" y="4572008"/>
            <a:ext cx="357190" cy="285752"/>
            <a:chOff x="2285984" y="2571744"/>
            <a:chExt cx="642942" cy="357190"/>
          </a:xfrm>
        </p:grpSpPr>
        <p:sp>
          <p:nvSpPr>
            <p:cNvPr id="44" name="Rounded Rectangle 43"/>
            <p:cNvSpPr/>
            <p:nvPr/>
          </p:nvSpPr>
          <p:spPr>
            <a:xfrm>
              <a:off x="2428860" y="2714620"/>
              <a:ext cx="214314" cy="7143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2714612" y="2714620"/>
              <a:ext cx="214314" cy="7143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ounded Rectangle 48"/>
            <p:cNvSpPr/>
            <p:nvPr/>
          </p:nvSpPr>
          <p:spPr>
            <a:xfrm>
              <a:off x="2571736" y="2571744"/>
              <a:ext cx="214314" cy="7143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2285984" y="2857496"/>
              <a:ext cx="214314" cy="7143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ounded Rectangle 53"/>
            <p:cNvSpPr/>
            <p:nvPr/>
          </p:nvSpPr>
          <p:spPr>
            <a:xfrm>
              <a:off x="2571736" y="2857496"/>
              <a:ext cx="214314" cy="7143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5" name="Straight Connector 54"/>
            <p:cNvCxnSpPr>
              <a:stCxn id="49" idx="2"/>
              <a:endCxn id="45" idx="0"/>
            </p:cNvCxnSpPr>
            <p:nvPr/>
          </p:nvCxnSpPr>
          <p:spPr>
            <a:xfrm rot="16200000" flipH="1">
              <a:off x="2714612" y="2607463"/>
              <a:ext cx="71438" cy="142876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49" idx="2"/>
              <a:endCxn id="44" idx="0"/>
            </p:cNvCxnSpPr>
            <p:nvPr/>
          </p:nvCxnSpPr>
          <p:spPr>
            <a:xfrm rot="5400000">
              <a:off x="2571736" y="2607463"/>
              <a:ext cx="71438" cy="142876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44" idx="2"/>
              <a:endCxn id="54" idx="0"/>
            </p:cNvCxnSpPr>
            <p:nvPr/>
          </p:nvCxnSpPr>
          <p:spPr>
            <a:xfrm rot="16200000" flipH="1">
              <a:off x="2571736" y="2750339"/>
              <a:ext cx="71438" cy="142876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44" idx="2"/>
              <a:endCxn id="50" idx="0"/>
            </p:cNvCxnSpPr>
            <p:nvPr/>
          </p:nvCxnSpPr>
          <p:spPr>
            <a:xfrm rot="5400000">
              <a:off x="2428860" y="2750339"/>
              <a:ext cx="71438" cy="142876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2 Marcador de número de diapositiva"/>
          <p:cNvSpPr>
            <a:spLocks noGrp="1"/>
          </p:cNvSpPr>
          <p:nvPr>
            <p:ph type="sldNum" sz="quarter" idx="10"/>
          </p:nvPr>
        </p:nvSpPr>
        <p:spPr>
          <a:xfrm>
            <a:off x="4267200" y="6629400"/>
            <a:ext cx="685800" cy="228600"/>
          </a:xfrm>
          <a:noFill/>
        </p:spPr>
        <p:txBody>
          <a:bodyPr/>
          <a:lstStyle/>
          <a:p>
            <a:fld id="{568ABF2F-D1F2-4C90-83E0-0309C18E6684}" type="slidenum">
              <a:rPr lang="es-ES" smtClean="0">
                <a:latin typeface="Arial" charset="0"/>
              </a:rPr>
              <a:pPr/>
              <a:t>8</a:t>
            </a:fld>
            <a:endParaRPr lang="es-ES" dirty="0" smtClean="0">
              <a:latin typeface="Arial" charset="0"/>
            </a:endParaRPr>
          </a:p>
        </p:txBody>
      </p:sp>
      <p:sp>
        <p:nvSpPr>
          <p:cNvPr id="60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23850" y="6629400"/>
            <a:ext cx="3657600" cy="228600"/>
          </a:xfrm>
          <a:noFill/>
        </p:spPr>
        <p:txBody>
          <a:bodyPr/>
          <a:lstStyle/>
          <a:p>
            <a:r>
              <a:rPr lang="es-ES" dirty="0" err="1" smtClean="0">
                <a:latin typeface="Arial" charset="0"/>
              </a:rPr>
              <a:t>Semantic</a:t>
            </a:r>
            <a:r>
              <a:rPr lang="es-ES" dirty="0" smtClean="0">
                <a:latin typeface="Arial" charset="0"/>
              </a:rPr>
              <a:t> </a:t>
            </a:r>
            <a:r>
              <a:rPr lang="es-ES" dirty="0" err="1" smtClean="0">
                <a:latin typeface="Arial" charset="0"/>
              </a:rPr>
              <a:t>Integration</a:t>
            </a:r>
            <a:r>
              <a:rPr lang="es-ES" dirty="0" smtClean="0">
                <a:latin typeface="Arial" charset="0"/>
              </a:rPr>
              <a:t> </a:t>
            </a:r>
            <a:r>
              <a:rPr lang="es-ES" dirty="0" err="1" smtClean="0">
                <a:latin typeface="Arial" charset="0"/>
              </a:rPr>
              <a:t>Streaming</a:t>
            </a:r>
            <a:r>
              <a:rPr lang="es-ES" dirty="0" smtClean="0">
                <a:latin typeface="Arial" charset="0"/>
              </a:rPr>
              <a:t> Data </a:t>
            </a:r>
            <a:r>
              <a:rPr lang="es-ES" dirty="0" err="1" smtClean="0">
                <a:latin typeface="Arial" charset="0"/>
              </a:rPr>
              <a:t>Sources</a:t>
            </a:r>
            <a:endParaRPr lang="es-ES" dirty="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número de diapositiva"/>
          <p:cNvSpPr>
            <a:spLocks noGrp="1"/>
          </p:cNvSpPr>
          <p:nvPr>
            <p:ph type="sldNum" sz="quarter" idx="10"/>
          </p:nvPr>
        </p:nvSpPr>
        <p:spPr>
          <a:xfrm>
            <a:off x="3267068" y="5272078"/>
            <a:ext cx="685800" cy="228600"/>
          </a:xfrm>
        </p:spPr>
        <p:txBody>
          <a:bodyPr/>
          <a:lstStyle/>
          <a:p>
            <a:pPr>
              <a:defRPr/>
            </a:pPr>
            <a:fld id="{646E8A96-DEE2-4C5B-8663-2BB74B1F4E24}" type="slidenum">
              <a:rPr lang="es-ES" smtClean="0"/>
              <a:pPr>
                <a:defRPr/>
              </a:pPr>
              <a:t>9</a:t>
            </a:fld>
            <a:endParaRPr lang="es-ES"/>
          </a:p>
        </p:txBody>
      </p:sp>
      <p:sp>
        <p:nvSpPr>
          <p:cNvPr id="4" name="1 Título"/>
          <p:cNvSpPr txBox="1">
            <a:spLocks/>
          </p:cNvSpPr>
          <p:nvPr/>
        </p:nvSpPr>
        <p:spPr bwMode="auto">
          <a:xfrm>
            <a:off x="1295400" y="304800"/>
            <a:ext cx="7772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Main Research Questions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23850" y="6629400"/>
            <a:ext cx="3657600" cy="2286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 err="1" smtClean="0"/>
              <a:t>Enabling</a:t>
            </a:r>
            <a:r>
              <a:rPr lang="es-ES" dirty="0" smtClean="0"/>
              <a:t> </a:t>
            </a:r>
            <a:r>
              <a:rPr lang="es-ES" dirty="0" err="1" smtClean="0"/>
              <a:t>Semantic</a:t>
            </a:r>
            <a:r>
              <a:rPr lang="es-ES" dirty="0" smtClean="0"/>
              <a:t> </a:t>
            </a:r>
            <a:r>
              <a:rPr lang="es-ES" dirty="0" err="1" smtClean="0"/>
              <a:t>Integration</a:t>
            </a:r>
            <a:r>
              <a:rPr lang="es-ES" dirty="0" smtClean="0"/>
              <a:t> of </a:t>
            </a:r>
            <a:r>
              <a:rPr lang="es-ES" dirty="0" err="1" smtClean="0"/>
              <a:t>Streaming</a:t>
            </a:r>
            <a:r>
              <a:rPr lang="es-ES" dirty="0" smtClean="0"/>
              <a:t> Data </a:t>
            </a:r>
            <a:r>
              <a:rPr lang="es-ES" dirty="0" err="1" smtClean="0"/>
              <a:t>Sources</a:t>
            </a:r>
            <a:endParaRPr lang="es-ES" dirty="0" smtClean="0"/>
          </a:p>
          <a:p>
            <a:pPr>
              <a:defRPr/>
            </a:pPr>
            <a:endParaRPr lang="es-E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85800" y="1066800"/>
            <a:ext cx="7772400" cy="52578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2 Marcador de contenido"/>
          <p:cNvSpPr txBox="1">
            <a:spLocks/>
          </p:cNvSpPr>
          <p:nvPr/>
        </p:nvSpPr>
        <p:spPr>
          <a:xfrm>
            <a:off x="838200" y="1219200"/>
            <a:ext cx="7772400" cy="52578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Provide semantic query interfaces for streaming data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</a:pPr>
            <a:r>
              <a:rPr lang="en-GB" sz="2000" kern="0" dirty="0" smtClean="0">
                <a:solidFill>
                  <a:srgbClr val="4D4D4D"/>
                </a:solidFill>
              </a:rPr>
              <a:t>Expose streaming data for the semantic web</a:t>
            </a:r>
            <a:endParaRPr kumimoji="0" lang="en-GB" sz="2000" b="0" i="0" u="none" strike="noStrike" kern="0" cap="none" spc="0" normalizeH="0" baseline="0" noProof="0" dirty="0" smtClean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Integrate streaming sources through ontology mappings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en-GB" sz="2000" kern="0" dirty="0" smtClean="0">
                <a:solidFill>
                  <a:srgbClr val="4D4D4D"/>
                </a:solidFill>
                <a:latin typeface="+mn-lt"/>
              </a:rPr>
              <a:t>Optimize distributed query execution for streaming + stored data</a:t>
            </a:r>
            <a:endParaRPr kumimoji="0" lang="en-GB" sz="2000" b="0" i="0" u="none" strike="noStrike" kern="0" cap="none" spc="0" normalizeH="0" baseline="0" noProof="0" dirty="0" smtClean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Tx/>
              <a:buFont typeface="Arial" pitchFamily="34" charset="0"/>
              <a:buChar char="•"/>
              <a:tabLst/>
              <a:defRPr/>
            </a:pPr>
            <a:endParaRPr kumimoji="0" lang="en-GB" sz="2000" b="0" i="0" u="none" strike="noStrike" kern="0" cap="none" spc="0" normalizeH="0" baseline="0" noProof="0" dirty="0" smtClean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Tx/>
              <a:buFont typeface="Arial" pitchFamily="34" charset="0"/>
              <a:buChar char="•"/>
              <a:tabLst/>
              <a:defRPr/>
            </a:pPr>
            <a:endParaRPr kumimoji="0" lang="en-GB" sz="2400" b="0" i="0" u="none" strike="noStrike" kern="0" cap="none" spc="0" normalizeH="0" baseline="0" noProof="0" dirty="0" smtClean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GB" sz="2400" b="0" i="0" u="none" strike="noStrike" kern="0" cap="none" spc="0" normalizeH="0" baseline="0" noProof="0" dirty="0" smtClean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2" name="64 Rectángulo redondeado"/>
          <p:cNvSpPr/>
          <p:nvPr/>
        </p:nvSpPr>
        <p:spPr>
          <a:xfrm>
            <a:off x="2500298" y="2857496"/>
            <a:ext cx="2500330" cy="35719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 smtClean="0">
                <a:solidFill>
                  <a:schemeClr val="tx1"/>
                </a:solidFill>
              </a:rPr>
              <a:t>Ontology-based Data Access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69" name="120 Rectángulo redondeado"/>
          <p:cNvSpPr/>
          <p:nvPr/>
        </p:nvSpPr>
        <p:spPr>
          <a:xfrm>
            <a:off x="2500298" y="3071810"/>
            <a:ext cx="2643206" cy="35719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 smtClean="0">
                <a:solidFill>
                  <a:schemeClr val="tx1"/>
                </a:solidFill>
              </a:rPr>
              <a:t>Heterogeneous data Integration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70" name="121 Rectángulo redondeado"/>
          <p:cNvSpPr/>
          <p:nvPr/>
        </p:nvSpPr>
        <p:spPr>
          <a:xfrm>
            <a:off x="2500298" y="3286124"/>
            <a:ext cx="2571768" cy="35719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 smtClean="0">
                <a:solidFill>
                  <a:schemeClr val="tx1"/>
                </a:solidFill>
              </a:rPr>
              <a:t>Streaming Data Access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71" name="122 Rectángulo redondeado"/>
          <p:cNvSpPr/>
          <p:nvPr/>
        </p:nvSpPr>
        <p:spPr>
          <a:xfrm>
            <a:off x="2500298" y="3500438"/>
            <a:ext cx="2286016" cy="35719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 smtClean="0">
                <a:solidFill>
                  <a:schemeClr val="tx1"/>
                </a:solidFill>
              </a:rPr>
              <a:t>Distributed Query Processing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72" name="123 Rectángulo redondeado"/>
          <p:cNvSpPr/>
          <p:nvPr/>
        </p:nvSpPr>
        <p:spPr>
          <a:xfrm>
            <a:off x="2500298" y="3714752"/>
            <a:ext cx="2071702" cy="35719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 smtClean="0">
                <a:solidFill>
                  <a:schemeClr val="tx1"/>
                </a:solidFill>
              </a:rPr>
              <a:t>RDF Streams Querying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80" name="Left Brace 74"/>
          <p:cNvSpPr/>
          <p:nvPr/>
        </p:nvSpPr>
        <p:spPr bwMode="auto">
          <a:xfrm rot="16200000">
            <a:off x="3382298" y="3118504"/>
            <a:ext cx="216000" cy="1980000"/>
          </a:xfrm>
          <a:prstGeom prst="leftBrace">
            <a:avLst>
              <a:gd name="adj1" fmla="val 9281"/>
              <a:gd name="adj2" fmla="val 50000"/>
            </a:avLst>
          </a:prstGeom>
          <a:noFill/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83" name="137 Grupo"/>
          <p:cNvGrpSpPr/>
          <p:nvPr/>
        </p:nvGrpSpPr>
        <p:grpSpPr>
          <a:xfrm>
            <a:off x="2000232" y="4500570"/>
            <a:ext cx="3143272" cy="1416056"/>
            <a:chOff x="3000364" y="4714884"/>
            <a:chExt cx="3143272" cy="1416056"/>
          </a:xfrm>
        </p:grpSpPr>
        <p:sp>
          <p:nvSpPr>
            <p:cNvPr id="84" name="Rectangle 3"/>
            <p:cNvSpPr/>
            <p:nvPr/>
          </p:nvSpPr>
          <p:spPr>
            <a:xfrm>
              <a:off x="3857620" y="5000636"/>
              <a:ext cx="1143008" cy="71438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Semantic Integrator</a:t>
              </a:r>
              <a:endParaRPr lang="en-US" sz="1400" dirty="0"/>
            </a:p>
          </p:txBody>
        </p:sp>
        <p:sp>
          <p:nvSpPr>
            <p:cNvPr id="85" name="Oval 41"/>
            <p:cNvSpPr/>
            <p:nvPr/>
          </p:nvSpPr>
          <p:spPr>
            <a:xfrm>
              <a:off x="3500430" y="5143512"/>
              <a:ext cx="428628" cy="428628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6" name="Group 23"/>
            <p:cNvGrpSpPr/>
            <p:nvPr/>
          </p:nvGrpSpPr>
          <p:grpSpPr>
            <a:xfrm>
              <a:off x="3571865" y="5214936"/>
              <a:ext cx="357189" cy="285750"/>
              <a:chOff x="2285984" y="2571744"/>
              <a:chExt cx="642942" cy="357190"/>
            </a:xfrm>
          </p:grpSpPr>
          <p:sp>
            <p:nvSpPr>
              <p:cNvPr id="115" name="Rounded Rectangle 4"/>
              <p:cNvSpPr/>
              <p:nvPr/>
            </p:nvSpPr>
            <p:spPr>
              <a:xfrm>
                <a:off x="2428860" y="2714620"/>
                <a:ext cx="214314" cy="71438"/>
              </a:xfrm>
              <a:prstGeom prst="roundRect">
                <a:avLst/>
              </a:prstGeom>
              <a:solidFill>
                <a:srgbClr val="39639D"/>
              </a:solidFill>
              <a:ln>
                <a:solidFill>
                  <a:srgbClr val="33598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Rounded Rectangle 6"/>
              <p:cNvSpPr/>
              <p:nvPr/>
            </p:nvSpPr>
            <p:spPr>
              <a:xfrm>
                <a:off x="2714612" y="2714620"/>
                <a:ext cx="214314" cy="71438"/>
              </a:xfrm>
              <a:prstGeom prst="roundRect">
                <a:avLst/>
              </a:prstGeom>
              <a:solidFill>
                <a:srgbClr val="39639D"/>
              </a:solidFill>
              <a:ln>
                <a:solidFill>
                  <a:srgbClr val="33598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Rounded Rectangle 7"/>
              <p:cNvSpPr/>
              <p:nvPr/>
            </p:nvSpPr>
            <p:spPr>
              <a:xfrm>
                <a:off x="2571736" y="2571744"/>
                <a:ext cx="214314" cy="71438"/>
              </a:xfrm>
              <a:prstGeom prst="roundRect">
                <a:avLst/>
              </a:prstGeom>
              <a:solidFill>
                <a:srgbClr val="39639D"/>
              </a:solidFill>
              <a:ln>
                <a:solidFill>
                  <a:srgbClr val="33598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Rounded Rectangle 9"/>
              <p:cNvSpPr/>
              <p:nvPr/>
            </p:nvSpPr>
            <p:spPr>
              <a:xfrm>
                <a:off x="2285984" y="2857496"/>
                <a:ext cx="214314" cy="71438"/>
              </a:xfrm>
              <a:prstGeom prst="roundRect">
                <a:avLst/>
              </a:prstGeom>
              <a:solidFill>
                <a:srgbClr val="39639D"/>
              </a:solidFill>
              <a:ln>
                <a:solidFill>
                  <a:srgbClr val="33598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Rounded Rectangle 10"/>
              <p:cNvSpPr/>
              <p:nvPr/>
            </p:nvSpPr>
            <p:spPr>
              <a:xfrm>
                <a:off x="2571736" y="2857496"/>
                <a:ext cx="214314" cy="71438"/>
              </a:xfrm>
              <a:prstGeom prst="roundRect">
                <a:avLst/>
              </a:prstGeom>
              <a:solidFill>
                <a:srgbClr val="39639D"/>
              </a:solidFill>
              <a:ln>
                <a:solidFill>
                  <a:srgbClr val="33598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0" name="Straight Connector 12"/>
              <p:cNvCxnSpPr>
                <a:stCxn id="117" idx="2"/>
              </p:cNvCxnSpPr>
              <p:nvPr/>
            </p:nvCxnSpPr>
            <p:spPr>
              <a:xfrm rot="16200000" flipH="1">
                <a:off x="2714612" y="2607463"/>
                <a:ext cx="71438" cy="142876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4"/>
              <p:cNvCxnSpPr>
                <a:stCxn id="117" idx="2"/>
              </p:cNvCxnSpPr>
              <p:nvPr/>
            </p:nvCxnSpPr>
            <p:spPr>
              <a:xfrm rot="5400000">
                <a:off x="2571736" y="2607463"/>
                <a:ext cx="71438" cy="142876"/>
              </a:xfrm>
              <a:prstGeom prst="line">
                <a:avLst/>
              </a:prstGeom>
              <a:ln>
                <a:solidFill>
                  <a:srgbClr val="33598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7"/>
              <p:cNvCxnSpPr>
                <a:endCxn id="119" idx="0"/>
              </p:cNvCxnSpPr>
              <p:nvPr/>
            </p:nvCxnSpPr>
            <p:spPr>
              <a:xfrm rot="16200000" flipH="1">
                <a:off x="2571736" y="2750339"/>
                <a:ext cx="71438" cy="142876"/>
              </a:xfrm>
              <a:prstGeom prst="line">
                <a:avLst/>
              </a:prstGeom>
              <a:ln>
                <a:solidFill>
                  <a:srgbClr val="33598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20"/>
              <p:cNvCxnSpPr>
                <a:endCxn id="118" idx="0"/>
              </p:cNvCxnSpPr>
              <p:nvPr/>
            </p:nvCxnSpPr>
            <p:spPr>
              <a:xfrm rot="5400000">
                <a:off x="2428860" y="2750339"/>
                <a:ext cx="71438" cy="142876"/>
              </a:xfrm>
              <a:prstGeom prst="line">
                <a:avLst/>
              </a:prstGeom>
              <a:ln>
                <a:solidFill>
                  <a:srgbClr val="33598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7" name="Group 2"/>
            <p:cNvGrpSpPr>
              <a:grpSpLocks/>
            </p:cNvGrpSpPr>
            <p:nvPr/>
          </p:nvGrpSpPr>
          <p:grpSpPr bwMode="auto">
            <a:xfrm>
              <a:off x="5929322" y="5000636"/>
              <a:ext cx="214314" cy="344486"/>
              <a:chOff x="1747" y="10343"/>
              <a:chExt cx="526" cy="766"/>
            </a:xfrm>
            <a:solidFill>
              <a:srgbClr val="C00000"/>
            </a:solidFill>
          </p:grpSpPr>
          <p:sp>
            <p:nvSpPr>
              <p:cNvPr id="106" name="Oval 3"/>
              <p:cNvSpPr>
                <a:spLocks noChangeArrowheads="1"/>
              </p:cNvSpPr>
              <p:nvPr/>
            </p:nvSpPr>
            <p:spPr bwMode="auto">
              <a:xfrm>
                <a:off x="1890" y="10343"/>
                <a:ext cx="143" cy="143"/>
              </a:xfrm>
              <a:prstGeom prst="ellipse">
                <a:avLst/>
              </a:prstGeom>
              <a:grpFill/>
              <a:ln w="9525">
                <a:solidFill>
                  <a:srgbClr val="C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7" name="Oval 4"/>
              <p:cNvSpPr>
                <a:spLocks noChangeArrowheads="1"/>
              </p:cNvSpPr>
              <p:nvPr/>
            </p:nvSpPr>
            <p:spPr bwMode="auto">
              <a:xfrm>
                <a:off x="2130" y="10583"/>
                <a:ext cx="143" cy="143"/>
              </a:xfrm>
              <a:prstGeom prst="ellipse">
                <a:avLst/>
              </a:prstGeom>
              <a:grpFill/>
              <a:ln w="9525">
                <a:solidFill>
                  <a:srgbClr val="C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8" name="Oval 5"/>
              <p:cNvSpPr>
                <a:spLocks noChangeArrowheads="1"/>
              </p:cNvSpPr>
              <p:nvPr/>
            </p:nvSpPr>
            <p:spPr bwMode="auto">
              <a:xfrm>
                <a:off x="1747" y="10583"/>
                <a:ext cx="143" cy="143"/>
              </a:xfrm>
              <a:prstGeom prst="ellipse">
                <a:avLst/>
              </a:prstGeom>
              <a:grpFill/>
              <a:ln w="9525">
                <a:solidFill>
                  <a:srgbClr val="C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9" name="Oval 6"/>
              <p:cNvSpPr>
                <a:spLocks noChangeArrowheads="1"/>
              </p:cNvSpPr>
              <p:nvPr/>
            </p:nvSpPr>
            <p:spPr bwMode="auto">
              <a:xfrm>
                <a:off x="1747" y="10966"/>
                <a:ext cx="143" cy="143"/>
              </a:xfrm>
              <a:prstGeom prst="ellipse">
                <a:avLst/>
              </a:prstGeom>
              <a:grpFill/>
              <a:ln w="9525">
                <a:solidFill>
                  <a:srgbClr val="C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0" name="Oval 7"/>
              <p:cNvSpPr>
                <a:spLocks noChangeArrowheads="1"/>
              </p:cNvSpPr>
              <p:nvPr/>
            </p:nvSpPr>
            <p:spPr bwMode="auto">
              <a:xfrm>
                <a:off x="1987" y="10823"/>
                <a:ext cx="143" cy="143"/>
              </a:xfrm>
              <a:prstGeom prst="ellipse">
                <a:avLst/>
              </a:prstGeom>
              <a:grpFill/>
              <a:ln w="9525">
                <a:solidFill>
                  <a:srgbClr val="C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cxnSp>
            <p:nvCxnSpPr>
              <p:cNvPr id="111" name="AutoShape 8"/>
              <p:cNvCxnSpPr>
                <a:cxnSpLocks noChangeShapeType="1"/>
              </p:cNvCxnSpPr>
              <p:nvPr/>
            </p:nvCxnSpPr>
            <p:spPr bwMode="auto">
              <a:xfrm>
                <a:off x="1987" y="10435"/>
                <a:ext cx="234" cy="240"/>
              </a:xfrm>
              <a:prstGeom prst="straightConnector1">
                <a:avLst/>
              </a:prstGeom>
              <a:grpFill/>
              <a:ln w="9525">
                <a:solidFill>
                  <a:srgbClr val="C00000"/>
                </a:solidFill>
                <a:round/>
                <a:headEnd/>
                <a:tailEnd/>
              </a:ln>
            </p:spPr>
          </p:cxnSp>
          <p:cxnSp>
            <p:nvCxnSpPr>
              <p:cNvPr id="112" name="AutoShape 9"/>
              <p:cNvCxnSpPr>
                <a:cxnSpLocks noChangeShapeType="1"/>
              </p:cNvCxnSpPr>
              <p:nvPr/>
            </p:nvCxnSpPr>
            <p:spPr bwMode="auto">
              <a:xfrm flipH="1">
                <a:off x="1800" y="10435"/>
                <a:ext cx="138" cy="240"/>
              </a:xfrm>
              <a:prstGeom prst="straightConnector1">
                <a:avLst/>
              </a:prstGeom>
              <a:grpFill/>
              <a:ln w="9525">
                <a:solidFill>
                  <a:srgbClr val="C00000"/>
                </a:solidFill>
                <a:round/>
                <a:headEnd/>
                <a:tailEnd/>
              </a:ln>
            </p:spPr>
          </p:cxnSp>
          <p:cxnSp>
            <p:nvCxnSpPr>
              <p:cNvPr id="113" name="AutoShape 10"/>
              <p:cNvCxnSpPr>
                <a:cxnSpLocks noChangeShapeType="1"/>
              </p:cNvCxnSpPr>
              <p:nvPr/>
            </p:nvCxnSpPr>
            <p:spPr bwMode="auto">
              <a:xfrm>
                <a:off x="1800" y="10675"/>
                <a:ext cx="0" cy="371"/>
              </a:xfrm>
              <a:prstGeom prst="straightConnector1">
                <a:avLst/>
              </a:prstGeom>
              <a:grpFill/>
              <a:ln w="9525">
                <a:solidFill>
                  <a:srgbClr val="C00000"/>
                </a:solidFill>
                <a:round/>
                <a:headEnd/>
                <a:tailEnd/>
              </a:ln>
            </p:spPr>
          </p:cxnSp>
          <p:cxnSp>
            <p:nvCxnSpPr>
              <p:cNvPr id="114" name="AutoShape 11"/>
              <p:cNvCxnSpPr>
                <a:cxnSpLocks noChangeShapeType="1"/>
              </p:cNvCxnSpPr>
              <p:nvPr/>
            </p:nvCxnSpPr>
            <p:spPr bwMode="auto">
              <a:xfrm flipH="1">
                <a:off x="2033" y="10675"/>
                <a:ext cx="142" cy="248"/>
              </a:xfrm>
              <a:prstGeom prst="straightConnector1">
                <a:avLst/>
              </a:prstGeom>
              <a:grpFill/>
              <a:ln w="9525">
                <a:solidFill>
                  <a:srgbClr val="C00000"/>
                </a:solidFill>
                <a:round/>
                <a:headEnd/>
                <a:tailEnd/>
              </a:ln>
            </p:spPr>
          </p:cxnSp>
        </p:grpSp>
        <p:grpSp>
          <p:nvGrpSpPr>
            <p:cNvPr id="88" name="Group 2"/>
            <p:cNvGrpSpPr>
              <a:grpSpLocks/>
            </p:cNvGrpSpPr>
            <p:nvPr/>
          </p:nvGrpSpPr>
          <p:grpSpPr bwMode="auto">
            <a:xfrm>
              <a:off x="5715008" y="5786454"/>
              <a:ext cx="214314" cy="344486"/>
              <a:chOff x="1747" y="10343"/>
              <a:chExt cx="526" cy="766"/>
            </a:xfrm>
            <a:solidFill>
              <a:schemeClr val="accent1">
                <a:lumMod val="75000"/>
              </a:schemeClr>
            </a:solidFill>
          </p:grpSpPr>
          <p:sp>
            <p:nvSpPr>
              <p:cNvPr id="97" name="Oval 3"/>
              <p:cNvSpPr>
                <a:spLocks noChangeArrowheads="1"/>
              </p:cNvSpPr>
              <p:nvPr/>
            </p:nvSpPr>
            <p:spPr bwMode="auto">
              <a:xfrm>
                <a:off x="1890" y="10343"/>
                <a:ext cx="143" cy="143"/>
              </a:xfrm>
              <a:prstGeom prst="ellipse">
                <a:avLst/>
              </a:prstGeom>
              <a:grpFill/>
              <a:ln w="9525">
                <a:solidFill>
                  <a:schemeClr val="accent1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8" name="Oval 4"/>
              <p:cNvSpPr>
                <a:spLocks noChangeArrowheads="1"/>
              </p:cNvSpPr>
              <p:nvPr/>
            </p:nvSpPr>
            <p:spPr bwMode="auto">
              <a:xfrm>
                <a:off x="2130" y="10583"/>
                <a:ext cx="143" cy="143"/>
              </a:xfrm>
              <a:prstGeom prst="ellipse">
                <a:avLst/>
              </a:prstGeom>
              <a:grpFill/>
              <a:ln w="9525">
                <a:solidFill>
                  <a:schemeClr val="accent1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9" name="Oval 5"/>
              <p:cNvSpPr>
                <a:spLocks noChangeArrowheads="1"/>
              </p:cNvSpPr>
              <p:nvPr/>
            </p:nvSpPr>
            <p:spPr bwMode="auto">
              <a:xfrm>
                <a:off x="1747" y="10583"/>
                <a:ext cx="143" cy="143"/>
              </a:xfrm>
              <a:prstGeom prst="ellipse">
                <a:avLst/>
              </a:prstGeom>
              <a:grpFill/>
              <a:ln w="9525">
                <a:solidFill>
                  <a:schemeClr val="accent1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0" name="Oval 6"/>
              <p:cNvSpPr>
                <a:spLocks noChangeArrowheads="1"/>
              </p:cNvSpPr>
              <p:nvPr/>
            </p:nvSpPr>
            <p:spPr bwMode="auto">
              <a:xfrm>
                <a:off x="1747" y="10966"/>
                <a:ext cx="143" cy="143"/>
              </a:xfrm>
              <a:prstGeom prst="ellipse">
                <a:avLst/>
              </a:prstGeom>
              <a:grpFill/>
              <a:ln w="9525">
                <a:solidFill>
                  <a:schemeClr val="accent1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1" name="Oval 7"/>
              <p:cNvSpPr>
                <a:spLocks noChangeArrowheads="1"/>
              </p:cNvSpPr>
              <p:nvPr/>
            </p:nvSpPr>
            <p:spPr bwMode="auto">
              <a:xfrm>
                <a:off x="1987" y="10823"/>
                <a:ext cx="143" cy="143"/>
              </a:xfrm>
              <a:prstGeom prst="ellipse">
                <a:avLst/>
              </a:prstGeom>
              <a:grpFill/>
              <a:ln w="9525">
                <a:solidFill>
                  <a:schemeClr val="accent1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cxnSp>
            <p:nvCxnSpPr>
              <p:cNvPr id="102" name="AutoShape 8"/>
              <p:cNvCxnSpPr>
                <a:cxnSpLocks noChangeShapeType="1"/>
              </p:cNvCxnSpPr>
              <p:nvPr/>
            </p:nvCxnSpPr>
            <p:spPr bwMode="auto">
              <a:xfrm>
                <a:off x="1987" y="10435"/>
                <a:ext cx="234" cy="240"/>
              </a:xfrm>
              <a:prstGeom prst="straightConnector1">
                <a:avLst/>
              </a:prstGeom>
              <a:grpFill/>
              <a:ln w="9525">
                <a:solidFill>
                  <a:schemeClr val="accent1">
                    <a:lumMod val="75000"/>
                  </a:schemeClr>
                </a:solidFill>
                <a:round/>
                <a:headEnd/>
                <a:tailEnd/>
              </a:ln>
            </p:spPr>
          </p:cxnSp>
          <p:cxnSp>
            <p:nvCxnSpPr>
              <p:cNvPr id="103" name="AutoShape 9"/>
              <p:cNvCxnSpPr>
                <a:cxnSpLocks noChangeShapeType="1"/>
              </p:cNvCxnSpPr>
              <p:nvPr/>
            </p:nvCxnSpPr>
            <p:spPr bwMode="auto">
              <a:xfrm flipH="1">
                <a:off x="1800" y="10435"/>
                <a:ext cx="138" cy="240"/>
              </a:xfrm>
              <a:prstGeom prst="straightConnector1">
                <a:avLst/>
              </a:prstGeom>
              <a:grpFill/>
              <a:ln w="9525">
                <a:solidFill>
                  <a:schemeClr val="accent1">
                    <a:lumMod val="75000"/>
                  </a:schemeClr>
                </a:solidFill>
                <a:round/>
                <a:headEnd/>
                <a:tailEnd/>
              </a:ln>
            </p:spPr>
          </p:cxnSp>
          <p:cxnSp>
            <p:nvCxnSpPr>
              <p:cNvPr id="104" name="AutoShape 10"/>
              <p:cNvCxnSpPr>
                <a:cxnSpLocks noChangeShapeType="1"/>
              </p:cNvCxnSpPr>
              <p:nvPr/>
            </p:nvCxnSpPr>
            <p:spPr bwMode="auto">
              <a:xfrm>
                <a:off x="1800" y="10675"/>
                <a:ext cx="0" cy="371"/>
              </a:xfrm>
              <a:prstGeom prst="straightConnector1">
                <a:avLst/>
              </a:prstGeom>
              <a:grpFill/>
              <a:ln w="9525">
                <a:solidFill>
                  <a:schemeClr val="accent1">
                    <a:lumMod val="75000"/>
                  </a:schemeClr>
                </a:solidFill>
                <a:round/>
                <a:headEnd/>
                <a:tailEnd/>
              </a:ln>
            </p:spPr>
          </p:cxnSp>
          <p:cxnSp>
            <p:nvCxnSpPr>
              <p:cNvPr id="105" name="AutoShape 11"/>
              <p:cNvCxnSpPr>
                <a:cxnSpLocks noChangeShapeType="1"/>
              </p:cNvCxnSpPr>
              <p:nvPr/>
            </p:nvCxnSpPr>
            <p:spPr bwMode="auto">
              <a:xfrm flipH="1">
                <a:off x="2033" y="10675"/>
                <a:ext cx="142" cy="248"/>
              </a:xfrm>
              <a:prstGeom prst="straightConnector1">
                <a:avLst/>
              </a:prstGeom>
              <a:grpFill/>
              <a:ln w="9525">
                <a:solidFill>
                  <a:schemeClr val="accent1">
                    <a:lumMod val="75000"/>
                  </a:schemeClr>
                </a:solidFill>
                <a:round/>
                <a:headEnd/>
                <a:tailEnd/>
              </a:ln>
            </p:spPr>
          </p:cxnSp>
        </p:grpSp>
        <p:sp>
          <p:nvSpPr>
            <p:cNvPr id="89" name="16 Disco magnético"/>
            <p:cNvSpPr/>
            <p:nvPr/>
          </p:nvSpPr>
          <p:spPr>
            <a:xfrm>
              <a:off x="5643570" y="4714884"/>
              <a:ext cx="214314" cy="214314"/>
            </a:xfrm>
            <a:prstGeom prst="flowChartMagneticDisk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0" name="69 Flecha derecha"/>
            <p:cNvSpPr/>
            <p:nvPr/>
          </p:nvSpPr>
          <p:spPr>
            <a:xfrm>
              <a:off x="3000364" y="5286388"/>
              <a:ext cx="428628" cy="142876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91" name="60 Conector recto de flecha"/>
            <p:cNvCxnSpPr/>
            <p:nvPr/>
          </p:nvCxnSpPr>
          <p:spPr>
            <a:xfrm flipV="1">
              <a:off x="5000628" y="4929198"/>
              <a:ext cx="571504" cy="357190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61 Conector recto de flecha"/>
            <p:cNvCxnSpPr/>
            <p:nvPr/>
          </p:nvCxnSpPr>
          <p:spPr>
            <a:xfrm flipV="1">
              <a:off x="5000628" y="5214950"/>
              <a:ext cx="714380" cy="142876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62 Conector recto de flecha"/>
            <p:cNvCxnSpPr/>
            <p:nvPr/>
          </p:nvCxnSpPr>
          <p:spPr>
            <a:xfrm>
              <a:off x="5000628" y="5500702"/>
              <a:ext cx="642942" cy="357190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61 Conector recto de flecha"/>
            <p:cNvCxnSpPr/>
            <p:nvPr/>
          </p:nvCxnSpPr>
          <p:spPr>
            <a:xfrm>
              <a:off x="5000628" y="5500702"/>
              <a:ext cx="785818" cy="71438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5 CuadroTexto"/>
            <p:cNvSpPr txBox="1"/>
            <p:nvPr/>
          </p:nvSpPr>
          <p:spPr>
            <a:xfrm>
              <a:off x="3071802" y="5000636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/>
                <a:t>q</a:t>
              </a:r>
              <a:endParaRPr lang="es-ES" dirty="0"/>
            </a:p>
          </p:txBody>
        </p:sp>
        <p:sp>
          <p:nvSpPr>
            <p:cNvPr id="96" name="16 Disco magnético"/>
            <p:cNvSpPr/>
            <p:nvPr/>
          </p:nvSpPr>
          <p:spPr>
            <a:xfrm>
              <a:off x="5929322" y="5500702"/>
              <a:ext cx="214314" cy="214314"/>
            </a:xfrm>
            <a:prstGeom prst="flowChartMagneticDisk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</p:bldLst>
  </p:timing>
</p:sld>
</file>

<file path=ppt/theme/theme1.xml><?xml version="1.0" encoding="utf-8"?>
<a:theme xmlns:a="http://schemas.openxmlformats.org/drawingml/2006/main" name="OEGTemplate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Tema de 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Tema de Offic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e Offic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10520</TotalTime>
  <Words>1933</Words>
  <Application>Microsoft Office PowerPoint</Application>
  <PresentationFormat>Presentación en pantalla (4:3)</PresentationFormat>
  <Paragraphs>476</Paragraphs>
  <Slides>23</Slides>
  <Notes>1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5" baseType="lpstr">
      <vt:lpstr>OEGTemplate</vt:lpstr>
      <vt:lpstr>Gráfico</vt:lpstr>
      <vt:lpstr>Enabling Ontology-based Access to Streaming Data Sources </vt:lpstr>
      <vt:lpstr>Outline</vt:lpstr>
      <vt:lpstr>Introduction &amp; Scope</vt:lpstr>
      <vt:lpstr>Motivation</vt:lpstr>
      <vt:lpstr>Motivation</vt:lpstr>
      <vt:lpstr>Background – Ontology-based Data Access</vt:lpstr>
      <vt:lpstr>Background – Querying Relational Data Streams</vt:lpstr>
      <vt:lpstr>Motivation</vt:lpstr>
      <vt:lpstr>Diapositiva 9</vt:lpstr>
      <vt:lpstr>Diapositiva 10</vt:lpstr>
      <vt:lpstr>Diapositiva 11</vt:lpstr>
      <vt:lpstr>So Far…</vt:lpstr>
      <vt:lpstr>So Far...</vt:lpstr>
      <vt:lpstr>Diapositiva 14</vt:lpstr>
      <vt:lpstr>Thanks!</vt:lpstr>
      <vt:lpstr>Diapositiva 16</vt:lpstr>
      <vt:lpstr>Introduction &amp; Scope</vt:lpstr>
      <vt:lpstr>Ontology-based data access &amp; integration</vt:lpstr>
      <vt:lpstr>Diapositiva 19</vt:lpstr>
      <vt:lpstr>Diapositiva 20</vt:lpstr>
      <vt:lpstr>Diapositiva 21</vt:lpstr>
      <vt:lpstr>Diapositiva 22</vt:lpstr>
      <vt:lpstr>Diapositiva 23</vt:lpstr>
    </vt:vector>
  </TitlesOfParts>
  <Company>OEG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ICPS Thread 4</dc:title>
  <dc:creator>Jean-Paul Calbimonte</dc:creator>
  <cp:lastModifiedBy>jpc</cp:lastModifiedBy>
  <cp:revision>752</cp:revision>
  <dcterms:created xsi:type="dcterms:W3CDTF">2008-11-25T10:41:09Z</dcterms:created>
  <dcterms:modified xsi:type="dcterms:W3CDTF">2010-10-18T18:00:04Z</dcterms:modified>
</cp:coreProperties>
</file>