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351" r:id="rId2"/>
    <p:sldId id="413" r:id="rId3"/>
    <p:sldId id="410" r:id="rId4"/>
    <p:sldId id="414" r:id="rId5"/>
    <p:sldId id="415" r:id="rId6"/>
    <p:sldId id="416" r:id="rId7"/>
    <p:sldId id="417" r:id="rId8"/>
    <p:sldId id="418" r:id="rId9"/>
    <p:sldId id="419" r:id="rId10"/>
    <p:sldId id="421" r:id="rId11"/>
    <p:sldId id="426" r:id="rId12"/>
    <p:sldId id="420" r:id="rId13"/>
    <p:sldId id="422" r:id="rId14"/>
    <p:sldId id="423" r:id="rId15"/>
    <p:sldId id="412" r:id="rId16"/>
    <p:sldId id="424" r:id="rId17"/>
    <p:sldId id="425" r:id="rId18"/>
    <p:sldId id="405" r:id="rId19"/>
    <p:sldId id="395" r:id="rId20"/>
    <p:sldId id="411" r:id="rId21"/>
  </p:sldIdLst>
  <p:sldSz cx="9144000" cy="6858000" type="screen4x3"/>
  <p:notesSz cx="6797675" cy="987425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39639D"/>
    <a:srgbClr val="339933"/>
    <a:srgbClr val="33598E"/>
    <a:srgbClr val="DA1F28"/>
    <a:srgbClr val="A6E2A6"/>
    <a:srgbClr val="9BA7C1"/>
    <a:srgbClr val="333333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61" autoAdjust="0"/>
    <p:restoredTop sz="94003" autoAdjust="0"/>
  </p:normalViewPr>
  <p:slideViewPr>
    <p:cSldViewPr>
      <p:cViewPr>
        <p:scale>
          <a:sx n="90" d="100"/>
          <a:sy n="90" d="100"/>
        </p:scale>
        <p:origin x="-96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207D63-7C63-458D-8101-495CB063842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E0FB686-0E1B-4753-BEBD-3C68DDC1AD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Katy Esteban Glez\Mis documentos\Trabajo\Grupo\Diapositivas\Imgs\Circulos_azul&amp;roj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Documents and Settings\Katy Esteban Glez\Mis documentos\Trabajo\Grupo\Diapositivas\Imgs\logo_grand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0" descr="C:\Documents and Settings\Katy Esteban Glez\Mis documentos\Trabajo\Grupo\Diapositivas\Imgs\logo_fi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52400"/>
            <a:ext cx="5413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Documents and Settings\Katy Esteban Glez\Mis documentos\Trabajo\Grupo\Diapositivas\Imgs\logo_up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168275"/>
            <a:ext cx="685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5146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315200" y="6553200"/>
            <a:ext cx="1752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50000"/>
              </a:spcBef>
              <a:defRPr sz="800">
                <a:solidFill>
                  <a:srgbClr val="333333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/>
              <a:t>Date: </a:t>
            </a:r>
            <a:fld id="{FF9253CC-DEBC-4B6B-B4ED-179DB3BDE7A3}" type="datetime1">
              <a:rPr lang="es-ES"/>
              <a:pPr>
                <a:defRPr/>
              </a:pPr>
              <a:t>19/10/2010</a:t>
            </a:fld>
            <a:endParaRPr lang="es-E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4419600" cy="228600"/>
          </a:xfrm>
        </p:spPr>
        <p:txBody>
          <a:bodyPr/>
          <a:lstStyle>
            <a:lvl1pPr>
              <a:spcBef>
                <a:spcPct val="50000"/>
              </a:spcBef>
              <a:defRPr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s-ES" dirty="0" smtClean="0"/>
              <a:t>Speaker: Jean-Paul </a:t>
            </a:r>
            <a:r>
              <a:rPr lang="es-ES" dirty="0" err="1" smtClean="0"/>
              <a:t>Calbimonte</a:t>
            </a:r>
            <a:endParaRPr lang="es-ES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D823A-D5CE-426E-B986-1EB78D18565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811F8-7C4E-4C59-8602-013CF4FC74A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 gráfico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A4AB5-699F-4889-B728-EC011D3AEC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85800" y="304800"/>
            <a:ext cx="8382000" cy="6019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E227E-95D3-48E9-95CB-20DFB06EA89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7772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5800" y="3771900"/>
            <a:ext cx="7772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BDBC4-D81D-4C5A-9F06-8CFC636C06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D1BB7-6FF2-4FCD-8CBA-2032E508554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72F7C-718B-4771-923D-883B9E3B344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233CA-0284-4B0E-BAC3-5E964B05E4B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58A8E-8425-46FD-A9F0-3CDBC3CCB6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008CB-AC58-41D1-A330-0AB49736B0B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7BBAD-17EA-4FFE-99FC-9FBD4459453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E8A96-DEE2-4C5B-8663-2BB74B1F4E2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7D95-99DB-4591-B7A5-E47F6C070EF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6638E-A846-4779-ACF2-385B9B4144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Red de Ontologías para el Camino de Santiago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2400">
              <a:solidFill>
                <a:schemeClr val="accent2"/>
              </a:solidFill>
              <a:latin typeface="Arial" pitchFamily="34" charset="0"/>
            </a:endParaRPr>
          </a:p>
        </p:txBody>
      </p:sp>
      <p:pic>
        <p:nvPicPr>
          <p:cNvPr id="1029" name="Picture 15" descr="C:\Documents and Settings\Katy Esteban Glez\Mis documentos\Trabajo\Grupo\Diapositivas\Imgs\Circulos_grismuyclaro_compl.gi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C:\Documents and Settings\Katy Esteban Glez\Mis documentos\Trabajo\Grupo\Diapositivas\Imgs\Pie_azul.gif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 sz="8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4651783-FCE1-4966-8FDC-3D471494E91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1032" name="Picture 7" descr="C:\Documents and Settings\Katy Esteban Glez\Mis documentos\Trabajo\Grupo\Diapositivas\Imgs\logo_peq.gif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 smtClean="0"/>
              <a:t>Example</a:t>
            </a:r>
            <a:r>
              <a:rPr lang="es-ES" dirty="0" smtClean="0"/>
              <a:t> of </a:t>
            </a:r>
            <a:r>
              <a:rPr lang="es-ES" dirty="0" err="1" smtClean="0"/>
              <a:t>text</a:t>
            </a:r>
            <a:endParaRPr lang="es-ES" dirty="0" smtClean="0"/>
          </a:p>
          <a:p>
            <a:pPr lvl="1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1</a:t>
            </a:r>
          </a:p>
          <a:p>
            <a:pPr lvl="2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2</a:t>
            </a:r>
          </a:p>
          <a:p>
            <a:pPr lvl="3"/>
            <a:r>
              <a:rPr lang="es-ES" dirty="0" err="1" smtClean="0"/>
              <a:t>Example</a:t>
            </a:r>
            <a:r>
              <a:rPr lang="es-ES" dirty="0" smtClean="0"/>
              <a:t> of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3</a:t>
            </a:r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p.calbimonte@upm.es;ocorcho@fi.upm.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.gray@cs.man.ac.u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s-ES" dirty="0" smtClean="0">
                <a:latin typeface="Arial" charset="0"/>
              </a:rPr>
              <a:t>Date: 23/09/2010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6050" y="2214554"/>
            <a:ext cx="6172200" cy="941383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Enabling Ontology-based Access to Streaming Data Sources</a:t>
            </a:r>
            <a:r>
              <a:rPr lang="es-ES" sz="2400" dirty="0" smtClean="0">
                <a:solidFill>
                  <a:schemeClr val="tx1"/>
                </a:solidFill>
              </a:rPr>
              <a:t/>
            </a:r>
            <a:br>
              <a:rPr lang="es-ES" sz="2400" dirty="0" smtClean="0">
                <a:solidFill>
                  <a:schemeClr val="tx1"/>
                </a:solidFill>
              </a:rPr>
            </a:br>
            <a:endParaRPr lang="es-ES" sz="2000" dirty="0" smtClean="0">
              <a:solidFill>
                <a:schemeClr val="bg1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714752"/>
            <a:ext cx="6172200" cy="1871682"/>
          </a:xfrm>
        </p:spPr>
        <p:txBody>
          <a:bodyPr/>
          <a:lstStyle/>
          <a:p>
            <a:endParaRPr lang="es-ES" sz="1600" dirty="0" smtClean="0"/>
          </a:p>
          <a:p>
            <a:r>
              <a:rPr lang="es-ES" sz="1600" dirty="0" smtClean="0"/>
              <a:t>Jean-Paul Calbimonte</a:t>
            </a:r>
            <a:r>
              <a:rPr lang="es-ES" sz="1600" baseline="30000" dirty="0" smtClean="0"/>
              <a:t>1</a:t>
            </a:r>
            <a:r>
              <a:rPr lang="es-ES" sz="1600" dirty="0" smtClean="0"/>
              <a:t>, Oscar Corcho</a:t>
            </a:r>
            <a:r>
              <a:rPr lang="es-ES" sz="1600" baseline="30000" dirty="0" smtClean="0"/>
              <a:t>1</a:t>
            </a:r>
            <a:r>
              <a:rPr lang="es-ES" sz="1600" dirty="0" smtClean="0"/>
              <a:t>, </a:t>
            </a:r>
            <a:r>
              <a:rPr lang="es-ES" sz="1600" dirty="0" err="1" smtClean="0"/>
              <a:t>Alasdair</a:t>
            </a:r>
            <a:r>
              <a:rPr lang="es-ES" sz="1600" dirty="0" smtClean="0"/>
              <a:t> J G Gray</a:t>
            </a:r>
            <a:r>
              <a:rPr lang="es-ES" sz="1600" baseline="30000" dirty="0" smtClean="0"/>
              <a:t>2</a:t>
            </a:r>
          </a:p>
          <a:p>
            <a:r>
              <a:rPr lang="en-US" baseline="30000" dirty="0" smtClean="0"/>
              <a:t>1</a:t>
            </a:r>
            <a:r>
              <a:rPr lang="en-US" dirty="0" smtClean="0"/>
              <a:t>Ontology Engineering Group. Departamento de Inteligencia Artificial.</a:t>
            </a:r>
          </a:p>
          <a:p>
            <a:r>
              <a:rPr lang="es-ES" dirty="0" smtClean="0"/>
              <a:t>Facultad de Informática, Universidad Politécnica de Madrid. </a:t>
            </a:r>
          </a:p>
          <a:p>
            <a:r>
              <a:rPr lang="es-ES" dirty="0" smtClean="0"/>
              <a:t>Campus de Montegancedo s/n. 28660 Boadilla del Monte. Madrid. </a:t>
            </a:r>
            <a:r>
              <a:rPr lang="en-US" dirty="0" smtClean="0"/>
              <a:t>Spain</a:t>
            </a:r>
          </a:p>
          <a:p>
            <a:r>
              <a:rPr lang="en-US" dirty="0" err="1" smtClean="0">
                <a:hlinkClick r:id="rId3"/>
              </a:rPr>
              <a:t>jp.calbimonte@upm.es;ocorcho@fi.upm.es</a:t>
            </a:r>
            <a:endParaRPr lang="en-US" dirty="0" smtClean="0"/>
          </a:p>
          <a:p>
            <a:r>
              <a:rPr lang="en-US" baseline="30000" dirty="0" smtClean="0"/>
              <a:t>2</a:t>
            </a:r>
            <a:r>
              <a:rPr lang="en-US" dirty="0" smtClean="0"/>
              <a:t>School of Computer Science, The University of Manchester,</a:t>
            </a:r>
          </a:p>
          <a:p>
            <a:r>
              <a:rPr lang="en-US" dirty="0" smtClean="0"/>
              <a:t>Oxford Road, Manchester M13 9PL, United Kingdom</a:t>
            </a:r>
          </a:p>
          <a:p>
            <a:r>
              <a:rPr lang="fr-CH" dirty="0" smtClean="0">
                <a:hlinkClick r:id="rId4"/>
              </a:rPr>
              <a:t>a.gray@cs.man.ac.uk</a:t>
            </a:r>
            <a:endParaRPr lang="fr-CH" dirty="0" smtClean="0"/>
          </a:p>
          <a:p>
            <a:endParaRPr lang="es-ES" dirty="0" smtClean="0"/>
          </a:p>
          <a:p>
            <a:pPr eaLnBrk="1" hangingPunct="1"/>
            <a:endParaRPr lang="es-ES" sz="16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71800" y="1285860"/>
            <a:ext cx="617220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Venue </a:t>
            </a:r>
            <a:r>
              <a:rPr kumimoji="0" lang="fr-C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here</a:t>
            </a:r>
            <a:endParaRPr kumimoji="0" lang="en-US" sz="1400" b="1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351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SPARQL</a:t>
            </a:r>
            <a:r>
              <a:rPr lang="en-GB" baseline="-25000" dirty="0" smtClean="0"/>
              <a:t>Stream</a:t>
            </a:r>
            <a:endParaRPr lang="en-GB" baseline="-250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14282" y="1428736"/>
            <a:ext cx="8358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1800" kern="0" dirty="0" smtClean="0">
                <a:solidFill>
                  <a:srgbClr val="4D4D4D"/>
                </a:solidFill>
              </a:rPr>
              <a:t>RDF-Stream</a:t>
            </a:r>
            <a:endParaRPr lang="en-GB" sz="1800" kern="0" dirty="0" smtClean="0">
              <a:solidFill>
                <a:srgbClr val="4D4D4D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143240" y="1357298"/>
            <a:ext cx="34290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( &lt;s</a:t>
            </a:r>
            <a:r>
              <a:rPr lang="en-GB" sz="1400" baseline="-25000" dirty="0" smtClean="0">
                <a:latin typeface="Arial" pitchFamily="34" charset="0"/>
                <a:cs typeface="Arial" pitchFamily="34" charset="0"/>
              </a:rPr>
              <a:t>i-1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,p</a:t>
            </a:r>
            <a:r>
              <a:rPr lang="en-GB" sz="1400" baseline="-25000" dirty="0" smtClean="0">
                <a:latin typeface="Arial" pitchFamily="34" charset="0"/>
                <a:cs typeface="Arial" pitchFamily="34" charset="0"/>
              </a:rPr>
              <a:t>i-1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, o</a:t>
            </a:r>
            <a:r>
              <a:rPr lang="en-GB" sz="1400" baseline="-25000" dirty="0" smtClean="0">
                <a:latin typeface="Arial" pitchFamily="34" charset="0"/>
                <a:cs typeface="Arial" pitchFamily="34" charset="0"/>
              </a:rPr>
              <a:t>i-1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&gt;, 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i-1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),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( &lt;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GB" sz="1400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,  p</a:t>
            </a:r>
            <a:r>
              <a:rPr lang="en-GB" sz="1400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,  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o</a:t>
            </a:r>
            <a:r>
              <a:rPr lang="en-GB" sz="1400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&gt;,   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 ),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( &lt;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GB" sz="1400" baseline="-25000" dirty="0" smtClean="0">
                <a:latin typeface="Arial" pitchFamily="34" charset="0"/>
                <a:cs typeface="Arial" pitchFamily="34" charset="0"/>
              </a:rPr>
              <a:t>i+1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,p</a:t>
            </a:r>
            <a:r>
              <a:rPr lang="en-GB" sz="1400" baseline="-25000" dirty="0" smtClean="0">
                <a:latin typeface="Arial" pitchFamily="34" charset="0"/>
                <a:cs typeface="Arial" pitchFamily="34" charset="0"/>
              </a:rPr>
              <a:t>i+1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, o</a:t>
            </a:r>
            <a:r>
              <a:rPr lang="en-GB" sz="1400" baseline="-25000" dirty="0" smtClean="0">
                <a:latin typeface="Arial" pitchFamily="34" charset="0"/>
                <a:cs typeface="Arial" pitchFamily="34" charset="0"/>
              </a:rPr>
              <a:t>i+1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&gt;, 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i+1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),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14282" y="785794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/>
            <a:r>
              <a:rPr lang="en-GB" dirty="0" smtClean="0"/>
              <a:t>Example: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“provide me with the wind speed observations </a:t>
            </a:r>
            <a:r>
              <a:rPr lang="en-GB" dirty="0" smtClean="0"/>
              <a:t>over </a:t>
            </a:r>
            <a:r>
              <a:rPr lang="en-GB" dirty="0" smtClean="0"/>
              <a:t>the last </a:t>
            </a:r>
            <a:r>
              <a:rPr lang="en-GB" dirty="0" smtClean="0"/>
              <a:t>minute in the Solent Region ” </a:t>
            </a:r>
            <a:endParaRPr lang="en-GB" dirty="0" smtClean="0"/>
          </a:p>
        </p:txBody>
      </p:sp>
      <p:sp>
        <p:nvSpPr>
          <p:cNvPr id="10" name="9 CuadroTexto"/>
          <p:cNvSpPr txBox="1"/>
          <p:nvPr/>
        </p:nvSpPr>
        <p:spPr>
          <a:xfrm>
            <a:off x="7143768" y="3857628"/>
            <a:ext cx="4643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PREFIX </a:t>
            </a:r>
            <a:r>
              <a:rPr lang="en-GB" sz="1000" u="sng" dirty="0" err="1" smtClean="0"/>
              <a:t>cd</a:t>
            </a:r>
            <a:r>
              <a:rPr lang="en-GB" sz="1000" u="sng" dirty="0" smtClean="0"/>
              <a:t>: &lt;http://www.semsorgrid4env.eu/ontologies/CoastalDefences.owl#&gt;</a:t>
            </a:r>
          </a:p>
          <a:p>
            <a:r>
              <a:rPr lang="en-GB" sz="1000" dirty="0" smtClean="0"/>
              <a:t>PREFIX </a:t>
            </a:r>
            <a:r>
              <a:rPr lang="en-GB" sz="1000" u="sng" dirty="0" err="1" smtClean="0"/>
              <a:t>sb</a:t>
            </a:r>
            <a:r>
              <a:rPr lang="en-GB" sz="1000" u="sng" dirty="0" smtClean="0"/>
              <a:t>: &lt;http://www.w3.org/2009/SSN-XG/Ontologies/SensorBasis.owl#&gt; </a:t>
            </a:r>
          </a:p>
          <a:p>
            <a:r>
              <a:rPr lang="en-GB" sz="1000" dirty="0" smtClean="0"/>
              <a:t>PREFIX </a:t>
            </a:r>
            <a:r>
              <a:rPr lang="en-GB" sz="1000" u="sng" dirty="0" err="1" smtClean="0"/>
              <a:t>rdf</a:t>
            </a:r>
            <a:r>
              <a:rPr lang="en-GB" sz="1000" u="sng" dirty="0" smtClean="0"/>
              <a:t>: &lt;http://www.w3.org/1999/02/22-rdf-syntax-ns#&gt; </a:t>
            </a:r>
          </a:p>
          <a:p>
            <a:r>
              <a:rPr lang="en-US" sz="1000" dirty="0" smtClean="0"/>
              <a:t>SELECT  ?</a:t>
            </a:r>
            <a:r>
              <a:rPr lang="en-US" sz="1000" u="sng" dirty="0" err="1" smtClean="0"/>
              <a:t>waveheight</a:t>
            </a:r>
            <a:r>
              <a:rPr lang="en-US" sz="1000" u="sng" dirty="0" smtClean="0"/>
              <a:t> ?</a:t>
            </a:r>
            <a:r>
              <a:rPr lang="en-US" sz="1000" u="sng" dirty="0" err="1" smtClean="0"/>
              <a:t>wavets</a:t>
            </a:r>
            <a:r>
              <a:rPr lang="en-US" sz="1000" u="sng" dirty="0" smtClean="0"/>
              <a:t>  ?lat ?</a:t>
            </a:r>
            <a:r>
              <a:rPr lang="en-US" sz="1000" u="sng" dirty="0" err="1" smtClean="0"/>
              <a:t>lon</a:t>
            </a:r>
            <a:r>
              <a:rPr lang="en-US" sz="1000" u="sng" dirty="0" smtClean="0"/>
              <a:t> </a:t>
            </a:r>
          </a:p>
          <a:p>
            <a:r>
              <a:rPr lang="en-GB" sz="1000" dirty="0" smtClean="0"/>
              <a:t>FROM STREAM &lt;http://www.semsorgrid4env/ccometeo.srdf&gt;   </a:t>
            </a:r>
          </a:p>
          <a:p>
            <a:r>
              <a:rPr lang="en-GB" sz="1000" dirty="0" smtClean="0"/>
              <a:t>WHERE </a:t>
            </a:r>
          </a:p>
          <a:p>
            <a:r>
              <a:rPr lang="en-GB" sz="1000" dirty="0" smtClean="0"/>
              <a:t>{ 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WaveObs</a:t>
            </a:r>
            <a:r>
              <a:rPr lang="en-GB" sz="1000" dirty="0" smtClean="0"/>
              <a:t> a cd:Observation; 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waveheight</a:t>
            </a:r>
            <a:r>
              <a:rPr lang="en-GB" sz="1000" u="sng" dirty="0" smtClean="0"/>
              <a:t>; 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cd:observationResultTime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wavets</a:t>
            </a:r>
            <a:r>
              <a:rPr lang="en-GB" sz="1000" u="sng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cd:observationResultLatitude</a:t>
            </a:r>
            <a:r>
              <a:rPr lang="en-GB" sz="1000" dirty="0" smtClean="0"/>
              <a:t> ?</a:t>
            </a:r>
            <a:r>
              <a:rPr lang="en-GB" sz="1000" u="sng" dirty="0" smtClean="0"/>
              <a:t>lat;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cd:observationResultLongitude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lon</a:t>
            </a:r>
            <a:r>
              <a:rPr lang="en-GB" sz="1000" u="sng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cd:observedProperty</a:t>
            </a:r>
            <a:r>
              <a:rPr lang="en-GB" sz="1000" dirty="0" smtClean="0"/>
              <a:t> ?</a:t>
            </a:r>
            <a:r>
              <a:rPr lang="en-GB" sz="1000" dirty="0" err="1" smtClean="0"/>
              <a:t>waveProperty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cd:featureOfInterest</a:t>
            </a:r>
            <a:r>
              <a:rPr lang="en-GB" sz="1000" dirty="0" smtClean="0"/>
              <a:t> ?</a:t>
            </a:r>
            <a:r>
              <a:rPr lang="en-GB" sz="1000" dirty="0" err="1" smtClean="0"/>
              <a:t>waveFeature</a:t>
            </a:r>
            <a:r>
              <a:rPr lang="en-GB" sz="1000" dirty="0" smtClean="0"/>
              <a:t>.   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waveFeature</a:t>
            </a:r>
            <a:r>
              <a:rPr lang="en-GB" sz="1000" dirty="0" smtClean="0"/>
              <a:t> a </a:t>
            </a:r>
            <a:r>
              <a:rPr lang="en-GB" sz="1000" dirty="0" err="1" smtClean="0"/>
              <a:t>cd:Feature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cd:locatedInRegion</a:t>
            </a:r>
            <a:r>
              <a:rPr lang="en-GB" sz="1000" dirty="0" smtClean="0"/>
              <a:t> </a:t>
            </a:r>
            <a:r>
              <a:rPr lang="en-GB" sz="1000" dirty="0" err="1" smtClean="0"/>
              <a:t>cd:SouthEastEnglandCCO</a:t>
            </a:r>
            <a:r>
              <a:rPr lang="en-GB" sz="1000" dirty="0" smtClean="0"/>
              <a:t>.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waveProperty</a:t>
            </a:r>
            <a:r>
              <a:rPr lang="en-GB" sz="1000" dirty="0" smtClean="0"/>
              <a:t> a </a:t>
            </a:r>
            <a:r>
              <a:rPr lang="en-GB" sz="1000" dirty="0" err="1" smtClean="0"/>
              <a:t>cd:WaveHeight</a:t>
            </a:r>
            <a:r>
              <a:rPr lang="en-GB" sz="1000" dirty="0" smtClean="0"/>
              <a:t>. </a:t>
            </a:r>
          </a:p>
          <a:p>
            <a:r>
              <a:rPr lang="en-GB" sz="1000" dirty="0" smtClean="0"/>
              <a:t> }</a:t>
            </a:r>
          </a:p>
        </p:txBody>
      </p:sp>
      <p:sp>
        <p:nvSpPr>
          <p:cNvPr id="11" name="10 Elipse"/>
          <p:cNvSpPr/>
          <p:nvPr/>
        </p:nvSpPr>
        <p:spPr>
          <a:xfrm>
            <a:off x="1071538" y="3643314"/>
            <a:ext cx="1214446" cy="5000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CuadroTexto"/>
          <p:cNvSpPr txBox="1"/>
          <p:nvPr/>
        </p:nvSpPr>
        <p:spPr>
          <a:xfrm>
            <a:off x="1142976" y="3786190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cd:</a:t>
            </a:r>
            <a:r>
              <a:rPr lang="en-GB" sz="1000" dirty="0" smtClean="0"/>
              <a:t>Observation</a:t>
            </a:r>
            <a:endParaRPr lang="en-GB" sz="1000" dirty="0"/>
          </a:p>
        </p:txBody>
      </p:sp>
      <p:sp>
        <p:nvSpPr>
          <p:cNvPr id="13" name="12 Elipse"/>
          <p:cNvSpPr/>
          <p:nvPr/>
        </p:nvSpPr>
        <p:spPr>
          <a:xfrm>
            <a:off x="571472" y="4786322"/>
            <a:ext cx="1150418" cy="3571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13 CuadroTexto"/>
          <p:cNvSpPr txBox="1"/>
          <p:nvPr/>
        </p:nvSpPr>
        <p:spPr>
          <a:xfrm>
            <a:off x="642942" y="4857760"/>
            <a:ext cx="10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x</a:t>
            </a:r>
            <a:r>
              <a:rPr lang="en-GB" sz="1000" dirty="0" smtClean="0"/>
              <a:t>sd:double</a:t>
            </a:r>
            <a:endParaRPr lang="en-GB" sz="1000" dirty="0"/>
          </a:p>
        </p:txBody>
      </p:sp>
      <p:cxnSp>
        <p:nvCxnSpPr>
          <p:cNvPr id="15" name="14 Conector recto de flecha"/>
          <p:cNvCxnSpPr>
            <a:stCxn id="11" idx="4"/>
            <a:endCxn id="13" idx="0"/>
          </p:cNvCxnSpPr>
          <p:nvPr/>
        </p:nvCxnSpPr>
        <p:spPr bwMode="auto">
          <a:xfrm rot="5400000">
            <a:off x="1091250" y="4198811"/>
            <a:ext cx="642942" cy="532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15 Elipse"/>
          <p:cNvSpPr/>
          <p:nvPr/>
        </p:nvSpPr>
        <p:spPr>
          <a:xfrm>
            <a:off x="6643702" y="2928934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16 CuadroTexto"/>
          <p:cNvSpPr txBox="1"/>
          <p:nvPr/>
        </p:nvSpPr>
        <p:spPr>
          <a:xfrm>
            <a:off x="1357290" y="4357694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</a:t>
            </a:r>
            <a:r>
              <a:rPr lang="en-GB" sz="1000" dirty="0" err="1" smtClean="0"/>
              <a:t>d:o</a:t>
            </a:r>
            <a:r>
              <a:rPr lang="en-GB" sz="1000" dirty="0" err="1" smtClean="0"/>
              <a:t>bservationResult</a:t>
            </a:r>
            <a:endParaRPr lang="en-GB" sz="10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572264" y="2928934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xsd:float</a:t>
            </a:r>
            <a:endParaRPr lang="en-GB" sz="800" dirty="0"/>
          </a:p>
        </p:txBody>
      </p:sp>
      <p:cxnSp>
        <p:nvCxnSpPr>
          <p:cNvPr id="19" name="18 Conector recto de flecha"/>
          <p:cNvCxnSpPr/>
          <p:nvPr/>
        </p:nvCxnSpPr>
        <p:spPr bwMode="auto">
          <a:xfrm rot="16200000" flipH="1">
            <a:off x="6643702" y="2714620"/>
            <a:ext cx="285752" cy="1428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0" name="19 CuadroTexto"/>
          <p:cNvSpPr txBox="1"/>
          <p:nvPr/>
        </p:nvSpPr>
        <p:spPr>
          <a:xfrm>
            <a:off x="7441490" y="2343180"/>
            <a:ext cx="658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locatedInRegion</a:t>
            </a:r>
            <a:endParaRPr lang="en-GB" sz="800" dirty="0"/>
          </a:p>
        </p:txBody>
      </p:sp>
      <p:cxnSp>
        <p:nvCxnSpPr>
          <p:cNvPr id="21" name="20 Conector recto de flecha"/>
          <p:cNvCxnSpPr/>
          <p:nvPr/>
        </p:nvCxnSpPr>
        <p:spPr bwMode="auto">
          <a:xfrm flipV="1">
            <a:off x="7715272" y="1714488"/>
            <a:ext cx="571502" cy="714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Elipse"/>
          <p:cNvSpPr/>
          <p:nvPr/>
        </p:nvSpPr>
        <p:spPr>
          <a:xfrm>
            <a:off x="7081450" y="2127156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22 Conector recto de flecha"/>
          <p:cNvCxnSpPr/>
          <p:nvPr/>
        </p:nvCxnSpPr>
        <p:spPr bwMode="auto">
          <a:xfrm rot="16200000" flipH="1">
            <a:off x="7286644" y="2500306"/>
            <a:ext cx="500066" cy="2143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Elipse"/>
          <p:cNvSpPr/>
          <p:nvPr/>
        </p:nvSpPr>
        <p:spPr>
          <a:xfrm>
            <a:off x="7429520" y="2857496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25 CuadroTexto"/>
          <p:cNvSpPr txBox="1"/>
          <p:nvPr/>
        </p:nvSpPr>
        <p:spPr>
          <a:xfrm>
            <a:off x="7441490" y="2847236"/>
            <a:ext cx="658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Region</a:t>
            </a:r>
            <a:endParaRPr lang="en-GB" sz="8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7000892" y="2143116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Feature</a:t>
            </a:r>
            <a:endParaRPr lang="en-GB" sz="800" dirty="0"/>
          </a:p>
        </p:txBody>
      </p:sp>
      <p:sp>
        <p:nvSpPr>
          <p:cNvPr id="34" name="33 Abrir llave"/>
          <p:cNvSpPr/>
          <p:nvPr/>
        </p:nvSpPr>
        <p:spPr>
          <a:xfrm rot="10800000">
            <a:off x="2714612" y="3786190"/>
            <a:ext cx="285752" cy="1357322"/>
          </a:xfrm>
          <a:prstGeom prst="leftBrace">
            <a:avLst>
              <a:gd name="adj1" fmla="val 8333"/>
              <a:gd name="adj2" fmla="val 907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34 CuadroTexto"/>
          <p:cNvSpPr txBox="1"/>
          <p:nvPr/>
        </p:nvSpPr>
        <p:spPr>
          <a:xfrm>
            <a:off x="2928926" y="4143380"/>
            <a:ext cx="45005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( &lt;ssg4e:Obs1,rdf:type, cd:Observation&gt;, 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),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&lt;ssg4e:Obs1,cd:observationResult,”34.5”&gt;,   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 ),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&lt;ssg4e:Obs2,rdf:type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, cd:Observation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&gt;, 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i+1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),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( &lt;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ssg4e:Obs2,cd:observationResult,”20.3”&gt;,   </a:t>
            </a: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GB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i+1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 ),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...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71802" y="3643314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STREAM &lt;</a:t>
            </a:r>
            <a:r>
              <a:rPr lang="en-GB" sz="1400" i="1" dirty="0" smtClean="0"/>
              <a:t>http://</a:t>
            </a:r>
            <a:r>
              <a:rPr lang="en-GB" sz="1400" i="1" dirty="0" smtClean="0"/>
              <a:t>www.semsorgrid4env.eu/ccometeo.srdf</a:t>
            </a:r>
            <a:r>
              <a:rPr lang="en-GB" sz="1400" dirty="0" smtClean="0"/>
              <a:t>&gt;</a:t>
            </a:r>
            <a:endParaRPr lang="en-GB" sz="1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SPARQL</a:t>
            </a:r>
            <a:r>
              <a:rPr lang="en-GB" baseline="-25000" dirty="0" smtClean="0"/>
              <a:t>Stream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14282" y="785794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/>
            <a:r>
              <a:rPr lang="en-GB" dirty="0" smtClean="0"/>
              <a:t>Example: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“provide me with the wind speed observations </a:t>
            </a:r>
            <a:r>
              <a:rPr lang="en-GB" dirty="0" smtClean="0"/>
              <a:t>over </a:t>
            </a:r>
            <a:r>
              <a:rPr lang="en-GB" dirty="0" smtClean="0"/>
              <a:t>the last </a:t>
            </a:r>
            <a:r>
              <a:rPr lang="en-GB" dirty="0" smtClean="0"/>
              <a:t>minute in the Solent Region ” </a:t>
            </a:r>
            <a:endParaRPr lang="en-GB" dirty="0" smtClean="0"/>
          </a:p>
        </p:txBody>
      </p:sp>
      <p:sp>
        <p:nvSpPr>
          <p:cNvPr id="6" name="5 Elipse"/>
          <p:cNvSpPr/>
          <p:nvPr/>
        </p:nvSpPr>
        <p:spPr>
          <a:xfrm>
            <a:off x="928662" y="2500306"/>
            <a:ext cx="1214446" cy="5000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6 CuadroTexto"/>
          <p:cNvSpPr txBox="1"/>
          <p:nvPr/>
        </p:nvSpPr>
        <p:spPr>
          <a:xfrm>
            <a:off x="1000100" y="2643182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cd:</a:t>
            </a:r>
            <a:r>
              <a:rPr lang="en-GB" sz="1000" dirty="0" smtClean="0"/>
              <a:t>Observation</a:t>
            </a:r>
            <a:endParaRPr lang="en-GB" sz="1000" dirty="0"/>
          </a:p>
        </p:txBody>
      </p:sp>
      <p:sp>
        <p:nvSpPr>
          <p:cNvPr id="8" name="7 Elipse"/>
          <p:cNvSpPr/>
          <p:nvPr/>
        </p:nvSpPr>
        <p:spPr>
          <a:xfrm>
            <a:off x="142844" y="3571876"/>
            <a:ext cx="1150418" cy="3571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8 CuadroTexto"/>
          <p:cNvSpPr txBox="1"/>
          <p:nvPr/>
        </p:nvSpPr>
        <p:spPr>
          <a:xfrm>
            <a:off x="214282" y="3643314"/>
            <a:ext cx="10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x</a:t>
            </a:r>
            <a:r>
              <a:rPr lang="en-GB" sz="1000" dirty="0" smtClean="0"/>
              <a:t>sd:double</a:t>
            </a:r>
            <a:endParaRPr lang="en-GB" sz="1000" dirty="0"/>
          </a:p>
        </p:txBody>
      </p:sp>
      <p:cxnSp>
        <p:nvCxnSpPr>
          <p:cNvPr id="10" name="9 Conector recto de flecha"/>
          <p:cNvCxnSpPr>
            <a:stCxn id="6" idx="4"/>
            <a:endCxn id="8" idx="0"/>
          </p:cNvCxnSpPr>
          <p:nvPr/>
        </p:nvCxnSpPr>
        <p:spPr bwMode="auto">
          <a:xfrm rot="5400000">
            <a:off x="841217" y="2877208"/>
            <a:ext cx="571504" cy="8178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10 CuadroTexto"/>
          <p:cNvSpPr txBox="1"/>
          <p:nvPr/>
        </p:nvSpPr>
        <p:spPr>
          <a:xfrm>
            <a:off x="0" y="3071810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</a:t>
            </a:r>
            <a:r>
              <a:rPr lang="en-GB" sz="1000" dirty="0" err="1" smtClean="0"/>
              <a:t>d:o</a:t>
            </a:r>
            <a:r>
              <a:rPr lang="en-GB" sz="1000" dirty="0" err="1" smtClean="0"/>
              <a:t>bservationResult</a:t>
            </a:r>
            <a:endParaRPr lang="en-GB" sz="1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214778" y="1928802"/>
            <a:ext cx="49292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PREFIX </a:t>
            </a:r>
            <a:r>
              <a:rPr lang="en-GB" sz="1200" u="sng" dirty="0" err="1" smtClean="0"/>
              <a:t>cd</a:t>
            </a:r>
            <a:r>
              <a:rPr lang="en-GB" sz="1200" u="sng" dirty="0" smtClean="0"/>
              <a:t>: &lt;http://www.semsorgrid4env.eu/ontologies/CoastalDefences.owl#&gt;</a:t>
            </a:r>
          </a:p>
          <a:p>
            <a:r>
              <a:rPr lang="en-GB" sz="1200" dirty="0" smtClean="0"/>
              <a:t>PREFIX </a:t>
            </a:r>
            <a:r>
              <a:rPr lang="en-GB" sz="1200" u="sng" dirty="0" err="1" smtClean="0"/>
              <a:t>sb</a:t>
            </a:r>
            <a:r>
              <a:rPr lang="en-GB" sz="1200" u="sng" dirty="0" smtClean="0"/>
              <a:t>: &lt;http://www.w3.org/2009/SSN-XG/Ontologies/SensorBasis.owl#&gt; </a:t>
            </a:r>
          </a:p>
          <a:p>
            <a:r>
              <a:rPr lang="en-GB" sz="1200" dirty="0" smtClean="0"/>
              <a:t>PREFIX </a:t>
            </a:r>
            <a:r>
              <a:rPr lang="en-GB" sz="1200" u="sng" dirty="0" err="1" smtClean="0"/>
              <a:t>rdf</a:t>
            </a:r>
            <a:r>
              <a:rPr lang="en-GB" sz="1200" u="sng" dirty="0" smtClean="0"/>
              <a:t>: &lt;http://www.w3.org/1999/02/22-rdf-syntax-ns#&gt; </a:t>
            </a:r>
          </a:p>
          <a:p>
            <a:r>
              <a:rPr lang="en-US" sz="1200" dirty="0" smtClean="0"/>
              <a:t>SELECT  ?</a:t>
            </a:r>
            <a:r>
              <a:rPr lang="en-US" sz="1200" u="sng" dirty="0" err="1" smtClean="0"/>
              <a:t>waveheight</a:t>
            </a:r>
            <a:r>
              <a:rPr lang="en-US" sz="1200" u="sng" dirty="0" smtClean="0"/>
              <a:t> ?</a:t>
            </a:r>
            <a:r>
              <a:rPr lang="en-US" sz="1200" u="sng" dirty="0" err="1" smtClean="0"/>
              <a:t>wavets</a:t>
            </a:r>
            <a:r>
              <a:rPr lang="en-US" sz="1200" u="sng" dirty="0" smtClean="0"/>
              <a:t>  ?lat ?</a:t>
            </a:r>
            <a:r>
              <a:rPr lang="en-US" sz="1200" u="sng" dirty="0" err="1" smtClean="0"/>
              <a:t>lon</a:t>
            </a:r>
            <a:r>
              <a:rPr lang="en-US" sz="1200" u="sng" dirty="0" smtClean="0"/>
              <a:t> </a:t>
            </a:r>
          </a:p>
          <a:p>
            <a:r>
              <a:rPr lang="en-GB" sz="1200" dirty="0" smtClean="0"/>
              <a:t>FROM </a:t>
            </a:r>
            <a:r>
              <a:rPr lang="en-GB" sz="1200" b="1" dirty="0" smtClean="0"/>
              <a:t>STREAM </a:t>
            </a:r>
            <a:r>
              <a:rPr lang="en-GB" sz="1200" dirty="0" smtClean="0"/>
              <a:t>&lt;http://</a:t>
            </a:r>
            <a:r>
              <a:rPr lang="en-GB" sz="1200" dirty="0" smtClean="0"/>
              <a:t>www.semsorgrid4env.eu/ccometeo.srdf</a:t>
            </a:r>
            <a:r>
              <a:rPr lang="en-GB" sz="1200" dirty="0" smtClean="0"/>
              <a:t>&gt; </a:t>
            </a:r>
            <a:endParaRPr lang="en-GB" sz="1200" dirty="0" smtClean="0"/>
          </a:p>
          <a:p>
            <a:r>
              <a:rPr lang="en-GB" sz="1200" b="1" dirty="0" smtClean="0"/>
              <a:t>[ NOW – 1 MINUTE TO NOW – 0 MINUTES ]</a:t>
            </a:r>
            <a:r>
              <a:rPr lang="en-GB" sz="1200" b="1" dirty="0" smtClean="0"/>
              <a:t>  </a:t>
            </a:r>
            <a:endParaRPr lang="en-GB" sz="1200" b="1" dirty="0" smtClean="0"/>
          </a:p>
          <a:p>
            <a:r>
              <a:rPr lang="en-GB" sz="1200" dirty="0" smtClean="0"/>
              <a:t>WHERE </a:t>
            </a:r>
          </a:p>
          <a:p>
            <a:r>
              <a:rPr lang="en-GB" sz="1200" dirty="0" smtClean="0"/>
              <a:t>{ </a:t>
            </a:r>
          </a:p>
          <a:p>
            <a:r>
              <a:rPr lang="en-GB" sz="1200" dirty="0" smtClean="0"/>
              <a:t> ?</a:t>
            </a:r>
            <a:r>
              <a:rPr lang="en-GB" sz="1200" dirty="0" err="1" smtClean="0"/>
              <a:t>WaveObs</a:t>
            </a:r>
            <a:r>
              <a:rPr lang="en-GB" sz="1200" dirty="0" smtClean="0"/>
              <a:t> a cd:Observation; 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cd:observationResult</a:t>
            </a:r>
            <a:r>
              <a:rPr lang="en-GB" sz="1200" dirty="0" smtClean="0"/>
              <a:t> ?</a:t>
            </a:r>
            <a:r>
              <a:rPr lang="en-GB" sz="1200" u="sng" dirty="0" err="1" smtClean="0"/>
              <a:t>waveheight</a:t>
            </a:r>
            <a:r>
              <a:rPr lang="en-GB" sz="1200" u="sng" dirty="0" smtClean="0"/>
              <a:t>; 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cd:observationResultTime</a:t>
            </a:r>
            <a:r>
              <a:rPr lang="en-GB" sz="1200" dirty="0" smtClean="0"/>
              <a:t> ?</a:t>
            </a:r>
            <a:r>
              <a:rPr lang="en-GB" sz="1200" u="sng" dirty="0" err="1" smtClean="0"/>
              <a:t>wavets</a:t>
            </a:r>
            <a:r>
              <a:rPr lang="en-GB" sz="1200" u="sng" dirty="0" smtClean="0"/>
              <a:t>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cd:observationResultLatitude</a:t>
            </a:r>
            <a:r>
              <a:rPr lang="en-GB" sz="1200" dirty="0" smtClean="0"/>
              <a:t> ?</a:t>
            </a:r>
            <a:r>
              <a:rPr lang="en-GB" sz="1200" u="sng" dirty="0" smtClean="0"/>
              <a:t>lat;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cd:observationResultLongitude</a:t>
            </a:r>
            <a:r>
              <a:rPr lang="en-GB" sz="1200" dirty="0" smtClean="0"/>
              <a:t> ?</a:t>
            </a:r>
            <a:r>
              <a:rPr lang="en-GB" sz="1200" u="sng" dirty="0" err="1" smtClean="0"/>
              <a:t>lon</a:t>
            </a:r>
            <a:r>
              <a:rPr lang="en-GB" sz="1200" u="sng" dirty="0" smtClean="0"/>
              <a:t>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cd:observedProperty</a:t>
            </a:r>
            <a:r>
              <a:rPr lang="en-GB" sz="1200" dirty="0" smtClean="0"/>
              <a:t> ?</a:t>
            </a:r>
            <a:r>
              <a:rPr lang="en-GB" sz="1200" dirty="0" err="1" smtClean="0"/>
              <a:t>waveProperty</a:t>
            </a:r>
            <a:r>
              <a:rPr lang="en-GB" sz="1200" dirty="0" smtClean="0"/>
              <a:t>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cd:featureOfInterest</a:t>
            </a:r>
            <a:r>
              <a:rPr lang="en-GB" sz="1200" dirty="0" smtClean="0"/>
              <a:t> ?</a:t>
            </a:r>
            <a:r>
              <a:rPr lang="en-GB" sz="1200" dirty="0" err="1" smtClean="0"/>
              <a:t>waveFeature</a:t>
            </a:r>
            <a:r>
              <a:rPr lang="en-GB" sz="1200" dirty="0" smtClean="0"/>
              <a:t>.   </a:t>
            </a:r>
          </a:p>
          <a:p>
            <a:r>
              <a:rPr lang="en-GB" sz="1200" dirty="0" smtClean="0"/>
              <a:t> ?</a:t>
            </a:r>
            <a:r>
              <a:rPr lang="en-GB" sz="1200" dirty="0" err="1" smtClean="0"/>
              <a:t>waveFeature</a:t>
            </a:r>
            <a:r>
              <a:rPr lang="en-GB" sz="1200" dirty="0" smtClean="0"/>
              <a:t> a </a:t>
            </a:r>
            <a:r>
              <a:rPr lang="en-GB" sz="1200" dirty="0" err="1" smtClean="0"/>
              <a:t>cd:Feature</a:t>
            </a:r>
            <a:r>
              <a:rPr lang="en-GB" sz="1200" dirty="0" smtClean="0"/>
              <a:t>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cd:locatedInRegion</a:t>
            </a:r>
            <a:r>
              <a:rPr lang="en-GB" sz="1200" dirty="0" smtClean="0"/>
              <a:t> </a:t>
            </a:r>
            <a:r>
              <a:rPr lang="en-GB" sz="1200" dirty="0" err="1" smtClean="0"/>
              <a:t>cd:SouthEastEnglandCCO</a:t>
            </a:r>
            <a:r>
              <a:rPr lang="en-GB" sz="1200" dirty="0" smtClean="0"/>
              <a:t>.</a:t>
            </a:r>
          </a:p>
          <a:p>
            <a:r>
              <a:rPr lang="en-GB" sz="1200" dirty="0" smtClean="0"/>
              <a:t> ?</a:t>
            </a:r>
            <a:r>
              <a:rPr lang="en-GB" sz="1200" dirty="0" err="1" smtClean="0"/>
              <a:t>waveProperty</a:t>
            </a:r>
            <a:r>
              <a:rPr lang="en-GB" sz="1200" dirty="0" smtClean="0"/>
              <a:t> a </a:t>
            </a:r>
            <a:r>
              <a:rPr lang="en-GB" sz="1200" dirty="0" err="1" smtClean="0"/>
              <a:t>cd:WaveHeight</a:t>
            </a:r>
            <a:r>
              <a:rPr lang="en-GB" sz="1200" dirty="0" smtClean="0"/>
              <a:t>. </a:t>
            </a:r>
          </a:p>
          <a:p>
            <a:r>
              <a:rPr lang="en-GB" sz="1200" dirty="0" smtClean="0"/>
              <a:t> }</a:t>
            </a:r>
          </a:p>
        </p:txBody>
      </p:sp>
      <p:sp>
        <p:nvSpPr>
          <p:cNvPr id="13" name="12 Elipse"/>
          <p:cNvSpPr/>
          <p:nvPr/>
        </p:nvSpPr>
        <p:spPr>
          <a:xfrm>
            <a:off x="571472" y="5143512"/>
            <a:ext cx="1214446" cy="5000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13 CuadroTexto"/>
          <p:cNvSpPr txBox="1"/>
          <p:nvPr/>
        </p:nvSpPr>
        <p:spPr>
          <a:xfrm>
            <a:off x="571472" y="528638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cd:Feature</a:t>
            </a:r>
            <a:endParaRPr lang="en-GB" sz="1000" dirty="0"/>
          </a:p>
        </p:txBody>
      </p:sp>
      <p:cxnSp>
        <p:nvCxnSpPr>
          <p:cNvPr id="15" name="14 Conector recto de flecha"/>
          <p:cNvCxnSpPr>
            <a:stCxn id="6" idx="4"/>
          </p:cNvCxnSpPr>
          <p:nvPr/>
        </p:nvCxnSpPr>
        <p:spPr bwMode="auto">
          <a:xfrm rot="5400000">
            <a:off x="267861" y="3875488"/>
            <a:ext cx="2143140" cy="3929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19 CuadroTexto"/>
          <p:cNvSpPr txBox="1"/>
          <p:nvPr/>
        </p:nvSpPr>
        <p:spPr>
          <a:xfrm>
            <a:off x="285720" y="4429132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cd:featureOfInterest</a:t>
            </a:r>
            <a:endParaRPr lang="en-GB" sz="1000" dirty="0"/>
          </a:p>
        </p:txBody>
      </p:sp>
      <p:sp>
        <p:nvSpPr>
          <p:cNvPr id="27" name="26 Elipse"/>
          <p:cNvSpPr/>
          <p:nvPr/>
        </p:nvSpPr>
        <p:spPr>
          <a:xfrm>
            <a:off x="1643042" y="3714752"/>
            <a:ext cx="1214446" cy="5000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27 CuadroTexto"/>
          <p:cNvSpPr txBox="1"/>
          <p:nvPr/>
        </p:nvSpPr>
        <p:spPr>
          <a:xfrm>
            <a:off x="1714480" y="385762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cd:Property</a:t>
            </a:r>
            <a:endParaRPr lang="en-GB" sz="10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1857356" y="3286124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 smtClean="0"/>
              <a:t>cd:observedProperty</a:t>
            </a:r>
            <a:endParaRPr lang="en-GB" sz="1000" dirty="0"/>
          </a:p>
        </p:txBody>
      </p:sp>
      <p:cxnSp>
        <p:nvCxnSpPr>
          <p:cNvPr id="30" name="29 Conector recto de flecha"/>
          <p:cNvCxnSpPr>
            <a:stCxn id="6" idx="4"/>
            <a:endCxn id="27" idx="0"/>
          </p:cNvCxnSpPr>
          <p:nvPr/>
        </p:nvCxnSpPr>
        <p:spPr bwMode="auto">
          <a:xfrm rot="16200000" flipH="1">
            <a:off x="1535885" y="3000372"/>
            <a:ext cx="714380" cy="7143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S2O Mappings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14282" y="1000108"/>
            <a:ext cx="83582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400" kern="0" dirty="0" smtClean="0">
                <a:solidFill>
                  <a:srgbClr val="4D4D4D"/>
                </a:solidFill>
              </a:rPr>
              <a:t>R2O extensions</a:t>
            </a:r>
            <a:endParaRPr lang="en-GB" sz="2400" kern="0" dirty="0" smtClean="0">
              <a:solidFill>
                <a:srgbClr val="4D4D4D"/>
              </a:solidFill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put concept map def example, explain </a:t>
            </a:r>
            <a:r>
              <a:rPr lang="en-GB" sz="2000" kern="0" dirty="0" err="1" smtClean="0">
                <a:solidFill>
                  <a:srgbClr val="4D4D4D"/>
                </a:solidFill>
              </a:rPr>
              <a:t>wirtual</a:t>
            </a:r>
            <a:r>
              <a:rPr lang="en-GB" sz="2000" kern="0" dirty="0" smtClean="0">
                <a:solidFill>
                  <a:srgbClr val="4D4D4D"/>
                </a:solidFill>
              </a:rPr>
              <a:t> stream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Etc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Union thingy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Translation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14282" y="1000108"/>
            <a:ext cx="835824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Query mapping: formal thing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As algebra expressions with windows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endParaRPr lang="en-GB" sz="2000" kern="0" dirty="0" smtClean="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Translation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092541" y="3259723"/>
            <a:ext cx="9589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 smtClean="0">
                <a:solidFill>
                  <a:srgbClr val="4D4D4D"/>
                </a:solidFill>
              </a:rPr>
              <a:t>example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11 Rectángulo redondeado"/>
          <p:cNvSpPr/>
          <p:nvPr/>
        </p:nvSpPr>
        <p:spPr>
          <a:xfrm>
            <a:off x="2555776" y="1255080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39" name="11 Rectángulo redondeado"/>
          <p:cNvSpPr/>
          <p:nvPr/>
        </p:nvSpPr>
        <p:spPr>
          <a:xfrm>
            <a:off x="2483768" y="1471104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38" name="11 Rectángulo redondeado"/>
          <p:cNvSpPr/>
          <p:nvPr/>
        </p:nvSpPr>
        <p:spPr>
          <a:xfrm>
            <a:off x="2411760" y="1687128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339752" y="1903152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Far...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0" y="3286125"/>
            <a:ext cx="4643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PREFIX </a:t>
            </a:r>
            <a:r>
              <a:rPr lang="en-GB" sz="1000" u="sng" dirty="0" err="1" smtClean="0"/>
              <a:t>cd</a:t>
            </a:r>
            <a:r>
              <a:rPr lang="en-GB" sz="1000" u="sng" dirty="0" smtClean="0"/>
              <a:t>: &lt;http://www.semsorgrid4env.eu/ontologies/CoastalDefences.owl#&gt;</a:t>
            </a:r>
          </a:p>
          <a:p>
            <a:r>
              <a:rPr lang="en-GB" sz="1000" dirty="0" smtClean="0"/>
              <a:t>PREFIX </a:t>
            </a:r>
            <a:r>
              <a:rPr lang="en-GB" sz="1000" u="sng" dirty="0" err="1" smtClean="0"/>
              <a:t>sb</a:t>
            </a:r>
            <a:r>
              <a:rPr lang="en-GB" sz="1000" u="sng" dirty="0" smtClean="0"/>
              <a:t>: &lt;http://www.w3.org/2009/SSN-XG/Ontologies/SensorBasis.owl#&gt; </a:t>
            </a:r>
          </a:p>
          <a:p>
            <a:r>
              <a:rPr lang="en-GB" sz="1000" dirty="0" smtClean="0"/>
              <a:t>PREFIX </a:t>
            </a:r>
            <a:r>
              <a:rPr lang="en-GB" sz="1000" u="sng" dirty="0" err="1" smtClean="0"/>
              <a:t>rdf</a:t>
            </a:r>
            <a:r>
              <a:rPr lang="en-GB" sz="1000" u="sng" dirty="0" smtClean="0"/>
              <a:t>: &lt;http://www.w3.org/1999/02/22-rdf-syntax-ns#&gt; </a:t>
            </a:r>
          </a:p>
          <a:p>
            <a:r>
              <a:rPr lang="en-US" sz="1000" dirty="0" smtClean="0"/>
              <a:t>SELECT  ?</a:t>
            </a:r>
            <a:r>
              <a:rPr lang="en-US" sz="1000" u="sng" dirty="0" err="1" smtClean="0"/>
              <a:t>waveheight</a:t>
            </a:r>
            <a:r>
              <a:rPr lang="en-US" sz="1000" u="sng" dirty="0" smtClean="0"/>
              <a:t> ?</a:t>
            </a:r>
            <a:r>
              <a:rPr lang="en-US" sz="1000" u="sng" dirty="0" err="1" smtClean="0"/>
              <a:t>wavets</a:t>
            </a:r>
            <a:r>
              <a:rPr lang="en-US" sz="1000" u="sng" dirty="0" smtClean="0"/>
              <a:t>  ?lat ?</a:t>
            </a:r>
            <a:r>
              <a:rPr lang="en-US" sz="1000" u="sng" dirty="0" err="1" smtClean="0"/>
              <a:t>lon</a:t>
            </a:r>
            <a:r>
              <a:rPr lang="en-US" sz="1000" u="sng" dirty="0" smtClean="0"/>
              <a:t> </a:t>
            </a:r>
          </a:p>
          <a:p>
            <a:r>
              <a:rPr lang="en-GB" sz="1000" dirty="0" smtClean="0"/>
              <a:t>FROM STREAM &lt;http://www.semsorgrid4env/ccometeo.srdf&gt;   </a:t>
            </a:r>
          </a:p>
          <a:p>
            <a:r>
              <a:rPr lang="en-GB" sz="1000" dirty="0" smtClean="0"/>
              <a:t>WHERE </a:t>
            </a:r>
          </a:p>
          <a:p>
            <a:r>
              <a:rPr lang="en-GB" sz="1000" dirty="0" smtClean="0"/>
              <a:t>{ 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WaveObs</a:t>
            </a:r>
            <a:r>
              <a:rPr lang="en-GB" sz="1000" dirty="0" smtClean="0"/>
              <a:t> a cd:Observation; 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waveheight</a:t>
            </a:r>
            <a:r>
              <a:rPr lang="en-GB" sz="1000" u="sng" dirty="0" smtClean="0"/>
              <a:t>; 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cd:observationResultTime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wavets</a:t>
            </a:r>
            <a:r>
              <a:rPr lang="en-GB" sz="1000" u="sng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cd:observationResultLatitude</a:t>
            </a:r>
            <a:r>
              <a:rPr lang="en-GB" sz="1000" dirty="0" smtClean="0"/>
              <a:t> ?</a:t>
            </a:r>
            <a:r>
              <a:rPr lang="en-GB" sz="1000" u="sng" dirty="0" smtClean="0"/>
              <a:t>lat;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cd:observationResultLongitude</a:t>
            </a:r>
            <a:r>
              <a:rPr lang="en-GB" sz="1000" dirty="0" smtClean="0"/>
              <a:t> ?</a:t>
            </a:r>
            <a:r>
              <a:rPr lang="en-GB" sz="1000" u="sng" dirty="0" err="1" smtClean="0"/>
              <a:t>lon</a:t>
            </a:r>
            <a:r>
              <a:rPr lang="en-GB" sz="1000" u="sng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cd:observedProperty</a:t>
            </a:r>
            <a:r>
              <a:rPr lang="en-GB" sz="1000" dirty="0" smtClean="0"/>
              <a:t> ?</a:t>
            </a:r>
            <a:r>
              <a:rPr lang="en-GB" sz="1000" dirty="0" err="1" smtClean="0"/>
              <a:t>waveProperty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cd:featureOfInterest</a:t>
            </a:r>
            <a:r>
              <a:rPr lang="en-GB" sz="1000" dirty="0" smtClean="0"/>
              <a:t> ?</a:t>
            </a:r>
            <a:r>
              <a:rPr lang="en-GB" sz="1000" dirty="0" err="1" smtClean="0"/>
              <a:t>waveFeature</a:t>
            </a:r>
            <a:r>
              <a:rPr lang="en-GB" sz="1000" dirty="0" smtClean="0"/>
              <a:t>.   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waveFeature</a:t>
            </a:r>
            <a:r>
              <a:rPr lang="en-GB" sz="1000" dirty="0" smtClean="0"/>
              <a:t> a </a:t>
            </a:r>
            <a:r>
              <a:rPr lang="en-GB" sz="1000" dirty="0" err="1" smtClean="0"/>
              <a:t>cd:Feature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</a:t>
            </a:r>
            <a:r>
              <a:rPr lang="en-GB" sz="1000" dirty="0" err="1" smtClean="0"/>
              <a:t>cd:locatedInRegion</a:t>
            </a:r>
            <a:r>
              <a:rPr lang="en-GB" sz="1000" dirty="0" smtClean="0"/>
              <a:t> </a:t>
            </a:r>
            <a:r>
              <a:rPr lang="en-GB" sz="1000" dirty="0" err="1" smtClean="0"/>
              <a:t>cd:SouthEastEnglandCCO</a:t>
            </a:r>
            <a:r>
              <a:rPr lang="en-GB" sz="1000" dirty="0" smtClean="0"/>
              <a:t>.</a:t>
            </a:r>
          </a:p>
          <a:p>
            <a:r>
              <a:rPr lang="en-GB" sz="1000" dirty="0" smtClean="0"/>
              <a:t> ?</a:t>
            </a:r>
            <a:r>
              <a:rPr lang="en-GB" sz="1000" dirty="0" err="1" smtClean="0"/>
              <a:t>waveProperty</a:t>
            </a:r>
            <a:r>
              <a:rPr lang="en-GB" sz="1000" dirty="0" smtClean="0"/>
              <a:t> a </a:t>
            </a:r>
            <a:r>
              <a:rPr lang="en-GB" sz="1000" dirty="0" err="1" smtClean="0"/>
              <a:t>cd:WaveHeight</a:t>
            </a:r>
            <a:r>
              <a:rPr lang="en-GB" sz="1000" dirty="0" smtClean="0"/>
              <a:t>. </a:t>
            </a:r>
          </a:p>
          <a:p>
            <a:r>
              <a:rPr lang="en-GB" sz="1000" dirty="0" smtClean="0"/>
              <a:t> 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985489" y="4221088"/>
            <a:ext cx="41585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envdata_rhylflats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envdata_hornsea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envdata_milford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envdata_chesil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envdata_perranporth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envdata_westbay</a:t>
            </a:r>
            <a:r>
              <a:rPr lang="en-GB" sz="1000" dirty="0" smtClean="0"/>
              <a:t>) UNION </a:t>
            </a:r>
          </a:p>
          <a:p>
            <a:r>
              <a:rPr lang="en-GB" sz="1000" dirty="0" smtClean="0"/>
              <a:t>(SELECT </a:t>
            </a:r>
            <a:r>
              <a:rPr lang="en-GB" sz="1000" dirty="0" err="1" smtClean="0"/>
              <a:t>Lon,timestamp,Hs,Lat</a:t>
            </a:r>
            <a:r>
              <a:rPr lang="en-GB" sz="1000" dirty="0" smtClean="0"/>
              <a:t> FROM </a:t>
            </a:r>
            <a:r>
              <a:rPr lang="en-GB" sz="1000" dirty="0" err="1" smtClean="0"/>
              <a:t>envdata_pevenseybay</a:t>
            </a:r>
            <a:r>
              <a:rPr lang="en-GB" sz="1000" dirty="0" smtClean="0"/>
              <a:t>)</a:t>
            </a:r>
            <a:endParaRPr lang="en-GB" sz="10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2267744" y="2119176"/>
            <a:ext cx="1008112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8 CuadroTexto"/>
          <p:cNvSpPr txBox="1"/>
          <p:nvPr/>
        </p:nvSpPr>
        <p:spPr>
          <a:xfrm>
            <a:off x="2267744" y="2119176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envdata_rhylflats</a:t>
            </a:r>
            <a:endParaRPr lang="en-GB" sz="800" dirty="0"/>
          </a:p>
        </p:txBody>
      </p:sp>
      <p:cxnSp>
        <p:nvCxnSpPr>
          <p:cNvPr id="10" name="9 Conector recto"/>
          <p:cNvCxnSpPr/>
          <p:nvPr/>
        </p:nvCxnSpPr>
        <p:spPr bwMode="auto">
          <a:xfrm>
            <a:off x="2267744" y="2333492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CuadroTexto"/>
          <p:cNvSpPr txBox="1"/>
          <p:nvPr/>
        </p:nvSpPr>
        <p:spPr>
          <a:xfrm>
            <a:off x="2267744" y="2335200"/>
            <a:ext cx="946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Timestamp: long</a:t>
            </a:r>
          </a:p>
          <a:p>
            <a:r>
              <a:rPr lang="en-GB" sz="800" dirty="0" smtClean="0"/>
              <a:t>Hs : float</a:t>
            </a:r>
          </a:p>
          <a:p>
            <a:r>
              <a:rPr lang="en-GB" sz="800" dirty="0" smtClean="0"/>
              <a:t>Lon: float</a:t>
            </a:r>
          </a:p>
          <a:p>
            <a:r>
              <a:rPr lang="en-GB" sz="800" dirty="0" smtClean="0"/>
              <a:t>Lat: float</a:t>
            </a:r>
            <a:endParaRPr lang="en-GB" sz="8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339752" y="1903152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envdata_hornsea</a:t>
            </a:r>
            <a:endParaRPr lang="en-GB" sz="800" dirty="0"/>
          </a:p>
        </p:txBody>
      </p:sp>
      <p:sp>
        <p:nvSpPr>
          <p:cNvPr id="16" name="15 Elipse"/>
          <p:cNvSpPr/>
          <p:nvPr/>
        </p:nvSpPr>
        <p:spPr>
          <a:xfrm>
            <a:off x="5076626" y="1629370"/>
            <a:ext cx="928694" cy="3571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16 CuadroTexto"/>
          <p:cNvSpPr txBox="1"/>
          <p:nvPr/>
        </p:nvSpPr>
        <p:spPr>
          <a:xfrm>
            <a:off x="5148064" y="1700808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Observation</a:t>
            </a:r>
            <a:endParaRPr lang="en-GB" sz="800" dirty="0"/>
          </a:p>
        </p:txBody>
      </p:sp>
      <p:sp>
        <p:nvSpPr>
          <p:cNvPr id="18" name="17 Elipse"/>
          <p:cNvSpPr/>
          <p:nvPr/>
        </p:nvSpPr>
        <p:spPr>
          <a:xfrm>
            <a:off x="5076056" y="2486626"/>
            <a:ext cx="936104" cy="280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18 CuadroTexto"/>
          <p:cNvSpPr txBox="1"/>
          <p:nvPr/>
        </p:nvSpPr>
        <p:spPr>
          <a:xfrm>
            <a:off x="5148064" y="247921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WaveHeightProperty</a:t>
            </a:r>
            <a:endParaRPr lang="en-GB" sz="800" dirty="0"/>
          </a:p>
        </p:txBody>
      </p:sp>
      <p:cxnSp>
        <p:nvCxnSpPr>
          <p:cNvPr id="20" name="19 Conector recto de flecha"/>
          <p:cNvCxnSpPr>
            <a:stCxn id="16" idx="4"/>
            <a:endCxn id="18" idx="0"/>
          </p:cNvCxnSpPr>
          <p:nvPr/>
        </p:nvCxnSpPr>
        <p:spPr bwMode="auto">
          <a:xfrm rot="16200000" flipH="1">
            <a:off x="5292507" y="2235025"/>
            <a:ext cx="500066" cy="31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20 CuadroTexto"/>
          <p:cNvSpPr txBox="1"/>
          <p:nvPr/>
        </p:nvSpPr>
        <p:spPr>
          <a:xfrm>
            <a:off x="4860032" y="2047168"/>
            <a:ext cx="64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observedProperty</a:t>
            </a:r>
            <a:endParaRPr lang="en-GB" sz="800" dirty="0"/>
          </a:p>
        </p:txBody>
      </p:sp>
      <p:sp>
        <p:nvSpPr>
          <p:cNvPr id="22" name="21 Elipse"/>
          <p:cNvSpPr/>
          <p:nvPr/>
        </p:nvSpPr>
        <p:spPr>
          <a:xfrm>
            <a:off x="5862444" y="2200874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22 CuadroTexto"/>
          <p:cNvSpPr txBox="1"/>
          <p:nvPr/>
        </p:nvSpPr>
        <p:spPr>
          <a:xfrm>
            <a:off x="5868144" y="1831144"/>
            <a:ext cx="94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hasObservationResult</a:t>
            </a:r>
            <a:endParaRPr lang="en-GB" sz="8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791006" y="2200874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xsd:float</a:t>
            </a:r>
            <a:endParaRPr lang="en-GB" sz="800" dirty="0"/>
          </a:p>
        </p:txBody>
      </p:sp>
      <p:cxnSp>
        <p:nvCxnSpPr>
          <p:cNvPr id="25" name="24 Conector recto de flecha"/>
          <p:cNvCxnSpPr/>
          <p:nvPr/>
        </p:nvCxnSpPr>
        <p:spPr bwMode="auto">
          <a:xfrm rot="16200000" flipH="1">
            <a:off x="5862444" y="1986560"/>
            <a:ext cx="285752" cy="1428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25 CuadroTexto"/>
          <p:cNvSpPr txBox="1"/>
          <p:nvPr/>
        </p:nvSpPr>
        <p:spPr>
          <a:xfrm>
            <a:off x="6660232" y="1615120"/>
            <a:ext cx="658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locatedInRegion</a:t>
            </a:r>
            <a:endParaRPr lang="en-GB" sz="8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7164288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Ontologies</a:t>
            </a:r>
            <a:endParaRPr lang="en-GB" sz="18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827584" y="1916832"/>
            <a:ext cx="139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Streams</a:t>
            </a:r>
            <a:endParaRPr lang="en-GB" sz="18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1920" y="1831144"/>
            <a:ext cx="792088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S</a:t>
            </a:r>
            <a:r>
              <a:rPr lang="en-GB" sz="1000" baseline="-25000" dirty="0" smtClean="0">
                <a:solidFill>
                  <a:schemeClr val="bg1"/>
                </a:solidFill>
              </a:rPr>
              <a:t>2</a:t>
            </a:r>
            <a:r>
              <a:rPr lang="en-GB" sz="1000" dirty="0" smtClean="0">
                <a:solidFill>
                  <a:schemeClr val="bg1"/>
                </a:solidFill>
              </a:rPr>
              <a:t>O </a:t>
            </a:r>
          </a:p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Mapping</a:t>
            </a:r>
            <a:endParaRPr lang="en-GB" sz="1000" dirty="0">
              <a:solidFill>
                <a:schemeClr val="bg1"/>
              </a:solidFill>
            </a:endParaRPr>
          </a:p>
        </p:txBody>
      </p:sp>
      <p:cxnSp>
        <p:nvCxnSpPr>
          <p:cNvPr id="32" name="31 Conector recto de flecha"/>
          <p:cNvCxnSpPr/>
          <p:nvPr/>
        </p:nvCxnSpPr>
        <p:spPr bwMode="auto">
          <a:xfrm flipV="1">
            <a:off x="5719570" y="1557932"/>
            <a:ext cx="571502" cy="714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33 Elipse"/>
          <p:cNvSpPr/>
          <p:nvPr/>
        </p:nvSpPr>
        <p:spPr>
          <a:xfrm>
            <a:off x="6300192" y="1399096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34 Conector recto de flecha"/>
          <p:cNvCxnSpPr/>
          <p:nvPr/>
        </p:nvCxnSpPr>
        <p:spPr bwMode="auto">
          <a:xfrm rot="16200000" flipH="1">
            <a:off x="6505386" y="1772246"/>
            <a:ext cx="500066" cy="2143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35 Elipse"/>
          <p:cNvSpPr/>
          <p:nvPr/>
        </p:nvSpPr>
        <p:spPr>
          <a:xfrm>
            <a:off x="6648262" y="2129436"/>
            <a:ext cx="642942" cy="2143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12 CuadroTexto"/>
          <p:cNvSpPr txBox="1"/>
          <p:nvPr/>
        </p:nvSpPr>
        <p:spPr>
          <a:xfrm>
            <a:off x="2411760" y="1687128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envdata_milford</a:t>
            </a:r>
            <a:endParaRPr lang="en-GB" sz="800" dirty="0"/>
          </a:p>
        </p:txBody>
      </p:sp>
      <p:sp>
        <p:nvSpPr>
          <p:cNvPr id="42" name="12 CuadroTexto"/>
          <p:cNvSpPr txBox="1"/>
          <p:nvPr/>
        </p:nvSpPr>
        <p:spPr>
          <a:xfrm>
            <a:off x="2411760" y="147110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envdata_chesil</a:t>
            </a:r>
            <a:endParaRPr lang="en-GB" sz="800" dirty="0"/>
          </a:p>
        </p:txBody>
      </p:sp>
      <p:sp>
        <p:nvSpPr>
          <p:cNvPr id="43" name="12 CuadroTexto"/>
          <p:cNvSpPr txBox="1"/>
          <p:nvPr/>
        </p:nvSpPr>
        <p:spPr>
          <a:xfrm>
            <a:off x="2555776" y="1255080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err="1" smtClean="0"/>
              <a:t>envdata_westbay</a:t>
            </a:r>
            <a:endParaRPr lang="en-GB" sz="800" dirty="0"/>
          </a:p>
        </p:txBody>
      </p:sp>
      <p:cxnSp>
        <p:nvCxnSpPr>
          <p:cNvPr id="44" name="9 Conector recto"/>
          <p:cNvCxnSpPr/>
          <p:nvPr/>
        </p:nvCxnSpPr>
        <p:spPr bwMode="auto">
          <a:xfrm>
            <a:off x="2339752" y="2119176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9 Conector recto"/>
          <p:cNvCxnSpPr/>
          <p:nvPr/>
        </p:nvCxnSpPr>
        <p:spPr bwMode="auto">
          <a:xfrm>
            <a:off x="2411760" y="1903152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9 Conector recto"/>
          <p:cNvCxnSpPr/>
          <p:nvPr/>
        </p:nvCxnSpPr>
        <p:spPr bwMode="auto">
          <a:xfrm>
            <a:off x="2483768" y="1687128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9 Conector recto"/>
          <p:cNvCxnSpPr/>
          <p:nvPr/>
        </p:nvCxnSpPr>
        <p:spPr bwMode="auto">
          <a:xfrm>
            <a:off x="2555776" y="1471104"/>
            <a:ext cx="1008112" cy="17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25 CuadroTexto"/>
          <p:cNvSpPr txBox="1"/>
          <p:nvPr/>
        </p:nvSpPr>
        <p:spPr>
          <a:xfrm>
            <a:off x="6660232" y="2119176"/>
            <a:ext cx="658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Region</a:t>
            </a:r>
            <a:endParaRPr lang="en-GB" sz="800" dirty="0"/>
          </a:p>
        </p:txBody>
      </p:sp>
      <p:sp>
        <p:nvSpPr>
          <p:cNvPr id="28" name="27 Flecha izquierda y derecha"/>
          <p:cNvSpPr/>
          <p:nvPr/>
        </p:nvSpPr>
        <p:spPr>
          <a:xfrm>
            <a:off x="4572000" y="1975160"/>
            <a:ext cx="385762" cy="22385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26 Flecha izquierda y derecha"/>
          <p:cNvSpPr/>
          <p:nvPr/>
        </p:nvSpPr>
        <p:spPr>
          <a:xfrm>
            <a:off x="3491880" y="1975160"/>
            <a:ext cx="385762" cy="22385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32 CuadroTexto"/>
          <p:cNvSpPr txBox="1"/>
          <p:nvPr/>
        </p:nvSpPr>
        <p:spPr>
          <a:xfrm>
            <a:off x="6219634" y="1415056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Feature</a:t>
            </a:r>
            <a:endParaRPr lang="en-GB" sz="800" dirty="0"/>
          </a:p>
        </p:txBody>
      </p:sp>
      <p:sp>
        <p:nvSpPr>
          <p:cNvPr id="55" name="27 Flecha izquierda y derecha"/>
          <p:cNvSpPr/>
          <p:nvPr/>
        </p:nvSpPr>
        <p:spPr>
          <a:xfrm>
            <a:off x="3923928" y="4581128"/>
            <a:ext cx="864096" cy="36787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29 CuadroTexto"/>
          <p:cNvSpPr txBox="1"/>
          <p:nvPr/>
        </p:nvSpPr>
        <p:spPr>
          <a:xfrm>
            <a:off x="755576" y="60932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SPARQL</a:t>
            </a:r>
            <a:r>
              <a:rPr lang="en-GB" sz="1800" baseline="-25000" dirty="0" smtClean="0"/>
              <a:t>STR</a:t>
            </a:r>
            <a:endParaRPr lang="en-GB" sz="1800" baseline="-25000" dirty="0"/>
          </a:p>
        </p:txBody>
      </p:sp>
      <p:sp>
        <p:nvSpPr>
          <p:cNvPr id="57" name="29 CuadroTexto"/>
          <p:cNvSpPr txBox="1"/>
          <p:nvPr/>
        </p:nvSpPr>
        <p:spPr>
          <a:xfrm>
            <a:off x="5724128" y="60212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 smtClean="0"/>
              <a:t>SNEEql</a:t>
            </a:r>
            <a:endParaRPr lang="en-GB" sz="1800" baseline="-25000" dirty="0"/>
          </a:p>
        </p:txBody>
      </p:sp>
      <p:sp>
        <p:nvSpPr>
          <p:cNvPr id="49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</p:spPr>
        <p:txBody>
          <a:bodyPr/>
          <a:lstStyle/>
          <a:p>
            <a:pPr>
              <a:defRPr/>
            </a:pPr>
            <a:r>
              <a:rPr lang="es-ES" dirty="0" err="1" smtClean="0"/>
              <a:t>Enabling</a:t>
            </a:r>
            <a:r>
              <a:rPr lang="es-ES" dirty="0" smtClean="0"/>
              <a:t>  </a:t>
            </a:r>
            <a:r>
              <a:rPr lang="es-ES" dirty="0" err="1" smtClean="0"/>
              <a:t>Ontology-based</a:t>
            </a:r>
            <a:r>
              <a:rPr lang="es-ES" dirty="0" smtClean="0"/>
              <a:t> Access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 smtClean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service stuff, integration with SNEE, CCO live data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Nice application using our thing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None/>
            </a:pPr>
            <a:r>
              <a:rPr lang="fr-CH" dirty="0" err="1" smtClean="0"/>
              <a:t>Ontology</a:t>
            </a:r>
            <a:r>
              <a:rPr lang="fr-CH" dirty="0" smtClean="0"/>
              <a:t>-base data </a:t>
            </a:r>
            <a:r>
              <a:rPr lang="fr-CH" dirty="0" err="1" smtClean="0"/>
              <a:t>access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Define</a:t>
            </a:r>
            <a:r>
              <a:rPr lang="fr-CH" dirty="0" smtClean="0"/>
              <a:t> </a:t>
            </a:r>
            <a:r>
              <a:rPr lang="fr-CH" dirty="0" err="1" smtClean="0"/>
              <a:t>stream</a:t>
            </a:r>
            <a:r>
              <a:rPr lang="fr-CH" dirty="0" smtClean="0"/>
              <a:t> extensions for R2O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Define</a:t>
            </a:r>
            <a:r>
              <a:rPr lang="fr-CH" dirty="0" smtClean="0"/>
              <a:t> SPARQL</a:t>
            </a:r>
            <a:r>
              <a:rPr lang="fr-CH" baseline="-25000" dirty="0" smtClean="0"/>
              <a:t>STR</a:t>
            </a:r>
            <a:r>
              <a:rPr lang="fr-CH" dirty="0" smtClean="0"/>
              <a:t> </a:t>
            </a:r>
            <a:r>
              <a:rPr lang="fr-CH" dirty="0" err="1" smtClean="0"/>
              <a:t>language</a:t>
            </a:r>
            <a:r>
              <a:rPr lang="fr-CH" dirty="0" smtClean="0"/>
              <a:t> </a:t>
            </a:r>
            <a:r>
              <a:rPr lang="fr-CH" dirty="0" err="1" smtClean="0"/>
              <a:t>syntax</a:t>
            </a:r>
            <a:r>
              <a:rPr lang="fr-CH" dirty="0" smtClean="0"/>
              <a:t> and </a:t>
            </a:r>
            <a:r>
              <a:rPr lang="fr-CH" dirty="0" err="1" smtClean="0"/>
              <a:t>semantics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Enable</a:t>
            </a:r>
            <a:r>
              <a:rPr lang="fr-CH" dirty="0" smtClean="0"/>
              <a:t> </a:t>
            </a:r>
            <a:r>
              <a:rPr lang="fr-CH" dirty="0" err="1" smtClean="0"/>
              <a:t>engine</a:t>
            </a:r>
            <a:r>
              <a:rPr lang="fr-CH" dirty="0" smtClean="0"/>
              <a:t> support for « S2O » documents, SPARQL</a:t>
            </a:r>
            <a:r>
              <a:rPr lang="fr-CH" baseline="-25000" dirty="0" smtClean="0"/>
              <a:t>STR </a:t>
            </a:r>
            <a:r>
              <a:rPr lang="fr-CH" dirty="0" smtClean="0"/>
              <a:t> </a:t>
            </a:r>
            <a:r>
              <a:rPr lang="fr-CH" dirty="0" err="1" smtClean="0"/>
              <a:t>queries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Enabled</a:t>
            </a:r>
            <a:r>
              <a:rPr lang="fr-CH" dirty="0" smtClean="0"/>
              <a:t> </a:t>
            </a:r>
            <a:r>
              <a:rPr lang="fr-CH" dirty="0" err="1" smtClean="0"/>
              <a:t>engine</a:t>
            </a:r>
            <a:r>
              <a:rPr lang="fr-CH" dirty="0" smtClean="0"/>
              <a:t> support for </a:t>
            </a:r>
            <a:r>
              <a:rPr lang="fr-CH" dirty="0" err="1" smtClean="0"/>
              <a:t>SNEEql</a:t>
            </a:r>
            <a:r>
              <a:rPr lang="fr-CH" dirty="0" smtClean="0"/>
              <a:t> translation and </a:t>
            </a:r>
            <a:r>
              <a:rPr lang="fr-CH" dirty="0" err="1" smtClean="0"/>
              <a:t>connection</a:t>
            </a:r>
            <a:endParaRPr lang="fr-CH" dirty="0" smtClean="0"/>
          </a:p>
          <a:p>
            <a:pPr marL="342900" lvl="1" indent="-342900"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400" dirty="0" smtClean="0"/>
              <a:t>Limited to non-distributed scenario initially</a:t>
            </a:r>
          </a:p>
          <a:p>
            <a:endParaRPr lang="en-US" dirty="0"/>
          </a:p>
        </p:txBody>
      </p:sp>
      <p:sp>
        <p:nvSpPr>
          <p:cNvPr id="4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  <a:noFill/>
        </p:spPr>
        <p:txBody>
          <a:bodyPr/>
          <a:lstStyle/>
          <a:p>
            <a:fld id="{568ABF2F-D1F2-4C90-83E0-0309C18E6684}" type="slidenum">
              <a:rPr lang="es-ES" smtClean="0">
                <a:latin typeface="Arial" charset="0"/>
              </a:rPr>
              <a:pPr/>
              <a:t>18</a:t>
            </a:fld>
            <a:endParaRPr lang="es-ES" dirty="0" smtClean="0">
              <a:latin typeface="Arial" charset="0"/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</p:spPr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E8A96-DEE2-4C5B-8663-2BB74B1F4E24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Future Works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071538" y="928670"/>
            <a:ext cx="73152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Ontology-based data access</a:t>
            </a:r>
            <a:endParaRPr lang="en-US" sz="2000" kern="0" dirty="0" smtClean="0">
              <a:solidFill>
                <a:srgbClr val="4D4D4D"/>
              </a:solidFill>
              <a:latin typeface="+mn-lt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 smtClean="0">
                <a:solidFill>
                  <a:srgbClr val="4D4D4D"/>
                </a:solidFill>
                <a:latin typeface="+mn-lt"/>
              </a:rPr>
              <a:t>SPARQL construct expressions, aggregates, projected operators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Implement adapters for other streaming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</a:rPr>
              <a:t> sources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baseline="0" dirty="0" smtClean="0">
                <a:solidFill>
                  <a:srgbClr val="4D4D4D"/>
                </a:solidFill>
                <a:latin typeface="+mn-lt"/>
              </a:rPr>
              <a:t>Add query rewriting</a:t>
            </a:r>
            <a:r>
              <a:rPr lang="en-US" kern="0" dirty="0" smtClean="0">
                <a:solidFill>
                  <a:srgbClr val="4D4D4D"/>
                </a:solidFill>
                <a:latin typeface="+mn-lt"/>
              </a:rPr>
              <a:t> algorithms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Ontology-based streaming data integration</a:t>
            </a:r>
          </a:p>
          <a:p>
            <a:pPr marL="1200150" lvl="2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Horizontal &amp; vertical integration</a:t>
            </a:r>
          </a:p>
          <a:p>
            <a:pPr marL="1200150" lvl="2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 streaming + stored data</a:t>
            </a:r>
          </a:p>
          <a:p>
            <a:pPr marL="1200150" lvl="2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RDF data sources integration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 query optimization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Analyze cost models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 sources statistics and metadata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 smtClean="0">
                <a:solidFill>
                  <a:srgbClr val="4D4D4D"/>
                </a:solidFill>
                <a:latin typeface="+mn-lt"/>
              </a:rPr>
              <a:t>Quantitative evaluation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Marcador de número de diapositiva"/>
          <p:cNvSpPr txBox="1">
            <a:spLocks/>
          </p:cNvSpPr>
          <p:nvPr/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ABF2F-D1F2-4C90-83E0-0309C18E6684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" sz="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3 Marcador de pie de página"/>
          <p:cNvSpPr txBox="1">
            <a:spLocks/>
          </p:cNvSpPr>
          <p:nvPr/>
        </p:nvSpPr>
        <p:spPr bwMode="auto">
          <a:xfrm>
            <a:off x="1071538" y="66294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1" name="2 Marcador de número de diapositiva"/>
          <p:cNvSpPr txBox="1">
            <a:spLocks/>
          </p:cNvSpPr>
          <p:nvPr/>
        </p:nvSpPr>
        <p:spPr bwMode="auto">
          <a:xfrm>
            <a:off x="607219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</p:spPr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Mapping Streams to Ontologies</a:t>
            </a:r>
          </a:p>
          <a:p>
            <a:r>
              <a:rPr lang="en-US" dirty="0" smtClean="0"/>
              <a:t>SPARQL Stream</a:t>
            </a:r>
          </a:p>
          <a:p>
            <a:r>
              <a:rPr lang="en-US" dirty="0" smtClean="0"/>
              <a:t>Query Translation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Conclusions</a:t>
            </a:r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Thanks!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B72F7C-718B-4771-923D-883B9E3B344D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5916617"/>
            <a:ext cx="6172200" cy="94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Enabling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Ontology-based </a:t>
            </a:r>
            <a:r>
              <a:rPr lang="en-US" sz="1400" b="1" kern="0" dirty="0" smtClean="0">
                <a:latin typeface="+mj-lt"/>
                <a:ea typeface="+mj-ea"/>
                <a:cs typeface="+mj-cs"/>
              </a:rPr>
              <a:t>Access to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Streaming Data Sources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s-E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</p:spPr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&amp; Scope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214282" y="3000372"/>
            <a:ext cx="4171952" cy="5000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 Data</a:t>
            </a:r>
          </a:p>
        </p:txBody>
      </p:sp>
      <p:pic>
        <p:nvPicPr>
          <p:cNvPr id="6" name="Picture 4" descr="http://www.linuxfordevices.com/images/stories/libelium_waspmo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928670"/>
            <a:ext cx="1250143" cy="14287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6072198" y="3643314"/>
            <a:ext cx="164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t9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t8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t7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t1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  <a:endParaRPr lang="en-GB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929190" y="4071942"/>
            <a:ext cx="107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Streaming Data</a:t>
            </a:r>
            <a:endParaRPr lang="en-GB" sz="1200" dirty="0"/>
          </a:p>
        </p:txBody>
      </p:sp>
      <p:sp>
        <p:nvSpPr>
          <p:cNvPr id="9" name="8 Abrir llave"/>
          <p:cNvSpPr/>
          <p:nvPr/>
        </p:nvSpPr>
        <p:spPr>
          <a:xfrm>
            <a:off x="5929322" y="3643314"/>
            <a:ext cx="142876" cy="1500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CuadroTexto"/>
          <p:cNvSpPr txBox="1"/>
          <p:nvPr/>
        </p:nvSpPr>
        <p:spPr>
          <a:xfrm>
            <a:off x="571472" y="3500438"/>
            <a:ext cx="3643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Continuously appended data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Potentially infinite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Time-stamped tuples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Continuous queries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Latest used in queries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571472" y="1357298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Ubiquitous data capture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Data processing 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Cheap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Noisy, Unreliable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 Low computational, power resources, storage </a:t>
            </a:r>
          </a:p>
        </p:txBody>
      </p:sp>
      <p:sp>
        <p:nvSpPr>
          <p:cNvPr id="38" name="2 Marcador de contenido"/>
          <p:cNvSpPr txBox="1">
            <a:spLocks/>
          </p:cNvSpPr>
          <p:nvPr/>
        </p:nvSpPr>
        <p:spPr>
          <a:xfrm>
            <a:off x="214282" y="928670"/>
            <a:ext cx="4171952" cy="5000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Sensor technologies</a:t>
            </a: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850" y="6629400"/>
            <a:ext cx="3657600" cy="228600"/>
          </a:xfrm>
        </p:spPr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857224" y="5715016"/>
            <a:ext cx="7777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Applications in security surveillance, healthcare provision, environmental monitoring, you name it.</a:t>
            </a:r>
          </a:p>
        </p:txBody>
      </p:sp>
      <p:sp>
        <p:nvSpPr>
          <p:cNvPr id="44" name="43 Flecha abajo"/>
          <p:cNvSpPr/>
          <p:nvPr/>
        </p:nvSpPr>
        <p:spPr bwMode="auto">
          <a:xfrm>
            <a:off x="4143372" y="5429264"/>
            <a:ext cx="571504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3710445" cy="230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130" y="2128355"/>
            <a:ext cx="795889" cy="91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428596" y="1714488"/>
            <a:ext cx="107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Emergency planner</a:t>
            </a:r>
            <a:endParaRPr lang="en-GB" sz="12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1928794" y="714356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Flood risk alert: </a:t>
            </a:r>
          </a:p>
          <a:p>
            <a:pPr algn="ctr"/>
            <a:r>
              <a:rPr lang="en-GB" sz="1400" b="1" dirty="0" smtClean="0">
                <a:solidFill>
                  <a:schemeClr val="accent4">
                    <a:lumMod val="75000"/>
                  </a:schemeClr>
                </a:solidFill>
              </a:rPr>
              <a:t>South East England</a:t>
            </a:r>
            <a:endParaRPr lang="en-GB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5846" name="Picture 6" descr="CCO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428736"/>
            <a:ext cx="1214446" cy="387590"/>
          </a:xfrm>
          <a:prstGeom prst="rect">
            <a:avLst/>
          </a:prstGeom>
          <a:noFill/>
        </p:spPr>
      </p:pic>
      <p:pic>
        <p:nvPicPr>
          <p:cNvPr id="35848" name="Picture 8" descr="Met Offic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2143116"/>
            <a:ext cx="1143008" cy="465900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 bwMode="auto">
          <a:xfrm>
            <a:off x="4686306" y="2750340"/>
            <a:ext cx="1214446" cy="428628"/>
          </a:xfrm>
          <a:prstGeom prst="rect">
            <a:avLst/>
          </a:prstGeom>
          <a:solidFill>
            <a:srgbClr val="33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35850" name="Picture 10" descr="Environment Agency - Hom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2786058"/>
            <a:ext cx="1157289" cy="321470"/>
          </a:xfrm>
          <a:prstGeom prst="rect">
            <a:avLst/>
          </a:prstGeom>
          <a:noFill/>
        </p:spPr>
      </p:pic>
      <p:sp>
        <p:nvSpPr>
          <p:cNvPr id="14" name="13 CuadroTexto"/>
          <p:cNvSpPr txBox="1"/>
          <p:nvPr/>
        </p:nvSpPr>
        <p:spPr>
          <a:xfrm>
            <a:off x="4714876" y="3286124"/>
            <a:ext cx="1071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...</a:t>
            </a:r>
          </a:p>
          <a:p>
            <a:pPr algn="ctr"/>
            <a:r>
              <a:rPr lang="en-GB" sz="1200" dirty="0" smtClean="0"/>
              <a:t>...</a:t>
            </a:r>
          </a:p>
          <a:p>
            <a:pPr algn="ctr"/>
            <a:r>
              <a:rPr lang="en-GB" sz="1200" dirty="0" smtClean="0"/>
              <a:t>...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072198" y="1357298"/>
            <a:ext cx="100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Real-time </a:t>
            </a:r>
          </a:p>
          <a:p>
            <a:pPr algn="ctr"/>
            <a:r>
              <a:rPr lang="en-GB" sz="1200" dirty="0" smtClean="0"/>
              <a:t>data</a:t>
            </a:r>
            <a:endParaRPr lang="en-GB" sz="1200" dirty="0"/>
          </a:p>
        </p:txBody>
      </p:sp>
      <p:pic>
        <p:nvPicPr>
          <p:cNvPr id="35854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15272" y="857232"/>
            <a:ext cx="1071570" cy="141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18 CuadroTexto"/>
          <p:cNvSpPr txBox="1"/>
          <p:nvPr/>
        </p:nvSpPr>
        <p:spPr>
          <a:xfrm>
            <a:off x="6072198" y="2143116"/>
            <a:ext cx="150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Meteorological forecasts</a:t>
            </a:r>
            <a:endParaRPr lang="en-GB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143636" y="2714620"/>
            <a:ext cx="150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Flood defences data</a:t>
            </a:r>
            <a:endParaRPr lang="en-GB" sz="1200" dirty="0"/>
          </a:p>
        </p:txBody>
      </p:sp>
      <p:sp>
        <p:nvSpPr>
          <p:cNvPr id="21" name="20 Flecha derecha"/>
          <p:cNvSpPr/>
          <p:nvPr/>
        </p:nvSpPr>
        <p:spPr bwMode="auto">
          <a:xfrm>
            <a:off x="5929322" y="1571612"/>
            <a:ext cx="285752" cy="1171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2" name="21 Flecha derecha"/>
          <p:cNvSpPr/>
          <p:nvPr/>
        </p:nvSpPr>
        <p:spPr bwMode="auto">
          <a:xfrm>
            <a:off x="5929322" y="2357430"/>
            <a:ext cx="285752" cy="1171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" name="22 Flecha derecha"/>
          <p:cNvSpPr/>
          <p:nvPr/>
        </p:nvSpPr>
        <p:spPr bwMode="auto">
          <a:xfrm>
            <a:off x="5929322" y="2928934"/>
            <a:ext cx="285752" cy="1171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4" name="23 Flecha derecha"/>
          <p:cNvSpPr/>
          <p:nvPr/>
        </p:nvSpPr>
        <p:spPr bwMode="auto">
          <a:xfrm>
            <a:off x="5929322" y="3571876"/>
            <a:ext cx="285752" cy="1171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6215074" y="3000372"/>
            <a:ext cx="150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Other sources</a:t>
            </a:r>
            <a:endParaRPr lang="en-GB" sz="12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000100" y="3714752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Detect conditions likely to cause a flood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Present data model in terms of the user domain: e.g. Flood risk assessment</a:t>
            </a:r>
          </a:p>
          <a:p>
            <a:endParaRPr lang="en-GB" dirty="0" smtClean="0"/>
          </a:p>
        </p:txBody>
      </p:sp>
      <p:sp>
        <p:nvSpPr>
          <p:cNvPr id="27" name="26 CuadroTexto"/>
          <p:cNvSpPr txBox="1"/>
          <p:nvPr/>
        </p:nvSpPr>
        <p:spPr>
          <a:xfrm>
            <a:off x="785786" y="4929198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/>
            <a:r>
              <a:rPr lang="en-GB" dirty="0" smtClean="0"/>
              <a:t>Example: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GB" dirty="0" smtClean="0"/>
              <a:t>“provide me with the wind speed observations average over the last </a:t>
            </a:r>
            <a:r>
              <a:rPr lang="en-GB" dirty="0" smtClean="0"/>
              <a:t>minute in the Solent region, </a:t>
            </a:r>
            <a:r>
              <a:rPr lang="en-GB" dirty="0" smtClean="0"/>
              <a:t>if it is higher than the average of the last 2 to 3 hours” 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7072330" y="1214422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Wave,</a:t>
            </a:r>
          </a:p>
          <a:p>
            <a:r>
              <a:rPr lang="en-GB" sz="1200" dirty="0" smtClean="0"/>
              <a:t>Wind,</a:t>
            </a:r>
          </a:p>
          <a:p>
            <a:r>
              <a:rPr lang="en-GB" sz="1200" dirty="0" smtClean="0"/>
              <a:t>Tide</a:t>
            </a:r>
            <a:endParaRPr lang="en-GB" sz="1200" dirty="0"/>
          </a:p>
        </p:txBody>
      </p:sp>
      <p:sp>
        <p:nvSpPr>
          <p:cNvPr id="29" name="28 Abrir llave"/>
          <p:cNvSpPr/>
          <p:nvPr/>
        </p:nvSpPr>
        <p:spPr bwMode="auto">
          <a:xfrm>
            <a:off x="6929454" y="1214422"/>
            <a:ext cx="285752" cy="642942"/>
          </a:xfrm>
          <a:prstGeom prst="leftBrac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214282" y="928670"/>
            <a:ext cx="7358114" cy="40719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Ontologies can be used as such a common model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2400" kern="0" dirty="0" smtClean="0">
              <a:solidFill>
                <a:srgbClr val="4D4D4D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2400" kern="0" dirty="0" smtClean="0">
              <a:solidFill>
                <a:srgbClr val="4D4D4D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2400" kern="0" dirty="0" smtClean="0">
              <a:solidFill>
                <a:srgbClr val="4D4D4D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400" kern="0" dirty="0" smtClean="0">
                <a:solidFill>
                  <a:srgbClr val="4D4D4D"/>
                </a:solidFill>
                <a:latin typeface="+mn-lt"/>
              </a:rPr>
              <a:t>Put something nice here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2400" kern="0" dirty="0" smtClean="0">
              <a:solidFill>
                <a:srgbClr val="4D4D4D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2400" kern="0" dirty="0" smtClean="0">
              <a:solidFill>
                <a:srgbClr val="4D4D4D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endParaRPr lang="en-GB" sz="2400" kern="0" dirty="0" smtClean="0">
              <a:solidFill>
                <a:srgbClr val="4D4D4D"/>
              </a:solidFill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GB" sz="2400" kern="0" dirty="0" smtClean="0">
                <a:solidFill>
                  <a:srgbClr val="4D4D4D"/>
                </a:solidFill>
                <a:latin typeface="+mn-lt"/>
              </a:rPr>
              <a:t>Answer the requirements: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Establish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mappings between ontological models and streaming data source schemas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baseline="0" dirty="0" smtClean="0">
                <a:solidFill>
                  <a:srgbClr val="4D4D4D"/>
                </a:solidFill>
                <a:latin typeface="+mn-lt"/>
              </a:rPr>
              <a:t>Access</a:t>
            </a:r>
            <a:r>
              <a:rPr lang="en-GB" sz="2000" kern="0" dirty="0" smtClean="0">
                <a:solidFill>
                  <a:srgbClr val="4D4D4D"/>
                </a:solidFill>
                <a:latin typeface="+mn-lt"/>
              </a:rPr>
              <a:t> streaming data sources through queries over ontology models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– Ontology-based Data Access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Oval 41"/>
          <p:cNvSpPr/>
          <p:nvPr/>
        </p:nvSpPr>
        <p:spPr>
          <a:xfrm>
            <a:off x="2643174" y="1857364"/>
            <a:ext cx="685805" cy="6429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23"/>
          <p:cNvGrpSpPr/>
          <p:nvPr/>
        </p:nvGrpSpPr>
        <p:grpSpPr>
          <a:xfrm>
            <a:off x="2643174" y="2000240"/>
            <a:ext cx="571504" cy="428628"/>
            <a:chOff x="2285984" y="2571744"/>
            <a:chExt cx="642942" cy="357190"/>
          </a:xfrm>
        </p:grpSpPr>
        <p:sp>
          <p:nvSpPr>
            <p:cNvPr id="18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12"/>
            <p:cNvCxnSpPr>
              <a:stCxn id="20" idx="2"/>
              <a:endCxn id="19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4"/>
            <p:cNvCxnSpPr>
              <a:stCxn id="20" idx="2"/>
              <a:endCxn id="18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7"/>
            <p:cNvCxnSpPr>
              <a:stCxn id="18" idx="2"/>
              <a:endCxn id="22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0"/>
            <p:cNvCxnSpPr>
              <a:stCxn id="18" idx="2"/>
              <a:endCxn id="21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64 Rectángulo redondeado"/>
          <p:cNvSpPr/>
          <p:nvPr/>
        </p:nvSpPr>
        <p:spPr>
          <a:xfrm>
            <a:off x="0" y="3286124"/>
            <a:ext cx="185735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Ontology-based Data Access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16 Disco magnético"/>
          <p:cNvSpPr/>
          <p:nvPr/>
        </p:nvSpPr>
        <p:spPr>
          <a:xfrm>
            <a:off x="2643174" y="4357694"/>
            <a:ext cx="714380" cy="64294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91 Flecha izquierda y derecha"/>
          <p:cNvSpPr/>
          <p:nvPr/>
        </p:nvSpPr>
        <p:spPr>
          <a:xfrm rot="5400000">
            <a:off x="2857489" y="4000503"/>
            <a:ext cx="285749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73" name="131 CuadroTexto"/>
          <p:cNvSpPr txBox="1"/>
          <p:nvPr/>
        </p:nvSpPr>
        <p:spPr>
          <a:xfrm>
            <a:off x="6572264" y="2428868"/>
            <a:ext cx="20717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</a:t>
            </a:r>
            <a:r>
              <a:rPr lang="en-GB" sz="1400" baseline="-25000" dirty="0" smtClean="0"/>
              <a:t>2</a:t>
            </a:r>
            <a:r>
              <a:rPr lang="en-GB" sz="1400" dirty="0" smtClean="0"/>
              <a:t>O + ODEMapster</a:t>
            </a:r>
          </a:p>
          <a:p>
            <a:r>
              <a:rPr lang="en-GB" sz="1400" dirty="0" smtClean="0"/>
              <a:t>D2RQ</a:t>
            </a:r>
          </a:p>
          <a:p>
            <a:r>
              <a:rPr lang="en-GB" sz="1400" dirty="0" err="1" smtClean="0"/>
              <a:t>SquirrelRDF</a:t>
            </a:r>
            <a:endParaRPr lang="en-GB" sz="1400" dirty="0" smtClean="0"/>
          </a:p>
          <a:p>
            <a:r>
              <a:rPr lang="en-GB" sz="1400" dirty="0" err="1" smtClean="0"/>
              <a:t>RDBToOnto</a:t>
            </a:r>
            <a:endParaRPr lang="en-GB" sz="1400" dirty="0" smtClean="0"/>
          </a:p>
          <a:p>
            <a:r>
              <a:rPr lang="en-GB" sz="1400" dirty="0" smtClean="0"/>
              <a:t>Relational.OWL</a:t>
            </a:r>
          </a:p>
          <a:p>
            <a:r>
              <a:rPr lang="en-GB" sz="1400" dirty="0" smtClean="0"/>
              <a:t>SPASQL</a:t>
            </a:r>
          </a:p>
          <a:p>
            <a:r>
              <a:rPr lang="en-GB" sz="1400" dirty="0" smtClean="0"/>
              <a:t>Virtuoso</a:t>
            </a:r>
          </a:p>
          <a:p>
            <a:r>
              <a:rPr lang="en-GB" sz="1400" dirty="0" smtClean="0"/>
              <a:t>MASTRO</a:t>
            </a:r>
          </a:p>
          <a:p>
            <a:endParaRPr lang="en-GB" sz="1400" dirty="0" smtClean="0"/>
          </a:p>
        </p:txBody>
      </p:sp>
      <p:sp>
        <p:nvSpPr>
          <p:cNvPr id="121" name="120 Rectángulo redondeado"/>
          <p:cNvSpPr/>
          <p:nvPr/>
        </p:nvSpPr>
        <p:spPr bwMode="auto">
          <a:xfrm>
            <a:off x="2428860" y="3000372"/>
            <a:ext cx="1214446" cy="857256"/>
          </a:xfrm>
          <a:prstGeom prst="roundRect">
            <a:avLst/>
          </a:prstGeom>
          <a:solidFill>
            <a:srgbClr val="39639D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Query/Data Transformation</a:t>
            </a:r>
          </a:p>
        </p:txBody>
      </p:sp>
      <p:sp>
        <p:nvSpPr>
          <p:cNvPr id="122" name="91 Flecha izquierda y derecha"/>
          <p:cNvSpPr/>
          <p:nvPr/>
        </p:nvSpPr>
        <p:spPr>
          <a:xfrm rot="5400000">
            <a:off x="2857489" y="2714618"/>
            <a:ext cx="285749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123" name="64 Rectángulo redondeado"/>
          <p:cNvSpPr/>
          <p:nvPr/>
        </p:nvSpPr>
        <p:spPr>
          <a:xfrm>
            <a:off x="3071802" y="2000240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Ontological Models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4" name="64 Rectángulo redondeado"/>
          <p:cNvSpPr/>
          <p:nvPr/>
        </p:nvSpPr>
        <p:spPr>
          <a:xfrm>
            <a:off x="3071802" y="4572008"/>
            <a:ext cx="150016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Relational 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Schemas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5" name="124 Esquina doblada"/>
          <p:cNvSpPr/>
          <p:nvPr/>
        </p:nvSpPr>
        <p:spPr bwMode="auto">
          <a:xfrm>
            <a:off x="4429124" y="3000372"/>
            <a:ext cx="857256" cy="85725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Mapping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Document</a:t>
            </a:r>
          </a:p>
        </p:txBody>
      </p:sp>
      <p:sp>
        <p:nvSpPr>
          <p:cNvPr id="126" name="91 Flecha izquierda y derecha"/>
          <p:cNvSpPr/>
          <p:nvPr/>
        </p:nvSpPr>
        <p:spPr>
          <a:xfrm rot="10800000">
            <a:off x="3714744" y="3357562"/>
            <a:ext cx="500067" cy="7143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127" name="131 CuadroTexto"/>
          <p:cNvSpPr txBox="1"/>
          <p:nvPr/>
        </p:nvSpPr>
        <p:spPr>
          <a:xfrm>
            <a:off x="142844" y="1142984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Generate Semantic Web content from existing relational data sources</a:t>
            </a:r>
          </a:p>
        </p:txBody>
      </p:sp>
      <p:sp>
        <p:nvSpPr>
          <p:cNvPr id="128" name="64 Rectángulo redondeado"/>
          <p:cNvSpPr/>
          <p:nvPr/>
        </p:nvSpPr>
        <p:spPr>
          <a:xfrm>
            <a:off x="1785918" y="2643182"/>
            <a:ext cx="1214446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e.g. SPARQL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9" name="64 Rectángulo redondeado"/>
          <p:cNvSpPr/>
          <p:nvPr/>
        </p:nvSpPr>
        <p:spPr>
          <a:xfrm>
            <a:off x="2071670" y="3929066"/>
            <a:ext cx="92866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e.g. SQL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33" name="132 Cerrar corchete"/>
          <p:cNvSpPr/>
          <p:nvPr/>
        </p:nvSpPr>
        <p:spPr>
          <a:xfrm>
            <a:off x="8286776" y="2500306"/>
            <a:ext cx="45719" cy="171451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133 Abrir corchete"/>
          <p:cNvSpPr/>
          <p:nvPr/>
        </p:nvSpPr>
        <p:spPr>
          <a:xfrm>
            <a:off x="6572264" y="2500306"/>
            <a:ext cx="71438" cy="171451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1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– Querying Relational Data Streams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10" name="131 CuadroTexto"/>
          <p:cNvSpPr txBox="1"/>
          <p:nvPr/>
        </p:nvSpPr>
        <p:spPr>
          <a:xfrm>
            <a:off x="214282" y="92867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Streaming Data</a:t>
            </a:r>
          </a:p>
        </p:txBody>
      </p:sp>
      <p:sp>
        <p:nvSpPr>
          <p:cNvPr id="11" name="131 CuadroTexto"/>
          <p:cNvSpPr txBox="1"/>
          <p:nvPr/>
        </p:nvSpPr>
        <p:spPr>
          <a:xfrm>
            <a:off x="6248868" y="1500174"/>
            <a:ext cx="1428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STREAM</a:t>
            </a:r>
          </a:p>
          <a:p>
            <a:r>
              <a:rPr lang="en-GB" sz="1400" dirty="0" smtClean="0"/>
              <a:t>Aurora/Borealis</a:t>
            </a:r>
          </a:p>
          <a:p>
            <a:r>
              <a:rPr lang="en-GB" sz="1400" dirty="0" smtClean="0"/>
              <a:t>Cougar</a:t>
            </a:r>
          </a:p>
          <a:p>
            <a:r>
              <a:rPr lang="en-GB" sz="1400" dirty="0" err="1" smtClean="0"/>
              <a:t>TinyDB</a:t>
            </a:r>
            <a:endParaRPr lang="en-GB" sz="1400" dirty="0" smtClean="0"/>
          </a:p>
          <a:p>
            <a:r>
              <a:rPr lang="en-GB" sz="1400" dirty="0" smtClean="0"/>
              <a:t>SNEE</a:t>
            </a:r>
          </a:p>
          <a:p>
            <a:endParaRPr lang="en-GB" sz="1400" dirty="0" smtClean="0"/>
          </a:p>
        </p:txBody>
      </p:sp>
      <p:sp>
        <p:nvSpPr>
          <p:cNvPr id="12" name="11 Cerrar corchete"/>
          <p:cNvSpPr/>
          <p:nvPr/>
        </p:nvSpPr>
        <p:spPr>
          <a:xfrm>
            <a:off x="7606190" y="1571611"/>
            <a:ext cx="45719" cy="107157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12 Abrir corchete"/>
          <p:cNvSpPr/>
          <p:nvPr/>
        </p:nvSpPr>
        <p:spPr>
          <a:xfrm>
            <a:off x="6177430" y="1571611"/>
            <a:ext cx="98535" cy="107157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14 Rectángulo"/>
          <p:cNvSpPr/>
          <p:nvPr/>
        </p:nvSpPr>
        <p:spPr bwMode="auto">
          <a:xfrm>
            <a:off x="2071670" y="2214554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</a:t>
            </a:r>
            <a:r>
              <a:rPr kumimoji="0" lang="en-GB" sz="1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19" name="18 Rectángulo"/>
          <p:cNvSpPr/>
          <p:nvPr/>
        </p:nvSpPr>
        <p:spPr bwMode="auto">
          <a:xfrm>
            <a:off x="2786050" y="2786058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e2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0" name="19 Rectángulo"/>
          <p:cNvSpPr/>
          <p:nvPr/>
        </p:nvSpPr>
        <p:spPr bwMode="auto">
          <a:xfrm>
            <a:off x="2071670" y="2786058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</a:t>
            </a:r>
            <a:r>
              <a:rPr kumimoji="0" lang="en-GB" sz="1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29" name="28 Rectángulo"/>
          <p:cNvSpPr/>
          <p:nvPr/>
        </p:nvSpPr>
        <p:spPr bwMode="auto">
          <a:xfrm>
            <a:off x="2786050" y="3357562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e2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1" name="30 Rectángulo"/>
          <p:cNvSpPr/>
          <p:nvPr/>
        </p:nvSpPr>
        <p:spPr bwMode="auto">
          <a:xfrm>
            <a:off x="3500430" y="3357562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e3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4" name="33 Rectángulo redondeado"/>
          <p:cNvSpPr/>
          <p:nvPr/>
        </p:nvSpPr>
        <p:spPr bwMode="auto">
          <a:xfrm>
            <a:off x="571472" y="2143116"/>
            <a:ext cx="2214578" cy="50006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1" name="20 Rectángulo redondeado"/>
          <p:cNvSpPr/>
          <p:nvPr/>
        </p:nvSpPr>
        <p:spPr bwMode="auto">
          <a:xfrm>
            <a:off x="1285852" y="2714620"/>
            <a:ext cx="2214578" cy="50006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2" name="21 Rectángulo redondeado"/>
          <p:cNvSpPr/>
          <p:nvPr/>
        </p:nvSpPr>
        <p:spPr bwMode="auto">
          <a:xfrm>
            <a:off x="2000232" y="3286124"/>
            <a:ext cx="2214578" cy="50006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" name="22 Rectángulo"/>
          <p:cNvSpPr/>
          <p:nvPr/>
        </p:nvSpPr>
        <p:spPr bwMode="auto">
          <a:xfrm>
            <a:off x="2786050" y="3929066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e2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4" name="23 Rectángulo"/>
          <p:cNvSpPr/>
          <p:nvPr/>
        </p:nvSpPr>
        <p:spPr bwMode="auto">
          <a:xfrm>
            <a:off x="2071670" y="3929066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</a:t>
            </a:r>
            <a:r>
              <a:rPr kumimoji="0" lang="en-GB" sz="1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25" name="24 Rectángulo"/>
          <p:cNvSpPr/>
          <p:nvPr/>
        </p:nvSpPr>
        <p:spPr bwMode="auto">
          <a:xfrm>
            <a:off x="3500430" y="3929066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e3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6" name="25 Rectángulo redondeado"/>
          <p:cNvSpPr/>
          <p:nvPr/>
        </p:nvSpPr>
        <p:spPr bwMode="auto">
          <a:xfrm>
            <a:off x="2786050" y="3857628"/>
            <a:ext cx="2143140" cy="50006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7" name="26 Rectángulo"/>
          <p:cNvSpPr/>
          <p:nvPr/>
        </p:nvSpPr>
        <p:spPr bwMode="auto">
          <a:xfrm>
            <a:off x="2071670" y="3357562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</a:t>
            </a:r>
            <a:r>
              <a:rPr kumimoji="0" lang="en-GB" sz="1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28" name="27 Rectángulo"/>
          <p:cNvSpPr/>
          <p:nvPr/>
        </p:nvSpPr>
        <p:spPr bwMode="auto">
          <a:xfrm>
            <a:off x="4214810" y="3929066"/>
            <a:ext cx="642942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latin typeface="Arial" pitchFamily="34" charset="0"/>
              </a:rPr>
              <a:t>e4</a:t>
            </a: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33" name="32 Conector recto"/>
          <p:cNvCxnSpPr/>
          <p:nvPr/>
        </p:nvCxnSpPr>
        <p:spPr bwMode="auto">
          <a:xfrm>
            <a:off x="285720" y="4500570"/>
            <a:ext cx="521497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34 CuadroTexto"/>
          <p:cNvSpPr txBox="1"/>
          <p:nvPr/>
        </p:nvSpPr>
        <p:spPr>
          <a:xfrm>
            <a:off x="785786" y="4572008"/>
            <a:ext cx="227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</a:t>
            </a:r>
            <a:endParaRPr lang="en-GB" sz="1200" baseline="-25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1571604" y="457200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t+1</a:t>
            </a:r>
            <a:endParaRPr lang="en-GB" sz="1200" baseline="-250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2214546" y="457200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</a:t>
            </a:r>
            <a:r>
              <a:rPr lang="en-GB" sz="1200" dirty="0" smtClean="0"/>
              <a:t>+2</a:t>
            </a:r>
            <a:endParaRPr lang="en-GB" sz="1200" baseline="-250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928926" y="457200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</a:t>
            </a:r>
            <a:r>
              <a:rPr lang="en-GB" sz="1200" dirty="0" smtClean="0"/>
              <a:t>+3</a:t>
            </a:r>
            <a:endParaRPr lang="en-GB" sz="1200" baseline="-250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3643306" y="457200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</a:t>
            </a:r>
            <a:r>
              <a:rPr lang="en-GB" sz="1200" dirty="0" smtClean="0"/>
              <a:t>+4</a:t>
            </a:r>
            <a:endParaRPr lang="en-GB" sz="1200" baseline="-250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4357686" y="457200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</a:t>
            </a:r>
            <a:r>
              <a:rPr lang="en-GB" sz="1200" dirty="0" smtClean="0"/>
              <a:t>+5</a:t>
            </a:r>
            <a:endParaRPr lang="en-GB" sz="1200" baseline="-250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071802" y="2214554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WINDOW [t</a:t>
            </a:r>
            <a:r>
              <a:rPr lang="en-GB" sz="1200" baseline="-25000" dirty="0" smtClean="0"/>
              <a:t>now</a:t>
            </a:r>
            <a:r>
              <a:rPr lang="en-GB" sz="1200" dirty="0" smtClean="0"/>
              <a:t>  TO t</a:t>
            </a:r>
            <a:r>
              <a:rPr lang="en-GB" sz="1200" baseline="-25000" dirty="0" smtClean="0"/>
              <a:t>now-2</a:t>
            </a:r>
            <a:r>
              <a:rPr lang="en-GB" sz="1200" dirty="0" smtClean="0"/>
              <a:t>]</a:t>
            </a:r>
            <a:endParaRPr lang="en-GB" sz="1200" baseline="-250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4929190" y="2214554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SLIDE 1</a:t>
            </a:r>
            <a:endParaRPr lang="en-GB" sz="1200" baseline="-25000" dirty="0"/>
          </a:p>
        </p:txBody>
      </p:sp>
      <p:sp>
        <p:nvSpPr>
          <p:cNvPr id="43" name="131 CuadroTexto"/>
          <p:cNvSpPr txBox="1"/>
          <p:nvPr/>
        </p:nvSpPr>
        <p:spPr>
          <a:xfrm>
            <a:off x="5214942" y="3786190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Transform infinite sequence of tuples to bounded bag</a:t>
            </a:r>
            <a:endParaRPr lang="en-GB" dirty="0" smtClean="0"/>
          </a:p>
        </p:txBody>
      </p:sp>
      <p:sp>
        <p:nvSpPr>
          <p:cNvPr id="44" name="131 CuadroTexto"/>
          <p:cNvSpPr txBox="1"/>
          <p:nvPr/>
        </p:nvSpPr>
        <p:spPr>
          <a:xfrm>
            <a:off x="3929058" y="5429264"/>
            <a:ext cx="292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Window-to-Stream operators: convert stream of windows to stream of tuples</a:t>
            </a:r>
          </a:p>
        </p:txBody>
      </p:sp>
      <p:sp>
        <p:nvSpPr>
          <p:cNvPr id="54" name="53 Rectángulo"/>
          <p:cNvSpPr/>
          <p:nvPr/>
        </p:nvSpPr>
        <p:spPr bwMode="auto">
          <a:xfrm>
            <a:off x="1071538" y="5286388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59" name="58 Rectángulo redondeado"/>
          <p:cNvSpPr/>
          <p:nvPr/>
        </p:nvSpPr>
        <p:spPr bwMode="auto">
          <a:xfrm>
            <a:off x="500034" y="5214950"/>
            <a:ext cx="857256" cy="285752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3" name="62 Rectángulo redondeado"/>
          <p:cNvSpPr/>
          <p:nvPr/>
        </p:nvSpPr>
        <p:spPr bwMode="auto">
          <a:xfrm>
            <a:off x="785786" y="5572140"/>
            <a:ext cx="857256" cy="285752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4" name="63 Rectángulo"/>
          <p:cNvSpPr/>
          <p:nvPr/>
        </p:nvSpPr>
        <p:spPr bwMode="auto">
          <a:xfrm>
            <a:off x="1071538" y="5643578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65" name="64 Rectángulo"/>
          <p:cNvSpPr/>
          <p:nvPr/>
        </p:nvSpPr>
        <p:spPr bwMode="auto">
          <a:xfrm>
            <a:off x="1357290" y="5643578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66" name="65 Rectángulo redondeado"/>
          <p:cNvSpPr/>
          <p:nvPr/>
        </p:nvSpPr>
        <p:spPr bwMode="auto">
          <a:xfrm>
            <a:off x="1000100" y="5929330"/>
            <a:ext cx="928694" cy="285752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7" name="66 Rectángulo"/>
          <p:cNvSpPr/>
          <p:nvPr/>
        </p:nvSpPr>
        <p:spPr bwMode="auto">
          <a:xfrm>
            <a:off x="1357290" y="6000768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68" name="67 Rectángulo"/>
          <p:cNvSpPr/>
          <p:nvPr/>
        </p:nvSpPr>
        <p:spPr bwMode="auto">
          <a:xfrm>
            <a:off x="1643042" y="6000768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69" name="68 Rectángulo"/>
          <p:cNvSpPr/>
          <p:nvPr/>
        </p:nvSpPr>
        <p:spPr bwMode="auto">
          <a:xfrm>
            <a:off x="1071538" y="6000768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1357290" y="6286520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...</a:t>
            </a:r>
            <a:endParaRPr lang="en-GB" sz="1200" baseline="-25000" dirty="0"/>
          </a:p>
        </p:txBody>
      </p:sp>
      <p:sp>
        <p:nvSpPr>
          <p:cNvPr id="71" name="70 Cerrar llave"/>
          <p:cNvSpPr/>
          <p:nvPr/>
        </p:nvSpPr>
        <p:spPr bwMode="auto">
          <a:xfrm>
            <a:off x="1857356" y="5143512"/>
            <a:ext cx="285752" cy="1357322"/>
          </a:xfrm>
          <a:prstGeom prst="rightBrace">
            <a:avLst>
              <a:gd name="adj1" fmla="val 8333"/>
              <a:gd name="adj2" fmla="val 4921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2" name="71 Rectángulo"/>
          <p:cNvSpPr/>
          <p:nvPr/>
        </p:nvSpPr>
        <p:spPr bwMode="auto">
          <a:xfrm>
            <a:off x="2857488" y="5715016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3" name="72 Rectángulo"/>
          <p:cNvSpPr/>
          <p:nvPr/>
        </p:nvSpPr>
        <p:spPr bwMode="auto">
          <a:xfrm>
            <a:off x="3143240" y="5715016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4" name="73 Rectángulo"/>
          <p:cNvSpPr/>
          <p:nvPr/>
        </p:nvSpPr>
        <p:spPr bwMode="auto">
          <a:xfrm>
            <a:off x="2571736" y="5715016"/>
            <a:ext cx="214314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2214546" y="5643578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...</a:t>
            </a:r>
            <a:endParaRPr lang="en-GB" sz="1200" baseline="-25000" dirty="0"/>
          </a:p>
        </p:txBody>
      </p:sp>
      <p:sp>
        <p:nvSpPr>
          <p:cNvPr id="76" name="75 Cerrar corchete"/>
          <p:cNvSpPr/>
          <p:nvPr/>
        </p:nvSpPr>
        <p:spPr>
          <a:xfrm>
            <a:off x="7606190" y="2786057"/>
            <a:ext cx="45719" cy="71438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76 Abrir corchete"/>
          <p:cNvSpPr/>
          <p:nvPr/>
        </p:nvSpPr>
        <p:spPr>
          <a:xfrm>
            <a:off x="6215075" y="2786058"/>
            <a:ext cx="71438" cy="71438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131 CuadroTexto"/>
          <p:cNvSpPr txBox="1"/>
          <p:nvPr/>
        </p:nvSpPr>
        <p:spPr>
          <a:xfrm>
            <a:off x="6320306" y="2786057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CQL</a:t>
            </a:r>
          </a:p>
          <a:p>
            <a:r>
              <a:rPr lang="en-GB" sz="1400" dirty="0" err="1" smtClean="0"/>
              <a:t>SNEEql</a:t>
            </a:r>
            <a:endParaRPr lang="en-GB" sz="1400" dirty="0" smtClean="0"/>
          </a:p>
          <a:p>
            <a:r>
              <a:rPr lang="en-GB" sz="1400" dirty="0" err="1" smtClean="0"/>
              <a:t>TinyQL</a:t>
            </a:r>
            <a:endParaRPr lang="en-GB" sz="1400" dirty="0" smtClean="0"/>
          </a:p>
        </p:txBody>
      </p:sp>
      <p:sp>
        <p:nvSpPr>
          <p:cNvPr id="79" name="78 CuadroTexto"/>
          <p:cNvSpPr txBox="1"/>
          <p:nvPr/>
        </p:nvSpPr>
        <p:spPr>
          <a:xfrm>
            <a:off x="7749066" y="1928801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Query engines</a:t>
            </a:r>
            <a:endParaRPr lang="en-GB" sz="1200" baseline="-25000" dirty="0"/>
          </a:p>
        </p:txBody>
      </p:sp>
      <p:sp>
        <p:nvSpPr>
          <p:cNvPr id="80" name="79 CuadroTexto"/>
          <p:cNvSpPr txBox="1"/>
          <p:nvPr/>
        </p:nvSpPr>
        <p:spPr>
          <a:xfrm>
            <a:off x="7749066" y="3000371"/>
            <a:ext cx="1394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Query languages</a:t>
            </a:r>
            <a:endParaRPr lang="en-GB" sz="1200" baseline="-25000" dirty="0"/>
          </a:p>
        </p:txBody>
      </p:sp>
      <p:sp>
        <p:nvSpPr>
          <p:cNvPr id="81" name="131 CuadroTexto"/>
          <p:cNvSpPr txBox="1"/>
          <p:nvPr/>
        </p:nvSpPr>
        <p:spPr>
          <a:xfrm>
            <a:off x="500034" y="1285860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Event Streams</a:t>
            </a:r>
          </a:p>
          <a:p>
            <a:r>
              <a:rPr lang="en-GB" dirty="0" smtClean="0"/>
              <a:t>Acquisitional Streams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3" grpId="0"/>
      <p:bldP spid="44" grpId="0"/>
      <p:bldP spid="78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Ontology-based Streaming Data Access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928662" y="2786058"/>
            <a:ext cx="1785950" cy="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rot="5400000">
            <a:off x="4882833" y="2903853"/>
            <a:ext cx="522930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/>
          <p:nvPr/>
        </p:nvSpPr>
        <p:spPr>
          <a:xfrm>
            <a:off x="2714612" y="2428868"/>
            <a:ext cx="1571636" cy="6429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</a:t>
            </a:r>
            <a:r>
              <a:rPr lang="fr-CH" sz="1200" dirty="0" smtClean="0"/>
              <a:t> </a:t>
            </a:r>
            <a:endParaRPr lang="fr-CH" sz="1200" dirty="0" smtClean="0"/>
          </a:p>
          <a:p>
            <a:pPr algn="ctr"/>
            <a:r>
              <a:rPr lang="fr-CH" sz="1200" dirty="0" smtClean="0"/>
              <a:t>translation</a:t>
            </a:r>
            <a:endParaRPr lang="en-US" sz="1200" dirty="0"/>
          </a:p>
        </p:txBody>
      </p:sp>
      <p:sp>
        <p:nvSpPr>
          <p:cNvPr id="10" name="Rectangle 3"/>
          <p:cNvSpPr/>
          <p:nvPr/>
        </p:nvSpPr>
        <p:spPr>
          <a:xfrm>
            <a:off x="4857752" y="3429000"/>
            <a:ext cx="1285884" cy="6915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Evaluator</a:t>
            </a:r>
            <a:endParaRPr lang="en-US" sz="1200" dirty="0"/>
          </a:p>
        </p:txBody>
      </p:sp>
      <p:sp>
        <p:nvSpPr>
          <p:cNvPr id="14" name="Rectangle 3"/>
          <p:cNvSpPr/>
          <p:nvPr/>
        </p:nvSpPr>
        <p:spPr>
          <a:xfrm rot="16200000">
            <a:off x="-392941" y="3607595"/>
            <a:ext cx="228601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CH" sz="1200" dirty="0" smtClean="0"/>
              <a:t>Client</a:t>
            </a:r>
            <a:endParaRPr lang="en-US" sz="1200" dirty="0"/>
          </a:p>
        </p:txBody>
      </p:sp>
      <p:sp>
        <p:nvSpPr>
          <p:cNvPr id="16" name="28 CuadroTexto"/>
          <p:cNvSpPr txBox="1"/>
          <p:nvPr/>
        </p:nvSpPr>
        <p:spPr>
          <a:xfrm>
            <a:off x="2428860" y="3571876"/>
            <a:ext cx="2143140" cy="43088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Stream-to-Ontology</a:t>
            </a:r>
            <a:r>
              <a:rPr lang="es-ES" sz="1100" dirty="0" smtClean="0"/>
              <a:t> </a:t>
            </a:r>
          </a:p>
          <a:p>
            <a:pPr algn="ctr"/>
            <a:r>
              <a:rPr lang="en-US" sz="1100" dirty="0" smtClean="0"/>
              <a:t>mappings</a:t>
            </a:r>
          </a:p>
        </p:txBody>
      </p:sp>
      <p:sp>
        <p:nvSpPr>
          <p:cNvPr id="18" name="31 CuadroTexto"/>
          <p:cNvSpPr txBox="1"/>
          <p:nvPr/>
        </p:nvSpPr>
        <p:spPr>
          <a:xfrm>
            <a:off x="1571604" y="2857496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SPARQL</a:t>
            </a:r>
            <a:r>
              <a:rPr lang="es-ES" sz="1100" baseline="-25000" dirty="0" smtClean="0"/>
              <a:t>STR </a:t>
            </a:r>
            <a:r>
              <a:rPr lang="es-ES" sz="1100" dirty="0" smtClean="0"/>
              <a:t>(</a:t>
            </a:r>
            <a:r>
              <a:rPr lang="es-ES" sz="1100" dirty="0" err="1" smtClean="0"/>
              <a:t>O</a:t>
            </a:r>
            <a:r>
              <a:rPr lang="es-ES" sz="1100" baseline="-25000" dirty="0" err="1" smtClean="0"/>
              <a:t>g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19" name="32 CuadroTexto"/>
          <p:cNvSpPr txBox="1"/>
          <p:nvPr/>
        </p:nvSpPr>
        <p:spPr>
          <a:xfrm>
            <a:off x="3571868" y="1285860"/>
            <a:ext cx="1857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SPARQL</a:t>
            </a:r>
            <a:r>
              <a:rPr lang="es-ES" sz="1100" baseline="-25000" dirty="0" err="1" smtClean="0"/>
              <a:t>Stream</a:t>
            </a:r>
            <a:r>
              <a:rPr lang="es-ES" sz="1100" baseline="-25000" dirty="0" smtClean="0"/>
              <a:t> </a:t>
            </a:r>
            <a:r>
              <a:rPr lang="es-ES" sz="1100" dirty="0" smtClean="0"/>
              <a:t>(O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 O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 </a:t>
            </a:r>
            <a:r>
              <a:rPr lang="es-ES" sz="1100" dirty="0" err="1" smtClean="0"/>
              <a:t>O</a:t>
            </a:r>
            <a:r>
              <a:rPr lang="es-ES" sz="1100" baseline="-25000" dirty="0" err="1" smtClean="0"/>
              <a:t>n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20" name="34 CuadroTexto"/>
          <p:cNvSpPr txBox="1"/>
          <p:nvPr/>
        </p:nvSpPr>
        <p:spPr>
          <a:xfrm>
            <a:off x="7572396" y="3786190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Stream Engine </a:t>
            </a:r>
            <a:r>
              <a:rPr lang="es-ES" sz="1100" dirty="0" smtClean="0"/>
              <a:t>(S</a:t>
            </a:r>
            <a:r>
              <a:rPr lang="es-ES" sz="1100" baseline="-25000" dirty="0" smtClean="0"/>
              <a:t>3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grpSp>
        <p:nvGrpSpPr>
          <p:cNvPr id="21" name="Group 2"/>
          <p:cNvGrpSpPr>
            <a:grpSpLocks/>
          </p:cNvGrpSpPr>
          <p:nvPr/>
        </p:nvGrpSpPr>
        <p:grpSpPr bwMode="auto">
          <a:xfrm>
            <a:off x="7143768" y="3929066"/>
            <a:ext cx="214314" cy="344486"/>
            <a:chOff x="1747" y="10343"/>
            <a:chExt cx="526" cy="766"/>
          </a:xfrm>
          <a:solidFill>
            <a:srgbClr val="C00000"/>
          </a:solidFill>
        </p:grpSpPr>
        <p:sp>
          <p:nvSpPr>
            <p:cNvPr id="22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7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8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9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30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grpSp>
        <p:nvGrpSpPr>
          <p:cNvPr id="31" name="Group 2"/>
          <p:cNvGrpSpPr>
            <a:grpSpLocks/>
          </p:cNvGrpSpPr>
          <p:nvPr/>
        </p:nvGrpSpPr>
        <p:grpSpPr bwMode="auto">
          <a:xfrm>
            <a:off x="7143768" y="2857496"/>
            <a:ext cx="214314" cy="344486"/>
            <a:chOff x="1747" y="10343"/>
            <a:chExt cx="526" cy="766"/>
          </a:xfrm>
          <a:solidFill>
            <a:schemeClr val="accent2">
              <a:lumMod val="75000"/>
            </a:schemeClr>
          </a:solidFill>
        </p:grpSpPr>
        <p:sp>
          <p:nvSpPr>
            <p:cNvPr id="32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7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8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9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40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</p:grpSp>
      <p:cxnSp>
        <p:nvCxnSpPr>
          <p:cNvPr id="41" name="60 Conector recto de flecha"/>
          <p:cNvCxnSpPr/>
          <p:nvPr/>
        </p:nvCxnSpPr>
        <p:spPr>
          <a:xfrm flipV="1">
            <a:off x="6143636" y="3071810"/>
            <a:ext cx="857256" cy="57150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61 Conector recto de flecha"/>
          <p:cNvCxnSpPr/>
          <p:nvPr/>
        </p:nvCxnSpPr>
        <p:spPr>
          <a:xfrm flipV="1">
            <a:off x="6143636" y="3643314"/>
            <a:ext cx="857256" cy="7143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62 Conector recto de flecha"/>
          <p:cNvCxnSpPr/>
          <p:nvPr/>
        </p:nvCxnSpPr>
        <p:spPr>
          <a:xfrm>
            <a:off x="6143636" y="3857628"/>
            <a:ext cx="857256" cy="21431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63 Rectángulo"/>
          <p:cNvSpPr/>
          <p:nvPr/>
        </p:nvSpPr>
        <p:spPr>
          <a:xfrm>
            <a:off x="1571604" y="1857364"/>
            <a:ext cx="4786346" cy="428628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64 CuadroTexto"/>
          <p:cNvSpPr txBox="1"/>
          <p:nvPr/>
        </p:nvSpPr>
        <p:spPr>
          <a:xfrm>
            <a:off x="1857356" y="5857892"/>
            <a:ext cx="457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Ontology-based Streaming Data Access Service</a:t>
            </a:r>
            <a:endParaRPr lang="en-US" sz="1600" dirty="0"/>
          </a:p>
        </p:txBody>
      </p:sp>
      <p:sp>
        <p:nvSpPr>
          <p:cNvPr id="46" name="16 Disco magnético"/>
          <p:cNvSpPr/>
          <p:nvPr/>
        </p:nvSpPr>
        <p:spPr>
          <a:xfrm>
            <a:off x="7143768" y="3500438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29 Conector recto"/>
          <p:cNvCxnSpPr>
            <a:stCxn id="9" idx="2"/>
            <a:endCxn id="16" idx="0"/>
          </p:cNvCxnSpPr>
          <p:nvPr/>
        </p:nvCxnSpPr>
        <p:spPr>
          <a:xfrm rot="5400000">
            <a:off x="3250397" y="3321843"/>
            <a:ext cx="500066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62 Conector recto de flecha"/>
          <p:cNvCxnSpPr/>
          <p:nvPr/>
        </p:nvCxnSpPr>
        <p:spPr>
          <a:xfrm>
            <a:off x="6143636" y="4000504"/>
            <a:ext cx="857256" cy="50006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16 Disco magnético"/>
          <p:cNvSpPr/>
          <p:nvPr/>
        </p:nvSpPr>
        <p:spPr>
          <a:xfrm>
            <a:off x="7143768" y="4429132"/>
            <a:ext cx="214314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34 CuadroTexto"/>
          <p:cNvSpPr txBox="1"/>
          <p:nvPr/>
        </p:nvSpPr>
        <p:spPr>
          <a:xfrm>
            <a:off x="7572396" y="335756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Relational</a:t>
            </a:r>
            <a:r>
              <a:rPr lang="es-ES" sz="1100" dirty="0" smtClean="0"/>
              <a:t> DB (S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54" name="34 CuadroTexto"/>
          <p:cNvSpPr txBox="1"/>
          <p:nvPr/>
        </p:nvSpPr>
        <p:spPr>
          <a:xfrm>
            <a:off x="7572396" y="2714620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Sensor Network (S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55" name="34 CuadroTexto"/>
          <p:cNvSpPr txBox="1"/>
          <p:nvPr/>
        </p:nvSpPr>
        <p:spPr>
          <a:xfrm>
            <a:off x="7572396" y="442913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RDF </a:t>
            </a:r>
            <a:r>
              <a:rPr lang="en-US" sz="1100" dirty="0" smtClean="0"/>
              <a:t>Store</a:t>
            </a:r>
            <a:r>
              <a:rPr lang="es-ES" sz="1100" dirty="0" smtClean="0"/>
              <a:t> (S</a:t>
            </a:r>
            <a:r>
              <a:rPr lang="es-ES" sz="1100" baseline="-25000" dirty="0" smtClean="0"/>
              <a:t>m</a:t>
            </a:r>
            <a:r>
              <a:rPr lang="es-ES" sz="1100" dirty="0" smtClean="0"/>
              <a:t>)</a:t>
            </a:r>
            <a:endParaRPr lang="es-ES" sz="1100" dirty="0"/>
          </a:p>
        </p:txBody>
      </p:sp>
      <p:sp>
        <p:nvSpPr>
          <p:cNvPr id="56" name="32 CuadroTexto"/>
          <p:cNvSpPr txBox="1"/>
          <p:nvPr/>
        </p:nvSpPr>
        <p:spPr>
          <a:xfrm>
            <a:off x="1071538" y="3786190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SPARQL</a:t>
            </a:r>
            <a:r>
              <a:rPr lang="es-ES" sz="1100" baseline="-25000" dirty="0" smtClean="0"/>
              <a:t>STR  </a:t>
            </a:r>
            <a:r>
              <a:rPr lang="es-ES" sz="1100" dirty="0" smtClean="0"/>
              <a:t>algebra(S</a:t>
            </a:r>
            <a:r>
              <a:rPr lang="es-ES" sz="1100" baseline="-25000" dirty="0" smtClean="0"/>
              <a:t>1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 S</a:t>
            </a:r>
            <a:r>
              <a:rPr lang="es-ES" sz="1100" baseline="-25000" dirty="0" smtClean="0"/>
              <a:t>m</a:t>
            </a:r>
            <a:r>
              <a:rPr lang="es-ES" sz="1100" dirty="0" smtClean="0"/>
              <a:t>) </a:t>
            </a:r>
            <a:endParaRPr lang="es-ES" sz="1100" dirty="0"/>
          </a:p>
        </p:txBody>
      </p:sp>
      <p:sp>
        <p:nvSpPr>
          <p:cNvPr id="63" name="Rectangle 3"/>
          <p:cNvSpPr/>
          <p:nvPr/>
        </p:nvSpPr>
        <p:spPr>
          <a:xfrm>
            <a:off x="2714612" y="4572008"/>
            <a:ext cx="1571636" cy="6429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3598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  <a:r>
              <a:rPr lang="fr-CH" sz="1200" dirty="0" smtClean="0"/>
              <a:t> </a:t>
            </a:r>
          </a:p>
          <a:p>
            <a:pPr algn="ctr"/>
            <a:r>
              <a:rPr lang="fr-CH" sz="1200" dirty="0" smtClean="0"/>
              <a:t>translation</a:t>
            </a:r>
            <a:endParaRPr lang="en-US" sz="1200" dirty="0"/>
          </a:p>
        </p:txBody>
      </p:sp>
      <p:sp>
        <p:nvSpPr>
          <p:cNvPr id="68" name="31 CuadroTexto"/>
          <p:cNvSpPr txBox="1"/>
          <p:nvPr/>
        </p:nvSpPr>
        <p:spPr>
          <a:xfrm>
            <a:off x="1714480" y="2500306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q</a:t>
            </a:r>
            <a:endParaRPr lang="es-ES" sz="1100" dirty="0"/>
          </a:p>
        </p:txBody>
      </p:sp>
      <p:cxnSp>
        <p:nvCxnSpPr>
          <p:cNvPr id="75" name="29 Conector recto"/>
          <p:cNvCxnSpPr>
            <a:stCxn id="16" idx="2"/>
            <a:endCxn id="63" idx="0"/>
          </p:cNvCxnSpPr>
          <p:nvPr/>
        </p:nvCxnSpPr>
        <p:spPr>
          <a:xfrm rot="5400000">
            <a:off x="3215808" y="4287385"/>
            <a:ext cx="569245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/>
          <p:nvPr/>
        </p:nvCxnSpPr>
        <p:spPr>
          <a:xfrm rot="10800000">
            <a:off x="928662" y="4786322"/>
            <a:ext cx="1785950" cy="158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Ontology-based Streaming Data Access</a:t>
            </a:r>
            <a:endParaRPr lang="en-GB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7BBAD-17EA-4FFE-99FC-9FBD44594531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Enabling  Ontology-based Access to Streaming Data Sources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14282" y="1000108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400" kern="0" dirty="0" smtClean="0">
                <a:solidFill>
                  <a:srgbClr val="4D4D4D"/>
                </a:solidFill>
              </a:rPr>
              <a:t>Mappings from relational streams to ontological concepts</a:t>
            </a:r>
            <a:endParaRPr lang="en-GB" sz="2400" kern="0" dirty="0" smtClean="0">
              <a:solidFill>
                <a:srgbClr val="4D4D4D"/>
              </a:solidFill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Extend stored data schema mappings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Study translation semantics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14282" y="2714620"/>
            <a:ext cx="83582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400" kern="0" dirty="0" smtClean="0">
                <a:solidFill>
                  <a:srgbClr val="4D4D4D"/>
                </a:solidFill>
              </a:rPr>
              <a:t>Provide with a stream query language at ontological level</a:t>
            </a:r>
            <a:endParaRPr lang="en-GB" sz="2400" kern="0" dirty="0" smtClean="0">
              <a:solidFill>
                <a:srgbClr val="4D4D4D"/>
              </a:solidFill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Use notion of RDF stream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Extend SPARQL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GB" sz="2000" kern="0" dirty="0" smtClean="0">
                <a:solidFill>
                  <a:srgbClr val="4D4D4D"/>
                </a:solidFill>
              </a:rPr>
              <a:t>Window operator, window-to-stream operators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EGTemplat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10885</TotalTime>
  <Words>1327</Words>
  <Application>Microsoft Office PowerPoint</Application>
  <PresentationFormat>Presentación en pantalla (4:3)</PresentationFormat>
  <Paragraphs>359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OEGTemplate</vt:lpstr>
      <vt:lpstr>Enabling Ontology-based Access to Streaming Data Sources </vt:lpstr>
      <vt:lpstr>Outline</vt:lpstr>
      <vt:lpstr>Introduction &amp; Scope</vt:lpstr>
      <vt:lpstr>Motivation</vt:lpstr>
      <vt:lpstr>Motivation</vt:lpstr>
      <vt:lpstr>Background – Ontology-based Data Access</vt:lpstr>
      <vt:lpstr>Background – Querying Relational Data Streams</vt:lpstr>
      <vt:lpstr>Ontology-based Streaming Data Access</vt:lpstr>
      <vt:lpstr>Ontology-based Streaming Data Access</vt:lpstr>
      <vt:lpstr>SPARQLStream</vt:lpstr>
      <vt:lpstr>SPARQLStream</vt:lpstr>
      <vt:lpstr>S2O Mappings</vt:lpstr>
      <vt:lpstr>Query Translation</vt:lpstr>
      <vt:lpstr>Query Translation</vt:lpstr>
      <vt:lpstr>So Far...</vt:lpstr>
      <vt:lpstr>Implementation</vt:lpstr>
      <vt:lpstr>Implementation</vt:lpstr>
      <vt:lpstr>So Far…</vt:lpstr>
      <vt:lpstr>Diapositiva 19</vt:lpstr>
      <vt:lpstr>Thanks!</vt:lpstr>
    </vt:vector>
  </TitlesOfParts>
  <Company>OEG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ICPS Thread 4</dc:title>
  <dc:creator>Jean-Paul Calbimonte</dc:creator>
  <cp:lastModifiedBy>jpc</cp:lastModifiedBy>
  <cp:revision>789</cp:revision>
  <dcterms:created xsi:type="dcterms:W3CDTF">2008-11-25T10:41:09Z</dcterms:created>
  <dcterms:modified xsi:type="dcterms:W3CDTF">2010-10-19T18:50:17Z</dcterms:modified>
</cp:coreProperties>
</file>