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51" r:id="rId2"/>
    <p:sldId id="413" r:id="rId3"/>
    <p:sldId id="410" r:id="rId4"/>
    <p:sldId id="414" r:id="rId5"/>
    <p:sldId id="415" r:id="rId6"/>
    <p:sldId id="416" r:id="rId7"/>
    <p:sldId id="417" r:id="rId8"/>
    <p:sldId id="418" r:id="rId9"/>
    <p:sldId id="419" r:id="rId10"/>
    <p:sldId id="421" r:id="rId11"/>
    <p:sldId id="426" r:id="rId12"/>
    <p:sldId id="420" r:id="rId13"/>
    <p:sldId id="422" r:id="rId14"/>
    <p:sldId id="423" r:id="rId15"/>
    <p:sldId id="412" r:id="rId16"/>
    <p:sldId id="424" r:id="rId17"/>
    <p:sldId id="425" r:id="rId18"/>
    <p:sldId id="405" r:id="rId19"/>
    <p:sldId id="395" r:id="rId20"/>
    <p:sldId id="411" r:id="rId21"/>
  </p:sldIdLst>
  <p:sldSz cx="9144000" cy="6858000" type="screen4x3"/>
  <p:notesSz cx="6797675" cy="9874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9639D"/>
    <a:srgbClr val="339933"/>
    <a:srgbClr val="33598E"/>
    <a:srgbClr val="DA1F28"/>
    <a:srgbClr val="A6E2A6"/>
    <a:srgbClr val="9BA7C1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1" autoAdjust="0"/>
    <p:restoredTop sz="94003" autoAdjust="0"/>
  </p:normalViewPr>
  <p:slideViewPr>
    <p:cSldViewPr>
      <p:cViewPr>
        <p:scale>
          <a:sx n="90" d="100"/>
          <a:sy n="90" d="100"/>
        </p:scale>
        <p:origin x="-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207D63-7C63-458D-8101-495CB06384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0FB686-0E1B-4753-BEBD-3C68DDC1A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defRPr sz="80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Date: </a:t>
            </a:r>
            <a:fld id="{FF9253CC-DEBC-4B6B-B4ED-179DB3BDE7A3}" type="datetime1">
              <a:rPr lang="es-ES"/>
              <a:pPr>
                <a:defRPr/>
              </a:pPr>
              <a:t>20/10/2010</a:t>
            </a:fld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 dirty="0" smtClean="0"/>
              <a:t>Speaker: Jean-Paul </a:t>
            </a:r>
            <a:r>
              <a:rPr lang="es-ES" dirty="0" err="1" smtClean="0"/>
              <a:t>Calbimonte</a:t>
            </a:r>
            <a:endParaRPr lang="es-ES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823A-D5CE-426E-B986-1EB78D1856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11F8-7C4E-4C59-8602-013CF4FC74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AB5-699F-4889-B728-EC011D3AEC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227E-95D3-48E9-95CB-20DFB06EA8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BDBC4-D81D-4C5A-9F06-8CFC636C06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BB7-6FF2-4FCD-8CBA-2032E50855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2F7C-718B-4771-923D-883B9E3B34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3CA-0284-4B0E-BAC3-5E964B05E4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8A8E-8425-46FD-A9F0-3CDBC3CCB6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08CB-AC58-41D1-A330-0AB49736B0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BBAD-17EA-4FFE-99FC-9FBD445945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8A96-DEE2-4C5B-8663-2BB74B1F4E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D95-99DB-4591-B7A5-E47F6C070E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638E-A846-4779-ACF2-385B9B4144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651783-FCE1-4966-8FDC-3D471494E9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.calbimonte@upm.es;ocorcho@fi.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gray@cs.man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s-ES" dirty="0" smtClean="0">
                <a:latin typeface="Arial" charset="0"/>
              </a:rPr>
              <a:t>Date: 23/09/2010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2214554"/>
            <a:ext cx="6172200" cy="9413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Enabling Ontology-based Access to Streaming Data Sources</a:t>
            </a:r>
            <a:r>
              <a:rPr lang="es-ES" sz="2400" dirty="0" smtClean="0">
                <a:solidFill>
                  <a:schemeClr val="tx1"/>
                </a:solidFill>
              </a:rPr>
              <a:t/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14752"/>
            <a:ext cx="6172200" cy="1871682"/>
          </a:xfrm>
        </p:spPr>
        <p:txBody>
          <a:bodyPr/>
          <a:lstStyle/>
          <a:p>
            <a:endParaRPr lang="es-ES" sz="1600" dirty="0" smtClean="0"/>
          </a:p>
          <a:p>
            <a:r>
              <a:rPr lang="es-ES" sz="1600" dirty="0" smtClean="0"/>
              <a:t>Jean-Paul Calbimonte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Oscar Corcho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</a:t>
            </a:r>
            <a:r>
              <a:rPr lang="es-ES" sz="1600" dirty="0" err="1" smtClean="0"/>
              <a:t>Alasdair</a:t>
            </a:r>
            <a:r>
              <a:rPr lang="es-ES" sz="1600" dirty="0" smtClean="0"/>
              <a:t> J G Gray</a:t>
            </a:r>
            <a:r>
              <a:rPr lang="es-ES" sz="1600" baseline="30000" dirty="0" smtClean="0"/>
              <a:t>2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Ontology Engineering Group. Departamento de Inteligencia Artificial.</a:t>
            </a:r>
          </a:p>
          <a:p>
            <a:r>
              <a:rPr lang="es-ES" dirty="0" smtClean="0"/>
              <a:t>Facultad de Informática, Universidad Politécnica de Madrid. </a:t>
            </a:r>
          </a:p>
          <a:p>
            <a:r>
              <a:rPr lang="es-ES" dirty="0" smtClean="0"/>
              <a:t>Campus de Montegancedo s/n. 28660 Boadilla del Monte. Madrid. </a:t>
            </a:r>
            <a:r>
              <a:rPr lang="en-US" dirty="0" smtClean="0"/>
              <a:t>Spain</a:t>
            </a:r>
          </a:p>
          <a:p>
            <a:r>
              <a:rPr lang="en-US" dirty="0" err="1" smtClean="0">
                <a:hlinkClick r:id="rId3"/>
              </a:rPr>
              <a:t>jp.calbimonte@upm.es;ocorcho@fi.upm.es</a:t>
            </a:r>
            <a:endParaRPr lang="en-US" dirty="0" smtClean="0"/>
          </a:p>
          <a:p>
            <a:r>
              <a:rPr lang="en-US" baseline="30000" dirty="0" smtClean="0"/>
              <a:t>2</a:t>
            </a:r>
            <a:r>
              <a:rPr lang="en-US" dirty="0" smtClean="0"/>
              <a:t>School of Computer Science, The University of Manchester,</a:t>
            </a:r>
          </a:p>
          <a:p>
            <a:r>
              <a:rPr lang="en-US" dirty="0" smtClean="0"/>
              <a:t>Oxford Road, Manchester M13 9PL, United Kingdom</a:t>
            </a:r>
          </a:p>
          <a:p>
            <a:r>
              <a:rPr lang="fr-CH" dirty="0" smtClean="0">
                <a:hlinkClick r:id="rId4"/>
              </a:rPr>
              <a:t>a.gray@cs.man.ac.uk</a:t>
            </a:r>
            <a:endParaRPr lang="fr-CH" dirty="0" smtClean="0"/>
          </a:p>
          <a:p>
            <a:endParaRPr lang="es-ES" dirty="0" smtClean="0"/>
          </a:p>
          <a:p>
            <a:pPr eaLnBrk="1" hangingPunct="1"/>
            <a:endParaRPr lang="es-ES" sz="16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1285860"/>
            <a:ext cx="6172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Venue </a:t>
            </a:r>
            <a:r>
              <a:rPr kumimoji="0" lang="fr-C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here</a:t>
            </a:r>
            <a:endParaRPr kumimoji="0" lang="en-US" sz="14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</a:t>
            </a:r>
            <a:r>
              <a:rPr lang="en-GB" baseline="-25000" dirty="0" smtClean="0"/>
              <a:t>Stream</a:t>
            </a:r>
            <a:endParaRPr lang="en-GB" baseline="-25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428736"/>
            <a:ext cx="8358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1800" kern="0" dirty="0" smtClean="0">
                <a:solidFill>
                  <a:srgbClr val="4D4D4D"/>
                </a:solidFill>
              </a:rPr>
              <a:t>RDF-Stream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43240" y="1357298"/>
            <a:ext cx="3429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,p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o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14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 p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en-GB" sz="14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 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,p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o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14282" y="785794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over the last minute in the Solent Region ” </a:t>
            </a:r>
          </a:p>
        </p:txBody>
      </p:sp>
      <p:sp>
        <p:nvSpPr>
          <p:cNvPr id="11" name="10 Elipse"/>
          <p:cNvSpPr/>
          <p:nvPr/>
        </p:nvSpPr>
        <p:spPr>
          <a:xfrm>
            <a:off x="1071538" y="3643314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1142976" y="378619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cd:Observation</a:t>
            </a:r>
            <a:endParaRPr lang="en-GB" sz="1000" dirty="0"/>
          </a:p>
        </p:txBody>
      </p:sp>
      <p:sp>
        <p:nvSpPr>
          <p:cNvPr id="13" name="12 Elipse"/>
          <p:cNvSpPr/>
          <p:nvPr/>
        </p:nvSpPr>
        <p:spPr>
          <a:xfrm>
            <a:off x="571472" y="4786322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642942" y="4857760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xsd:double</a:t>
            </a:r>
            <a:endParaRPr lang="en-GB" sz="1000" dirty="0"/>
          </a:p>
        </p:txBody>
      </p:sp>
      <p:cxnSp>
        <p:nvCxnSpPr>
          <p:cNvPr id="15" name="14 Conector recto de flecha"/>
          <p:cNvCxnSpPr>
            <a:stCxn id="11" idx="4"/>
            <a:endCxn id="13" idx="0"/>
          </p:cNvCxnSpPr>
          <p:nvPr/>
        </p:nvCxnSpPr>
        <p:spPr bwMode="auto">
          <a:xfrm rot="5400000">
            <a:off x="1091250" y="4198811"/>
            <a:ext cx="642942" cy="532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1357290" y="4357694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cd:observationResult</a:t>
            </a:r>
            <a:endParaRPr lang="en-GB" sz="1000" dirty="0"/>
          </a:p>
        </p:txBody>
      </p:sp>
      <p:sp>
        <p:nvSpPr>
          <p:cNvPr id="34" name="33 Abrir llave"/>
          <p:cNvSpPr/>
          <p:nvPr/>
        </p:nvSpPr>
        <p:spPr>
          <a:xfrm rot="10800000">
            <a:off x="2714612" y="3786190"/>
            <a:ext cx="285752" cy="1357322"/>
          </a:xfrm>
          <a:prstGeom prst="leftBrace">
            <a:avLst>
              <a:gd name="adj1" fmla="val 8333"/>
              <a:gd name="adj2" fmla="val 907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34 CuadroTexto"/>
          <p:cNvSpPr txBox="1"/>
          <p:nvPr/>
        </p:nvSpPr>
        <p:spPr>
          <a:xfrm>
            <a:off x="2928926" y="4143380"/>
            <a:ext cx="4500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&lt;ssg4e:Obs1,rdf:type, cd:Observation&gt;,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&lt;ssg4e:Obs1,cd:observationResult,”34.5”&gt;,  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&lt;ssg4e:Obs2,rdf:type, cd:Observation&gt;,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&lt;ssg4e:Obs2,cd:observationResult,”20.3”&gt;,  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071802" y="3643314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STREAM &lt;</a:t>
            </a:r>
            <a:r>
              <a:rPr lang="en-GB" sz="1400" i="1" dirty="0" smtClean="0"/>
              <a:t>http://www.semsorgrid4env.eu/ccometeo.srdf</a:t>
            </a:r>
            <a:r>
              <a:rPr lang="en-GB" sz="1400" dirty="0" smtClean="0"/>
              <a:t>&gt;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</a:t>
            </a:r>
            <a:r>
              <a:rPr lang="en-GB" baseline="-25000" dirty="0" smtClean="0"/>
              <a:t>Stream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14282" y="785794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over the last minute in the Solent Region ” </a:t>
            </a:r>
          </a:p>
        </p:txBody>
      </p:sp>
      <p:sp>
        <p:nvSpPr>
          <p:cNvPr id="6" name="5 Elipse"/>
          <p:cNvSpPr/>
          <p:nvPr/>
        </p:nvSpPr>
        <p:spPr>
          <a:xfrm>
            <a:off x="1214414" y="2285992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CuadroTexto"/>
          <p:cNvSpPr txBox="1"/>
          <p:nvPr/>
        </p:nvSpPr>
        <p:spPr>
          <a:xfrm>
            <a:off x="1285852" y="242886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cd:Observation</a:t>
            </a:r>
            <a:endParaRPr lang="en-GB" sz="1000" dirty="0"/>
          </a:p>
        </p:txBody>
      </p:sp>
      <p:sp>
        <p:nvSpPr>
          <p:cNvPr id="8" name="7 Elipse"/>
          <p:cNvSpPr/>
          <p:nvPr/>
        </p:nvSpPr>
        <p:spPr>
          <a:xfrm>
            <a:off x="428596" y="3357562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500034" y="3429000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xsd:double</a:t>
            </a:r>
            <a:endParaRPr lang="en-GB" sz="1000" dirty="0"/>
          </a:p>
        </p:txBody>
      </p:sp>
      <p:cxnSp>
        <p:nvCxnSpPr>
          <p:cNvPr id="10" name="9 Conector recto de flecha"/>
          <p:cNvCxnSpPr>
            <a:stCxn id="6" idx="4"/>
            <a:endCxn id="8" idx="0"/>
          </p:cNvCxnSpPr>
          <p:nvPr/>
        </p:nvCxnSpPr>
        <p:spPr bwMode="auto">
          <a:xfrm rot="5400000">
            <a:off x="1126969" y="2662894"/>
            <a:ext cx="571504" cy="8178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0" y="2857496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cd:observationResult</a:t>
            </a:r>
            <a:endParaRPr lang="en-GB" sz="1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214778" y="1928802"/>
            <a:ext cx="4929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PREFIX </a:t>
            </a:r>
            <a:r>
              <a:rPr lang="en-GB" sz="1200" u="sng" dirty="0" err="1" smtClean="0"/>
              <a:t>cd</a:t>
            </a:r>
            <a:r>
              <a:rPr lang="en-GB" sz="1200" u="sng" dirty="0" smtClean="0"/>
              <a:t>: &lt;http://www.semsorgrid4env.eu/ontologies/CoastalDefences.owl#&gt;</a:t>
            </a:r>
          </a:p>
          <a:p>
            <a:r>
              <a:rPr lang="en-GB" sz="1200" dirty="0" smtClean="0"/>
              <a:t>PREFIX </a:t>
            </a:r>
            <a:r>
              <a:rPr lang="en-GB" sz="1200" u="sng" dirty="0" err="1" smtClean="0"/>
              <a:t>sb</a:t>
            </a:r>
            <a:r>
              <a:rPr lang="en-GB" sz="1200" u="sng" dirty="0" smtClean="0"/>
              <a:t>: &lt;http://www.w3.org/2009/SSN-XG/Ontologies/SensorBasis.owl#&gt; </a:t>
            </a:r>
          </a:p>
          <a:p>
            <a:r>
              <a:rPr lang="en-GB" sz="1200" dirty="0" smtClean="0"/>
              <a:t>PREFIX </a:t>
            </a:r>
            <a:r>
              <a:rPr lang="en-GB" sz="1200" u="sng" dirty="0" err="1" smtClean="0"/>
              <a:t>rdf</a:t>
            </a:r>
            <a:r>
              <a:rPr lang="en-GB" sz="1200" u="sng" dirty="0" smtClean="0"/>
              <a:t>: &lt;http://www.w3.org/1999/02/22-rdf-syntax-ns#&gt; </a:t>
            </a:r>
          </a:p>
          <a:p>
            <a:r>
              <a:rPr lang="en-US" sz="1200" dirty="0" smtClean="0"/>
              <a:t>SELECT  ?</a:t>
            </a:r>
            <a:r>
              <a:rPr lang="en-US" sz="1200" u="sng" dirty="0" err="1" smtClean="0"/>
              <a:t>waveheight</a:t>
            </a:r>
            <a:r>
              <a:rPr lang="en-US" sz="1200" u="sng" dirty="0" smtClean="0"/>
              <a:t> ?</a:t>
            </a:r>
            <a:r>
              <a:rPr lang="en-US" sz="1200" u="sng" dirty="0" err="1" smtClean="0"/>
              <a:t>wavets</a:t>
            </a:r>
            <a:r>
              <a:rPr lang="en-US" sz="1200" u="sng" dirty="0" smtClean="0"/>
              <a:t>  ?lat ?</a:t>
            </a:r>
            <a:r>
              <a:rPr lang="en-US" sz="1200" u="sng" dirty="0" err="1" smtClean="0"/>
              <a:t>lon</a:t>
            </a:r>
            <a:r>
              <a:rPr lang="en-US" sz="1200" u="sng" dirty="0" smtClean="0"/>
              <a:t> </a:t>
            </a:r>
          </a:p>
          <a:p>
            <a:r>
              <a:rPr lang="en-GB" sz="1200" dirty="0" smtClean="0"/>
              <a:t>FROM </a:t>
            </a:r>
            <a:r>
              <a:rPr lang="en-GB" sz="1200" b="1" dirty="0" smtClean="0"/>
              <a:t>STREAM </a:t>
            </a:r>
            <a:r>
              <a:rPr lang="en-GB" sz="1200" dirty="0" smtClean="0"/>
              <a:t>&lt;http://www.semsorgrid4env.eu/ccometeo.srdf&gt; </a:t>
            </a:r>
          </a:p>
          <a:p>
            <a:r>
              <a:rPr lang="en-GB" sz="1200" b="1" dirty="0" smtClean="0"/>
              <a:t>[ NOW – 1 MINUTE TO NOW – 0 MINUTES ]  </a:t>
            </a:r>
          </a:p>
          <a:p>
            <a:r>
              <a:rPr lang="en-GB" sz="1200" dirty="0" smtClean="0"/>
              <a:t>WHERE </a:t>
            </a:r>
          </a:p>
          <a:p>
            <a:r>
              <a:rPr lang="en-GB" sz="1200" dirty="0" smtClean="0"/>
              <a:t>{ </a:t>
            </a:r>
          </a:p>
          <a:p>
            <a:r>
              <a:rPr lang="en-GB" sz="1200" dirty="0" smtClean="0"/>
              <a:t> ?</a:t>
            </a:r>
            <a:r>
              <a:rPr lang="en-GB" sz="1200" dirty="0" err="1" smtClean="0"/>
              <a:t>WaveObs</a:t>
            </a:r>
            <a:r>
              <a:rPr lang="en-GB" sz="1200" dirty="0" smtClean="0"/>
              <a:t> a cd:Observation;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</a:t>
            </a:r>
            <a:r>
              <a:rPr lang="en-GB" sz="1200" dirty="0" smtClean="0"/>
              <a:t> ?</a:t>
            </a:r>
            <a:r>
              <a:rPr lang="en-GB" sz="1200" u="sng" dirty="0" err="1" smtClean="0"/>
              <a:t>waveheight</a:t>
            </a:r>
            <a:r>
              <a:rPr lang="en-GB" sz="1200" u="sng" dirty="0" smtClean="0"/>
              <a:t>;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cd:observationResultTime</a:t>
            </a:r>
            <a:r>
              <a:rPr lang="en-GB" sz="1200" dirty="0" smtClean="0"/>
              <a:t> ?</a:t>
            </a:r>
            <a:r>
              <a:rPr lang="en-GB" sz="1200" u="sng" dirty="0" err="1" smtClean="0"/>
              <a:t>wavets</a:t>
            </a:r>
            <a:r>
              <a:rPr lang="en-GB" sz="1200" u="sng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cd:observationResultLatitude</a:t>
            </a:r>
            <a:r>
              <a:rPr lang="en-GB" sz="1200" dirty="0" smtClean="0"/>
              <a:t> ?</a:t>
            </a:r>
            <a:r>
              <a:rPr lang="en-GB" sz="1200" u="sng" dirty="0" smtClean="0"/>
              <a:t>lat;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cd:observationResultLongitude</a:t>
            </a:r>
            <a:r>
              <a:rPr lang="en-GB" sz="1200" dirty="0" smtClean="0"/>
              <a:t> ?</a:t>
            </a:r>
            <a:r>
              <a:rPr lang="en-GB" sz="1200" u="sng" dirty="0" err="1" smtClean="0"/>
              <a:t>lon</a:t>
            </a:r>
            <a:r>
              <a:rPr lang="en-GB" sz="1200" u="sng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cd:observedProperty</a:t>
            </a:r>
            <a:r>
              <a:rPr lang="en-GB" sz="1200" dirty="0" smtClean="0"/>
              <a:t> ?</a:t>
            </a:r>
            <a:r>
              <a:rPr lang="en-GB" sz="1200" dirty="0" err="1" smtClean="0"/>
              <a:t>waveProperty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cd:featureOfInterest</a:t>
            </a:r>
            <a:r>
              <a:rPr lang="en-GB" sz="1200" dirty="0" smtClean="0"/>
              <a:t> ?</a:t>
            </a:r>
            <a:r>
              <a:rPr lang="en-GB" sz="1200" dirty="0" err="1" smtClean="0"/>
              <a:t>waveFeature</a:t>
            </a:r>
            <a:r>
              <a:rPr lang="en-GB" sz="1200" dirty="0" smtClean="0"/>
              <a:t>.   </a:t>
            </a:r>
          </a:p>
          <a:p>
            <a:r>
              <a:rPr lang="en-GB" sz="1200" dirty="0" smtClean="0"/>
              <a:t> ?</a:t>
            </a:r>
            <a:r>
              <a:rPr lang="en-GB" sz="1200" dirty="0" err="1" smtClean="0"/>
              <a:t>waveFeature</a:t>
            </a:r>
            <a:r>
              <a:rPr lang="en-GB" sz="1200" dirty="0" smtClean="0"/>
              <a:t> a </a:t>
            </a:r>
            <a:r>
              <a:rPr lang="en-GB" sz="1200" dirty="0" err="1" smtClean="0"/>
              <a:t>cd:Feature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cd:locatedInRegion</a:t>
            </a:r>
            <a:r>
              <a:rPr lang="en-GB" sz="1200" dirty="0" smtClean="0"/>
              <a:t> </a:t>
            </a:r>
            <a:r>
              <a:rPr lang="en-GB" sz="1200" dirty="0" err="1" smtClean="0"/>
              <a:t>cd:SouthEastEnglandCCO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 ?</a:t>
            </a:r>
            <a:r>
              <a:rPr lang="en-GB" sz="1200" dirty="0" err="1" smtClean="0"/>
              <a:t>waveProperty</a:t>
            </a:r>
            <a:r>
              <a:rPr lang="en-GB" sz="1200" dirty="0" smtClean="0"/>
              <a:t> a </a:t>
            </a:r>
            <a:r>
              <a:rPr lang="en-GB" sz="1200" dirty="0" err="1" smtClean="0"/>
              <a:t>cd:WaveHeight</a:t>
            </a:r>
            <a:r>
              <a:rPr lang="en-GB" sz="1200" dirty="0" smtClean="0"/>
              <a:t>. </a:t>
            </a:r>
          </a:p>
          <a:p>
            <a:r>
              <a:rPr lang="en-GB" sz="1200" dirty="0" smtClean="0"/>
              <a:t> }</a:t>
            </a:r>
          </a:p>
        </p:txBody>
      </p:sp>
      <p:sp>
        <p:nvSpPr>
          <p:cNvPr id="13" name="12 Elipse"/>
          <p:cNvSpPr/>
          <p:nvPr/>
        </p:nvSpPr>
        <p:spPr>
          <a:xfrm>
            <a:off x="857224" y="4429132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928662" y="457200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cd:Feature</a:t>
            </a:r>
            <a:endParaRPr lang="en-GB" sz="1000" dirty="0"/>
          </a:p>
        </p:txBody>
      </p:sp>
      <p:cxnSp>
        <p:nvCxnSpPr>
          <p:cNvPr id="15" name="14 Conector recto de flecha"/>
          <p:cNvCxnSpPr>
            <a:stCxn id="6" idx="4"/>
            <a:endCxn id="13" idx="0"/>
          </p:cNvCxnSpPr>
          <p:nvPr/>
        </p:nvCxnSpPr>
        <p:spPr bwMode="auto">
          <a:xfrm rot="5400000">
            <a:off x="821505" y="3429000"/>
            <a:ext cx="1643074" cy="357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500034" y="3929066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cd:featureOfInterest</a:t>
            </a:r>
            <a:endParaRPr lang="en-GB" sz="1000" dirty="0"/>
          </a:p>
        </p:txBody>
      </p:sp>
      <p:sp>
        <p:nvSpPr>
          <p:cNvPr id="27" name="26 Elipse"/>
          <p:cNvSpPr/>
          <p:nvPr/>
        </p:nvSpPr>
        <p:spPr>
          <a:xfrm>
            <a:off x="1928794" y="3500438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27 CuadroTexto"/>
          <p:cNvSpPr txBox="1"/>
          <p:nvPr/>
        </p:nvSpPr>
        <p:spPr>
          <a:xfrm>
            <a:off x="2000232" y="3643314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cd:Property</a:t>
            </a:r>
            <a:endParaRPr lang="en-GB" sz="1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143108" y="3071810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cd:observedProperty</a:t>
            </a:r>
            <a:endParaRPr lang="en-GB" sz="1000" dirty="0"/>
          </a:p>
        </p:txBody>
      </p:sp>
      <p:cxnSp>
        <p:nvCxnSpPr>
          <p:cNvPr id="30" name="29 Conector recto de flecha"/>
          <p:cNvCxnSpPr>
            <a:stCxn id="6" idx="4"/>
            <a:endCxn id="27" idx="0"/>
          </p:cNvCxnSpPr>
          <p:nvPr/>
        </p:nvCxnSpPr>
        <p:spPr bwMode="auto">
          <a:xfrm rot="16200000" flipH="1">
            <a:off x="1821637" y="2786058"/>
            <a:ext cx="714380" cy="7143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Elipse"/>
          <p:cNvSpPr/>
          <p:nvPr/>
        </p:nvSpPr>
        <p:spPr>
          <a:xfrm>
            <a:off x="1928794" y="5572140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22 Conector recto de flecha"/>
          <p:cNvCxnSpPr>
            <a:endCxn id="22" idx="1"/>
          </p:cNvCxnSpPr>
          <p:nvPr/>
        </p:nvCxnSpPr>
        <p:spPr bwMode="auto">
          <a:xfrm rot="16200000" flipH="1">
            <a:off x="1445319" y="4984045"/>
            <a:ext cx="716175" cy="6064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24 CuadroTexto"/>
          <p:cNvSpPr txBox="1"/>
          <p:nvPr/>
        </p:nvSpPr>
        <p:spPr>
          <a:xfrm>
            <a:off x="1714480" y="5143512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cd:locatedInRegion</a:t>
            </a:r>
            <a:endParaRPr lang="en-GB" sz="1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000232" y="571501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cd:Region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S2O Mappings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000108"/>
            <a:ext cx="8358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rgbClr val="4D4D4D"/>
                </a:solidFill>
              </a:rPr>
              <a:t>R2O extensions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put concept map def example, explain </a:t>
            </a:r>
            <a:r>
              <a:rPr lang="en-GB" sz="2000" kern="0" dirty="0" err="1" smtClean="0">
                <a:solidFill>
                  <a:srgbClr val="4D4D4D"/>
                </a:solidFill>
              </a:rPr>
              <a:t>wirtual</a:t>
            </a:r>
            <a:r>
              <a:rPr lang="en-GB" sz="2000" kern="0" dirty="0" smtClean="0">
                <a:solidFill>
                  <a:srgbClr val="4D4D4D"/>
                </a:solidFill>
              </a:rPr>
              <a:t> stream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Etc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Union thingy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Translation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000108"/>
            <a:ext cx="835824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Query mapping: formal thing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As algebra expressions with windows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endParaRPr lang="en-GB" sz="2000" kern="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Translation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092541" y="3259723"/>
            <a:ext cx="958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 smtClean="0">
                <a:solidFill>
                  <a:srgbClr val="4D4D4D"/>
                </a:solidFill>
              </a:rPr>
              <a:t>example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11 Rectángulo redondeado"/>
          <p:cNvSpPr/>
          <p:nvPr/>
        </p:nvSpPr>
        <p:spPr>
          <a:xfrm>
            <a:off x="2555776" y="1255080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9" name="11 Rectángulo redondeado"/>
          <p:cNvSpPr/>
          <p:nvPr/>
        </p:nvSpPr>
        <p:spPr>
          <a:xfrm>
            <a:off x="2483768" y="1471104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8" name="11 Rectángulo redondeado"/>
          <p:cNvSpPr/>
          <p:nvPr/>
        </p:nvSpPr>
        <p:spPr>
          <a:xfrm>
            <a:off x="2411760" y="1687128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339752" y="190315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Far...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0" y="3286125"/>
            <a:ext cx="464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PREFIX </a:t>
            </a:r>
            <a:r>
              <a:rPr lang="en-GB" sz="1000" u="sng" dirty="0" err="1" smtClean="0"/>
              <a:t>cd</a:t>
            </a:r>
            <a:r>
              <a:rPr lang="en-GB" sz="1000" u="sng" dirty="0" smtClean="0"/>
              <a:t>: &lt;http://www.semsorgrid4env.eu/ontologies/CoastalDefences.owl#&gt;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sb</a:t>
            </a:r>
            <a:r>
              <a:rPr lang="en-GB" sz="1000" u="sng" dirty="0" smtClean="0"/>
              <a:t>: &lt;http://www.w3.org/2009/SSN-XG/Ontologies/SensorBasis.owl#&gt; 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rdf</a:t>
            </a:r>
            <a:r>
              <a:rPr lang="en-GB" sz="1000" u="sng" dirty="0" smtClean="0"/>
              <a:t>: &lt;http://www.w3.org/1999/02/22-rdf-syntax-ns#&gt; </a:t>
            </a:r>
          </a:p>
          <a:p>
            <a:r>
              <a:rPr lang="en-US" sz="1000" dirty="0" smtClean="0"/>
              <a:t>SELECT  ?</a:t>
            </a:r>
            <a:r>
              <a:rPr lang="en-US" sz="1000" u="sng" dirty="0" err="1" smtClean="0"/>
              <a:t>waveheight</a:t>
            </a:r>
            <a:r>
              <a:rPr lang="en-US" sz="1000" u="sng" dirty="0" smtClean="0"/>
              <a:t> ?</a:t>
            </a:r>
            <a:r>
              <a:rPr lang="en-US" sz="1000" u="sng" dirty="0" err="1" smtClean="0"/>
              <a:t>wavets</a:t>
            </a:r>
            <a:r>
              <a:rPr lang="en-US" sz="1000" u="sng" dirty="0" smtClean="0"/>
              <a:t>  ?lat ?</a:t>
            </a:r>
            <a:r>
              <a:rPr lang="en-US" sz="1000" u="sng" dirty="0" err="1" smtClean="0"/>
              <a:t>lon</a:t>
            </a:r>
            <a:r>
              <a:rPr lang="en-US" sz="1000" u="sng" dirty="0" smtClean="0"/>
              <a:t> </a:t>
            </a:r>
          </a:p>
          <a:p>
            <a:r>
              <a:rPr lang="en-GB" sz="1000" dirty="0" smtClean="0"/>
              <a:t>FROM STREAM &lt;http://www.semsorgrid4env/ccometeo.srdf&gt;   </a:t>
            </a:r>
          </a:p>
          <a:p>
            <a:r>
              <a:rPr lang="en-GB" sz="1000" dirty="0" smtClean="0"/>
              <a:t>WHERE </a:t>
            </a:r>
          </a:p>
          <a:p>
            <a:r>
              <a:rPr lang="en-GB" sz="1000" dirty="0" smtClean="0"/>
              <a:t>{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WaveObs</a:t>
            </a:r>
            <a:r>
              <a:rPr lang="en-GB" sz="1000" dirty="0" smtClean="0"/>
              <a:t> a cd:Observation;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waveheight</a:t>
            </a:r>
            <a:r>
              <a:rPr lang="en-GB" sz="1000" u="sng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cd:observationResultTime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wavets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cd:observationResultLatitude</a:t>
            </a:r>
            <a:r>
              <a:rPr lang="en-GB" sz="1000" dirty="0" smtClean="0"/>
              <a:t> ?</a:t>
            </a:r>
            <a:r>
              <a:rPr lang="en-GB" sz="1000" u="sng" dirty="0" smtClean="0"/>
              <a:t>lat;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cd:observationResultLongitude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lon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cd:observedProperty</a:t>
            </a:r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cd:featureOfInterest</a:t>
            </a:r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.  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 a </a:t>
            </a:r>
            <a:r>
              <a:rPr lang="en-GB" sz="1000" dirty="0" err="1" smtClean="0"/>
              <a:t>cd:Feature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cd:locatedInRegion</a:t>
            </a:r>
            <a:r>
              <a:rPr lang="en-GB" sz="1000" dirty="0" smtClean="0"/>
              <a:t> </a:t>
            </a:r>
            <a:r>
              <a:rPr lang="en-GB" sz="1000" dirty="0" err="1" smtClean="0"/>
              <a:t>cd:SouthEastEnglandCCO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 a </a:t>
            </a:r>
            <a:r>
              <a:rPr lang="en-GB" sz="1000" dirty="0" err="1" smtClean="0"/>
              <a:t>cd:WaveHeight</a:t>
            </a:r>
            <a:r>
              <a:rPr lang="en-GB" sz="1000" dirty="0" smtClean="0"/>
              <a:t>. </a:t>
            </a:r>
          </a:p>
          <a:p>
            <a:r>
              <a:rPr lang="en-GB" sz="1000" dirty="0" smtClean="0"/>
              <a:t> 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985489" y="4221088"/>
            <a:ext cx="41585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envdata_rhylflats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envdata_hornsea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envdata_milford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envdata_chesil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envdata_perranporth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envdata_westbay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envdata_pevenseybay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267744" y="2119176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2267744" y="2119176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envdata_rhylflats</a:t>
            </a:r>
            <a:endParaRPr lang="en-GB" sz="800" dirty="0"/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2267744" y="233349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2267744" y="2335200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Timestamp: 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190315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envdata_hornsea</a:t>
            </a:r>
            <a:endParaRPr lang="en-GB" sz="800" dirty="0"/>
          </a:p>
        </p:txBody>
      </p:sp>
      <p:sp>
        <p:nvSpPr>
          <p:cNvPr id="16" name="15 Elipse"/>
          <p:cNvSpPr/>
          <p:nvPr/>
        </p:nvSpPr>
        <p:spPr>
          <a:xfrm>
            <a:off x="5076626" y="1629370"/>
            <a:ext cx="928694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CuadroTexto"/>
          <p:cNvSpPr txBox="1"/>
          <p:nvPr/>
        </p:nvSpPr>
        <p:spPr>
          <a:xfrm>
            <a:off x="5148064" y="1700808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Observation</a:t>
            </a:r>
            <a:endParaRPr lang="en-GB" sz="800" dirty="0"/>
          </a:p>
        </p:txBody>
      </p:sp>
      <p:sp>
        <p:nvSpPr>
          <p:cNvPr id="18" name="17 Elipse"/>
          <p:cNvSpPr/>
          <p:nvPr/>
        </p:nvSpPr>
        <p:spPr>
          <a:xfrm>
            <a:off x="5076056" y="2486626"/>
            <a:ext cx="936104" cy="280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18 CuadroTexto"/>
          <p:cNvSpPr txBox="1"/>
          <p:nvPr/>
        </p:nvSpPr>
        <p:spPr>
          <a:xfrm>
            <a:off x="5148064" y="24792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WaveHeightProperty</a:t>
            </a:r>
            <a:endParaRPr lang="en-GB" sz="800" dirty="0"/>
          </a:p>
        </p:txBody>
      </p:sp>
      <p:cxnSp>
        <p:nvCxnSpPr>
          <p:cNvPr id="20" name="19 Conector recto de flecha"/>
          <p:cNvCxnSpPr>
            <a:stCxn id="16" idx="4"/>
            <a:endCxn id="18" idx="0"/>
          </p:cNvCxnSpPr>
          <p:nvPr/>
        </p:nvCxnSpPr>
        <p:spPr bwMode="auto">
          <a:xfrm rot="16200000" flipH="1">
            <a:off x="5292507" y="2235025"/>
            <a:ext cx="500066" cy="31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CuadroTexto"/>
          <p:cNvSpPr txBox="1"/>
          <p:nvPr/>
        </p:nvSpPr>
        <p:spPr>
          <a:xfrm>
            <a:off x="4860032" y="2047168"/>
            <a:ext cx="64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observedProperty</a:t>
            </a:r>
            <a:endParaRPr lang="en-GB" sz="800" dirty="0"/>
          </a:p>
        </p:txBody>
      </p:sp>
      <p:sp>
        <p:nvSpPr>
          <p:cNvPr id="22" name="21 Elipse"/>
          <p:cNvSpPr/>
          <p:nvPr/>
        </p:nvSpPr>
        <p:spPr>
          <a:xfrm>
            <a:off x="5862444" y="2200874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5868144" y="1831144"/>
            <a:ext cx="94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hasObservationResult</a:t>
            </a:r>
            <a:endParaRPr lang="en-GB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791006" y="220087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xsd:float</a:t>
            </a:r>
            <a:endParaRPr lang="en-GB" sz="800" dirty="0"/>
          </a:p>
        </p:txBody>
      </p:sp>
      <p:cxnSp>
        <p:nvCxnSpPr>
          <p:cNvPr id="25" name="24 Conector recto de flecha"/>
          <p:cNvCxnSpPr/>
          <p:nvPr/>
        </p:nvCxnSpPr>
        <p:spPr bwMode="auto">
          <a:xfrm rot="16200000" flipH="1">
            <a:off x="5862444" y="198656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6660232" y="1615120"/>
            <a:ext cx="65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locatedInRegion</a:t>
            </a:r>
            <a:endParaRPr lang="en-GB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16428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Ontologies</a:t>
            </a:r>
            <a:endParaRPr lang="en-GB" sz="1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1916832"/>
            <a:ext cx="13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Streams</a:t>
            </a:r>
            <a:endParaRPr lang="en-GB" sz="1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831144"/>
            <a:ext cx="79208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</a:t>
            </a:r>
            <a:r>
              <a:rPr lang="en-GB" sz="1000" baseline="-25000" dirty="0" smtClean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O 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Mapping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 bwMode="auto">
          <a:xfrm flipV="1">
            <a:off x="5719570" y="1557932"/>
            <a:ext cx="571502" cy="714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Elipse"/>
          <p:cNvSpPr/>
          <p:nvPr/>
        </p:nvSpPr>
        <p:spPr>
          <a:xfrm>
            <a:off x="6300192" y="139909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34 Conector recto de flecha"/>
          <p:cNvCxnSpPr/>
          <p:nvPr/>
        </p:nvCxnSpPr>
        <p:spPr bwMode="auto">
          <a:xfrm rot="16200000" flipH="1">
            <a:off x="6505386" y="1772246"/>
            <a:ext cx="500066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Elipse"/>
          <p:cNvSpPr/>
          <p:nvPr/>
        </p:nvSpPr>
        <p:spPr>
          <a:xfrm>
            <a:off x="6648262" y="212943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12 CuadroTexto"/>
          <p:cNvSpPr txBox="1"/>
          <p:nvPr/>
        </p:nvSpPr>
        <p:spPr>
          <a:xfrm>
            <a:off x="2411760" y="168712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envdata_milford</a:t>
            </a:r>
            <a:endParaRPr lang="en-GB" sz="800" dirty="0"/>
          </a:p>
        </p:txBody>
      </p:sp>
      <p:sp>
        <p:nvSpPr>
          <p:cNvPr id="42" name="12 CuadroTexto"/>
          <p:cNvSpPr txBox="1"/>
          <p:nvPr/>
        </p:nvSpPr>
        <p:spPr>
          <a:xfrm>
            <a:off x="2411760" y="14711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envdata_chesil</a:t>
            </a:r>
            <a:endParaRPr lang="en-GB" sz="800" dirty="0"/>
          </a:p>
        </p:txBody>
      </p:sp>
      <p:sp>
        <p:nvSpPr>
          <p:cNvPr id="43" name="12 CuadroTexto"/>
          <p:cNvSpPr txBox="1"/>
          <p:nvPr/>
        </p:nvSpPr>
        <p:spPr>
          <a:xfrm>
            <a:off x="2555776" y="1255080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envdata_westbay</a:t>
            </a:r>
            <a:endParaRPr lang="en-GB" sz="800" dirty="0"/>
          </a:p>
        </p:txBody>
      </p:sp>
      <p:cxnSp>
        <p:nvCxnSpPr>
          <p:cNvPr id="44" name="9 Conector recto"/>
          <p:cNvCxnSpPr/>
          <p:nvPr/>
        </p:nvCxnSpPr>
        <p:spPr bwMode="auto">
          <a:xfrm>
            <a:off x="2339752" y="2119176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9 Conector recto"/>
          <p:cNvCxnSpPr/>
          <p:nvPr/>
        </p:nvCxnSpPr>
        <p:spPr bwMode="auto">
          <a:xfrm>
            <a:off x="2411760" y="190315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9 Conector recto"/>
          <p:cNvCxnSpPr/>
          <p:nvPr/>
        </p:nvCxnSpPr>
        <p:spPr bwMode="auto">
          <a:xfrm>
            <a:off x="2483768" y="1687128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9 Conector recto"/>
          <p:cNvCxnSpPr/>
          <p:nvPr/>
        </p:nvCxnSpPr>
        <p:spPr bwMode="auto">
          <a:xfrm>
            <a:off x="2555776" y="1471104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25 CuadroTexto"/>
          <p:cNvSpPr txBox="1"/>
          <p:nvPr/>
        </p:nvSpPr>
        <p:spPr>
          <a:xfrm>
            <a:off x="6660232" y="2119176"/>
            <a:ext cx="65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Region</a:t>
            </a:r>
            <a:endParaRPr lang="en-GB" sz="800" dirty="0"/>
          </a:p>
        </p:txBody>
      </p:sp>
      <p:sp>
        <p:nvSpPr>
          <p:cNvPr id="28" name="27 Flecha izquierda y derecha"/>
          <p:cNvSpPr/>
          <p:nvPr/>
        </p:nvSpPr>
        <p:spPr>
          <a:xfrm>
            <a:off x="457200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Flecha izquierda y derecha"/>
          <p:cNvSpPr/>
          <p:nvPr/>
        </p:nvSpPr>
        <p:spPr>
          <a:xfrm>
            <a:off x="349188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32 CuadroTexto"/>
          <p:cNvSpPr txBox="1"/>
          <p:nvPr/>
        </p:nvSpPr>
        <p:spPr>
          <a:xfrm>
            <a:off x="6219634" y="141505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Feature</a:t>
            </a:r>
            <a:endParaRPr lang="en-GB" sz="800" dirty="0"/>
          </a:p>
        </p:txBody>
      </p:sp>
      <p:sp>
        <p:nvSpPr>
          <p:cNvPr id="55" name="27 Flecha izquierda y derecha"/>
          <p:cNvSpPr/>
          <p:nvPr/>
        </p:nvSpPr>
        <p:spPr>
          <a:xfrm>
            <a:off x="3923928" y="4581128"/>
            <a:ext cx="864096" cy="36787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29 CuadroTexto"/>
          <p:cNvSpPr txBox="1"/>
          <p:nvPr/>
        </p:nvSpPr>
        <p:spPr>
          <a:xfrm>
            <a:off x="755576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SPARQL</a:t>
            </a:r>
            <a:r>
              <a:rPr lang="en-GB" sz="1800" baseline="-25000" dirty="0" smtClean="0"/>
              <a:t>STR</a:t>
            </a:r>
            <a:endParaRPr lang="en-GB" sz="1800" baseline="-25000" dirty="0"/>
          </a:p>
        </p:txBody>
      </p:sp>
      <p:sp>
        <p:nvSpPr>
          <p:cNvPr id="57" name="29 CuadroTexto"/>
          <p:cNvSpPr txBox="1"/>
          <p:nvPr/>
        </p:nvSpPr>
        <p:spPr>
          <a:xfrm>
            <a:off x="5724128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SNEEql</a:t>
            </a:r>
            <a:endParaRPr lang="en-GB" sz="1800" baseline="-25000" dirty="0"/>
          </a:p>
        </p:txBody>
      </p:sp>
      <p:sp>
        <p:nvSpPr>
          <p:cNvPr id="4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service stuff, integration with SNEE, CCO live data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Nice application using our thing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None/>
            </a:pPr>
            <a:r>
              <a:rPr lang="fr-CH" dirty="0" err="1" smtClean="0"/>
              <a:t>Ontology</a:t>
            </a:r>
            <a:r>
              <a:rPr lang="fr-CH" dirty="0" smtClean="0"/>
              <a:t>-base data </a:t>
            </a:r>
            <a:r>
              <a:rPr lang="fr-CH" dirty="0" err="1" smtClean="0"/>
              <a:t>access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</a:t>
            </a:r>
            <a:r>
              <a:rPr lang="fr-CH" dirty="0" err="1" smtClean="0"/>
              <a:t>stream</a:t>
            </a:r>
            <a:r>
              <a:rPr lang="fr-CH" dirty="0" smtClean="0"/>
              <a:t>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Enabled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pPr marL="342900" lvl="1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Limited to non-distributed scenario initially</a:t>
            </a:r>
          </a:p>
          <a:p>
            <a:endParaRPr lang="en-US" dirty="0"/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18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Works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71538" y="928670"/>
            <a:ext cx="73152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data access</a:t>
            </a:r>
            <a:endParaRPr lang="en-US" sz="2000" kern="0" dirty="0" smtClean="0">
              <a:solidFill>
                <a:srgbClr val="4D4D4D"/>
              </a:solidFill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SPARQL construct expressions, aggregates, projected operators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 adapters for other streaming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sources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baseline="0" dirty="0" smtClean="0">
                <a:solidFill>
                  <a:srgbClr val="4D4D4D"/>
                </a:solidFill>
                <a:latin typeface="+mn-lt"/>
              </a:rPr>
              <a:t>Add query rewriting</a:t>
            </a: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 algorithms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streaming data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Horizontal &amp; vertical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+ stored data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RDF data sources integration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query optimization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Analyze cost models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sources statistics and metadata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Quantitative evaluation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Mapping Streams to Ontologies</a:t>
            </a:r>
          </a:p>
          <a:p>
            <a:r>
              <a:rPr lang="en-US" dirty="0" smtClean="0"/>
              <a:t>SPARQL Stream</a:t>
            </a:r>
          </a:p>
          <a:p>
            <a:r>
              <a:rPr lang="en-US" dirty="0" smtClean="0"/>
              <a:t>Query Translation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5916617"/>
            <a:ext cx="6172200" cy="94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Enabling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Ontology-based </a:t>
            </a:r>
            <a:r>
              <a:rPr lang="en-US" sz="1400" b="1" kern="0" dirty="0" smtClean="0">
                <a:latin typeface="+mj-lt"/>
                <a:ea typeface="+mj-ea"/>
                <a:cs typeface="+mj-cs"/>
              </a:rPr>
              <a:t>Access to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Streaming Data Sources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Scope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14282" y="3000372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Data</a:t>
            </a:r>
          </a:p>
        </p:txBody>
      </p:sp>
      <p:pic>
        <p:nvPicPr>
          <p:cNvPr id="6" name="Picture 4" descr="http://www.linuxfordevices.com/images/stories/libelium_waspm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928670"/>
            <a:ext cx="1250143" cy="14287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072198" y="3643314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929190" y="4071942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9" name="8 Abrir llave"/>
          <p:cNvSpPr/>
          <p:nvPr/>
        </p:nvSpPr>
        <p:spPr>
          <a:xfrm>
            <a:off x="5929322" y="3643314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571472" y="3500438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Latest used in queries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1472" y="1357298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Ubiquitous data capture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Data processing 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Cheap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Noisy, Unreliable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214282" y="928670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 technologies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857224" y="5715016"/>
            <a:ext cx="777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Applications in security surveillance, healthcare provision, environmental monitoring, you name it.</a:t>
            </a:r>
          </a:p>
        </p:txBody>
      </p:sp>
      <p:sp>
        <p:nvSpPr>
          <p:cNvPr id="44" name="43 Flecha abajo"/>
          <p:cNvSpPr/>
          <p:nvPr/>
        </p:nvSpPr>
        <p:spPr bwMode="auto">
          <a:xfrm>
            <a:off x="4143372" y="5429264"/>
            <a:ext cx="57150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710445" cy="230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130" y="2128355"/>
            <a:ext cx="795889" cy="91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28596" y="171448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Emergency planner</a:t>
            </a:r>
            <a:endParaRPr lang="en-GB" sz="12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928794" y="714356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Flood risk alert: </a:t>
            </a:r>
          </a:p>
          <a:p>
            <a:pPr algn="ctr"/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</a:rPr>
              <a:t>South East England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846" name="Picture 6" descr="CCO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428736"/>
            <a:ext cx="1214446" cy="387590"/>
          </a:xfrm>
          <a:prstGeom prst="rect">
            <a:avLst/>
          </a:prstGeom>
          <a:noFill/>
        </p:spPr>
      </p:pic>
      <p:pic>
        <p:nvPicPr>
          <p:cNvPr id="35848" name="Picture 8" descr="Met Off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143116"/>
            <a:ext cx="1143008" cy="465900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 bwMode="auto">
          <a:xfrm>
            <a:off x="4686306" y="2750340"/>
            <a:ext cx="1214446" cy="428628"/>
          </a:xfrm>
          <a:prstGeom prst="rect">
            <a:avLst/>
          </a:prstGeom>
          <a:solidFill>
            <a:srgbClr val="33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35850" name="Picture 10" descr="Environment Agency - Hom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2786058"/>
            <a:ext cx="1157289" cy="321470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4714876" y="3286124"/>
            <a:ext cx="107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...</a:t>
            </a:r>
          </a:p>
          <a:p>
            <a:pPr algn="ctr"/>
            <a:r>
              <a:rPr lang="en-GB" sz="1200" dirty="0" smtClean="0"/>
              <a:t>...</a:t>
            </a:r>
          </a:p>
          <a:p>
            <a:pPr algn="ctr"/>
            <a:r>
              <a:rPr lang="en-GB" sz="1200" dirty="0" smtClean="0"/>
              <a:t>...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72198" y="1357298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Real-time </a:t>
            </a:r>
          </a:p>
          <a:p>
            <a:pPr algn="ctr"/>
            <a:r>
              <a:rPr lang="en-GB" sz="1200" dirty="0" smtClean="0"/>
              <a:t>data</a:t>
            </a:r>
            <a:endParaRPr lang="en-GB" sz="1200" dirty="0"/>
          </a:p>
        </p:txBody>
      </p:sp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857232"/>
            <a:ext cx="1071570" cy="141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6072198" y="2143116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Meteorological forecasts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143636" y="2714620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Flood defences data</a:t>
            </a:r>
            <a:endParaRPr lang="en-GB" sz="1200" dirty="0"/>
          </a:p>
        </p:txBody>
      </p:sp>
      <p:sp>
        <p:nvSpPr>
          <p:cNvPr id="21" name="20 Flecha derecha"/>
          <p:cNvSpPr/>
          <p:nvPr/>
        </p:nvSpPr>
        <p:spPr bwMode="auto">
          <a:xfrm>
            <a:off x="5929322" y="1571612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Flecha derecha"/>
          <p:cNvSpPr/>
          <p:nvPr/>
        </p:nvSpPr>
        <p:spPr bwMode="auto">
          <a:xfrm>
            <a:off x="5929322" y="2357430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22 Flecha derecha"/>
          <p:cNvSpPr/>
          <p:nvPr/>
        </p:nvSpPr>
        <p:spPr bwMode="auto">
          <a:xfrm>
            <a:off x="5929322" y="2928934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23 Flecha derecha"/>
          <p:cNvSpPr/>
          <p:nvPr/>
        </p:nvSpPr>
        <p:spPr bwMode="auto">
          <a:xfrm>
            <a:off x="5929322" y="3571876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215074" y="3000372"/>
            <a:ext cx="150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Other sources</a:t>
            </a:r>
            <a:endParaRPr lang="en-GB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000100" y="3714752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Detect conditions likely to cause a flood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Present data model in terms of the user domain: e.g. Flood risk assessment</a:t>
            </a:r>
          </a:p>
          <a:p>
            <a:endParaRPr lang="en-GB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785786" y="492919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average over the last minute in the Solent region, if it is higher than the average of the last 2 to 3 hours” 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7072330" y="121442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Wave,</a:t>
            </a:r>
          </a:p>
          <a:p>
            <a:r>
              <a:rPr lang="en-GB" sz="1200" dirty="0" smtClean="0"/>
              <a:t>Wind,</a:t>
            </a:r>
          </a:p>
          <a:p>
            <a:r>
              <a:rPr lang="en-GB" sz="1200" dirty="0" smtClean="0"/>
              <a:t>Tide</a:t>
            </a:r>
            <a:endParaRPr lang="en-GB" sz="1200" dirty="0"/>
          </a:p>
        </p:txBody>
      </p:sp>
      <p:sp>
        <p:nvSpPr>
          <p:cNvPr id="29" name="28 Abrir llave"/>
          <p:cNvSpPr/>
          <p:nvPr/>
        </p:nvSpPr>
        <p:spPr bwMode="auto">
          <a:xfrm>
            <a:off x="6929454" y="1214422"/>
            <a:ext cx="285752" cy="642942"/>
          </a:xfrm>
          <a:prstGeom prst="leftBrac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14282" y="928670"/>
            <a:ext cx="7358114" cy="40719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Ontologies can be used as such a common model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rgbClr val="4D4D4D"/>
                </a:solidFill>
                <a:latin typeface="+mn-lt"/>
              </a:rPr>
              <a:t>Put something nice here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rgbClr val="4D4D4D"/>
                </a:solidFill>
                <a:latin typeface="+mn-lt"/>
              </a:rPr>
              <a:t>Answer the requirements: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Establish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mappings between ontological models and streaming data source schemas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baseline="0" dirty="0" smtClean="0">
                <a:solidFill>
                  <a:srgbClr val="4D4D4D"/>
                </a:solidFill>
                <a:latin typeface="+mn-lt"/>
              </a:rPr>
              <a:t>Access</a:t>
            </a:r>
            <a:r>
              <a:rPr lang="en-GB" sz="2000" kern="0" dirty="0" smtClean="0">
                <a:solidFill>
                  <a:srgbClr val="4D4D4D"/>
                </a:solidFill>
                <a:latin typeface="+mn-lt"/>
              </a:rPr>
              <a:t> streaming data sources through queries over ontology models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Ontology-based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Oval 41"/>
          <p:cNvSpPr/>
          <p:nvPr/>
        </p:nvSpPr>
        <p:spPr>
          <a:xfrm>
            <a:off x="2643174" y="1857364"/>
            <a:ext cx="685805" cy="6429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3"/>
          <p:cNvGrpSpPr/>
          <p:nvPr/>
        </p:nvGrpSpPr>
        <p:grpSpPr>
          <a:xfrm>
            <a:off x="2643174" y="2000240"/>
            <a:ext cx="571504" cy="428628"/>
            <a:chOff x="2285984" y="2571744"/>
            <a:chExt cx="642942" cy="357190"/>
          </a:xfrm>
        </p:grpSpPr>
        <p:sp>
          <p:nvSpPr>
            <p:cNvPr id="18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12"/>
            <p:cNvCxnSpPr>
              <a:stCxn id="20" idx="2"/>
              <a:endCxn id="19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4"/>
            <p:cNvCxnSpPr>
              <a:stCxn id="20" idx="2"/>
              <a:endCxn id="18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7"/>
            <p:cNvCxnSpPr>
              <a:stCxn id="18" idx="2"/>
              <a:endCxn id="22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0"/>
            <p:cNvCxnSpPr>
              <a:stCxn id="18" idx="2"/>
              <a:endCxn id="21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64 Rectángulo redondeado"/>
          <p:cNvSpPr/>
          <p:nvPr/>
        </p:nvSpPr>
        <p:spPr>
          <a:xfrm>
            <a:off x="0" y="3286124"/>
            <a:ext cx="185735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Ontology-based Data Access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16 Disco magnético"/>
          <p:cNvSpPr/>
          <p:nvPr/>
        </p:nvSpPr>
        <p:spPr>
          <a:xfrm>
            <a:off x="2643174" y="4357694"/>
            <a:ext cx="714380" cy="64294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91 Flecha izquierda y derecha"/>
          <p:cNvSpPr/>
          <p:nvPr/>
        </p:nvSpPr>
        <p:spPr>
          <a:xfrm rot="5400000">
            <a:off x="2857489" y="4000503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73" name="131 CuadroTexto"/>
          <p:cNvSpPr txBox="1"/>
          <p:nvPr/>
        </p:nvSpPr>
        <p:spPr>
          <a:xfrm>
            <a:off x="6572264" y="2428868"/>
            <a:ext cx="2071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O + ODEMapster</a:t>
            </a:r>
          </a:p>
          <a:p>
            <a:r>
              <a:rPr lang="en-GB" sz="1400" dirty="0" smtClean="0"/>
              <a:t>D2RQ</a:t>
            </a:r>
          </a:p>
          <a:p>
            <a:r>
              <a:rPr lang="en-GB" sz="1400" dirty="0" err="1" smtClean="0"/>
              <a:t>SquirrelRDF</a:t>
            </a:r>
            <a:endParaRPr lang="en-GB" sz="1400" dirty="0" smtClean="0"/>
          </a:p>
          <a:p>
            <a:r>
              <a:rPr lang="en-GB" sz="1400" dirty="0" err="1" smtClean="0"/>
              <a:t>RDBToOnto</a:t>
            </a:r>
            <a:endParaRPr lang="en-GB" sz="1400" dirty="0" smtClean="0"/>
          </a:p>
          <a:p>
            <a:r>
              <a:rPr lang="en-GB" sz="1400" dirty="0" smtClean="0"/>
              <a:t>Relational.OWL</a:t>
            </a:r>
          </a:p>
          <a:p>
            <a:r>
              <a:rPr lang="en-GB" sz="1400" dirty="0" smtClean="0"/>
              <a:t>SPASQL</a:t>
            </a:r>
          </a:p>
          <a:p>
            <a:r>
              <a:rPr lang="en-GB" sz="1400" dirty="0" smtClean="0"/>
              <a:t>Virtuoso</a:t>
            </a:r>
          </a:p>
          <a:p>
            <a:r>
              <a:rPr lang="en-GB" sz="1400" dirty="0" smtClean="0"/>
              <a:t>MASTRO</a:t>
            </a:r>
          </a:p>
          <a:p>
            <a:endParaRPr lang="en-GB" sz="1400" dirty="0" smtClean="0"/>
          </a:p>
        </p:txBody>
      </p:sp>
      <p:sp>
        <p:nvSpPr>
          <p:cNvPr id="121" name="120 Rectángulo redondeado"/>
          <p:cNvSpPr/>
          <p:nvPr/>
        </p:nvSpPr>
        <p:spPr bwMode="auto">
          <a:xfrm>
            <a:off x="2428860" y="3000372"/>
            <a:ext cx="1214446" cy="857256"/>
          </a:xfrm>
          <a:prstGeom prst="roundRect">
            <a:avLst/>
          </a:prstGeom>
          <a:solidFill>
            <a:srgbClr val="39639D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Query/Data Transformation</a:t>
            </a:r>
          </a:p>
        </p:txBody>
      </p:sp>
      <p:sp>
        <p:nvSpPr>
          <p:cNvPr id="122" name="91 Flecha izquierda y derecha"/>
          <p:cNvSpPr/>
          <p:nvPr/>
        </p:nvSpPr>
        <p:spPr>
          <a:xfrm rot="5400000">
            <a:off x="2857489" y="2714618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23" name="64 Rectángulo redondeado"/>
          <p:cNvSpPr/>
          <p:nvPr/>
        </p:nvSpPr>
        <p:spPr>
          <a:xfrm>
            <a:off x="3071802" y="2000240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Models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4" name="64 Rectángulo redondeado"/>
          <p:cNvSpPr/>
          <p:nvPr/>
        </p:nvSpPr>
        <p:spPr>
          <a:xfrm>
            <a:off x="3071802" y="4572008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Schemas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5" name="124 Esquina doblada"/>
          <p:cNvSpPr/>
          <p:nvPr/>
        </p:nvSpPr>
        <p:spPr bwMode="auto">
          <a:xfrm>
            <a:off x="4429124" y="3000372"/>
            <a:ext cx="857256" cy="85725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Mapping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Document</a:t>
            </a:r>
          </a:p>
        </p:txBody>
      </p:sp>
      <p:sp>
        <p:nvSpPr>
          <p:cNvPr id="126" name="91 Flecha izquierda y derecha"/>
          <p:cNvSpPr/>
          <p:nvPr/>
        </p:nvSpPr>
        <p:spPr>
          <a:xfrm rot="10800000">
            <a:off x="3714744" y="3357562"/>
            <a:ext cx="500067" cy="7143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27" name="131 CuadroTexto"/>
          <p:cNvSpPr txBox="1"/>
          <p:nvPr/>
        </p:nvSpPr>
        <p:spPr>
          <a:xfrm>
            <a:off x="142844" y="1142984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Generate Semantic Web content from existing relational data sources</a:t>
            </a:r>
          </a:p>
        </p:txBody>
      </p:sp>
      <p:sp>
        <p:nvSpPr>
          <p:cNvPr id="128" name="64 Rectángulo redondeado"/>
          <p:cNvSpPr/>
          <p:nvPr/>
        </p:nvSpPr>
        <p:spPr>
          <a:xfrm>
            <a:off x="1785918" y="2643182"/>
            <a:ext cx="121444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e.g. SPARQL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9" name="64 Rectángulo redondeado"/>
          <p:cNvSpPr/>
          <p:nvPr/>
        </p:nvSpPr>
        <p:spPr>
          <a:xfrm>
            <a:off x="2071670" y="3929066"/>
            <a:ext cx="92866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e.g. SQL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3" name="132 Cerrar corchete"/>
          <p:cNvSpPr/>
          <p:nvPr/>
        </p:nvSpPr>
        <p:spPr>
          <a:xfrm>
            <a:off x="8286776" y="2500306"/>
            <a:ext cx="45719" cy="171451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133 Abrir corchete"/>
          <p:cNvSpPr/>
          <p:nvPr/>
        </p:nvSpPr>
        <p:spPr>
          <a:xfrm>
            <a:off x="6572264" y="2500306"/>
            <a:ext cx="71438" cy="171451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Querying Relational Data Streams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10" name="131 CuadroTexto"/>
          <p:cNvSpPr txBox="1"/>
          <p:nvPr/>
        </p:nvSpPr>
        <p:spPr>
          <a:xfrm>
            <a:off x="214282" y="92867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Streaming Data</a:t>
            </a:r>
          </a:p>
        </p:txBody>
      </p:sp>
      <p:sp>
        <p:nvSpPr>
          <p:cNvPr id="11" name="131 CuadroTexto"/>
          <p:cNvSpPr txBox="1"/>
          <p:nvPr/>
        </p:nvSpPr>
        <p:spPr>
          <a:xfrm>
            <a:off x="6248868" y="1500174"/>
            <a:ext cx="142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STREAM</a:t>
            </a:r>
          </a:p>
          <a:p>
            <a:r>
              <a:rPr lang="en-GB" sz="1400" dirty="0" smtClean="0"/>
              <a:t>Aurora/Borealis</a:t>
            </a:r>
          </a:p>
          <a:p>
            <a:r>
              <a:rPr lang="en-GB" sz="1400" dirty="0" smtClean="0"/>
              <a:t>Cougar</a:t>
            </a:r>
          </a:p>
          <a:p>
            <a:r>
              <a:rPr lang="en-GB" sz="1400" dirty="0" err="1" smtClean="0"/>
              <a:t>TinyDB</a:t>
            </a:r>
            <a:endParaRPr lang="en-GB" sz="1400" dirty="0" smtClean="0"/>
          </a:p>
          <a:p>
            <a:r>
              <a:rPr lang="en-GB" sz="1400" dirty="0" smtClean="0"/>
              <a:t>SNEE</a:t>
            </a:r>
          </a:p>
          <a:p>
            <a:endParaRPr lang="en-GB" sz="1400" dirty="0" smtClean="0"/>
          </a:p>
        </p:txBody>
      </p:sp>
      <p:sp>
        <p:nvSpPr>
          <p:cNvPr id="12" name="11 Cerrar corchete"/>
          <p:cNvSpPr/>
          <p:nvPr/>
        </p:nvSpPr>
        <p:spPr>
          <a:xfrm>
            <a:off x="7606190" y="1571611"/>
            <a:ext cx="45719" cy="107157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Abrir corchete"/>
          <p:cNvSpPr/>
          <p:nvPr/>
        </p:nvSpPr>
        <p:spPr>
          <a:xfrm>
            <a:off x="6177430" y="1571611"/>
            <a:ext cx="98535" cy="10715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Rectángulo"/>
          <p:cNvSpPr/>
          <p:nvPr/>
        </p:nvSpPr>
        <p:spPr bwMode="auto">
          <a:xfrm>
            <a:off x="2071670" y="2214554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9" name="18 Rectángulo"/>
          <p:cNvSpPr/>
          <p:nvPr/>
        </p:nvSpPr>
        <p:spPr bwMode="auto">
          <a:xfrm>
            <a:off x="2786050" y="2786058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2071670" y="2786058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9" name="28 Rectángulo"/>
          <p:cNvSpPr/>
          <p:nvPr/>
        </p:nvSpPr>
        <p:spPr bwMode="auto">
          <a:xfrm>
            <a:off x="2786050" y="335756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3500430" y="335756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e3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 bwMode="auto">
          <a:xfrm>
            <a:off x="571472" y="2143116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 bwMode="auto">
          <a:xfrm>
            <a:off x="1285852" y="2714620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Rectángulo redondeado"/>
          <p:cNvSpPr/>
          <p:nvPr/>
        </p:nvSpPr>
        <p:spPr bwMode="auto">
          <a:xfrm>
            <a:off x="2000232" y="3286124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278605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 bwMode="auto">
          <a:xfrm>
            <a:off x="207167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5" name="24 Rectángulo"/>
          <p:cNvSpPr/>
          <p:nvPr/>
        </p:nvSpPr>
        <p:spPr bwMode="auto">
          <a:xfrm>
            <a:off x="350043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e3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 bwMode="auto">
          <a:xfrm>
            <a:off x="2786050" y="3857628"/>
            <a:ext cx="2143140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 bwMode="auto">
          <a:xfrm>
            <a:off x="2071670" y="335756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8" name="27 Rectángulo"/>
          <p:cNvSpPr/>
          <p:nvPr/>
        </p:nvSpPr>
        <p:spPr bwMode="auto">
          <a:xfrm>
            <a:off x="421481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e4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33" name="32 Conector recto"/>
          <p:cNvCxnSpPr/>
          <p:nvPr/>
        </p:nvCxnSpPr>
        <p:spPr bwMode="auto">
          <a:xfrm>
            <a:off x="285720" y="4500570"/>
            <a:ext cx="521497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CuadroTexto"/>
          <p:cNvSpPr txBox="1"/>
          <p:nvPr/>
        </p:nvSpPr>
        <p:spPr>
          <a:xfrm>
            <a:off x="785786" y="4572008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</a:t>
            </a:r>
            <a:endParaRPr lang="en-GB" sz="1200" baseline="-25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571604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t+1</a:t>
            </a:r>
            <a:endParaRPr lang="en-GB" sz="1200" baseline="-250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21454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t+2</a:t>
            </a:r>
            <a:endParaRPr lang="en-GB" sz="1200" baseline="-250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92892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t+3</a:t>
            </a:r>
            <a:endParaRPr lang="en-GB" sz="1200" baseline="-25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64330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t+4</a:t>
            </a:r>
            <a:endParaRPr lang="en-GB" sz="1200" baseline="-25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35768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t+5</a:t>
            </a:r>
            <a:endParaRPr lang="en-GB" sz="1200" baseline="-25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071802" y="2214554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WINDOW [t</a:t>
            </a:r>
            <a:r>
              <a:rPr lang="en-GB" sz="1200" baseline="-25000" dirty="0" smtClean="0"/>
              <a:t>now</a:t>
            </a:r>
            <a:r>
              <a:rPr lang="en-GB" sz="1200" dirty="0" smtClean="0"/>
              <a:t>  TO t</a:t>
            </a:r>
            <a:r>
              <a:rPr lang="en-GB" sz="1200" baseline="-25000" dirty="0" smtClean="0"/>
              <a:t>now-2</a:t>
            </a:r>
            <a:r>
              <a:rPr lang="en-GB" sz="1200" dirty="0" smtClean="0"/>
              <a:t>]</a:t>
            </a:r>
            <a:endParaRPr lang="en-GB" sz="1200" baseline="-25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929190" y="2214554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SLIDE 1</a:t>
            </a:r>
            <a:endParaRPr lang="en-GB" sz="1200" baseline="-25000" dirty="0"/>
          </a:p>
        </p:txBody>
      </p:sp>
      <p:sp>
        <p:nvSpPr>
          <p:cNvPr id="43" name="131 CuadroTexto"/>
          <p:cNvSpPr txBox="1"/>
          <p:nvPr/>
        </p:nvSpPr>
        <p:spPr>
          <a:xfrm>
            <a:off x="5214942" y="378619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Transform infinite sequence of tuples to bounded bag</a:t>
            </a:r>
          </a:p>
        </p:txBody>
      </p:sp>
      <p:sp>
        <p:nvSpPr>
          <p:cNvPr id="44" name="131 CuadroTexto"/>
          <p:cNvSpPr txBox="1"/>
          <p:nvPr/>
        </p:nvSpPr>
        <p:spPr>
          <a:xfrm>
            <a:off x="3929058" y="5429264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Window-to-Stream operators: convert stream of windows to stream of tuples</a:t>
            </a:r>
          </a:p>
        </p:txBody>
      </p:sp>
      <p:sp>
        <p:nvSpPr>
          <p:cNvPr id="54" name="53 Rectángulo"/>
          <p:cNvSpPr/>
          <p:nvPr/>
        </p:nvSpPr>
        <p:spPr bwMode="auto">
          <a:xfrm>
            <a:off x="1071538" y="528638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 bwMode="auto">
          <a:xfrm>
            <a:off x="500034" y="5214950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3" name="62 Rectángulo redondeado"/>
          <p:cNvSpPr/>
          <p:nvPr/>
        </p:nvSpPr>
        <p:spPr bwMode="auto">
          <a:xfrm>
            <a:off x="785786" y="5572140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63 Rectángulo"/>
          <p:cNvSpPr/>
          <p:nvPr/>
        </p:nvSpPr>
        <p:spPr bwMode="auto">
          <a:xfrm>
            <a:off x="1071538" y="564357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5" name="64 Rectángulo"/>
          <p:cNvSpPr/>
          <p:nvPr/>
        </p:nvSpPr>
        <p:spPr bwMode="auto">
          <a:xfrm>
            <a:off x="1357290" y="564357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6" name="65 Rectángulo redondeado"/>
          <p:cNvSpPr/>
          <p:nvPr/>
        </p:nvSpPr>
        <p:spPr bwMode="auto">
          <a:xfrm>
            <a:off x="1000100" y="5929330"/>
            <a:ext cx="928694" cy="28575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7" name="66 Rectángulo"/>
          <p:cNvSpPr/>
          <p:nvPr/>
        </p:nvSpPr>
        <p:spPr bwMode="auto">
          <a:xfrm>
            <a:off x="1357290" y="600076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8" name="67 Rectángulo"/>
          <p:cNvSpPr/>
          <p:nvPr/>
        </p:nvSpPr>
        <p:spPr bwMode="auto">
          <a:xfrm>
            <a:off x="1643042" y="600076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9" name="68 Rectángulo"/>
          <p:cNvSpPr/>
          <p:nvPr/>
        </p:nvSpPr>
        <p:spPr bwMode="auto">
          <a:xfrm>
            <a:off x="1071538" y="600076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1357290" y="628652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...</a:t>
            </a:r>
            <a:endParaRPr lang="en-GB" sz="1200" baseline="-25000" dirty="0"/>
          </a:p>
        </p:txBody>
      </p:sp>
      <p:sp>
        <p:nvSpPr>
          <p:cNvPr id="71" name="70 Cerrar llave"/>
          <p:cNvSpPr/>
          <p:nvPr/>
        </p:nvSpPr>
        <p:spPr bwMode="auto">
          <a:xfrm>
            <a:off x="1857356" y="5143512"/>
            <a:ext cx="285752" cy="1357322"/>
          </a:xfrm>
          <a:prstGeom prst="rightBrace">
            <a:avLst>
              <a:gd name="adj1" fmla="val 8333"/>
              <a:gd name="adj2" fmla="val 492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2" name="71 Rectángulo"/>
          <p:cNvSpPr/>
          <p:nvPr/>
        </p:nvSpPr>
        <p:spPr bwMode="auto">
          <a:xfrm>
            <a:off x="2857488" y="5715016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3" name="72 Rectángulo"/>
          <p:cNvSpPr/>
          <p:nvPr/>
        </p:nvSpPr>
        <p:spPr bwMode="auto">
          <a:xfrm>
            <a:off x="3143240" y="5715016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" name="73 Rectángulo"/>
          <p:cNvSpPr/>
          <p:nvPr/>
        </p:nvSpPr>
        <p:spPr bwMode="auto">
          <a:xfrm>
            <a:off x="2571736" y="5715016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214546" y="564357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...</a:t>
            </a:r>
            <a:endParaRPr lang="en-GB" sz="1200" baseline="-25000" dirty="0"/>
          </a:p>
        </p:txBody>
      </p:sp>
      <p:sp>
        <p:nvSpPr>
          <p:cNvPr id="76" name="75 Cerrar corchete"/>
          <p:cNvSpPr/>
          <p:nvPr/>
        </p:nvSpPr>
        <p:spPr>
          <a:xfrm>
            <a:off x="7606190" y="2786057"/>
            <a:ext cx="45719" cy="7143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76 Abrir corchete"/>
          <p:cNvSpPr/>
          <p:nvPr/>
        </p:nvSpPr>
        <p:spPr>
          <a:xfrm>
            <a:off x="6215075" y="2786058"/>
            <a:ext cx="71438" cy="71438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131 CuadroTexto"/>
          <p:cNvSpPr txBox="1"/>
          <p:nvPr/>
        </p:nvSpPr>
        <p:spPr>
          <a:xfrm>
            <a:off x="6320306" y="2786057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CQL</a:t>
            </a:r>
          </a:p>
          <a:p>
            <a:r>
              <a:rPr lang="en-GB" sz="1400" dirty="0" err="1" smtClean="0"/>
              <a:t>SNEEql</a:t>
            </a:r>
            <a:endParaRPr lang="en-GB" sz="1400" dirty="0" smtClean="0"/>
          </a:p>
          <a:p>
            <a:r>
              <a:rPr lang="en-GB" sz="1400" dirty="0" err="1" smtClean="0"/>
              <a:t>TinyQL</a:t>
            </a:r>
            <a:endParaRPr lang="en-GB" sz="1400" dirty="0" smtClean="0"/>
          </a:p>
        </p:txBody>
      </p:sp>
      <p:sp>
        <p:nvSpPr>
          <p:cNvPr id="79" name="78 CuadroTexto"/>
          <p:cNvSpPr txBox="1"/>
          <p:nvPr/>
        </p:nvSpPr>
        <p:spPr>
          <a:xfrm>
            <a:off x="7749066" y="192880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Query engines</a:t>
            </a:r>
            <a:endParaRPr lang="en-GB" sz="1200" baseline="-250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7749066" y="3000371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Query languages</a:t>
            </a:r>
            <a:endParaRPr lang="en-GB" sz="1200" baseline="-25000" dirty="0"/>
          </a:p>
        </p:txBody>
      </p:sp>
      <p:sp>
        <p:nvSpPr>
          <p:cNvPr id="81" name="131 CuadroTexto"/>
          <p:cNvSpPr txBox="1"/>
          <p:nvPr/>
        </p:nvSpPr>
        <p:spPr>
          <a:xfrm>
            <a:off x="500034" y="128586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Event Streams</a:t>
            </a:r>
          </a:p>
          <a:p>
            <a:r>
              <a:rPr lang="en-GB" dirty="0" smtClean="0"/>
              <a:t>Acquisitional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3" grpId="0"/>
      <p:bldP spid="44" grpId="0"/>
      <p:bldP spid="78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928662" y="2786058"/>
            <a:ext cx="1785950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4882833" y="2903853"/>
            <a:ext cx="52293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2714612" y="242886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10" name="Rectangle 3"/>
          <p:cNvSpPr/>
          <p:nvPr/>
        </p:nvSpPr>
        <p:spPr>
          <a:xfrm>
            <a:off x="4857752" y="3429000"/>
            <a:ext cx="1285884" cy="691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 rot="16200000">
            <a:off x="-392941" y="3607595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16" name="28 CuadroTexto"/>
          <p:cNvSpPr txBox="1"/>
          <p:nvPr/>
        </p:nvSpPr>
        <p:spPr>
          <a:xfrm>
            <a:off x="2428860" y="3571876"/>
            <a:ext cx="2143140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Stream-to-Ontology</a:t>
            </a:r>
            <a:r>
              <a:rPr lang="es-ES" sz="1100" dirty="0" smtClean="0"/>
              <a:t> </a:t>
            </a:r>
          </a:p>
          <a:p>
            <a:pPr algn="ctr"/>
            <a:r>
              <a:rPr lang="en-US" sz="1100" dirty="0" smtClean="0"/>
              <a:t>mappings</a:t>
            </a:r>
          </a:p>
        </p:txBody>
      </p:sp>
      <p:sp>
        <p:nvSpPr>
          <p:cNvPr id="18" name="31 CuadroTexto"/>
          <p:cNvSpPr txBox="1"/>
          <p:nvPr/>
        </p:nvSpPr>
        <p:spPr>
          <a:xfrm>
            <a:off x="1571604" y="285749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19" name="32 CuadroTexto"/>
          <p:cNvSpPr txBox="1"/>
          <p:nvPr/>
        </p:nvSpPr>
        <p:spPr>
          <a:xfrm>
            <a:off x="3571868" y="128586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Stream</a:t>
            </a:r>
            <a:r>
              <a:rPr lang="es-ES" sz="1100" baseline="-25000" dirty="0" smtClean="0"/>
              <a:t> </a:t>
            </a:r>
            <a:r>
              <a:rPr lang="es-ES" sz="1100" dirty="0" smtClean="0"/>
              <a:t>(O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O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0" name="34 CuadroTexto"/>
          <p:cNvSpPr txBox="1"/>
          <p:nvPr/>
        </p:nvSpPr>
        <p:spPr>
          <a:xfrm>
            <a:off x="7572396" y="378619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7143768" y="392906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7143768" y="285749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41" name="60 Conector recto de flecha"/>
          <p:cNvCxnSpPr/>
          <p:nvPr/>
        </p:nvCxnSpPr>
        <p:spPr>
          <a:xfrm flipV="1">
            <a:off x="6143636" y="307181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61 Conector recto de flecha"/>
          <p:cNvCxnSpPr/>
          <p:nvPr/>
        </p:nvCxnSpPr>
        <p:spPr>
          <a:xfrm flipV="1">
            <a:off x="6143636" y="364331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62 Conector recto de flecha"/>
          <p:cNvCxnSpPr/>
          <p:nvPr/>
        </p:nvCxnSpPr>
        <p:spPr>
          <a:xfrm>
            <a:off x="6143636" y="385762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46" name="16 Disco magnético"/>
          <p:cNvSpPr/>
          <p:nvPr/>
        </p:nvSpPr>
        <p:spPr>
          <a:xfrm>
            <a:off x="7143768" y="350043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29 Conector recto"/>
          <p:cNvCxnSpPr>
            <a:stCxn id="9" idx="2"/>
            <a:endCxn id="16" idx="0"/>
          </p:cNvCxnSpPr>
          <p:nvPr/>
        </p:nvCxnSpPr>
        <p:spPr>
          <a:xfrm rot="5400000">
            <a:off x="3250397" y="3321843"/>
            <a:ext cx="5000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62 Conector recto de flecha"/>
          <p:cNvCxnSpPr/>
          <p:nvPr/>
        </p:nvCxnSpPr>
        <p:spPr>
          <a:xfrm>
            <a:off x="6143636" y="4000504"/>
            <a:ext cx="857256" cy="50006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6 Disco magnético"/>
          <p:cNvSpPr/>
          <p:nvPr/>
        </p:nvSpPr>
        <p:spPr>
          <a:xfrm>
            <a:off x="7143768" y="442913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34 CuadroTexto"/>
          <p:cNvSpPr txBox="1"/>
          <p:nvPr/>
        </p:nvSpPr>
        <p:spPr>
          <a:xfrm>
            <a:off x="7572396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4" name="34 CuadroTexto"/>
          <p:cNvSpPr txBox="1"/>
          <p:nvPr/>
        </p:nvSpPr>
        <p:spPr>
          <a:xfrm>
            <a:off x="7572396" y="271462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5" name="34 CuadroTexto"/>
          <p:cNvSpPr txBox="1"/>
          <p:nvPr/>
        </p:nvSpPr>
        <p:spPr>
          <a:xfrm>
            <a:off x="7572396" y="44291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6" name="32 CuadroTexto"/>
          <p:cNvSpPr txBox="1"/>
          <p:nvPr/>
        </p:nvSpPr>
        <p:spPr>
          <a:xfrm>
            <a:off x="1071538" y="378619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 </a:t>
            </a:r>
            <a:r>
              <a:rPr lang="es-ES" sz="1100" dirty="0" smtClean="0"/>
              <a:t>algebra(S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63" name="Rectangle 3"/>
          <p:cNvSpPr/>
          <p:nvPr/>
        </p:nvSpPr>
        <p:spPr>
          <a:xfrm>
            <a:off x="2714612" y="457200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68" name="31 CuadroTexto"/>
          <p:cNvSpPr txBox="1"/>
          <p:nvPr/>
        </p:nvSpPr>
        <p:spPr>
          <a:xfrm>
            <a:off x="1714480" y="250030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q</a:t>
            </a:r>
            <a:endParaRPr lang="es-ES" sz="1100" dirty="0"/>
          </a:p>
        </p:txBody>
      </p:sp>
      <p:cxnSp>
        <p:nvCxnSpPr>
          <p:cNvPr id="75" name="29 Conector recto"/>
          <p:cNvCxnSpPr>
            <a:stCxn id="16" idx="2"/>
            <a:endCxn id="63" idx="0"/>
          </p:cNvCxnSpPr>
          <p:nvPr/>
        </p:nvCxnSpPr>
        <p:spPr>
          <a:xfrm rot="5400000">
            <a:off x="3215808" y="4287385"/>
            <a:ext cx="56924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10800000">
            <a:off x="928662" y="4786322"/>
            <a:ext cx="178595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rgbClr val="4D4D4D"/>
                </a:solidFill>
              </a:rPr>
              <a:t>Mappings from relational streams to ontological concepts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Extend stored data schema mappings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Study translation semantics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4282" y="2714620"/>
            <a:ext cx="8358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rgbClr val="4D4D4D"/>
                </a:solidFill>
              </a:rPr>
              <a:t>Provide with a stream query language at ontological level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Use notion of RDF stream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Extend SPARQL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Window operator, window-to-stream operators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10936</TotalTime>
  <Words>1229</Words>
  <Application>Microsoft Office PowerPoint</Application>
  <PresentationFormat>Presentación en pantalla (4:3)</PresentationFormat>
  <Paragraphs>339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OEGTemplate</vt:lpstr>
      <vt:lpstr>Enabling Ontology-based Access to Streaming Data Sources </vt:lpstr>
      <vt:lpstr>Outline</vt:lpstr>
      <vt:lpstr>Introduction &amp; Scope</vt:lpstr>
      <vt:lpstr>Motivation</vt:lpstr>
      <vt:lpstr>Motivation</vt:lpstr>
      <vt:lpstr>Background – Ontology-based Data Access</vt:lpstr>
      <vt:lpstr>Background – Querying Relational Data Streams</vt:lpstr>
      <vt:lpstr>Ontology-based Streaming Data Access</vt:lpstr>
      <vt:lpstr>Ontology-based Streaming Data Access</vt:lpstr>
      <vt:lpstr>SPARQLStream</vt:lpstr>
      <vt:lpstr>SPARQLStream</vt:lpstr>
      <vt:lpstr>S2O Mappings</vt:lpstr>
      <vt:lpstr>Query Translation</vt:lpstr>
      <vt:lpstr>Query Translation</vt:lpstr>
      <vt:lpstr>So Far...</vt:lpstr>
      <vt:lpstr>Implementation</vt:lpstr>
      <vt:lpstr>Implementation</vt:lpstr>
      <vt:lpstr>So Far…</vt:lpstr>
      <vt:lpstr>Diapositiva 19</vt:lpstr>
      <vt:lpstr>Thanks!</vt:lpstr>
    </vt:vector>
  </TitlesOfParts>
  <Company>OEG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ICPS Thread 4</dc:title>
  <dc:creator>Jean-Paul Calbimonte</dc:creator>
  <cp:lastModifiedBy>jpc</cp:lastModifiedBy>
  <cp:revision>791</cp:revision>
  <dcterms:created xsi:type="dcterms:W3CDTF">2008-11-25T10:41:09Z</dcterms:created>
  <dcterms:modified xsi:type="dcterms:W3CDTF">2010-10-20T09:47:00Z</dcterms:modified>
</cp:coreProperties>
</file>