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51" r:id="rId2"/>
    <p:sldId id="396" r:id="rId3"/>
    <p:sldId id="410" r:id="rId4"/>
    <p:sldId id="398" r:id="rId5"/>
    <p:sldId id="408" r:id="rId6"/>
    <p:sldId id="409" r:id="rId7"/>
    <p:sldId id="391" r:id="rId8"/>
    <p:sldId id="379" r:id="rId9"/>
    <p:sldId id="401" r:id="rId10"/>
    <p:sldId id="390" r:id="rId11"/>
    <p:sldId id="392" r:id="rId12"/>
    <p:sldId id="406" r:id="rId13"/>
    <p:sldId id="393" r:id="rId14"/>
    <p:sldId id="405" r:id="rId15"/>
    <p:sldId id="395" r:id="rId16"/>
    <p:sldId id="394" r:id="rId17"/>
    <p:sldId id="407" r:id="rId18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598E"/>
    <a:srgbClr val="39639D"/>
    <a:srgbClr val="339933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4003" autoAdjust="0"/>
  </p:normalViewPr>
  <p:slideViewPr>
    <p:cSldViewPr>
      <p:cViewPr>
        <p:scale>
          <a:sx n="100" d="100"/>
          <a:sy n="100" d="100"/>
        </p:scale>
        <p:origin x="324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14/09/2010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/>
              <a:t>Speaker: María Poveda Villalón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Semantic Integration of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</a:p>
          <a:p>
            <a:r>
              <a:rPr lang="en-US" sz="1200" dirty="0" smtClean="0"/>
              <a:t>Ontology Engineering Group. Departamento de Inteligencia Artificial.</a:t>
            </a:r>
          </a:p>
          <a:p>
            <a:r>
              <a:rPr lang="es-ES" sz="1200" dirty="0" smtClean="0"/>
              <a:t>Facultad de Informática, Universidad Politécnica de Madrid. </a:t>
            </a:r>
          </a:p>
          <a:p>
            <a:r>
              <a:rPr lang="es-ES" sz="1200" dirty="0" smtClean="0"/>
              <a:t>Campus de Montegancedo s/n. </a:t>
            </a:r>
          </a:p>
          <a:p>
            <a:r>
              <a:rPr lang="es-ES" sz="1200" dirty="0" smtClean="0"/>
              <a:t>28660 Boadilla del Monte. Madrid. </a:t>
            </a:r>
            <a:r>
              <a:rPr lang="en-US" sz="1200" dirty="0" smtClean="0"/>
              <a:t>Spain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jpcalbimonte</a:t>
            </a:r>
            <a:r>
              <a:rPr lang="en-US" dirty="0" smtClean="0"/>
              <a:t>}@</a:t>
            </a:r>
            <a:r>
              <a:rPr lang="en-US" dirty="0" err="1" smtClean="0"/>
              <a:t>fi.upm.es</a:t>
            </a:r>
            <a:endParaRPr lang="es-ES" dirty="0" smtClean="0"/>
          </a:p>
          <a:p>
            <a:pPr eaLnBrk="1" hangingPunct="1"/>
            <a:r>
              <a:rPr lang="es-ES" sz="1200" dirty="0" smtClean="0"/>
              <a:t>Supervisor: Oscar Corcho</a:t>
            </a:r>
          </a:p>
          <a:p>
            <a:pPr eaLnBrk="1" hangingPunct="1"/>
            <a:r>
              <a:rPr lang="en-US" sz="1200" dirty="0" smtClean="0"/>
              <a:t>DC Scientific advisor: </a:t>
            </a:r>
            <a:r>
              <a:rPr lang="en-US" sz="1200" dirty="0" err="1" smtClean="0"/>
              <a:t>Achim</a:t>
            </a:r>
            <a:r>
              <a:rPr lang="en-US" sz="1200" dirty="0" smtClean="0"/>
              <a:t> </a:t>
            </a:r>
            <a:r>
              <a:rPr lang="en-US" sz="1200" dirty="0" err="1" smtClean="0"/>
              <a:t>Rettinger</a:t>
            </a:r>
            <a:endParaRPr lang="en-US" sz="1200" dirty="0" smtClean="0"/>
          </a:p>
          <a:p>
            <a:pPr eaLnBrk="1" hangingPunct="1"/>
            <a:endParaRPr lang="es-ES" sz="16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6140015"/>
            <a:ext cx="2209797" cy="7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FIS 2010 Doctoral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Consortium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Oval 41"/>
          <p:cNvSpPr/>
          <p:nvPr/>
        </p:nvSpPr>
        <p:spPr>
          <a:xfrm>
            <a:off x="1643042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143372" y="3143248"/>
            <a:ext cx="285752" cy="415924"/>
            <a:chOff x="1747" y="10343"/>
            <a:chExt cx="526" cy="766"/>
          </a:xfrm>
          <a:solidFill>
            <a:srgbClr val="C00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5" name="27 Disco magnético"/>
          <p:cNvSpPr/>
          <p:nvPr/>
        </p:nvSpPr>
        <p:spPr>
          <a:xfrm>
            <a:off x="6500826" y="3143248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/>
              <a:t>S-RDF</a:t>
            </a:r>
            <a:endParaRPr lang="es-ES" sz="800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3042" y="2428868"/>
            <a:ext cx="357190" cy="285752"/>
            <a:chOff x="2285984" y="2571744"/>
            <a:chExt cx="642942" cy="357190"/>
          </a:xfrm>
        </p:grpSpPr>
        <p:sp>
          <p:nvSpPr>
            <p:cNvPr id="17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2"/>
            <p:cNvCxnSpPr>
              <a:stCxn id="19" idx="2"/>
              <a:endCxn id="18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>
              <a:stCxn id="19" idx="2"/>
              <a:endCxn id="17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>
              <a:stCxn id="17" idx="2"/>
              <a:endCxn id="2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>
              <a:stCxn id="17" idx="2"/>
              <a:endCxn id="2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6 Disco magnético"/>
          <p:cNvSpPr/>
          <p:nvPr/>
        </p:nvSpPr>
        <p:spPr>
          <a:xfrm>
            <a:off x="257173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64 Rectángulo redondeado"/>
          <p:cNvSpPr/>
          <p:nvPr/>
        </p:nvSpPr>
        <p:spPr>
          <a:xfrm>
            <a:off x="928662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Ontology-based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16 Disco magnético"/>
          <p:cNvSpPr/>
          <p:nvPr/>
        </p:nvSpPr>
        <p:spPr>
          <a:xfrm>
            <a:off x="292892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6 Disco magnético"/>
          <p:cNvSpPr/>
          <p:nvPr/>
        </p:nvSpPr>
        <p:spPr>
          <a:xfrm>
            <a:off x="3286116" y="3286124"/>
            <a:ext cx="214314" cy="2143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69 Flecha derecha"/>
          <p:cNvSpPr/>
          <p:nvPr/>
        </p:nvSpPr>
        <p:spPr>
          <a:xfrm rot="5400000">
            <a:off x="1714480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16 Disco magnético"/>
          <p:cNvSpPr/>
          <p:nvPr/>
        </p:nvSpPr>
        <p:spPr>
          <a:xfrm>
            <a:off x="1714480" y="3214686"/>
            <a:ext cx="285752" cy="2857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41"/>
          <p:cNvSpPr/>
          <p:nvPr/>
        </p:nvSpPr>
        <p:spPr>
          <a:xfrm>
            <a:off x="2857488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80 Flecha a la derecha con muesca"/>
          <p:cNvSpPr/>
          <p:nvPr/>
        </p:nvSpPr>
        <p:spPr bwMode="auto">
          <a:xfrm rot="5400000">
            <a:off x="2911066" y="2661042"/>
            <a:ext cx="321472" cy="285753"/>
          </a:xfrm>
          <a:prstGeom prst="notchedRightArrow">
            <a:avLst>
              <a:gd name="adj1" fmla="val 14548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2857488" y="2357430"/>
            <a:ext cx="357190" cy="295276"/>
            <a:chOff x="2285984" y="2571744"/>
            <a:chExt cx="642942" cy="357190"/>
          </a:xfrm>
        </p:grpSpPr>
        <p:sp>
          <p:nvSpPr>
            <p:cNvPr id="3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2"/>
            <p:cNvCxnSpPr>
              <a:stCxn id="37" idx="2"/>
              <a:endCxn id="36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>
              <a:stCxn id="37" idx="2"/>
              <a:endCxn id="3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7"/>
            <p:cNvCxnSpPr>
              <a:stCxn id="35" idx="2"/>
              <a:endCxn id="39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0"/>
            <p:cNvCxnSpPr>
              <a:stCxn id="35" idx="2"/>
              <a:endCxn id="38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91 Flecha izquierda y derecha"/>
          <p:cNvSpPr/>
          <p:nvPr/>
        </p:nvSpPr>
        <p:spPr>
          <a:xfrm rot="5400000">
            <a:off x="1714481" y="292893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92 Flecha izquierda y derecha"/>
          <p:cNvSpPr/>
          <p:nvPr/>
        </p:nvSpPr>
        <p:spPr>
          <a:xfrm rot="5400000">
            <a:off x="2937836" y="3062900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6" name="93 Flecha izquierda y derecha"/>
          <p:cNvSpPr/>
          <p:nvPr/>
        </p:nvSpPr>
        <p:spPr>
          <a:xfrm rot="7554985">
            <a:off x="2621896" y="3035710"/>
            <a:ext cx="320322" cy="11095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7" name="94 Flecha izquierda y derecha"/>
          <p:cNvSpPr/>
          <p:nvPr/>
        </p:nvSpPr>
        <p:spPr>
          <a:xfrm rot="2965449">
            <a:off x="3181435" y="3033616"/>
            <a:ext cx="320321" cy="11096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8" name="95 Flecha izquierda y derecha"/>
          <p:cNvSpPr/>
          <p:nvPr/>
        </p:nvSpPr>
        <p:spPr>
          <a:xfrm rot="5400000">
            <a:off x="4152282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9" name="96 Rectángulo redondeado"/>
          <p:cNvSpPr/>
          <p:nvPr/>
        </p:nvSpPr>
        <p:spPr bwMode="auto">
          <a:xfrm>
            <a:off x="4071934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DSMS</a:t>
            </a:r>
          </a:p>
        </p:txBody>
      </p:sp>
      <p:sp>
        <p:nvSpPr>
          <p:cNvPr id="50" name="97 Rectángulo redondeado"/>
          <p:cNvSpPr/>
          <p:nvPr/>
        </p:nvSpPr>
        <p:spPr bwMode="auto">
          <a:xfrm>
            <a:off x="5286380" y="2357430"/>
            <a:ext cx="57150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DQP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1" name="99 Conector recto"/>
          <p:cNvCxnSpPr>
            <a:stCxn id="50" idx="2"/>
          </p:cNvCxnSpPr>
          <p:nvPr/>
        </p:nvCxnSpPr>
        <p:spPr bwMode="auto">
          <a:xfrm rot="5400000">
            <a:off x="5221965" y="2721643"/>
            <a:ext cx="271706" cy="42862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100 Conector recto"/>
          <p:cNvCxnSpPr>
            <a:stCxn id="50" idx="2"/>
          </p:cNvCxnSpPr>
          <p:nvPr/>
        </p:nvCxnSpPr>
        <p:spPr bwMode="auto">
          <a:xfrm rot="5400000">
            <a:off x="5329122" y="2828800"/>
            <a:ext cx="271706" cy="21431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101 Conector recto"/>
          <p:cNvCxnSpPr>
            <a:stCxn id="50" idx="2"/>
          </p:cNvCxnSpPr>
          <p:nvPr/>
        </p:nvCxnSpPr>
        <p:spPr bwMode="auto">
          <a:xfrm rot="16200000" flipH="1">
            <a:off x="5471998" y="2900238"/>
            <a:ext cx="271706" cy="7143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106 Conector recto"/>
          <p:cNvCxnSpPr>
            <a:stCxn id="50" idx="2"/>
          </p:cNvCxnSpPr>
          <p:nvPr/>
        </p:nvCxnSpPr>
        <p:spPr bwMode="auto">
          <a:xfrm rot="16200000" flipH="1">
            <a:off x="5579155" y="2793081"/>
            <a:ext cx="271706" cy="28575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109 Elipse"/>
          <p:cNvSpPr/>
          <p:nvPr/>
        </p:nvSpPr>
        <p:spPr bwMode="auto">
          <a:xfrm>
            <a:off x="507206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110 Elipse"/>
          <p:cNvSpPr/>
          <p:nvPr/>
        </p:nvSpPr>
        <p:spPr bwMode="auto">
          <a:xfrm>
            <a:off x="5286380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111 Elipse"/>
          <p:cNvSpPr/>
          <p:nvPr/>
        </p:nvSpPr>
        <p:spPr bwMode="auto">
          <a:xfrm>
            <a:off x="5572132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112 Elipse"/>
          <p:cNvSpPr/>
          <p:nvPr/>
        </p:nvSpPr>
        <p:spPr bwMode="auto">
          <a:xfrm>
            <a:off x="578644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16 Disco magnético"/>
          <p:cNvSpPr/>
          <p:nvPr/>
        </p:nvSpPr>
        <p:spPr>
          <a:xfrm>
            <a:off x="542925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6 Disco magnético"/>
          <p:cNvSpPr/>
          <p:nvPr/>
        </p:nvSpPr>
        <p:spPr>
          <a:xfrm>
            <a:off x="5715008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6 Disco magnético"/>
          <p:cNvSpPr/>
          <p:nvPr/>
        </p:nvSpPr>
        <p:spPr>
          <a:xfrm>
            <a:off x="507206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16 Flecha izquierda y derecha"/>
          <p:cNvSpPr/>
          <p:nvPr/>
        </p:nvSpPr>
        <p:spPr>
          <a:xfrm rot="5400000">
            <a:off x="6509736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3" name="117 Rectángulo redondeado"/>
          <p:cNvSpPr/>
          <p:nvPr/>
        </p:nvSpPr>
        <p:spPr bwMode="auto">
          <a:xfrm>
            <a:off x="6429388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chemeClr val="bg1"/>
                </a:solidFill>
              </a:rPr>
              <a:t>QP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120 Rectángulo redondeado"/>
          <p:cNvSpPr/>
          <p:nvPr/>
        </p:nvSpPr>
        <p:spPr>
          <a:xfrm>
            <a:off x="221454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Heterogeneous data Integration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5" name="121 Rectángulo redondeado"/>
          <p:cNvSpPr/>
          <p:nvPr/>
        </p:nvSpPr>
        <p:spPr>
          <a:xfrm>
            <a:off x="3500430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Streaming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6" name="122 Rectángulo redondeado"/>
          <p:cNvSpPr/>
          <p:nvPr/>
        </p:nvSpPr>
        <p:spPr>
          <a:xfrm>
            <a:off x="4786314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Distributed Query Processing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7" name="123 Rectángulo redondeado"/>
          <p:cNvSpPr/>
          <p:nvPr/>
        </p:nvSpPr>
        <p:spPr>
          <a:xfrm>
            <a:off x="614363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RDF Streams Querying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127 Flecha derecha"/>
          <p:cNvSpPr/>
          <p:nvPr/>
        </p:nvSpPr>
        <p:spPr>
          <a:xfrm rot="5400000">
            <a:off x="29289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128 Flecha derecha"/>
          <p:cNvSpPr/>
          <p:nvPr/>
        </p:nvSpPr>
        <p:spPr>
          <a:xfrm rot="5400000">
            <a:off x="4143372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129 Flecha derecha"/>
          <p:cNvSpPr/>
          <p:nvPr/>
        </p:nvSpPr>
        <p:spPr>
          <a:xfrm rot="5400000">
            <a:off x="542925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130 Flecha derecha"/>
          <p:cNvSpPr/>
          <p:nvPr/>
        </p:nvSpPr>
        <p:spPr>
          <a:xfrm rot="5400000">
            <a:off x="65008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131 CuadroTexto"/>
          <p:cNvSpPr txBox="1"/>
          <p:nvPr/>
        </p:nvSpPr>
        <p:spPr>
          <a:xfrm>
            <a:off x="1714480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</p:txBody>
      </p:sp>
      <p:sp>
        <p:nvSpPr>
          <p:cNvPr id="73" name="132 CuadroTexto"/>
          <p:cNvSpPr txBox="1"/>
          <p:nvPr/>
        </p:nvSpPr>
        <p:spPr>
          <a:xfrm>
            <a:off x="4214810" y="4143380"/>
            <a:ext cx="13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SNEE/</a:t>
            </a:r>
            <a:r>
              <a:rPr lang="en-GB" sz="1400" dirty="0" err="1" smtClean="0"/>
              <a:t>SNEEql</a:t>
            </a:r>
            <a:endParaRPr lang="en-GB" sz="1400" dirty="0" smtClean="0"/>
          </a:p>
        </p:txBody>
      </p:sp>
      <p:sp>
        <p:nvSpPr>
          <p:cNvPr id="74" name="133 CuadroTexto"/>
          <p:cNvSpPr txBox="1"/>
          <p:nvPr/>
        </p:nvSpPr>
        <p:spPr>
          <a:xfrm>
            <a:off x="6215074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C-SPARQL extensions</a:t>
            </a: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231072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 bwMode="auto">
          <a:xfrm rot="16200000">
            <a:off x="481105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6736512" y="3479066"/>
            <a:ext cx="216000" cy="1116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8" name="137 Grupo"/>
          <p:cNvGrpSpPr/>
          <p:nvPr/>
        </p:nvGrpSpPr>
        <p:grpSpPr>
          <a:xfrm>
            <a:off x="3000364" y="4714884"/>
            <a:ext cx="3143272" cy="1416056"/>
            <a:chOff x="3000364" y="4714884"/>
            <a:chExt cx="3143272" cy="1416056"/>
          </a:xfrm>
        </p:grpSpPr>
        <p:sp>
          <p:nvSpPr>
            <p:cNvPr id="79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0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0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2"/>
              <p:cNvCxnSpPr>
                <a:stCxn id="112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12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7"/>
              <p:cNvCxnSpPr>
                <a:endCxn id="114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0"/>
              <p:cNvCxnSpPr>
                <a:endCxn id="113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6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8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9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3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97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8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9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0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4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1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Background: Approaches &amp; Technologies</a:t>
            </a:r>
          </a:p>
        </p:txBody>
      </p:sp>
      <p:sp>
        <p:nvSpPr>
          <p:cNvPr id="1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grpSp>
        <p:nvGrpSpPr>
          <p:cNvPr id="4" name="110 Grupo"/>
          <p:cNvGrpSpPr/>
          <p:nvPr/>
        </p:nvGrpSpPr>
        <p:grpSpPr>
          <a:xfrm rot="10800000">
            <a:off x="3357554" y="2786058"/>
            <a:ext cx="285752" cy="571503"/>
            <a:chOff x="3643306" y="1643050"/>
            <a:chExt cx="642942" cy="1571637"/>
          </a:xfrm>
        </p:grpSpPr>
        <p:sp>
          <p:nvSpPr>
            <p:cNvPr id="5" name="107 Triángulo isósceles"/>
            <p:cNvSpPr/>
            <p:nvPr/>
          </p:nvSpPr>
          <p:spPr bwMode="auto">
            <a:xfrm>
              <a:off x="3643306" y="1643050"/>
              <a:ext cx="642942" cy="57150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109 Conector recto"/>
            <p:cNvCxnSpPr>
              <a:stCxn id="5" idx="3"/>
            </p:cNvCxnSpPr>
            <p:nvPr/>
          </p:nvCxnSpPr>
          <p:spPr bwMode="auto">
            <a:xfrm rot="5400000">
              <a:off x="3446852" y="2696761"/>
              <a:ext cx="1000132" cy="35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2 Marcador de contenido"/>
          <p:cNvSpPr txBox="1">
            <a:spLocks/>
          </p:cNvSpPr>
          <p:nvPr/>
        </p:nvSpPr>
        <p:spPr>
          <a:xfrm>
            <a:off x="4857752" y="1357298"/>
            <a:ext cx="4000504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WindSpeedMeasurement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('ssg4env:WindSpeedMeasurement_',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windsamples.ts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hasSpeed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operation "constant"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windsamples.speed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dbrelationmap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isProducedBy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toConcept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joins-via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condition "equals"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('ssg4env:Sensor_',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hasName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operation "constant"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sensors.sensorname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3 Elipse"/>
          <p:cNvSpPr/>
          <p:nvPr/>
        </p:nvSpPr>
        <p:spPr bwMode="auto">
          <a:xfrm>
            <a:off x="2643174" y="3357562"/>
            <a:ext cx="1578340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Measurement</a:t>
            </a:r>
          </a:p>
        </p:txBody>
      </p:sp>
      <p:sp>
        <p:nvSpPr>
          <p:cNvPr id="9" name="4 Elipse"/>
          <p:cNvSpPr/>
          <p:nvPr/>
        </p:nvSpPr>
        <p:spPr bwMode="auto">
          <a:xfrm>
            <a:off x="2071670" y="2428868"/>
            <a:ext cx="2714644" cy="389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WindSpeedMeasurement</a:t>
            </a:r>
            <a:endParaRPr kumimoji="0" lang="en-GB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0" name="5 Elipse"/>
          <p:cNvSpPr/>
          <p:nvPr/>
        </p:nvSpPr>
        <p:spPr bwMode="auto">
          <a:xfrm>
            <a:off x="2928926" y="4357694"/>
            <a:ext cx="942676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Sensor</a:t>
            </a:r>
          </a:p>
        </p:txBody>
      </p:sp>
      <p:cxnSp>
        <p:nvCxnSpPr>
          <p:cNvPr id="11" name="19 Conector recto"/>
          <p:cNvCxnSpPr>
            <a:stCxn id="8" idx="4"/>
            <a:endCxn id="10" idx="0"/>
          </p:cNvCxnSpPr>
          <p:nvPr/>
        </p:nvCxnSpPr>
        <p:spPr bwMode="auto">
          <a:xfrm rot="5400000">
            <a:off x="3110995" y="4036344"/>
            <a:ext cx="610619" cy="3208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23 CuadroTexto"/>
          <p:cNvSpPr txBox="1"/>
          <p:nvPr/>
        </p:nvSpPr>
        <p:spPr>
          <a:xfrm>
            <a:off x="2428860" y="392906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isProducedBy</a:t>
            </a:r>
            <a:endParaRPr lang="en-GB" sz="1100" i="1" dirty="0"/>
          </a:p>
        </p:txBody>
      </p:sp>
      <p:sp>
        <p:nvSpPr>
          <p:cNvPr id="13" name="24 CuadroTexto"/>
          <p:cNvSpPr txBox="1"/>
          <p:nvPr/>
        </p:nvSpPr>
        <p:spPr>
          <a:xfrm>
            <a:off x="2571736" y="485776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hasName</a:t>
            </a:r>
            <a:r>
              <a:rPr lang="en-GB" sz="1100" dirty="0" smtClean="0"/>
              <a:t> </a:t>
            </a:r>
            <a:r>
              <a:rPr lang="en-GB" sz="1100" dirty="0" err="1" smtClean="0"/>
              <a:t>xsd:string</a:t>
            </a:r>
            <a:endParaRPr lang="en-GB" sz="1100" dirty="0"/>
          </a:p>
        </p:txBody>
      </p:sp>
      <p:sp>
        <p:nvSpPr>
          <p:cNvPr id="14" name="25 CuadroTexto"/>
          <p:cNvSpPr txBox="1"/>
          <p:nvPr/>
        </p:nvSpPr>
        <p:spPr>
          <a:xfrm>
            <a:off x="2357422" y="2857496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hasSpeed</a:t>
            </a:r>
            <a:r>
              <a:rPr lang="en-GB" sz="1100" dirty="0" smtClean="0"/>
              <a:t> </a:t>
            </a:r>
            <a:r>
              <a:rPr lang="en-GB" sz="1100" dirty="0" err="1" smtClean="0"/>
              <a:t>xsd:float</a:t>
            </a:r>
            <a:endParaRPr lang="en-GB" sz="1100" dirty="0"/>
          </a:p>
        </p:txBody>
      </p:sp>
      <p:sp>
        <p:nvSpPr>
          <p:cNvPr id="15" name="26 Rectángulo"/>
          <p:cNvSpPr/>
          <p:nvPr/>
        </p:nvSpPr>
        <p:spPr bwMode="auto">
          <a:xfrm>
            <a:off x="285720" y="2357430"/>
            <a:ext cx="1285884" cy="1123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S:WindSamples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speed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direction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28 Conector recto"/>
          <p:cNvCxnSpPr/>
          <p:nvPr/>
        </p:nvCxnSpPr>
        <p:spPr bwMode="auto">
          <a:xfrm>
            <a:off x="285720" y="2643182"/>
            <a:ext cx="128588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31 Rectángulo"/>
          <p:cNvSpPr/>
          <p:nvPr/>
        </p:nvSpPr>
        <p:spPr bwMode="auto">
          <a:xfrm>
            <a:off x="357158" y="4143380"/>
            <a:ext cx="1214446" cy="769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T:Sensors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sensorname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32 Conector recto"/>
          <p:cNvCxnSpPr/>
          <p:nvPr/>
        </p:nvCxnSpPr>
        <p:spPr bwMode="auto">
          <a:xfrm>
            <a:off x="357158" y="4429132"/>
            <a:ext cx="12144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38 Conector recto de flecha"/>
          <p:cNvCxnSpPr>
            <a:endCxn id="14" idx="1"/>
          </p:cNvCxnSpPr>
          <p:nvPr/>
        </p:nvCxnSpPr>
        <p:spPr bwMode="auto">
          <a:xfrm flipV="1">
            <a:off x="1571604" y="2988301"/>
            <a:ext cx="785818" cy="120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40 Conector recto de flecha"/>
          <p:cNvCxnSpPr/>
          <p:nvPr/>
        </p:nvCxnSpPr>
        <p:spPr bwMode="auto">
          <a:xfrm>
            <a:off x="1571604" y="4857760"/>
            <a:ext cx="100013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64 Conector recto de flecha"/>
          <p:cNvCxnSpPr>
            <a:endCxn id="12" idx="1"/>
          </p:cNvCxnSpPr>
          <p:nvPr/>
        </p:nvCxnSpPr>
        <p:spPr bwMode="auto">
          <a:xfrm>
            <a:off x="1571606" y="3429002"/>
            <a:ext cx="857254" cy="6308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76 Conector recto de flecha"/>
          <p:cNvCxnSpPr>
            <a:stCxn id="17" idx="3"/>
            <a:endCxn id="12" idx="1"/>
          </p:cNvCxnSpPr>
          <p:nvPr/>
        </p:nvCxnSpPr>
        <p:spPr bwMode="auto">
          <a:xfrm flipV="1">
            <a:off x="1571604" y="4059871"/>
            <a:ext cx="857256" cy="468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S2O: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Mapping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Ontologies</a:t>
            </a:r>
          </a:p>
        </p:txBody>
      </p:sp>
      <p:sp>
        <p:nvSpPr>
          <p:cNvPr id="25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7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ransformation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emantics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5372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4 CuadroTexto"/>
          <p:cNvSpPr txBox="1"/>
          <p:nvPr/>
        </p:nvSpPr>
        <p:spPr>
          <a:xfrm>
            <a:off x="928662" y="92867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Conjunctive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endParaRPr lang="es-E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357562"/>
            <a:ext cx="1171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4 CuadroTexto"/>
          <p:cNvSpPr txBox="1"/>
          <p:nvPr/>
        </p:nvSpPr>
        <p:spPr>
          <a:xfrm>
            <a:off x="928662" y="285749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Mapping</a:t>
            </a:r>
            <a:endParaRPr lang="es-ES" sz="20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500306"/>
            <a:ext cx="7353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9 Flecha derecha"/>
          <p:cNvSpPr/>
          <p:nvPr/>
        </p:nvSpPr>
        <p:spPr>
          <a:xfrm rot="425337">
            <a:off x="2940238" y="338760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64 CuadroTexto"/>
          <p:cNvSpPr txBox="1"/>
          <p:nvPr/>
        </p:nvSpPr>
        <p:spPr>
          <a:xfrm>
            <a:off x="1714480" y="321468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conjunctive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12" name="29 Flecha derecha"/>
          <p:cNvSpPr/>
          <p:nvPr/>
        </p:nvSpPr>
        <p:spPr>
          <a:xfrm rot="9780058">
            <a:off x="4449528" y="3354541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64 CuadroTexto"/>
          <p:cNvSpPr txBox="1"/>
          <p:nvPr/>
        </p:nvSpPr>
        <p:spPr>
          <a:xfrm>
            <a:off x="5000628" y="307181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expression</a:t>
            </a:r>
            <a:endParaRPr lang="es-ES" dirty="0" smtClean="0"/>
          </a:p>
          <a:p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143380"/>
            <a:ext cx="5667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5000636"/>
            <a:ext cx="5953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27 Flecha derecha"/>
          <p:cNvSpPr/>
          <p:nvPr/>
        </p:nvSpPr>
        <p:spPr>
          <a:xfrm rot="5400000">
            <a:off x="3982497" y="4518569"/>
            <a:ext cx="423306" cy="5301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1" grpId="0"/>
      <p:bldP spid="12" grpId="1" animBg="1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2428868"/>
            <a:ext cx="4286248" cy="29813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fire: http://www.semsorgrid4env.eu#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rdf: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http://www.w3.org/1999/02/22-rdf-syntax-ns#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?speed ?name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STREAM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&lt;http://www.ssg4env.eu/Readings.srdf&gt;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[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MINUTE]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?WindSpeed a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fire:WindSpeedMeasurement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fire:hasSpeed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?speed;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fire:isProducedBy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?sensor;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fire:hasTimestamp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?sensor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fire:Sensor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fire:hasName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4786314" y="2357430"/>
            <a:ext cx="6000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‘ssg4env.eu#Sensor' , 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) as  a1 , </a:t>
            </a:r>
          </a:p>
          <a:p>
            <a:r>
              <a:rPr lang="en-GB" sz="1100" dirty="0" smtClean="0"/>
              <a:t>                 ( </a:t>
            </a:r>
            <a:r>
              <a:rPr lang="en-GB" sz="1100" dirty="0" err="1" smtClean="0"/>
              <a:t>sensors.sensorname</a:t>
            </a:r>
            <a:r>
              <a:rPr lang="en-GB" sz="1100" dirty="0" smtClean="0"/>
              <a:t> ) as  name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 ,  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( </a:t>
            </a:r>
            <a:r>
              <a:rPr lang="en-US" sz="1100" dirty="0" err="1" smtClean="0"/>
              <a:t>windsensor.speed</a:t>
            </a:r>
            <a:r>
              <a:rPr lang="en-US" sz="1100" dirty="0" smtClean="0"/>
              <a:t> ) as  speed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windsensor.id,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 ‘ssg4env.eu#Sensor' ,  </a:t>
            </a:r>
            <a:r>
              <a:rPr lang="en-US" sz="1100" dirty="0" err="1" smtClean="0"/>
              <a:t>sensors.sensorid</a:t>
            </a:r>
            <a:r>
              <a:rPr lang="en-US" sz="1100" dirty="0" smtClean="0"/>
              <a:t> ) as  a2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sensors,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 </a:t>
            </a:r>
          </a:p>
          <a:p>
            <a:r>
              <a:rPr lang="en-GB" sz="1100" b="1" dirty="0" smtClean="0"/>
              <a:t>WHERE</a:t>
            </a:r>
            <a:r>
              <a:rPr lang="en-GB" sz="1100" dirty="0" smtClean="0"/>
              <a:t>   (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 = windsensor.id )</a:t>
            </a:r>
          </a:p>
          <a:p>
            <a:endParaRPr lang="en-GB" sz="1200" dirty="0" smtClean="0"/>
          </a:p>
        </p:txBody>
      </p:sp>
      <p:grpSp>
        <p:nvGrpSpPr>
          <p:cNvPr id="6" name="22 Grupo"/>
          <p:cNvGrpSpPr/>
          <p:nvPr/>
        </p:nvGrpSpPr>
        <p:grpSpPr>
          <a:xfrm>
            <a:off x="2788053" y="1785926"/>
            <a:ext cx="2718241" cy="500066"/>
            <a:chOff x="2788053" y="1785926"/>
            <a:chExt cx="2718241" cy="500066"/>
          </a:xfrm>
        </p:grpSpPr>
        <p:sp>
          <p:nvSpPr>
            <p:cNvPr id="7" name="Rectangle 3"/>
            <p:cNvSpPr/>
            <p:nvPr/>
          </p:nvSpPr>
          <p:spPr>
            <a:xfrm>
              <a:off x="3929058" y="1785926"/>
              <a:ext cx="785818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Semantic Integrator</a:t>
              </a:r>
              <a:endParaRPr lang="en-US" sz="1000" dirty="0"/>
            </a:p>
          </p:txBody>
        </p:sp>
        <p:sp>
          <p:nvSpPr>
            <p:cNvPr id="8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2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7" name="Straight Connector 12"/>
              <p:cNvCxnSpPr>
                <a:stCxn id="14" idx="2"/>
                <a:endCxn id="13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7"/>
              <p:cNvCxnSpPr>
                <a:stCxn id="12" idx="2"/>
                <a:endCxn id="16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20"/>
              <p:cNvCxnSpPr>
                <a:stCxn id="12" idx="2"/>
                <a:endCxn id="15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0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1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Work in progress: removing redundant queries, basic optimisations, more complex scenarios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SPARQL</a:t>
            </a:r>
            <a:r>
              <a:rPr kumimoji="0" lang="es-E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SNEEql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Starting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SPARQL support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«S2O »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smtClean="0"/>
              <a:t>Initial </a:t>
            </a:r>
            <a:r>
              <a:rPr lang="fr-CH" dirty="0" err="1" smtClean="0"/>
              <a:t>implementation</a:t>
            </a:r>
            <a:r>
              <a:rPr lang="fr-CH" dirty="0" smtClean="0"/>
              <a:t>-&gt; prototype D4.2v1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</a:t>
            </a:r>
            <a:endParaRPr lang="es-ES" sz="2000" kern="0" dirty="0" smtClean="0">
              <a:solidFill>
                <a:srgbClr val="4D4D4D"/>
              </a:solidFill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kern="0" dirty="0" err="1" smtClean="0">
                <a:solidFill>
                  <a:srgbClr val="4D4D4D"/>
                </a:solidFill>
                <a:latin typeface="+mn-lt"/>
              </a:rPr>
              <a:t>Query</a:t>
            </a:r>
            <a:r>
              <a:rPr lang="es-ES" sz="2000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sz="2000" kern="0" dirty="0" err="1" smtClean="0">
                <a:solidFill>
                  <a:srgbClr val="4D4D4D"/>
                </a:solidFill>
                <a:latin typeface="+mn-lt"/>
              </a:rPr>
              <a:t>Rerwiting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SPARQL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streaming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extensions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Multiple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graph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pattern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matching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aggregates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projections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construct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…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SNEEql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translation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Eliminate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redundant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queries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basic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optimizations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tuple-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based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windows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slide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parameters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Provision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as a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Service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in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SemSorGrid4Env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Architecture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Continue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implementation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R2O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push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and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pull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based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Add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mapping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multiple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virtual RDF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streams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Integration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mapping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support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 (</a:t>
            </a:r>
            <a:r>
              <a:rPr lang="es-ES" kern="0" dirty="0" err="1" smtClean="0">
                <a:solidFill>
                  <a:srgbClr val="4D4D4D"/>
                </a:solidFill>
                <a:latin typeface="+mn-lt"/>
              </a:rPr>
              <a:t>Planning</a:t>
            </a:r>
            <a:r>
              <a:rPr lang="es-ES" kern="0" dirty="0" smtClean="0">
                <a:solidFill>
                  <a:srgbClr val="4D4D4D"/>
                </a:solidFill>
                <a:latin typeface="+mn-lt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DQP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Integration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Support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quality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service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parameters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3000364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Semantic Integrator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285752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86380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Streaming Data Resource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00892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Stored</a:t>
            </a:r>
            <a:r>
              <a:rPr lang="fr-CH" sz="1200" dirty="0" smtClean="0"/>
              <a:t> Data Resource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-392147" y="4106867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1464447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750463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464975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43042" y="2285992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71604" y="2071678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IntegrateAs</a:t>
            </a:r>
            <a:r>
              <a:rPr lang="fr-CH" sz="1000" dirty="0" smtClean="0"/>
              <a:t> (</a:t>
            </a:r>
            <a:r>
              <a:rPr lang="fr-CH" sz="1000" dirty="0" err="1" smtClean="0"/>
              <a:t>StrRes,StoRes,map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1643042" y="242886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43042" y="242886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IntegratedRes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3042" y="2928934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71604" y="2714620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SPARQLExecuteFactory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185736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Consumer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00430" y="3214686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00430" y="4500570"/>
            <a:ext cx="400052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28992" y="3000372"/>
            <a:ext cx="3222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SNEEqlExecuteFactory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querySNEEql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3357562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00430" y="385762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28992" y="3643314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4286256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StoredRes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5286388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3500430" y="3357562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500430" y="4000504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28992" y="4000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0800000">
            <a:off x="3500430" y="4643446"/>
            <a:ext cx="400052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28992" y="464344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1643042" y="492919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643042" y="4929198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endParaRPr lang="en-US" sz="1000" dirty="0"/>
          </a:p>
        </p:txBody>
      </p:sp>
      <p:sp>
        <p:nvSpPr>
          <p:cNvPr id="34" name="16 Disco magnético"/>
          <p:cNvSpPr/>
          <p:nvPr/>
        </p:nvSpPr>
        <p:spPr>
          <a:xfrm>
            <a:off x="7858148" y="135729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15074" y="1285860"/>
            <a:ext cx="285752" cy="428628"/>
            <a:chOff x="1747" y="10343"/>
            <a:chExt cx="526" cy="766"/>
          </a:xfrm>
          <a:solidFill>
            <a:srgbClr val="D60000"/>
          </a:solidFill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</p:grpSp>
      <p:sp>
        <p:nvSpPr>
          <p:cNvPr id="45" name="47 Cerrar llave"/>
          <p:cNvSpPr/>
          <p:nvPr/>
        </p:nvSpPr>
        <p:spPr bwMode="auto">
          <a:xfrm>
            <a:off x="5857884" y="3857628"/>
            <a:ext cx="71438" cy="1828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32"/>
          <p:cNvSpPr txBox="1"/>
          <p:nvPr/>
        </p:nvSpPr>
        <p:spPr>
          <a:xfrm>
            <a:off x="5857884" y="3857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 smtClean="0"/>
              <a:t>repeat</a:t>
            </a:r>
            <a:endParaRPr lang="en-US" sz="800" dirty="0"/>
          </a:p>
        </p:txBody>
      </p:sp>
      <p:sp>
        <p:nvSpPr>
          <p:cNvPr id="47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5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Main research questions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Work done so far</a:t>
            </a:r>
          </a:p>
          <a:p>
            <a:r>
              <a:rPr lang="en-US" dirty="0" smtClean="0"/>
              <a:t>Evaluation	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571876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8662" y="1500174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</a:t>
            </a:r>
            <a:r>
              <a:rPr lang="en-GB" dirty="0" smtClean="0"/>
              <a:t>used </a:t>
            </a:r>
            <a:r>
              <a:rPr lang="en-GB" dirty="0" smtClean="0"/>
              <a:t>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</a:t>
            </a:r>
            <a:r>
              <a:rPr lang="en-GB" dirty="0" smtClean="0"/>
              <a:t>time information  </a:t>
            </a:r>
            <a:r>
              <a:rPr lang="en-GB" dirty="0" smtClean="0"/>
              <a:t>and tuple </a:t>
            </a:r>
            <a:r>
              <a:rPr lang="en-GB" dirty="0" smtClean="0"/>
              <a:t>based</a:t>
            </a:r>
            <a:endParaRPr lang="en-GB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4714876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Cheap, </a:t>
            </a:r>
            <a:r>
              <a:rPr lang="en-GB" dirty="0" smtClean="0"/>
              <a:t>Noisy</a:t>
            </a:r>
            <a:r>
              <a:rPr lang="en-GB" dirty="0" smtClean="0"/>
              <a:t>, Unreliable (depends)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 rot="16200000">
            <a:off x="1821637" y="4679165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6" name="Group 2"/>
          <p:cNvGrpSpPr>
            <a:grpSpLocks/>
          </p:cNvGrpSpPr>
          <p:nvPr/>
        </p:nvGrpSpPr>
        <p:grpSpPr bwMode="auto">
          <a:xfrm rot="16200000">
            <a:off x="2750331" y="489347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6" name="35 Flecha derecha"/>
          <p:cNvSpPr/>
          <p:nvPr/>
        </p:nvSpPr>
        <p:spPr>
          <a:xfrm>
            <a:off x="857224" y="514351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36 Rectángulo redondeado"/>
          <p:cNvSpPr/>
          <p:nvPr/>
        </p:nvSpPr>
        <p:spPr>
          <a:xfrm>
            <a:off x="571472" y="5357826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Problem Statement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Heterogeneous sources: schemas, stream rates, QoS, delivery mechanisms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Distributed sources</a:t>
            </a:r>
            <a:endParaRPr lang="en-GB" sz="2000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heterogeneity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data provision only for stored data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Need for live streaming continuous queries</a:t>
            </a:r>
            <a:endParaRPr lang="en-GB" sz="2000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267068" y="5272078"/>
            <a:ext cx="685800" cy="228600"/>
          </a:xfrm>
        </p:spPr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38200" y="12192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semantic query interfaces for streaming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rgbClr val="4D4D4D"/>
                </a:solidFill>
              </a:rPr>
              <a:t>Expose streaming data for the semantic </a:t>
            </a:r>
            <a:r>
              <a:rPr lang="en-GB" sz="2000" kern="0" dirty="0" smtClean="0">
                <a:solidFill>
                  <a:srgbClr val="4D4D4D"/>
                </a:solidFill>
              </a:rPr>
              <a:t>web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sources through ontology mappings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Optimize distributed query execution for streaming + stored data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64 Rectángulo redondeado"/>
          <p:cNvSpPr/>
          <p:nvPr/>
        </p:nvSpPr>
        <p:spPr>
          <a:xfrm>
            <a:off x="2500298" y="2857496"/>
            <a:ext cx="2500330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Ontology-based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120 Rectángulo redondeado"/>
          <p:cNvSpPr/>
          <p:nvPr/>
        </p:nvSpPr>
        <p:spPr>
          <a:xfrm>
            <a:off x="2500298" y="3071810"/>
            <a:ext cx="26432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Heterogeneous data Integration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121 Rectángulo redondeado"/>
          <p:cNvSpPr/>
          <p:nvPr/>
        </p:nvSpPr>
        <p:spPr>
          <a:xfrm>
            <a:off x="2500298" y="3286124"/>
            <a:ext cx="2571768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Streaming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1" name="122 Rectángulo redondeado"/>
          <p:cNvSpPr/>
          <p:nvPr/>
        </p:nvSpPr>
        <p:spPr>
          <a:xfrm>
            <a:off x="2500298" y="3500438"/>
            <a:ext cx="22860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Distributed Query Processing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123 Rectángulo redondeado"/>
          <p:cNvSpPr/>
          <p:nvPr/>
        </p:nvSpPr>
        <p:spPr>
          <a:xfrm>
            <a:off x="2500298" y="3714752"/>
            <a:ext cx="207170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RDF Streams Querying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0" name="Left Brace 74"/>
          <p:cNvSpPr/>
          <p:nvPr/>
        </p:nvSpPr>
        <p:spPr bwMode="auto">
          <a:xfrm rot="16200000">
            <a:off x="3382298" y="3118504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137 Grupo"/>
          <p:cNvGrpSpPr/>
          <p:nvPr/>
        </p:nvGrpSpPr>
        <p:grpSpPr>
          <a:xfrm>
            <a:off x="2000232" y="4500570"/>
            <a:ext cx="3143272" cy="1416056"/>
            <a:chOff x="3000364" y="4714884"/>
            <a:chExt cx="3143272" cy="1416056"/>
          </a:xfrm>
        </p:grpSpPr>
        <p:sp>
          <p:nvSpPr>
            <p:cNvPr id="84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5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5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2"/>
              <p:cNvCxnSpPr>
                <a:stCxn id="117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4"/>
              <p:cNvCxnSpPr>
                <a:stCxn id="117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"/>
              <p:cNvCxnSpPr>
                <a:endCxn id="119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0"/>
              <p:cNvCxnSpPr>
                <a:endCxn id="118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6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11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3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8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2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4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9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6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2000232" y="4143380"/>
            <a:ext cx="3929090" cy="121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857356" y="214311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  <a:r>
              <a:rPr lang="fr-CH" sz="1200" dirty="0" smtClean="0"/>
              <a:t>reconciliation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21" idx="2"/>
            <a:endCxn id="4" idx="0"/>
          </p:cNvCxnSpPr>
          <p:nvPr/>
        </p:nvCxnSpPr>
        <p:spPr>
          <a:xfrm rot="5400000">
            <a:off x="2250265" y="1785926"/>
            <a:ext cx="71438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14348" y="1857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cxnSp>
        <p:nvCxnSpPr>
          <p:cNvPr id="7" name="6 Conector recto de flecha"/>
          <p:cNvCxnSpPr>
            <a:stCxn id="4" idx="2"/>
            <a:endCxn id="9" idx="0"/>
          </p:cNvCxnSpPr>
          <p:nvPr/>
        </p:nvCxnSpPr>
        <p:spPr>
          <a:xfrm rot="5400000">
            <a:off x="2321703" y="2928934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214810" y="23574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9" name="Rectangle 3"/>
          <p:cNvSpPr/>
          <p:nvPr/>
        </p:nvSpPr>
        <p:spPr>
          <a:xfrm>
            <a:off x="1857356" y="321468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translation</a:t>
            </a:r>
            <a:endParaRPr lang="en-U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6572264" y="3500438"/>
            <a:ext cx="1535917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000628" y="2571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Q</a:t>
            </a:r>
            <a:r>
              <a:rPr lang="es-ES" baseline="30000" dirty="0" err="1" smtClean="0"/>
              <a:t>c</a:t>
            </a:r>
            <a:endParaRPr lang="es-ES" baseline="30000" dirty="0"/>
          </a:p>
        </p:txBody>
      </p:sp>
      <p:sp>
        <p:nvSpPr>
          <p:cNvPr id="12" name="Rectangle 3"/>
          <p:cNvSpPr/>
          <p:nvPr/>
        </p:nvSpPr>
        <p:spPr>
          <a:xfrm>
            <a:off x="464343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428992" y="4286256"/>
            <a:ext cx="1000132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Optimizer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14310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cxnSp>
        <p:nvCxnSpPr>
          <p:cNvPr id="15" name="19 Conector recto de flecha"/>
          <p:cNvCxnSpPr/>
          <p:nvPr/>
        </p:nvCxnSpPr>
        <p:spPr>
          <a:xfrm rot="5400000" flipH="1">
            <a:off x="6524401" y="3619738"/>
            <a:ext cx="27432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0 Conector recto de flecha"/>
          <p:cNvCxnSpPr/>
          <p:nvPr/>
        </p:nvCxnSpPr>
        <p:spPr>
          <a:xfrm rot="10800000" flipV="1">
            <a:off x="6286512" y="5357826"/>
            <a:ext cx="857256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1 Conector recto de flecha"/>
          <p:cNvCxnSpPr/>
          <p:nvPr/>
        </p:nvCxnSpPr>
        <p:spPr>
          <a:xfrm rot="10800000">
            <a:off x="1142976" y="478632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2 CuadroTexto"/>
          <p:cNvSpPr txBox="1"/>
          <p:nvPr/>
        </p:nvSpPr>
        <p:spPr>
          <a:xfrm>
            <a:off x="2857488" y="500063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Distributed Query Processing</a:t>
            </a:r>
            <a:endParaRPr lang="en-US" sz="1200" dirty="0"/>
          </a:p>
        </p:txBody>
      </p:sp>
      <p:sp>
        <p:nvSpPr>
          <p:cNvPr id="19" name="23 CuadroTexto"/>
          <p:cNvSpPr txBox="1"/>
          <p:nvPr/>
        </p:nvSpPr>
        <p:spPr>
          <a:xfrm>
            <a:off x="428596" y="35004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baseline="30000" dirty="0" err="1" smtClean="0"/>
              <a:t>r</a:t>
            </a:r>
            <a:endParaRPr lang="es-ES" baseline="30000" dirty="0"/>
          </a:p>
        </p:txBody>
      </p:sp>
      <p:sp>
        <p:nvSpPr>
          <p:cNvPr id="20" name="25 CuadroTexto"/>
          <p:cNvSpPr txBox="1"/>
          <p:nvPr/>
        </p:nvSpPr>
        <p:spPr>
          <a:xfrm>
            <a:off x="357158" y="392906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baseline="30000" dirty="0" err="1" smtClean="0"/>
              <a:t>c</a:t>
            </a:r>
            <a:endParaRPr lang="es-ES" baseline="30000" dirty="0"/>
          </a:p>
        </p:txBody>
      </p:sp>
      <p:sp>
        <p:nvSpPr>
          <p:cNvPr id="21" name="Rectangle 3"/>
          <p:cNvSpPr/>
          <p:nvPr/>
        </p:nvSpPr>
        <p:spPr>
          <a:xfrm>
            <a:off x="1857356" y="1071546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5072066" y="13572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O-O </a:t>
            </a:r>
            <a:r>
              <a:rPr lang="en-US" sz="1400" dirty="0" smtClean="0"/>
              <a:t>mapping</a:t>
            </a:r>
            <a:endParaRPr lang="en-US" sz="14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571868" y="178592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R2O </a:t>
            </a:r>
            <a:r>
              <a:rPr lang="en-US" sz="1400" dirty="0" smtClean="0"/>
              <a:t>mappings</a:t>
            </a:r>
            <a:endParaRPr lang="en-US" sz="1400" dirty="0"/>
          </a:p>
        </p:txBody>
      </p:sp>
      <p:cxnSp>
        <p:nvCxnSpPr>
          <p:cNvPr id="24" name="29 Conector recto"/>
          <p:cNvCxnSpPr/>
          <p:nvPr/>
        </p:nvCxnSpPr>
        <p:spPr>
          <a:xfrm rot="5400000">
            <a:off x="4905278" y="1452649"/>
            <a:ext cx="47804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30 Conector recto"/>
          <p:cNvCxnSpPr/>
          <p:nvPr/>
        </p:nvCxnSpPr>
        <p:spPr>
          <a:xfrm rot="5400000">
            <a:off x="5047360" y="1524881"/>
            <a:ext cx="1120983" cy="178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357290" y="150017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1071538" y="278605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8" name="33 CuadroTexto"/>
          <p:cNvSpPr txBox="1"/>
          <p:nvPr/>
        </p:nvSpPr>
        <p:spPr>
          <a:xfrm>
            <a:off x="4786314" y="328612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6429388" y="2857496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r>
              <a:rPr lang="es-ES" sz="1100" dirty="0" smtClean="0"/>
              <a:t>’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30" name="36 CuadroTexto"/>
          <p:cNvSpPr txBox="1"/>
          <p:nvPr/>
        </p:nvSpPr>
        <p:spPr>
          <a:xfrm>
            <a:off x="5072066" y="52863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[tuple</a:t>
            </a:r>
            <a:r>
              <a:rPr lang="es-ES" sz="1100" baseline="-25000" dirty="0" smtClean="0"/>
              <a:t>l1 l2 l3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31" name="37 CuadroTexto"/>
          <p:cNvSpPr txBox="1"/>
          <p:nvPr/>
        </p:nvSpPr>
        <p:spPr>
          <a:xfrm>
            <a:off x="2000232" y="5715016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[triple</a:t>
            </a:r>
            <a:r>
              <a:rPr lang="es-ES" sz="1100" baseline="-25000" dirty="0" smtClean="0"/>
              <a:t>O1 O2 </a:t>
            </a:r>
            <a:r>
              <a:rPr lang="es-ES" sz="1100" baseline="-25000" dirty="0" err="1" smtClean="0"/>
              <a:t>On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32" name="38 CuadroTexto"/>
          <p:cNvSpPr txBox="1"/>
          <p:nvPr/>
        </p:nvSpPr>
        <p:spPr>
          <a:xfrm>
            <a:off x="1142976" y="5286388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triple</a:t>
            </a:r>
            <a:r>
              <a:rPr lang="es-ES" sz="1100" baseline="-25000" dirty="0" err="1" smtClean="0"/>
              <a:t>Og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7786710" y="4214818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7786710" y="3071810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7000892" y="3357562"/>
            <a:ext cx="714380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/>
          <p:nvPr/>
        </p:nvCxnSpPr>
        <p:spPr>
          <a:xfrm>
            <a:off x="6858016" y="4572008"/>
            <a:ext cx="714380" cy="844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7000892" y="4000504"/>
            <a:ext cx="714380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571604" y="1857364"/>
            <a:ext cx="550072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2643174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7786710" y="3786190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Solution</a:t>
            </a:r>
            <a:endParaRPr kumimoji="0" lang="en-US" sz="2400" b="1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" name="90 Conector recto"/>
          <p:cNvCxnSpPr>
            <a:stCxn id="14" idx="3"/>
            <a:endCxn id="13" idx="1"/>
          </p:cNvCxnSpPr>
          <p:nvPr/>
        </p:nvCxnSpPr>
        <p:spPr bwMode="auto">
          <a:xfrm>
            <a:off x="3214678" y="4560576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4429124" y="4572008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 de flecha"/>
          <p:cNvCxnSpPr/>
          <p:nvPr/>
        </p:nvCxnSpPr>
        <p:spPr>
          <a:xfrm rot="5400000">
            <a:off x="2286778" y="3999710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Scope</a:t>
            </a:r>
          </a:p>
        </p:txBody>
      </p:sp>
      <p:sp>
        <p:nvSpPr>
          <p:cNvPr id="4099" name="2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100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1214422"/>
            <a:ext cx="47149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Development of an integrated information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where new sensor networks can be easily discovered and integrated with existing ones and possibly other data sources (e.g., historical databases)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2928934"/>
          <a:ext cx="5597525" cy="3429000"/>
        </p:xfrm>
        <a:graphic>
          <a:graphicData uri="http://schemas.openxmlformats.org/presentationml/2006/ole">
            <p:oleObj spid="_x0000_s4103" name="Gráfico" r:id="rId3" imgW="4229029" imgH="2590740" progId="MSGraph.Chart.8">
              <p:embed followColorScheme="full"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643438" y="1214422"/>
            <a:ext cx="4229100" cy="19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Rapid development of flexible and user-centric decision support systems that use data from multiple autonomous independently deployed sensor networks and other applications.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714356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SemSorGrid4Env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9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9497</TotalTime>
  <Words>1454</Words>
  <Application>Microsoft Office PowerPoint</Application>
  <PresentationFormat>Presentación en pantalla (4:3)</PresentationFormat>
  <Paragraphs>339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OEGTemplate</vt:lpstr>
      <vt:lpstr>Gráfico</vt:lpstr>
      <vt:lpstr>Enabling Semantic Integration of Streaming Data Sources </vt:lpstr>
      <vt:lpstr>Index</vt:lpstr>
      <vt:lpstr>Introduction &amp; Scope</vt:lpstr>
      <vt:lpstr>Problem Statement</vt:lpstr>
      <vt:lpstr>Diapositiva 5</vt:lpstr>
      <vt:lpstr>Diapositiva 6</vt:lpstr>
      <vt:lpstr>Diapositiva 7</vt:lpstr>
      <vt:lpstr>Introduction &amp; Scope</vt:lpstr>
      <vt:lpstr>Ontology-based data access &amp; integration</vt:lpstr>
      <vt:lpstr>Diapositiva 10</vt:lpstr>
      <vt:lpstr>Diapositiva 11</vt:lpstr>
      <vt:lpstr>Diapositiva 12</vt:lpstr>
      <vt:lpstr>Diapositiva 13</vt:lpstr>
      <vt:lpstr>So Far…</vt:lpstr>
      <vt:lpstr>Diapositiva 15</vt:lpstr>
      <vt:lpstr>Diapositiva 16</vt:lpstr>
      <vt:lpstr>Diapositiva 17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Oscar Corcho</dc:creator>
  <cp:lastModifiedBy>jpc</cp:lastModifiedBy>
  <cp:revision>659</cp:revision>
  <dcterms:created xsi:type="dcterms:W3CDTF">2008-11-25T10:41:09Z</dcterms:created>
  <dcterms:modified xsi:type="dcterms:W3CDTF">2010-09-14T18:13:48Z</dcterms:modified>
</cp:coreProperties>
</file>