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70" r:id="rId4"/>
    <p:sldId id="271" r:id="rId5"/>
    <p:sldId id="277" r:id="rId6"/>
    <p:sldId id="278" r:id="rId7"/>
    <p:sldId id="279" r:id="rId8"/>
    <p:sldId id="273" r:id="rId9"/>
    <p:sldId id="263" r:id="rId10"/>
    <p:sldId id="280" r:id="rId11"/>
    <p:sldId id="264" r:id="rId12"/>
    <p:sldId id="260" r:id="rId13"/>
    <p:sldId id="261" r:id="rId14"/>
    <p:sldId id="262" r:id="rId15"/>
    <p:sldId id="259" r:id="rId16"/>
    <p:sldId id="258" r:id="rId17"/>
    <p:sldId id="274" r:id="rId18"/>
    <p:sldId id="275" r:id="rId19"/>
    <p:sldId id="276" r:id="rId20"/>
    <p:sldId id="265" r:id="rId21"/>
    <p:sldId id="266" r:id="rId22"/>
    <p:sldId id="267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175" autoAdjust="0"/>
  </p:normalViewPr>
  <p:slideViewPr>
    <p:cSldViewPr>
      <p:cViewPr>
        <p:scale>
          <a:sx n="150" d="100"/>
          <a:sy n="150" d="100"/>
        </p:scale>
        <p:origin x="684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29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4AF7-FEFC-4ADE-916E-7E5D14F32736}" type="datetimeFigureOut">
              <a:rPr lang="es-ES" smtClean="0"/>
              <a:pPr/>
              <a:t>03/03/2010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BB12C-A3E2-4BD2-A30D-86AC37465091}" type="slidenum">
              <a:rPr lang="en-GB" smtClean="0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BB12C-A3E2-4BD2-A30D-86AC3746509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Documents and Settings\Katy Esteban Glez\Mis documentos\Trabajo\SemSorGrid4Env\IMGs\Pie-sensor.v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83313"/>
            <a:ext cx="9144000" cy="674687"/>
          </a:xfrm>
          <a:prstGeom prst="rect">
            <a:avLst/>
          </a:prstGeom>
          <a:noFill/>
        </p:spPr>
      </p:pic>
      <p:pic>
        <p:nvPicPr>
          <p:cNvPr id="33795" name="Picture 3" descr="C:\Documents and Settings\Katy Esteban Glez\Mis documentos\Trabajo\SemSorGrid4Env\IMGs\Cabecera.v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</p:spPr>
      </p:pic>
      <p:sp>
        <p:nvSpPr>
          <p:cNvPr id="337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6800" y="1447800"/>
            <a:ext cx="6934200" cy="2438400"/>
          </a:xfrm>
        </p:spPr>
        <p:txBody>
          <a:bodyPr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6934200" cy="2057400"/>
          </a:xfrm>
        </p:spPr>
        <p:txBody>
          <a:bodyPr/>
          <a:lstStyle>
            <a:lvl1pPr marL="0" indent="0" algn="ctr">
              <a:defRPr sz="1200"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5943600"/>
            <a:ext cx="1905000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292929"/>
                </a:solidFill>
                <a:latin typeface="+mn-lt"/>
              </a:defRPr>
            </a:lvl1pPr>
          </a:lstStyle>
          <a:p>
            <a:fld id="{05B9368B-1C4C-404E-B6EE-0A8D709749A4}" type="datetimeFigureOut">
              <a:rPr lang="en-US" smtClean="0"/>
              <a:pPr/>
              <a:t>3/3/2010</a:t>
            </a:fld>
            <a:endParaRPr lang="en-US"/>
          </a:p>
        </p:txBody>
      </p:sp>
      <p:pic>
        <p:nvPicPr>
          <p:cNvPr id="33799" name="Picture 7" descr="C:\Documents and Settings\Katy Esteban Glez\Mis documentos\Trabajo\SemSorGrid4Env\IMGs\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143000"/>
            <a:ext cx="1120775" cy="1131888"/>
          </a:xfrm>
          <a:prstGeom prst="rect">
            <a:avLst/>
          </a:prstGeom>
          <a:noFill/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6200" y="5943600"/>
            <a:ext cx="716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900">
                <a:solidFill>
                  <a:srgbClr val="292929"/>
                </a:solidFill>
                <a:latin typeface="Arial" charset="0"/>
              </a:rPr>
              <a:t>Speaker: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1866900" cy="5715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448300" cy="5715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581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Documents and Settings\Katy Esteban Glez\Mis documentos\Trabajo\SemSorGrid4Env\IMGs\Pie-sensor.v2.gif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183313"/>
            <a:ext cx="9144000" cy="674687"/>
          </a:xfrm>
          <a:prstGeom prst="rect">
            <a:avLst/>
          </a:prstGeom>
          <a:noFill/>
        </p:spPr>
      </p:pic>
      <p:pic>
        <p:nvPicPr>
          <p:cNvPr id="32771" name="Picture 3" descr="C:\Documents and Settings\Katy Esteban Glez\Mis documentos\Trabajo\SemSorGrid4Env\IMGs\Cabecera.v3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</p:spPr>
      </p:pic>
      <p:pic>
        <p:nvPicPr>
          <p:cNvPr id="32772" name="Picture 4" descr="C:\Documents and Settings\Katy Esteban Glez\Mis documentos\Trabajo\SemSorGrid4Env\IMGs\logo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1143000"/>
            <a:ext cx="1120775" cy="1131888"/>
          </a:xfrm>
          <a:prstGeom prst="rect">
            <a:avLst/>
          </a:prstGeom>
          <a:noFill/>
        </p:spPr>
      </p:pic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838200" y="228600"/>
            <a:ext cx="75438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dist="107763" dir="135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es-E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5943600"/>
            <a:ext cx="7239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rgbClr val="29292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59436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292929"/>
                </a:solidFill>
                <a:latin typeface="+mn-lt"/>
              </a:defRPr>
            </a:lvl1pPr>
          </a:lstStyle>
          <a:p>
            <a:fld id="{9791820E-998B-43B0-9041-FB91AA8B17D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7315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0"/>
            <a:r>
              <a:rPr lang="es-ES" smtClean="0"/>
              <a:t>Example of a list level 1</a:t>
            </a:r>
          </a:p>
          <a:p>
            <a:pPr lvl="1"/>
            <a:r>
              <a:rPr lang="es-ES" smtClean="0"/>
              <a:t>Example of a list level 2</a:t>
            </a:r>
          </a:p>
          <a:p>
            <a:pPr lvl="2"/>
            <a:r>
              <a:rPr lang="es-ES" smtClean="0"/>
              <a:t>Example of a list level 3</a:t>
            </a:r>
          </a:p>
          <a:p>
            <a:pPr lvl="3"/>
            <a:r>
              <a:rPr lang="es-ES" smtClean="0"/>
              <a:t>Example of a list level 4</a:t>
            </a:r>
          </a:p>
          <a:p>
            <a:pPr lvl="4"/>
            <a:r>
              <a:rPr lang="es-ES" smtClean="0"/>
              <a:t>Example of a list level 5</a:t>
            </a: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28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29292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29292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292929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SSG4Env </a:t>
            </a:r>
            <a:br>
              <a:rPr lang="fr-CH" dirty="0" smtClean="0"/>
            </a:br>
            <a:r>
              <a:rPr lang="fr-CH" dirty="0" smtClean="0"/>
              <a:t>WP4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 smtClean="0"/>
              <a:t>Semantic</a:t>
            </a:r>
            <a:r>
              <a:rPr lang="fr-CH" sz="2400" dirty="0" smtClean="0"/>
              <a:t> </a:t>
            </a:r>
            <a:r>
              <a:rPr lang="en-GB" sz="2400" dirty="0" smtClean="0"/>
              <a:t>Integrator</a:t>
            </a:r>
            <a:r>
              <a:rPr lang="fr-CH" sz="2400" dirty="0" smtClean="0"/>
              <a:t> </a:t>
            </a:r>
            <a:r>
              <a:rPr lang="en-GB" sz="2400" dirty="0" smtClean="0"/>
              <a:t>Proposal</a:t>
            </a:r>
            <a:r>
              <a:rPr lang="fr-CH" sz="2400" dirty="0" smtClean="0"/>
              <a:t> &amp; WP2 Collaboration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Semantic</a:t>
            </a:r>
            <a:r>
              <a:rPr lang="fr-CH" dirty="0" smtClean="0"/>
              <a:t> </a:t>
            </a:r>
            <a:r>
              <a:rPr lang="fr-CH" dirty="0" err="1" smtClean="0"/>
              <a:t>Integrator</a:t>
            </a:r>
            <a:endParaRPr lang="en-U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643174" y="3143248"/>
            <a:ext cx="1571636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286116" y="2643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endParaRPr lang="es-ES" dirty="0"/>
          </a:p>
        </p:txBody>
      </p:sp>
      <p:sp>
        <p:nvSpPr>
          <p:cNvPr id="13" name="Rectangle 3"/>
          <p:cNvSpPr/>
          <p:nvPr/>
        </p:nvSpPr>
        <p:spPr>
          <a:xfrm>
            <a:off x="4214810" y="2928934"/>
            <a:ext cx="1214446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Query canonisation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429256" y="27860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r>
              <a:rPr lang="es-ES" baseline="30000" dirty="0" smtClean="0"/>
              <a:t>c</a:t>
            </a:r>
            <a:endParaRPr lang="es-ES" baseline="30000" dirty="0"/>
          </a:p>
        </p:txBody>
      </p:sp>
      <p:sp>
        <p:nvSpPr>
          <p:cNvPr id="17" name="Rectangle 3"/>
          <p:cNvSpPr/>
          <p:nvPr/>
        </p:nvSpPr>
        <p:spPr>
          <a:xfrm>
            <a:off x="6072198" y="3429000"/>
            <a:ext cx="1071570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Query</a:t>
            </a:r>
            <a:r>
              <a:rPr lang="fr-CH" sz="1200" dirty="0" smtClean="0">
                <a:solidFill>
                  <a:schemeClr val="dk1"/>
                </a:solidFill>
              </a:rPr>
              <a:t> Processing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4214810" y="3857628"/>
            <a:ext cx="1214446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Data decanonisation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1" name="20 Conector recto de flecha"/>
          <p:cNvCxnSpPr>
            <a:stCxn id="13" idx="3"/>
            <a:endCxn id="17" idx="1"/>
          </p:cNvCxnSpPr>
          <p:nvPr/>
        </p:nvCxnSpPr>
        <p:spPr>
          <a:xfrm>
            <a:off x="5429256" y="3286124"/>
            <a:ext cx="642942" cy="5000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7" idx="1"/>
            <a:endCxn id="19" idx="3"/>
          </p:cNvCxnSpPr>
          <p:nvPr/>
        </p:nvCxnSpPr>
        <p:spPr>
          <a:xfrm rot="10800000" flipV="1">
            <a:off x="5429256" y="3786190"/>
            <a:ext cx="642942" cy="4286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10800000">
            <a:off x="2714612" y="4429132"/>
            <a:ext cx="1500198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3357554" y="4000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500694" y="407194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r>
              <a:rPr lang="es-ES" baseline="30000" dirty="0" smtClean="0"/>
              <a:t>l</a:t>
            </a:r>
            <a:endParaRPr lang="es-ES" baseline="30000" dirty="0"/>
          </a:p>
        </p:txBody>
      </p:sp>
      <p:sp>
        <p:nvSpPr>
          <p:cNvPr id="38" name="Rectangle 3"/>
          <p:cNvSpPr/>
          <p:nvPr/>
        </p:nvSpPr>
        <p:spPr>
          <a:xfrm>
            <a:off x="2357422" y="2857496"/>
            <a:ext cx="357190" cy="2000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000496" y="257174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S</a:t>
            </a:r>
            <a:r>
              <a:rPr lang="es-ES" sz="1100" baseline="-25000" dirty="0" smtClean="0"/>
              <a:t>2</a:t>
            </a:r>
            <a:r>
              <a:rPr lang="es-ES" sz="1100" dirty="0" smtClean="0"/>
              <a:t>O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cxnSp>
        <p:nvCxnSpPr>
          <p:cNvPr id="49" name="48 Conector recto"/>
          <p:cNvCxnSpPr>
            <a:stCxn id="42" idx="2"/>
            <a:endCxn id="13" idx="0"/>
          </p:cNvCxnSpPr>
          <p:nvPr/>
        </p:nvCxnSpPr>
        <p:spPr>
          <a:xfrm rot="5400000">
            <a:off x="4774243" y="2881144"/>
            <a:ext cx="95580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5857884" y="2928934"/>
            <a:ext cx="164307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SNEEql (S</a:t>
            </a:r>
            <a:r>
              <a:rPr lang="es-ES" sz="1200" baseline="-25000" dirty="0" smtClean="0"/>
              <a:t>1</a:t>
            </a:r>
            <a:r>
              <a:rPr lang="es-ES" sz="1200" dirty="0" smtClean="0"/>
              <a:t> S</a:t>
            </a:r>
            <a:r>
              <a:rPr lang="es-ES" sz="1200" baseline="-25000" dirty="0" smtClean="0"/>
              <a:t>2</a:t>
            </a:r>
            <a:r>
              <a:rPr lang="es-ES" sz="1200" dirty="0" smtClean="0"/>
              <a:t> S</a:t>
            </a:r>
            <a:r>
              <a:rPr lang="es-ES" sz="1200" baseline="-25000" dirty="0" smtClean="0"/>
              <a:t>n</a:t>
            </a:r>
            <a:r>
              <a:rPr lang="es-ES" sz="1200" dirty="0" smtClean="0"/>
              <a:t>) </a:t>
            </a:r>
            <a:endParaRPr lang="es-ES" sz="12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143768" y="4214818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[tuple]</a:t>
            </a:r>
            <a:endParaRPr lang="es-ES" sz="12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000760" y="442913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[tuple</a:t>
            </a:r>
            <a:r>
              <a:rPr lang="es-ES" sz="1200" baseline="-25000" dirty="0" smtClean="0"/>
              <a:t>l1 l2 l3</a:t>
            </a:r>
            <a:r>
              <a:rPr lang="es-ES" sz="1200" dirty="0" smtClean="0"/>
              <a:t>]</a:t>
            </a:r>
            <a:endParaRPr lang="es-ES" sz="12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3071802" y="450057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[triple</a:t>
            </a:r>
            <a:r>
              <a:rPr lang="es-ES" sz="1200" baseline="-25000" dirty="0" smtClean="0"/>
              <a:t>Og</a:t>
            </a:r>
            <a:r>
              <a:rPr lang="es-ES" sz="1200" dirty="0" smtClean="0"/>
              <a:t>]</a:t>
            </a:r>
            <a:endParaRPr lang="es-ES" sz="1200" dirty="0"/>
          </a:p>
        </p:txBody>
      </p:sp>
      <p:sp>
        <p:nvSpPr>
          <p:cNvPr id="39" name="16 Disco magnético"/>
          <p:cNvSpPr/>
          <p:nvPr/>
        </p:nvSpPr>
        <p:spPr>
          <a:xfrm>
            <a:off x="7929586" y="3643314"/>
            <a:ext cx="142876" cy="21431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929586" y="4143380"/>
            <a:ext cx="214314" cy="344486"/>
            <a:chOff x="1747" y="10343"/>
            <a:chExt cx="526" cy="766"/>
          </a:xfrm>
          <a:solidFill>
            <a:schemeClr val="tx1"/>
          </a:solidFill>
        </p:grpSpPr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50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929586" y="3000372"/>
            <a:ext cx="214314" cy="344486"/>
            <a:chOff x="1747" y="10343"/>
            <a:chExt cx="526" cy="766"/>
          </a:xfrm>
          <a:solidFill>
            <a:schemeClr val="bg1">
              <a:lumMod val="65000"/>
            </a:schemeClr>
          </a:solidFill>
        </p:grpSpPr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7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75" name="74 Conector recto de flecha"/>
          <p:cNvCxnSpPr/>
          <p:nvPr/>
        </p:nvCxnSpPr>
        <p:spPr>
          <a:xfrm flipV="1">
            <a:off x="7143768" y="3286124"/>
            <a:ext cx="714380" cy="4286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>
            <a:stCxn id="17" idx="3"/>
          </p:cNvCxnSpPr>
          <p:nvPr/>
        </p:nvCxnSpPr>
        <p:spPr>
          <a:xfrm>
            <a:off x="7143768" y="3786190"/>
            <a:ext cx="71438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>
            <a:off x="7143768" y="3929066"/>
            <a:ext cx="714380" cy="4286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3000364" y="2428868"/>
            <a:ext cx="4500594" cy="271464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83 CuadroTexto"/>
          <p:cNvSpPr txBox="1"/>
          <p:nvPr/>
        </p:nvSpPr>
        <p:spPr>
          <a:xfrm>
            <a:off x="4000496" y="4857760"/>
            <a:ext cx="364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Ontology-based  Streaming Data Access Service</a:t>
            </a:r>
            <a:endParaRPr lang="en-US" sz="1200" dirty="0"/>
          </a:p>
        </p:txBody>
      </p:sp>
      <p:sp>
        <p:nvSpPr>
          <p:cNvPr id="88" name="56 CuadroTexto"/>
          <p:cNvSpPr txBox="1"/>
          <p:nvPr/>
        </p:nvSpPr>
        <p:spPr>
          <a:xfrm>
            <a:off x="2928926" y="3214686"/>
            <a:ext cx="150019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SPARQL</a:t>
            </a:r>
            <a:r>
              <a:rPr lang="es-ES" sz="1200" baseline="-25000" dirty="0" smtClean="0"/>
              <a:t>STR </a:t>
            </a:r>
            <a:r>
              <a:rPr lang="es-ES" sz="1200" dirty="0" smtClean="0"/>
              <a:t>(O</a:t>
            </a:r>
            <a:r>
              <a:rPr lang="es-ES" sz="1200" baseline="-25000" dirty="0" smtClean="0"/>
              <a:t>g</a:t>
            </a:r>
            <a:r>
              <a:rPr lang="es-ES" sz="1200" dirty="0" smtClean="0"/>
              <a:t>) 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5720" y="3071810"/>
            <a:ext cx="64294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>
              <a:buNone/>
            </a:pPr>
            <a:r>
              <a:rPr lang="fr-CH" sz="1200" kern="1200" dirty="0" err="1" smtClean="0"/>
              <a:t>Parse</a:t>
            </a:r>
            <a:endParaRPr lang="en-US" sz="1200" kern="1200" dirty="0"/>
          </a:p>
        </p:txBody>
      </p:sp>
      <p:sp>
        <p:nvSpPr>
          <p:cNvPr id="7" name="Rectangle 3"/>
          <p:cNvSpPr/>
          <p:nvPr/>
        </p:nvSpPr>
        <p:spPr>
          <a:xfrm>
            <a:off x="1571604" y="3071810"/>
            <a:ext cx="857256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Logical</a:t>
            </a:r>
            <a:r>
              <a:rPr lang="fr-CH" sz="1200" dirty="0" smtClean="0"/>
              <a:t> rewrite</a:t>
            </a:r>
            <a:endParaRPr lang="en-US" sz="1200" dirty="0"/>
          </a:p>
        </p:txBody>
      </p:sp>
      <p:sp>
        <p:nvSpPr>
          <p:cNvPr id="8" name="Rectangle 3"/>
          <p:cNvSpPr/>
          <p:nvPr/>
        </p:nvSpPr>
        <p:spPr>
          <a:xfrm>
            <a:off x="3071802" y="3071810"/>
            <a:ext cx="100013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Physical</a:t>
            </a:r>
            <a:r>
              <a:rPr lang="fr-CH" sz="1200" dirty="0" smtClean="0"/>
              <a:t> </a:t>
            </a:r>
            <a:r>
              <a:rPr lang="fr-CH" sz="1200" dirty="0" err="1" smtClean="0"/>
              <a:t>optimization</a:t>
            </a:r>
            <a:endParaRPr lang="en-US" sz="1200" dirty="0"/>
          </a:p>
        </p:txBody>
      </p:sp>
      <p:sp>
        <p:nvSpPr>
          <p:cNvPr id="9" name="Rectangle 3"/>
          <p:cNvSpPr/>
          <p:nvPr/>
        </p:nvSpPr>
        <p:spPr>
          <a:xfrm>
            <a:off x="4714876" y="3071810"/>
            <a:ext cx="857256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/>
              <a:t>Partition</a:t>
            </a:r>
            <a:endParaRPr lang="en-US" sz="1200" dirty="0"/>
          </a:p>
        </p:txBody>
      </p:sp>
      <p:sp>
        <p:nvSpPr>
          <p:cNvPr id="10" name="Rectangle 3"/>
          <p:cNvSpPr/>
          <p:nvPr/>
        </p:nvSpPr>
        <p:spPr>
          <a:xfrm>
            <a:off x="6215074" y="3071810"/>
            <a:ext cx="1000132" cy="571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/>
              <a:t>Leaf</a:t>
            </a:r>
            <a:r>
              <a:rPr lang="fr-CH" sz="1200" dirty="0" smtClean="0"/>
              <a:t> </a:t>
            </a:r>
            <a:r>
              <a:rPr lang="fr-CH" sz="1200" dirty="0" err="1" smtClean="0"/>
              <a:t>specific</a:t>
            </a:r>
            <a:r>
              <a:rPr lang="fr-CH" sz="1200" dirty="0" smtClean="0"/>
              <a:t> scans</a:t>
            </a:r>
            <a:endParaRPr lang="en-US" sz="1200" dirty="0"/>
          </a:p>
        </p:txBody>
      </p:sp>
      <p:cxnSp>
        <p:nvCxnSpPr>
          <p:cNvPr id="12" name="11 Conector recto de flecha"/>
          <p:cNvCxnSpPr>
            <a:stCxn id="4" idx="3"/>
            <a:endCxn id="7" idx="1"/>
          </p:cNvCxnSpPr>
          <p:nvPr/>
        </p:nvCxnSpPr>
        <p:spPr>
          <a:xfrm>
            <a:off x="928662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428860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928662" y="2571744"/>
            <a:ext cx="714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Abstract</a:t>
            </a:r>
            <a:r>
              <a:rPr lang="es-ES" sz="1100" dirty="0" smtClean="0"/>
              <a:t> </a:t>
            </a:r>
            <a:r>
              <a:rPr lang="es-ES" sz="1100" dirty="0" err="1" smtClean="0"/>
              <a:t>Syntax</a:t>
            </a:r>
            <a:r>
              <a:rPr lang="es-ES" sz="1100" dirty="0" smtClean="0"/>
              <a:t> </a:t>
            </a:r>
            <a:r>
              <a:rPr lang="es-ES" sz="1100" dirty="0" err="1" smtClean="0"/>
              <a:t>Tree</a:t>
            </a:r>
            <a:endParaRPr lang="es-ES" sz="11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357422" y="2571744"/>
            <a:ext cx="714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Logical</a:t>
            </a:r>
            <a:r>
              <a:rPr lang="es-ES" sz="1100" dirty="0" smtClean="0"/>
              <a:t> </a:t>
            </a:r>
            <a:r>
              <a:rPr lang="es-ES" sz="1100" dirty="0" err="1" smtClean="0"/>
              <a:t>Algebraic</a:t>
            </a:r>
            <a:r>
              <a:rPr lang="es-ES" sz="1100" dirty="0" smtClean="0"/>
              <a:t> </a:t>
            </a:r>
            <a:r>
              <a:rPr lang="es-ES" sz="1100" dirty="0" err="1" smtClean="0"/>
              <a:t>Form</a:t>
            </a:r>
            <a:endParaRPr lang="es-ES" sz="1100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4071934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071934" y="2571744"/>
            <a:ext cx="7143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PhysicalAlgebraic</a:t>
            </a:r>
            <a:r>
              <a:rPr lang="es-ES" sz="1100" dirty="0" smtClean="0"/>
              <a:t> </a:t>
            </a:r>
            <a:r>
              <a:rPr lang="es-ES" sz="1100" dirty="0" err="1" smtClean="0"/>
              <a:t>Form</a:t>
            </a:r>
            <a:endParaRPr lang="es-ES" sz="11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429256" y="2571744"/>
            <a:ext cx="85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Distributed</a:t>
            </a:r>
            <a:r>
              <a:rPr lang="es-ES" sz="1100" dirty="0" smtClean="0"/>
              <a:t> </a:t>
            </a:r>
            <a:r>
              <a:rPr lang="es-ES" sz="1100" dirty="0" err="1" smtClean="0"/>
              <a:t>Algebraic</a:t>
            </a:r>
            <a:r>
              <a:rPr lang="es-ES" sz="1100" dirty="0" smtClean="0"/>
              <a:t> </a:t>
            </a:r>
            <a:r>
              <a:rPr lang="es-ES" sz="1100" dirty="0" err="1" smtClean="0"/>
              <a:t>Form</a:t>
            </a:r>
            <a:endParaRPr lang="es-ES" sz="1100" dirty="0"/>
          </a:p>
        </p:txBody>
      </p:sp>
      <p:cxnSp>
        <p:nvCxnSpPr>
          <p:cNvPr id="21" name="20 Conector recto de flecha"/>
          <p:cNvCxnSpPr/>
          <p:nvPr/>
        </p:nvCxnSpPr>
        <p:spPr>
          <a:xfrm>
            <a:off x="5572132" y="335756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3929066"/>
            <a:ext cx="114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Parse</a:t>
            </a:r>
            <a:r>
              <a:rPr lang="es-ES" sz="1100" dirty="0" smtClean="0"/>
              <a:t> </a:t>
            </a:r>
            <a:r>
              <a:rPr lang="es-ES" sz="1100" dirty="0" err="1" smtClean="0"/>
              <a:t>query</a:t>
            </a:r>
            <a:r>
              <a:rPr lang="es-ES" sz="1100" dirty="0" smtClean="0"/>
              <a:t> </a:t>
            </a:r>
            <a:r>
              <a:rPr lang="es-ES" sz="1100" dirty="0" err="1" smtClean="0"/>
              <a:t>string</a:t>
            </a:r>
            <a:r>
              <a:rPr lang="es-ES" sz="1100" dirty="0" smtClean="0"/>
              <a:t>, </a:t>
            </a:r>
            <a:r>
              <a:rPr lang="es-ES" sz="1100" dirty="0" err="1" smtClean="0"/>
              <a:t>using</a:t>
            </a:r>
            <a:r>
              <a:rPr lang="es-ES" sz="1100" dirty="0" smtClean="0"/>
              <a:t> </a:t>
            </a:r>
            <a:r>
              <a:rPr lang="es-ES" sz="1100" dirty="0" err="1" smtClean="0"/>
              <a:t>grammar</a:t>
            </a:r>
            <a:r>
              <a:rPr lang="es-ES" sz="1100" dirty="0" smtClean="0"/>
              <a:t>,  produce AST</a:t>
            </a:r>
            <a:endParaRPr lang="es-ES" sz="11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428728" y="3929066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Produce </a:t>
            </a:r>
            <a:r>
              <a:rPr lang="es-ES" sz="1100" dirty="0" err="1" smtClean="0"/>
              <a:t>logical</a:t>
            </a:r>
            <a:r>
              <a:rPr lang="es-ES" sz="1100" dirty="0" smtClean="0"/>
              <a:t> plan</a:t>
            </a:r>
            <a:endParaRPr lang="es-ES" sz="11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928926" y="3929066"/>
            <a:ext cx="1143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Produce </a:t>
            </a:r>
            <a:r>
              <a:rPr lang="es-ES" sz="1100" dirty="0" err="1" smtClean="0"/>
              <a:t>physical</a:t>
            </a:r>
            <a:r>
              <a:rPr lang="es-ES" sz="1100" dirty="0" smtClean="0"/>
              <a:t> plan </a:t>
            </a:r>
            <a:r>
              <a:rPr lang="es-ES" sz="1100" dirty="0" err="1" smtClean="0"/>
              <a:t>including</a:t>
            </a:r>
            <a:r>
              <a:rPr lang="es-ES" sz="1100" dirty="0" smtClean="0"/>
              <a:t> </a:t>
            </a:r>
            <a:r>
              <a:rPr lang="es-ES" sz="1100" dirty="0" err="1" smtClean="0"/>
              <a:t>optimizations</a:t>
            </a:r>
            <a:endParaRPr lang="es-ES" sz="11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572000" y="3929066"/>
            <a:ext cx="114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Identify</a:t>
            </a:r>
            <a:r>
              <a:rPr lang="es-ES" sz="1100" dirty="0" smtClean="0"/>
              <a:t> </a:t>
            </a:r>
            <a:r>
              <a:rPr lang="es-ES" sz="1100" dirty="0" err="1" smtClean="0"/>
              <a:t>exchange</a:t>
            </a:r>
            <a:r>
              <a:rPr lang="es-ES" sz="1100" dirty="0" smtClean="0"/>
              <a:t> </a:t>
            </a:r>
            <a:r>
              <a:rPr lang="es-ES" sz="1100" dirty="0" err="1" smtClean="0"/>
              <a:t>points</a:t>
            </a:r>
            <a:r>
              <a:rPr lang="es-ES" sz="1100" dirty="0" smtClean="0"/>
              <a:t>, </a:t>
            </a:r>
            <a:r>
              <a:rPr lang="es-ES" sz="1100" dirty="0" err="1" smtClean="0"/>
              <a:t>add</a:t>
            </a:r>
            <a:r>
              <a:rPr lang="es-ES" sz="1100" dirty="0" smtClean="0"/>
              <a:t> </a:t>
            </a:r>
            <a:r>
              <a:rPr lang="es-ES" sz="1100" dirty="0" err="1" smtClean="0"/>
              <a:t>to</a:t>
            </a:r>
            <a:r>
              <a:rPr lang="es-ES" sz="1100" dirty="0" smtClean="0"/>
              <a:t> </a:t>
            </a:r>
            <a:r>
              <a:rPr lang="es-ES" sz="1100" dirty="0" err="1" smtClean="0"/>
              <a:t>the</a:t>
            </a:r>
            <a:r>
              <a:rPr lang="es-ES" sz="1100" dirty="0" smtClean="0"/>
              <a:t> </a:t>
            </a:r>
            <a:r>
              <a:rPr lang="es-ES" sz="1100" dirty="0" err="1" smtClean="0"/>
              <a:t>distribute</a:t>
            </a:r>
            <a:r>
              <a:rPr lang="es-ES" sz="1100" dirty="0" smtClean="0"/>
              <a:t> plan</a:t>
            </a:r>
            <a:endParaRPr lang="es-ES" sz="11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072198" y="3929066"/>
            <a:ext cx="1143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Retrieve</a:t>
            </a:r>
            <a:r>
              <a:rPr lang="es-ES" sz="1100" dirty="0" smtClean="0"/>
              <a:t> data </a:t>
            </a:r>
            <a:r>
              <a:rPr lang="es-ES" sz="1100" dirty="0" err="1" smtClean="0"/>
              <a:t>from</a:t>
            </a:r>
            <a:r>
              <a:rPr lang="es-ES" sz="1100" dirty="0" smtClean="0"/>
              <a:t> </a:t>
            </a:r>
            <a:r>
              <a:rPr lang="es-ES" sz="1100" dirty="0" err="1" smtClean="0"/>
              <a:t>external</a:t>
            </a:r>
            <a:r>
              <a:rPr lang="es-ES" sz="1100" dirty="0" smtClean="0"/>
              <a:t> </a:t>
            </a:r>
            <a:r>
              <a:rPr lang="es-ES" sz="1100" dirty="0" err="1" smtClean="0"/>
              <a:t>sources</a:t>
            </a:r>
            <a:endParaRPr lang="es-ES" sz="1100" dirty="0"/>
          </a:p>
        </p:txBody>
      </p:sp>
      <p:cxnSp>
        <p:nvCxnSpPr>
          <p:cNvPr id="37" name="36 Conector recto de flecha"/>
          <p:cNvCxnSpPr/>
          <p:nvPr/>
        </p:nvCxnSpPr>
        <p:spPr>
          <a:xfrm flipV="1">
            <a:off x="7286644" y="3001960"/>
            <a:ext cx="500066" cy="3556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7286644" y="3357562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7286644" y="3357562"/>
            <a:ext cx="500066" cy="2873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7858148" y="3500438"/>
            <a:ext cx="214314" cy="344486"/>
            <a:chOff x="1747" y="10343"/>
            <a:chExt cx="526" cy="766"/>
          </a:xfrm>
          <a:solidFill>
            <a:srgbClr val="C00000"/>
          </a:solidFill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42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3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4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45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46" name="16 Disco magnético"/>
          <p:cNvSpPr/>
          <p:nvPr/>
        </p:nvSpPr>
        <p:spPr>
          <a:xfrm>
            <a:off x="7929586" y="2928934"/>
            <a:ext cx="142876" cy="21431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16 Disco magnético"/>
          <p:cNvSpPr/>
          <p:nvPr/>
        </p:nvSpPr>
        <p:spPr>
          <a:xfrm>
            <a:off x="8286776" y="3214686"/>
            <a:ext cx="142876" cy="214314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48 Conector recto"/>
          <p:cNvCxnSpPr/>
          <p:nvPr/>
        </p:nvCxnSpPr>
        <p:spPr>
          <a:xfrm rot="5400000">
            <a:off x="6358744" y="3499644"/>
            <a:ext cx="2286016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  <a:p>
            <a:endParaRPr lang="en-US" dirty="0"/>
          </a:p>
        </p:txBody>
      </p:sp>
      <p:pic>
        <p:nvPicPr>
          <p:cNvPr id="7" name="Picture 2" descr="arch-ss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1500174"/>
            <a:ext cx="5121910" cy="4379344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2786050" y="3357562"/>
            <a:ext cx="1285884" cy="64294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0" descr="sem_interfaces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5072066" y="2285992"/>
            <a:ext cx="2428892" cy="2533652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6072198" y="2714620"/>
            <a:ext cx="1428760" cy="22383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9" name="8 Rectángulo"/>
          <p:cNvSpPr/>
          <p:nvPr/>
        </p:nvSpPr>
        <p:spPr>
          <a:xfrm>
            <a:off x="2938450" y="3509962"/>
            <a:ext cx="1285884" cy="64294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Integration</a:t>
            </a:r>
            <a:r>
              <a:rPr lang="fr-CH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IntegrateAs</a:t>
            </a:r>
            <a:r>
              <a:rPr lang="fr-CH" dirty="0" smtClean="0"/>
              <a:t> </a:t>
            </a:r>
            <a:r>
              <a:rPr lang="fr-CH" dirty="0" err="1" smtClean="0"/>
              <a:t>operation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err="1" smtClean="0"/>
              <a:t>Reference</a:t>
            </a:r>
            <a:r>
              <a:rPr lang="fr-CH" dirty="0" smtClean="0"/>
              <a:t> to sources</a:t>
            </a:r>
          </a:p>
          <a:p>
            <a:pPr lvl="1">
              <a:buClr>
                <a:schemeClr val="accent6"/>
              </a:buClr>
            </a:pPr>
            <a:r>
              <a:rPr lang="fr-CH" dirty="0" err="1" smtClean="0"/>
              <a:t>Mapping</a:t>
            </a:r>
            <a:r>
              <a:rPr lang="fr-CH" dirty="0" smtClean="0"/>
              <a:t> Global-to-Local ontologies</a:t>
            </a:r>
          </a:p>
          <a:p>
            <a:pPr lvl="1">
              <a:buClr>
                <a:schemeClr val="accent6"/>
              </a:buClr>
            </a:pPr>
            <a:r>
              <a:rPr lang="fr-CH" dirty="0" smtClean="0"/>
              <a:t>Sources have an </a:t>
            </a:r>
            <a:r>
              <a:rPr lang="fr-CH" dirty="0" err="1" smtClean="0"/>
              <a:t>ontological</a:t>
            </a:r>
            <a:r>
              <a:rPr lang="fr-CH" dirty="0" smtClean="0"/>
              <a:t> </a:t>
            </a:r>
            <a:r>
              <a:rPr lang="fr-CH" dirty="0" err="1" smtClean="0"/>
              <a:t>view</a:t>
            </a:r>
            <a:r>
              <a:rPr lang="fr-CH" dirty="0" smtClean="0"/>
              <a:t> </a:t>
            </a:r>
            <a:r>
              <a:rPr lang="fr-CH" dirty="0" err="1" smtClean="0"/>
              <a:t>registered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err="1" smtClean="0"/>
              <a:t>Mappings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ontological</a:t>
            </a:r>
            <a:r>
              <a:rPr lang="fr-CH" dirty="0" smtClean="0"/>
              <a:t> </a:t>
            </a:r>
            <a:r>
              <a:rPr lang="fr-CH" dirty="0" err="1" smtClean="0"/>
              <a:t>views</a:t>
            </a:r>
            <a:r>
              <a:rPr lang="fr-CH" dirty="0" smtClean="0"/>
              <a:t> to </a:t>
            </a:r>
            <a:r>
              <a:rPr lang="fr-CH" dirty="0" err="1" smtClean="0"/>
              <a:t>inter-lingua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err="1" smtClean="0"/>
              <a:t>Returns</a:t>
            </a:r>
            <a:r>
              <a:rPr lang="fr-CH" dirty="0" smtClean="0"/>
              <a:t> </a:t>
            </a:r>
            <a:r>
              <a:rPr lang="fr-CH" dirty="0" err="1" smtClean="0"/>
              <a:t>reference</a:t>
            </a:r>
            <a:r>
              <a:rPr lang="fr-CH" dirty="0" smtClean="0"/>
              <a:t> to </a:t>
            </a:r>
            <a:r>
              <a:rPr lang="fr-CH" dirty="0" err="1" smtClean="0"/>
              <a:t>integrated</a:t>
            </a:r>
            <a:r>
              <a:rPr lang="fr-CH" dirty="0" smtClean="0"/>
              <a:t> data </a:t>
            </a:r>
            <a:r>
              <a:rPr lang="fr-CH" dirty="0" err="1" smtClean="0"/>
              <a:t>resource</a:t>
            </a:r>
            <a:endParaRPr lang="fr-CH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Query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ExecuteQuery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smtClean="0"/>
              <a:t>One </a:t>
            </a:r>
            <a:r>
              <a:rPr lang="fr-CH" dirty="0" err="1" smtClean="0"/>
              <a:t>shot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ExecuteQueryFactory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err="1" smtClean="0"/>
              <a:t>Used</a:t>
            </a:r>
            <a:r>
              <a:rPr lang="fr-CH" dirty="0" smtClean="0"/>
              <a:t> for </a:t>
            </a:r>
            <a:r>
              <a:rPr lang="fr-CH" dirty="0" err="1" smtClean="0"/>
              <a:t>most</a:t>
            </a:r>
            <a:r>
              <a:rPr lang="fr-CH" dirty="0" smtClean="0"/>
              <a:t> streaming </a:t>
            </a:r>
            <a:r>
              <a:rPr lang="fr-CH" dirty="0" err="1" smtClean="0"/>
              <a:t>queries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smtClean="0"/>
              <a:t>Pull/push in config document</a:t>
            </a:r>
          </a:p>
          <a:p>
            <a:pPr lvl="1">
              <a:buClr>
                <a:schemeClr val="accent6"/>
              </a:buClr>
            </a:pPr>
            <a:r>
              <a:rPr lang="fr-CH" dirty="0" smtClean="0"/>
              <a:t>Push </a:t>
            </a:r>
            <a:r>
              <a:rPr lang="fr-CH" dirty="0" err="1" smtClean="0"/>
              <a:t>delivery</a:t>
            </a:r>
            <a:r>
              <a:rPr lang="fr-CH" dirty="0" smtClean="0"/>
              <a:t> -&gt; use </a:t>
            </a:r>
            <a:r>
              <a:rPr lang="fr-CH" dirty="0" err="1" smtClean="0"/>
              <a:t>Subscription</a:t>
            </a:r>
            <a:endParaRPr lang="fr-CH" dirty="0" smtClean="0"/>
          </a:p>
          <a:p>
            <a:pPr lvl="1">
              <a:buClr>
                <a:schemeClr val="accent6"/>
              </a:buClr>
            </a:pPr>
            <a:r>
              <a:rPr lang="fr-CH" dirty="0" smtClean="0"/>
              <a:t>Pull </a:t>
            </a:r>
            <a:r>
              <a:rPr lang="fr-CH" dirty="0" err="1" smtClean="0"/>
              <a:t>delivery</a:t>
            </a:r>
            <a:r>
              <a:rPr lang="fr-CH" dirty="0" smtClean="0"/>
              <a:t> -&gt; use Data Access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Typically</a:t>
            </a:r>
            <a:r>
              <a:rPr lang="fr-CH" dirty="0" smtClean="0"/>
              <a:t> </a:t>
            </a:r>
            <a:r>
              <a:rPr lang="fr-CH" dirty="0" err="1" smtClean="0"/>
              <a:t>StreamExecuteFactory</a:t>
            </a:r>
            <a:endParaRPr lang="fr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Cross-</a:t>
            </a:r>
            <a:r>
              <a:rPr lang="fr-CH" dirty="0" err="1" smtClean="0"/>
              <a:t>cutting</a:t>
            </a:r>
            <a:r>
              <a:rPr lang="fr-CH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Identify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both</a:t>
            </a:r>
            <a:r>
              <a:rPr lang="fr-CH" dirty="0" smtClean="0"/>
              <a:t> use-cases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Characterization</a:t>
            </a:r>
            <a:r>
              <a:rPr lang="fr-CH" dirty="0" smtClean="0"/>
              <a:t> of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Represent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r>
              <a:rPr lang="fr-CH" dirty="0" smtClean="0"/>
              <a:t> in global </a:t>
            </a:r>
            <a:r>
              <a:rPr lang="fr-CH" dirty="0" err="1" smtClean="0"/>
              <a:t>query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Study</a:t>
            </a:r>
            <a:r>
              <a:rPr lang="fr-CH" dirty="0" smtClean="0"/>
              <a:t> the </a:t>
            </a:r>
            <a:r>
              <a:rPr lang="fr-CH" dirty="0" err="1" smtClean="0"/>
              <a:t>query</a:t>
            </a:r>
            <a:r>
              <a:rPr lang="fr-CH" dirty="0" smtClean="0"/>
              <a:t> </a:t>
            </a:r>
            <a:r>
              <a:rPr lang="fr-CH" dirty="0" err="1" smtClean="0"/>
              <a:t>semantics</a:t>
            </a:r>
            <a:r>
              <a:rPr lang="fr-CH" dirty="0" smtClean="0"/>
              <a:t> of QL for RDF </a:t>
            </a:r>
            <a:r>
              <a:rPr lang="fr-CH" dirty="0" err="1" smtClean="0"/>
              <a:t>Streams</a:t>
            </a:r>
            <a:r>
              <a:rPr lang="fr-CH" dirty="0" smtClean="0"/>
              <a:t> </a:t>
            </a:r>
            <a:r>
              <a:rPr lang="fr-CH" dirty="0" err="1" smtClean="0"/>
              <a:t>compared</a:t>
            </a:r>
            <a:r>
              <a:rPr lang="fr-CH" dirty="0" smtClean="0"/>
              <a:t> to </a:t>
            </a:r>
            <a:r>
              <a:rPr lang="fr-CH" dirty="0" err="1" smtClean="0"/>
              <a:t>SNEEql</a:t>
            </a:r>
            <a:r>
              <a:rPr lang="fr-CH" dirty="0" smtClean="0"/>
              <a:t>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</a:t>
            </a:r>
            <a:r>
              <a:rPr lang="fr-CH" baseline="-25000" dirty="0" smtClean="0"/>
              <a:t>2</a:t>
            </a:r>
            <a:r>
              <a:rPr lang="fr-CH" dirty="0" smtClean="0"/>
              <a:t>O + ODEMapster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Starting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SPARQL support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«S2O » extensions for R2O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Define</a:t>
            </a:r>
            <a:r>
              <a:rPr lang="fr-CH" dirty="0" smtClean="0"/>
              <a:t> SPARQL</a:t>
            </a:r>
            <a:r>
              <a:rPr lang="fr-CH" baseline="-25000" dirty="0" smtClean="0"/>
              <a:t>STR</a:t>
            </a:r>
            <a:r>
              <a:rPr lang="fr-CH" dirty="0" smtClean="0"/>
              <a:t> </a:t>
            </a:r>
            <a:r>
              <a:rPr lang="fr-CH" dirty="0" err="1" smtClean="0"/>
              <a:t>language</a:t>
            </a:r>
            <a:r>
              <a:rPr lang="fr-CH" dirty="0" smtClean="0"/>
              <a:t> </a:t>
            </a:r>
            <a:r>
              <a:rPr lang="fr-CH" dirty="0" err="1" smtClean="0"/>
              <a:t>syntax</a:t>
            </a:r>
            <a:r>
              <a:rPr lang="fr-CH" dirty="0" smtClean="0"/>
              <a:t> and </a:t>
            </a:r>
            <a:r>
              <a:rPr lang="fr-CH" dirty="0" err="1" smtClean="0"/>
              <a:t>semantics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Engine</a:t>
            </a:r>
            <a:r>
              <a:rPr lang="fr-CH" dirty="0" smtClean="0"/>
              <a:t> support for « S2O » documents, SPARQL</a:t>
            </a:r>
            <a:r>
              <a:rPr lang="fr-CH" baseline="-25000" dirty="0" smtClean="0"/>
              <a:t>STR </a:t>
            </a:r>
            <a:r>
              <a:rPr lang="fr-CH" dirty="0" smtClean="0"/>
              <a:t> </a:t>
            </a:r>
            <a:r>
              <a:rPr lang="fr-CH" dirty="0" err="1" smtClean="0"/>
              <a:t>queries</a:t>
            </a:r>
            <a:endParaRPr lang="fr-CH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err="1" smtClean="0"/>
              <a:t>Engine</a:t>
            </a:r>
            <a:r>
              <a:rPr lang="fr-CH" dirty="0" smtClean="0"/>
              <a:t> support for </a:t>
            </a:r>
            <a:r>
              <a:rPr lang="fr-CH" dirty="0" err="1" smtClean="0"/>
              <a:t>SNEEql</a:t>
            </a:r>
            <a:r>
              <a:rPr lang="fr-CH" dirty="0" smtClean="0"/>
              <a:t> translation and </a:t>
            </a:r>
            <a:r>
              <a:rPr lang="fr-CH" dirty="0" err="1" smtClean="0"/>
              <a:t>connection</a:t>
            </a:r>
            <a:endParaRPr lang="fr-CH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Thanks...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3000364" y="2285992"/>
            <a:ext cx="928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windsamples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Rectángulo redondeado"/>
          <p:cNvSpPr/>
          <p:nvPr/>
        </p:nvSpPr>
        <p:spPr>
          <a:xfrm>
            <a:off x="1214414" y="1785926"/>
            <a:ext cx="857256" cy="64294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5 CuadroTexto"/>
          <p:cNvSpPr txBox="1"/>
          <p:nvPr/>
        </p:nvSpPr>
        <p:spPr>
          <a:xfrm>
            <a:off x="1214414" y="1785926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</a:t>
            </a:r>
            <a:r>
              <a:rPr lang="en-GB" sz="800" dirty="0" smtClean="0"/>
              <a:t>:windsamples</a:t>
            </a:r>
            <a:endParaRPr lang="en-GB" sz="800" dirty="0"/>
          </a:p>
        </p:txBody>
      </p:sp>
      <p:cxnSp>
        <p:nvCxnSpPr>
          <p:cNvPr id="8" name="7 Conector recto"/>
          <p:cNvCxnSpPr/>
          <p:nvPr/>
        </p:nvCxnSpPr>
        <p:spPr bwMode="auto">
          <a:xfrm flipV="1">
            <a:off x="1214414" y="2000240"/>
            <a:ext cx="857256" cy="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9 CuadroTexto"/>
          <p:cNvSpPr txBox="1"/>
          <p:nvPr/>
        </p:nvSpPr>
        <p:spPr>
          <a:xfrm>
            <a:off x="1214414" y="200024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sensorid: int PK</a:t>
            </a:r>
          </a:p>
          <a:p>
            <a:r>
              <a:rPr lang="en-GB" sz="800" dirty="0" smtClean="0"/>
              <a:t>t</a:t>
            </a:r>
            <a:r>
              <a:rPr lang="en-GB" sz="800" dirty="0" smtClean="0"/>
              <a:t>s: datetime PK</a:t>
            </a:r>
          </a:p>
          <a:p>
            <a:r>
              <a:rPr lang="en-GB" sz="800" dirty="0" smtClean="0"/>
              <a:t>speed: float</a:t>
            </a:r>
            <a:endParaRPr lang="en-GB" sz="8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214414" y="2571744"/>
            <a:ext cx="857256" cy="5715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CuadroTexto"/>
          <p:cNvSpPr txBox="1"/>
          <p:nvPr/>
        </p:nvSpPr>
        <p:spPr>
          <a:xfrm>
            <a:off x="1214414" y="2571744"/>
            <a:ext cx="857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t:sensors</a:t>
            </a:r>
            <a:endParaRPr lang="en-GB" sz="800" dirty="0"/>
          </a:p>
        </p:txBody>
      </p:sp>
      <p:cxnSp>
        <p:nvCxnSpPr>
          <p:cNvPr id="14" name="13 Conector recto"/>
          <p:cNvCxnSpPr/>
          <p:nvPr/>
        </p:nvCxnSpPr>
        <p:spPr bwMode="auto">
          <a:xfrm flipV="1">
            <a:off x="1214414" y="2786058"/>
            <a:ext cx="857256" cy="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1214414" y="2786058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sensorid: int PK</a:t>
            </a:r>
          </a:p>
          <a:p>
            <a:r>
              <a:rPr lang="en-GB" sz="800" dirty="0" smtClean="0"/>
              <a:t>sensorname: st</a:t>
            </a:r>
          </a:p>
        </p:txBody>
      </p:sp>
      <p:sp>
        <p:nvSpPr>
          <p:cNvPr id="17" name="16 Elipse"/>
          <p:cNvSpPr/>
          <p:nvPr/>
        </p:nvSpPr>
        <p:spPr>
          <a:xfrm>
            <a:off x="4500562" y="1643050"/>
            <a:ext cx="928694" cy="35719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17 CuadroTexto"/>
          <p:cNvSpPr txBox="1"/>
          <p:nvPr/>
        </p:nvSpPr>
        <p:spPr>
          <a:xfrm>
            <a:off x="4572000" y="1643050"/>
            <a:ext cx="814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WindSpeed</a:t>
            </a:r>
          </a:p>
          <a:p>
            <a:pPr algn="ctr"/>
            <a:r>
              <a:rPr lang="en-GB" sz="800" dirty="0" smtClean="0"/>
              <a:t>Measurement</a:t>
            </a:r>
            <a:endParaRPr lang="en-GB" sz="800" dirty="0"/>
          </a:p>
        </p:txBody>
      </p:sp>
      <p:sp>
        <p:nvSpPr>
          <p:cNvPr id="19" name="18 Elipse"/>
          <p:cNvSpPr/>
          <p:nvPr/>
        </p:nvSpPr>
        <p:spPr>
          <a:xfrm>
            <a:off x="4643438" y="2500306"/>
            <a:ext cx="642942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19 CuadroTexto"/>
          <p:cNvSpPr txBox="1"/>
          <p:nvPr/>
        </p:nvSpPr>
        <p:spPr>
          <a:xfrm>
            <a:off x="4572000" y="2500306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Sensor</a:t>
            </a:r>
            <a:endParaRPr lang="en-GB" sz="800" dirty="0"/>
          </a:p>
        </p:txBody>
      </p:sp>
      <p:cxnSp>
        <p:nvCxnSpPr>
          <p:cNvPr id="22" name="21 Conector recto de flecha"/>
          <p:cNvCxnSpPr>
            <a:stCxn id="18" idx="2"/>
            <a:endCxn id="20" idx="0"/>
          </p:cNvCxnSpPr>
          <p:nvPr/>
        </p:nvCxnSpPr>
        <p:spPr bwMode="auto">
          <a:xfrm rot="5400000">
            <a:off x="4719972" y="2240955"/>
            <a:ext cx="518702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22 CuadroTexto"/>
          <p:cNvSpPr txBox="1"/>
          <p:nvPr/>
        </p:nvSpPr>
        <p:spPr>
          <a:xfrm>
            <a:off x="4214810" y="2071678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isProducedBy</a:t>
            </a:r>
            <a:endParaRPr lang="en-GB" sz="800" dirty="0"/>
          </a:p>
        </p:txBody>
      </p:sp>
      <p:sp>
        <p:nvSpPr>
          <p:cNvPr id="25" name="24 Elipse"/>
          <p:cNvSpPr/>
          <p:nvPr/>
        </p:nvSpPr>
        <p:spPr>
          <a:xfrm>
            <a:off x="5214942" y="3000372"/>
            <a:ext cx="642942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25 CuadroTexto"/>
          <p:cNvSpPr txBox="1"/>
          <p:nvPr/>
        </p:nvSpPr>
        <p:spPr>
          <a:xfrm>
            <a:off x="5143504" y="3000372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</a:t>
            </a:r>
            <a:r>
              <a:rPr lang="en-GB" sz="800" dirty="0" smtClean="0"/>
              <a:t>sd:int</a:t>
            </a:r>
            <a:endParaRPr lang="en-GB" sz="800" dirty="0"/>
          </a:p>
        </p:txBody>
      </p:sp>
      <p:sp>
        <p:nvSpPr>
          <p:cNvPr id="27" name="26 Elipse"/>
          <p:cNvSpPr/>
          <p:nvPr/>
        </p:nvSpPr>
        <p:spPr>
          <a:xfrm>
            <a:off x="5286380" y="2214554"/>
            <a:ext cx="642942" cy="2143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27 CuadroTexto"/>
          <p:cNvSpPr txBox="1"/>
          <p:nvPr/>
        </p:nvSpPr>
        <p:spPr>
          <a:xfrm>
            <a:off x="5286380" y="1928802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hasSpeed</a:t>
            </a:r>
            <a:endParaRPr lang="en-GB" sz="8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2285984" y="1571612"/>
            <a:ext cx="1989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/>
              <a:t>conceptmap-def </a:t>
            </a:r>
            <a:r>
              <a:rPr lang="en-GB" sz="600" dirty="0" smtClean="0"/>
              <a:t>WindSpeedMeasurement </a:t>
            </a:r>
            <a:endParaRPr lang="en-GB" sz="600" dirty="0" smtClean="0"/>
          </a:p>
          <a:p>
            <a:r>
              <a:rPr lang="en-GB" sz="600" dirty="0" smtClean="0"/>
              <a:t>  </a:t>
            </a:r>
            <a:r>
              <a:rPr lang="en-GB" sz="600" b="1" dirty="0" smtClean="0"/>
              <a:t>virtualStream</a:t>
            </a:r>
            <a:r>
              <a:rPr lang="en-GB" sz="600" dirty="0" smtClean="0"/>
              <a:t> </a:t>
            </a:r>
            <a:r>
              <a:rPr lang="en-GB" sz="600" dirty="0" smtClean="0"/>
              <a:t>&lt;http://</a:t>
            </a:r>
            <a:r>
              <a:rPr lang="en-GB" sz="600" dirty="0" smtClean="0"/>
              <a:t>ssg4env.eu/Readings.srdf</a:t>
            </a:r>
            <a:r>
              <a:rPr lang="en-GB" sz="600" dirty="0" smtClean="0"/>
              <a:t>&gt; </a:t>
            </a:r>
            <a:endParaRPr lang="en-GB" sz="600" dirty="0" smtClean="0"/>
          </a:p>
          <a:p>
            <a:r>
              <a:rPr lang="en-GB" sz="600" dirty="0" smtClean="0"/>
              <a:t>  </a:t>
            </a:r>
            <a:r>
              <a:rPr lang="en-GB" sz="600" b="1" dirty="0" smtClean="0"/>
              <a:t>uri-as</a:t>
            </a:r>
            <a:r>
              <a:rPr lang="en-GB" sz="600" dirty="0" smtClean="0"/>
              <a:t> </a:t>
            </a:r>
            <a:r>
              <a:rPr lang="en-GB" sz="600" dirty="0" smtClean="0"/>
              <a:t>concat('ssg4env:WindSM</a:t>
            </a:r>
            <a:r>
              <a:rPr lang="en-GB" sz="600" dirty="0" smtClean="0"/>
              <a:t>_',</a:t>
            </a:r>
          </a:p>
          <a:p>
            <a:r>
              <a:rPr lang="en-GB" sz="600" dirty="0" smtClean="0"/>
              <a:t>             windsamples.sensorid,windsamples.ts</a:t>
            </a:r>
            <a:r>
              <a:rPr lang="en-GB" sz="600" dirty="0" smtClean="0"/>
              <a:t>) </a:t>
            </a:r>
            <a:endParaRPr lang="en-GB" sz="600" dirty="0" smtClean="0"/>
          </a:p>
          <a:p>
            <a:r>
              <a:rPr lang="en-GB" sz="600" b="1" dirty="0" smtClean="0"/>
              <a:t>  attributemap-def</a:t>
            </a:r>
            <a:r>
              <a:rPr lang="en-GB" sz="600" dirty="0" smtClean="0"/>
              <a:t> </a:t>
            </a:r>
            <a:r>
              <a:rPr lang="en-GB" sz="600" dirty="0" smtClean="0"/>
              <a:t>hasSpeed   </a:t>
            </a:r>
            <a:endParaRPr lang="en-GB" sz="600" dirty="0" smtClean="0"/>
          </a:p>
          <a:p>
            <a:r>
              <a:rPr lang="en-GB" sz="600" dirty="0" smtClean="0"/>
              <a:t>     </a:t>
            </a:r>
            <a:r>
              <a:rPr lang="en-GB" sz="600" b="1" dirty="0" smtClean="0"/>
              <a:t>operation</a:t>
            </a:r>
            <a:r>
              <a:rPr lang="en-GB" sz="600" dirty="0" smtClean="0"/>
              <a:t> </a:t>
            </a:r>
            <a:r>
              <a:rPr lang="en-GB" sz="600" dirty="0" smtClean="0"/>
              <a:t>constant     </a:t>
            </a:r>
            <a:endParaRPr lang="en-GB" sz="600" dirty="0" smtClean="0"/>
          </a:p>
          <a:p>
            <a:r>
              <a:rPr lang="en-GB" sz="600" dirty="0" smtClean="0"/>
              <a:t>        </a:t>
            </a:r>
            <a:r>
              <a:rPr lang="en-GB" sz="600" b="1" dirty="0" smtClean="0"/>
              <a:t>has-column</a:t>
            </a:r>
            <a:r>
              <a:rPr lang="en-GB" sz="600" dirty="0" smtClean="0"/>
              <a:t> </a:t>
            </a:r>
            <a:r>
              <a:rPr lang="en-GB" sz="600" dirty="0" smtClean="0"/>
              <a:t>windsamples.speed  </a:t>
            </a:r>
            <a:endParaRPr lang="en-GB" sz="600" dirty="0" smtClean="0"/>
          </a:p>
          <a:p>
            <a:r>
              <a:rPr lang="en-GB" sz="600" dirty="0" smtClean="0"/>
              <a:t>  </a:t>
            </a:r>
            <a:r>
              <a:rPr lang="en-GB" sz="600" b="1" dirty="0" smtClean="0"/>
              <a:t>dbrelationmap-def</a:t>
            </a:r>
            <a:r>
              <a:rPr lang="en-GB" sz="600" dirty="0" smtClean="0"/>
              <a:t> </a:t>
            </a:r>
            <a:r>
              <a:rPr lang="en-GB" sz="600" dirty="0" smtClean="0"/>
              <a:t>isProducedBy </a:t>
            </a:r>
            <a:endParaRPr lang="en-GB" sz="600" dirty="0" smtClean="0"/>
          </a:p>
          <a:p>
            <a:r>
              <a:rPr lang="en-GB" sz="600" dirty="0" smtClean="0"/>
              <a:t>     </a:t>
            </a:r>
            <a:r>
              <a:rPr lang="en-GB" sz="600" b="1" dirty="0" smtClean="0"/>
              <a:t>toConcept</a:t>
            </a:r>
            <a:r>
              <a:rPr lang="en-GB" sz="600" dirty="0" smtClean="0"/>
              <a:t> </a:t>
            </a:r>
            <a:r>
              <a:rPr lang="en-GB" sz="600" dirty="0" smtClean="0"/>
              <a:t>Sensor   </a:t>
            </a:r>
            <a:endParaRPr lang="en-GB" sz="600" dirty="0" smtClean="0"/>
          </a:p>
          <a:p>
            <a:r>
              <a:rPr lang="en-GB" sz="600" dirty="0" smtClean="0"/>
              <a:t>     </a:t>
            </a:r>
            <a:r>
              <a:rPr lang="en-GB" sz="600" b="1" dirty="0" smtClean="0"/>
              <a:t>joins-via</a:t>
            </a:r>
            <a:r>
              <a:rPr lang="en-GB" sz="600" dirty="0" smtClean="0"/>
              <a:t> </a:t>
            </a:r>
            <a:r>
              <a:rPr lang="en-GB" sz="600" dirty="0" smtClean="0"/>
              <a:t>condition equals      </a:t>
            </a:r>
            <a:endParaRPr lang="en-GB" sz="600" dirty="0" smtClean="0"/>
          </a:p>
          <a:p>
            <a:r>
              <a:rPr lang="en-GB" sz="600" dirty="0" smtClean="0"/>
              <a:t>        </a:t>
            </a:r>
            <a:r>
              <a:rPr lang="en-GB" sz="600" b="1" dirty="0" smtClean="0"/>
              <a:t>has-column</a:t>
            </a:r>
            <a:r>
              <a:rPr lang="en-GB" sz="600" dirty="0" smtClean="0"/>
              <a:t> </a:t>
            </a:r>
            <a:r>
              <a:rPr lang="en-GB" sz="600" dirty="0" smtClean="0"/>
              <a:t>sensors.sensorid      </a:t>
            </a:r>
            <a:endParaRPr lang="en-GB" sz="600" dirty="0" smtClean="0"/>
          </a:p>
          <a:p>
            <a:r>
              <a:rPr lang="en-GB" sz="600" dirty="0" smtClean="0"/>
              <a:t>        </a:t>
            </a:r>
            <a:r>
              <a:rPr lang="en-GB" sz="600" b="1" dirty="0" smtClean="0"/>
              <a:t>has-column</a:t>
            </a:r>
            <a:r>
              <a:rPr lang="en-GB" sz="600" dirty="0" smtClean="0"/>
              <a:t> windsamples.sensorid</a:t>
            </a:r>
          </a:p>
          <a:p>
            <a:endParaRPr lang="en-GB" sz="600" dirty="0" smtClean="0"/>
          </a:p>
          <a:p>
            <a:r>
              <a:rPr lang="en-GB" sz="600" b="1" dirty="0" smtClean="0"/>
              <a:t>conceptmap-def </a:t>
            </a:r>
            <a:r>
              <a:rPr lang="en-GB" sz="600" dirty="0" smtClean="0"/>
              <a:t>Sensor </a:t>
            </a:r>
            <a:endParaRPr lang="en-GB" sz="600" dirty="0" smtClean="0"/>
          </a:p>
          <a:p>
            <a:r>
              <a:rPr lang="en-GB" sz="600" dirty="0" smtClean="0"/>
              <a:t>  </a:t>
            </a:r>
            <a:r>
              <a:rPr lang="en-GB" sz="600" b="1" dirty="0" smtClean="0"/>
              <a:t>uri-as</a:t>
            </a:r>
            <a:r>
              <a:rPr lang="en-GB" sz="600" dirty="0" smtClean="0"/>
              <a:t> </a:t>
            </a:r>
            <a:r>
              <a:rPr lang="en-GB" sz="600" dirty="0" smtClean="0"/>
              <a:t>concat('ssg4env:Sensor_',sensors.sensorid) </a:t>
            </a:r>
            <a:endParaRPr lang="en-GB" sz="600" dirty="0" smtClean="0"/>
          </a:p>
          <a:p>
            <a:r>
              <a:rPr lang="en-GB" sz="600" b="1" dirty="0" smtClean="0"/>
              <a:t>  attributemap-def</a:t>
            </a:r>
            <a:r>
              <a:rPr lang="en-GB" sz="600" dirty="0" smtClean="0"/>
              <a:t> </a:t>
            </a:r>
            <a:r>
              <a:rPr lang="en-GB" sz="600" dirty="0" smtClean="0"/>
              <a:t>hasSensorid   </a:t>
            </a:r>
            <a:endParaRPr lang="en-GB" sz="600" dirty="0" smtClean="0"/>
          </a:p>
          <a:p>
            <a:r>
              <a:rPr lang="en-GB" sz="600" dirty="0" smtClean="0"/>
              <a:t>    </a:t>
            </a:r>
            <a:r>
              <a:rPr lang="en-GB" sz="600" b="1" dirty="0" smtClean="0"/>
              <a:t>operation </a:t>
            </a:r>
            <a:r>
              <a:rPr lang="en-GB" sz="600" dirty="0" smtClean="0"/>
              <a:t>constant     </a:t>
            </a:r>
            <a:endParaRPr lang="en-GB" sz="600" dirty="0" smtClean="0"/>
          </a:p>
          <a:p>
            <a:r>
              <a:rPr lang="en-GB" sz="600" dirty="0" smtClean="0"/>
              <a:t>       </a:t>
            </a:r>
            <a:r>
              <a:rPr lang="en-GB" sz="600" b="1" dirty="0" smtClean="0"/>
              <a:t>has-column</a:t>
            </a:r>
            <a:r>
              <a:rPr lang="en-GB" sz="600" dirty="0" smtClean="0"/>
              <a:t> </a:t>
            </a:r>
            <a:r>
              <a:rPr lang="en-GB" sz="600" dirty="0" smtClean="0"/>
              <a:t>sensors.sensorid</a:t>
            </a:r>
            <a:endParaRPr lang="en-GB" sz="6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214942" y="2214554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x</a:t>
            </a:r>
            <a:r>
              <a:rPr lang="en-GB" sz="800" dirty="0" smtClean="0"/>
              <a:t>sd:float</a:t>
            </a:r>
            <a:endParaRPr lang="en-GB" sz="800" dirty="0"/>
          </a:p>
        </p:txBody>
      </p:sp>
      <p:cxnSp>
        <p:nvCxnSpPr>
          <p:cNvPr id="41" name="40 Conector recto de flecha"/>
          <p:cNvCxnSpPr/>
          <p:nvPr/>
        </p:nvCxnSpPr>
        <p:spPr bwMode="auto">
          <a:xfrm rot="16200000" flipH="1">
            <a:off x="5286380" y="2000240"/>
            <a:ext cx="285752" cy="142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6" name="45 Conector recto de flecha"/>
          <p:cNvCxnSpPr/>
          <p:nvPr/>
        </p:nvCxnSpPr>
        <p:spPr bwMode="auto">
          <a:xfrm rot="16200000" flipH="1">
            <a:off x="5143504" y="2714620"/>
            <a:ext cx="285752" cy="2857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8" name="47 CuadroTexto"/>
          <p:cNvSpPr txBox="1"/>
          <p:nvPr/>
        </p:nvSpPr>
        <p:spPr>
          <a:xfrm>
            <a:off x="5143504" y="2714620"/>
            <a:ext cx="814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 smtClean="0"/>
              <a:t>hasSensorid</a:t>
            </a:r>
            <a:endParaRPr lang="en-GB" sz="800" dirty="0"/>
          </a:p>
        </p:txBody>
      </p:sp>
      <p:sp>
        <p:nvSpPr>
          <p:cNvPr id="50" name="49 Flecha izquierda y derecha"/>
          <p:cNvSpPr/>
          <p:nvPr/>
        </p:nvSpPr>
        <p:spPr>
          <a:xfrm>
            <a:off x="2071670" y="2357430"/>
            <a:ext cx="385762" cy="22385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50 Flecha izquierda y derecha"/>
          <p:cNvSpPr/>
          <p:nvPr/>
        </p:nvSpPr>
        <p:spPr>
          <a:xfrm>
            <a:off x="3857620" y="2357430"/>
            <a:ext cx="385762" cy="223854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51 CuadroTexto"/>
          <p:cNvSpPr txBox="1"/>
          <p:nvPr/>
        </p:nvSpPr>
        <p:spPr>
          <a:xfrm>
            <a:off x="4500562" y="321468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Ontologies</a:t>
            </a:r>
            <a:endParaRPr lang="en-GB" sz="1000" dirty="0"/>
          </a:p>
        </p:txBody>
      </p:sp>
      <p:sp>
        <p:nvSpPr>
          <p:cNvPr id="53" name="52 CuadroTexto"/>
          <p:cNvSpPr txBox="1"/>
          <p:nvPr/>
        </p:nvSpPr>
        <p:spPr>
          <a:xfrm>
            <a:off x="1214414" y="3214686"/>
            <a:ext cx="814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Streams</a:t>
            </a:r>
            <a:endParaRPr lang="en-GB" sz="10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2643174" y="321468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S</a:t>
            </a:r>
            <a:r>
              <a:rPr lang="en-GB" sz="1000" baseline="-25000" dirty="0" smtClean="0"/>
              <a:t>2</a:t>
            </a:r>
            <a:r>
              <a:rPr lang="en-GB" sz="1000" dirty="0" smtClean="0"/>
              <a:t>O Mapping</a:t>
            </a:r>
            <a:endParaRPr lang="en-GB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400" dirty="0" smtClean="0"/>
              <a:t>WP4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fr-CH" dirty="0" smtClean="0"/>
              <a:t>Design &amp; </a:t>
            </a:r>
            <a:r>
              <a:rPr lang="en-GB" dirty="0" smtClean="0"/>
              <a:t>implement</a:t>
            </a:r>
            <a:r>
              <a:rPr lang="fr-CH" dirty="0" smtClean="0"/>
              <a:t> </a:t>
            </a:r>
            <a:r>
              <a:rPr lang="en-GB" dirty="0" smtClean="0"/>
              <a:t>Semantic Integrator Service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D4.1</a:t>
            </a:r>
          </a:p>
          <a:p>
            <a:pPr lvl="1">
              <a:buClr>
                <a:schemeClr val="accent6"/>
              </a:buClr>
            </a:pPr>
            <a:r>
              <a:rPr lang="en-GB" dirty="0" smtClean="0"/>
              <a:t>Related work on Semantic data integration, Ontology-based data access</a:t>
            </a:r>
          </a:p>
          <a:p>
            <a:pPr lvl="1">
              <a:buClr>
                <a:schemeClr val="accent6"/>
              </a:buClr>
            </a:pPr>
            <a:r>
              <a:rPr lang="en-GB" dirty="0" smtClean="0"/>
              <a:t>Semantic queries over streaming data</a:t>
            </a:r>
          </a:p>
          <a:p>
            <a:pPr lvl="1">
              <a:buClr>
                <a:schemeClr val="accent6"/>
              </a:buClr>
            </a:pPr>
            <a:r>
              <a:rPr lang="en-GB" dirty="0" smtClean="0"/>
              <a:t>Proposal of Ontology-base integration model for heterogeneous streaming and stored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Thru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Consider</a:t>
            </a:r>
            <a:r>
              <a:rPr lang="es-ES" dirty="0" smtClean="0"/>
              <a:t> a simple </a:t>
            </a:r>
            <a:r>
              <a:rPr lang="es-ES" dirty="0" err="1" smtClean="0"/>
              <a:t>query</a:t>
            </a:r>
            <a:r>
              <a:rPr lang="es-ES" dirty="0" smtClean="0"/>
              <a:t>: </a:t>
            </a:r>
            <a:r>
              <a:rPr lang="es-ES" dirty="0" err="1" smtClean="0"/>
              <a:t>obtain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current</a:t>
            </a:r>
            <a:r>
              <a:rPr lang="es-ES" dirty="0" smtClean="0"/>
              <a:t> </a:t>
            </a:r>
            <a:r>
              <a:rPr lang="es-ES" dirty="0" err="1" smtClean="0"/>
              <a:t>measured</a:t>
            </a:r>
            <a:r>
              <a:rPr lang="es-ES" dirty="0" smtClean="0"/>
              <a:t> </a:t>
            </a:r>
            <a:r>
              <a:rPr lang="es-ES" dirty="0" err="1" smtClean="0"/>
              <a:t>wind</a:t>
            </a:r>
            <a:r>
              <a:rPr lang="es-ES" dirty="0" smtClean="0"/>
              <a:t> </a:t>
            </a:r>
            <a:r>
              <a:rPr lang="es-ES" dirty="0" err="1" smtClean="0"/>
              <a:t>speed</a:t>
            </a:r>
            <a:r>
              <a:rPr lang="es-ES" dirty="0" smtClean="0"/>
              <a:t> and </a:t>
            </a:r>
            <a:r>
              <a:rPr lang="es-ES" dirty="0" err="1" smtClean="0"/>
              <a:t>direction</a:t>
            </a:r>
            <a:r>
              <a:rPr lang="es-ES" dirty="0" smtClean="0"/>
              <a:t>, </a:t>
            </a:r>
            <a:r>
              <a:rPr lang="es-ES" dirty="0" err="1" smtClean="0"/>
              <a:t>measurement</a:t>
            </a:r>
            <a:r>
              <a:rPr lang="es-ES" dirty="0" smtClean="0"/>
              <a:t> time and sensor </a:t>
            </a:r>
            <a:r>
              <a:rPr lang="es-ES" dirty="0" err="1" smtClean="0"/>
              <a:t>location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Speed</a:t>
            </a:r>
            <a:r>
              <a:rPr lang="es-ES" dirty="0" smtClean="0"/>
              <a:t> and </a:t>
            </a:r>
            <a:r>
              <a:rPr lang="es-ES" dirty="0" err="1" smtClean="0"/>
              <a:t>direction</a:t>
            </a:r>
            <a:r>
              <a:rPr lang="es-ES" dirty="0" smtClean="0"/>
              <a:t> </a:t>
            </a:r>
            <a:r>
              <a:rPr lang="es-ES" dirty="0" err="1" smtClean="0"/>
              <a:t>retrieved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sensor </a:t>
            </a:r>
            <a:r>
              <a:rPr lang="es-ES" dirty="0" err="1" smtClean="0"/>
              <a:t>network</a:t>
            </a:r>
            <a:r>
              <a:rPr lang="es-ES" dirty="0" smtClean="0"/>
              <a:t>. Sensor </a:t>
            </a:r>
            <a:r>
              <a:rPr lang="es-ES" dirty="0" err="1" smtClean="0"/>
              <a:t>location</a:t>
            </a:r>
            <a:r>
              <a:rPr lang="es-ES" dirty="0" smtClean="0"/>
              <a:t> </a:t>
            </a:r>
            <a:r>
              <a:rPr lang="es-ES" dirty="0" err="1" smtClean="0"/>
              <a:t>found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table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SPARQL</a:t>
            </a:r>
            <a:r>
              <a:rPr lang="es-ES" baseline="-25000" dirty="0" smtClean="0"/>
              <a:t>STR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endParaRPr lang="es-ES" baseline="-25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restricted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C-SPARQL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Streaming</a:t>
            </a:r>
            <a:r>
              <a:rPr lang="es-ES" dirty="0" smtClean="0"/>
              <a:t> SPARQL </a:t>
            </a:r>
            <a:r>
              <a:rPr lang="es-ES" dirty="0" err="1" smtClean="0"/>
              <a:t>limitations</a:t>
            </a:r>
            <a:r>
              <a:rPr lang="es-ES" dirty="0" smtClean="0"/>
              <a:t> (no </a:t>
            </a:r>
            <a:r>
              <a:rPr lang="es-ES" dirty="0" err="1" smtClean="0"/>
              <a:t>reason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Join</a:t>
            </a:r>
            <a:r>
              <a:rPr lang="es-ES" dirty="0" smtClean="0"/>
              <a:t> of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 smtClean="0"/>
          </a:p>
          <a:p>
            <a:r>
              <a:rPr lang="es-ES" dirty="0" err="1" smtClean="0"/>
              <a:t>Join</a:t>
            </a:r>
            <a:r>
              <a:rPr lang="es-ES" dirty="0" smtClean="0"/>
              <a:t> of </a:t>
            </a:r>
            <a:r>
              <a:rPr lang="es-ES" dirty="0" err="1" smtClean="0"/>
              <a:t>stream</a:t>
            </a:r>
            <a:r>
              <a:rPr lang="es-ES" dirty="0" smtClean="0"/>
              <a:t> and </a:t>
            </a:r>
            <a:r>
              <a:rPr lang="es-ES" dirty="0" err="1" smtClean="0"/>
              <a:t>stored</a:t>
            </a:r>
            <a:r>
              <a:rPr lang="es-ES" dirty="0" smtClean="0"/>
              <a:t> </a:t>
            </a:r>
            <a:r>
              <a:rPr lang="es-ES" dirty="0" err="1" smtClean="0"/>
              <a:t>sources</a:t>
            </a: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1643042" y="3857628"/>
            <a:ext cx="50740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REGISTER …</a:t>
            </a:r>
          </a:p>
          <a:p>
            <a:r>
              <a:rPr lang="es-ES" dirty="0" smtClean="0"/>
              <a:t>PREFIX </a:t>
            </a:r>
            <a:r>
              <a:rPr lang="es-ES" dirty="0" err="1" smtClean="0"/>
              <a:t>fire</a:t>
            </a:r>
            <a:r>
              <a:rPr lang="es-ES" dirty="0" smtClean="0"/>
              <a:t> &lt;http://.../</a:t>
            </a:r>
            <a:r>
              <a:rPr lang="es-ES" dirty="0" err="1" smtClean="0"/>
              <a:t>integratedOntology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SELECT ?</a:t>
            </a:r>
            <a:r>
              <a:rPr lang="es-ES" dirty="0" err="1" smtClean="0"/>
              <a:t>long</a:t>
            </a:r>
            <a:r>
              <a:rPr lang="es-ES" dirty="0" smtClean="0"/>
              <a:t> ?</a:t>
            </a:r>
            <a:r>
              <a:rPr lang="es-ES" dirty="0" err="1" smtClean="0"/>
              <a:t>lat</a:t>
            </a:r>
            <a:r>
              <a:rPr lang="es-ES" dirty="0" smtClean="0"/>
              <a:t> ?</a:t>
            </a:r>
            <a:r>
              <a:rPr lang="es-ES" dirty="0" err="1" smtClean="0"/>
              <a:t>speed</a:t>
            </a:r>
            <a:r>
              <a:rPr lang="es-ES" dirty="0" smtClean="0"/>
              <a:t> ?</a:t>
            </a:r>
            <a:r>
              <a:rPr lang="es-ES" dirty="0" err="1" smtClean="0"/>
              <a:t>dir</a:t>
            </a:r>
            <a:r>
              <a:rPr lang="es-ES" dirty="0" smtClean="0"/>
              <a:t> ?</a:t>
            </a:r>
            <a:r>
              <a:rPr lang="es-ES" dirty="0" err="1" smtClean="0"/>
              <a:t>ts</a:t>
            </a:r>
            <a:endParaRPr lang="es-ES" dirty="0" smtClean="0"/>
          </a:p>
          <a:p>
            <a:r>
              <a:rPr lang="es-ES" dirty="0" smtClean="0"/>
              <a:t>FROM STREAM &lt;</a:t>
            </a:r>
            <a:r>
              <a:rPr lang="es-ES" dirty="0" err="1" smtClean="0"/>
              <a:t>integratedOntologicalView</a:t>
            </a:r>
            <a:r>
              <a:rPr lang="es-ES" dirty="0" smtClean="0"/>
              <a:t>&gt; [NOW]</a:t>
            </a:r>
          </a:p>
          <a:p>
            <a:r>
              <a:rPr lang="es-ES" dirty="0" smtClean="0"/>
              <a:t>WHERE { 	?id a </a:t>
            </a:r>
            <a:r>
              <a:rPr lang="es-ES" dirty="0" err="1" smtClean="0"/>
              <a:t>fire:WindSensor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fire:hasLong</a:t>
            </a:r>
            <a:r>
              <a:rPr lang="es-ES" dirty="0" smtClean="0"/>
              <a:t> ?</a:t>
            </a:r>
            <a:r>
              <a:rPr lang="es-ES" dirty="0" err="1" smtClean="0"/>
              <a:t>long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fire:hasLat</a:t>
            </a:r>
            <a:r>
              <a:rPr lang="es-ES" dirty="0" smtClean="0"/>
              <a:t> ?</a:t>
            </a:r>
            <a:r>
              <a:rPr lang="es-ES" dirty="0" err="1" smtClean="0"/>
              <a:t>lat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fire:hasSpeed</a:t>
            </a:r>
            <a:r>
              <a:rPr lang="es-ES" dirty="0" smtClean="0"/>
              <a:t> ?</a:t>
            </a:r>
            <a:r>
              <a:rPr lang="es-ES" dirty="0" err="1" smtClean="0"/>
              <a:t>speed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fire:hasDir</a:t>
            </a:r>
            <a:r>
              <a:rPr lang="es-ES" dirty="0" smtClean="0"/>
              <a:t> ?</a:t>
            </a:r>
            <a:r>
              <a:rPr lang="es-ES" dirty="0" err="1" smtClean="0"/>
              <a:t>dir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fire:hasTS</a:t>
            </a:r>
            <a:r>
              <a:rPr lang="es-ES" dirty="0" smtClean="0"/>
              <a:t> ?</a:t>
            </a:r>
            <a:r>
              <a:rPr lang="es-ES" dirty="0" err="1" smtClean="0"/>
              <a:t>ts</a:t>
            </a:r>
            <a:r>
              <a:rPr lang="es-ES" dirty="0" smtClean="0"/>
              <a:t>. }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SPARQL</a:t>
            </a:r>
            <a:r>
              <a:rPr lang="es-ES" baseline="-25000" dirty="0" smtClean="0"/>
              <a:t>STR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Local </a:t>
            </a:r>
            <a:r>
              <a:rPr lang="es-ES" dirty="0" err="1" smtClean="0"/>
              <a:t>Ontologies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3108" y="2214554"/>
            <a:ext cx="4714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REGISTER …</a:t>
            </a:r>
          </a:p>
          <a:p>
            <a:r>
              <a:rPr lang="es-ES" dirty="0" smtClean="0"/>
              <a:t>PREFIX </a:t>
            </a:r>
            <a:r>
              <a:rPr lang="es-ES" dirty="0" err="1" smtClean="0"/>
              <a:t>wind</a:t>
            </a:r>
            <a:r>
              <a:rPr lang="es-ES" dirty="0" smtClean="0"/>
              <a:t> &lt;http://.../</a:t>
            </a:r>
            <a:r>
              <a:rPr lang="es-ES" dirty="0" err="1" smtClean="0"/>
              <a:t>WindOntology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PREFIX </a:t>
            </a:r>
            <a:r>
              <a:rPr lang="es-ES" dirty="0" err="1" smtClean="0"/>
              <a:t>loc</a:t>
            </a:r>
            <a:r>
              <a:rPr lang="es-ES" dirty="0" smtClean="0"/>
              <a:t> &lt;http://.../</a:t>
            </a:r>
            <a:r>
              <a:rPr lang="es-ES" dirty="0" err="1" smtClean="0"/>
              <a:t>LocationOntology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SELECT ?</a:t>
            </a:r>
            <a:r>
              <a:rPr lang="es-ES" dirty="0" err="1" smtClean="0"/>
              <a:t>long</a:t>
            </a:r>
            <a:r>
              <a:rPr lang="es-ES" dirty="0" smtClean="0"/>
              <a:t> ?</a:t>
            </a:r>
            <a:r>
              <a:rPr lang="es-ES" dirty="0" err="1" smtClean="0"/>
              <a:t>lat</a:t>
            </a:r>
            <a:r>
              <a:rPr lang="es-ES" dirty="0" smtClean="0"/>
              <a:t> ?</a:t>
            </a:r>
            <a:r>
              <a:rPr lang="es-ES" dirty="0" err="1" smtClean="0"/>
              <a:t>speed</a:t>
            </a:r>
            <a:r>
              <a:rPr lang="es-ES" dirty="0" smtClean="0"/>
              <a:t> ?</a:t>
            </a:r>
            <a:r>
              <a:rPr lang="es-ES" dirty="0" err="1" smtClean="0"/>
              <a:t>dir</a:t>
            </a:r>
            <a:r>
              <a:rPr lang="es-ES" dirty="0" smtClean="0"/>
              <a:t> ?</a:t>
            </a:r>
            <a:r>
              <a:rPr lang="es-ES" dirty="0" err="1" smtClean="0"/>
              <a:t>ts</a:t>
            </a:r>
            <a:endParaRPr lang="es-ES" dirty="0" smtClean="0"/>
          </a:p>
          <a:p>
            <a:r>
              <a:rPr lang="es-ES" dirty="0" smtClean="0"/>
              <a:t>FROM STREAM &lt;</a:t>
            </a:r>
            <a:r>
              <a:rPr lang="es-ES" dirty="0" err="1" smtClean="0"/>
              <a:t>WindSensor</a:t>
            </a:r>
            <a:r>
              <a:rPr lang="es-ES" dirty="0" smtClean="0"/>
              <a:t>&gt; [NOW]</a:t>
            </a:r>
          </a:p>
          <a:p>
            <a:r>
              <a:rPr lang="es-ES" dirty="0" smtClean="0"/>
              <a:t>WHERE { 	?</a:t>
            </a:r>
            <a:r>
              <a:rPr lang="es-ES" dirty="0" err="1" smtClean="0"/>
              <a:t>wind</a:t>
            </a:r>
            <a:r>
              <a:rPr lang="es-ES" dirty="0" smtClean="0"/>
              <a:t> a </a:t>
            </a:r>
            <a:r>
              <a:rPr lang="es-ES" dirty="0" err="1" smtClean="0"/>
              <a:t>wind:Sensor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wind:hasSpeed</a:t>
            </a:r>
            <a:r>
              <a:rPr lang="es-ES" dirty="0" smtClean="0"/>
              <a:t> ?</a:t>
            </a:r>
            <a:r>
              <a:rPr lang="es-ES" dirty="0" err="1" smtClean="0"/>
              <a:t>speed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wind:hasDirection</a:t>
            </a:r>
            <a:r>
              <a:rPr lang="es-ES" dirty="0" smtClean="0"/>
              <a:t> ?</a:t>
            </a:r>
            <a:r>
              <a:rPr lang="es-ES" dirty="0" err="1" smtClean="0"/>
              <a:t>dir;</a:t>
            </a:r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wind:hasTS</a:t>
            </a:r>
            <a:r>
              <a:rPr lang="es-ES" dirty="0" smtClean="0"/>
              <a:t> ?</a:t>
            </a:r>
            <a:r>
              <a:rPr lang="es-ES" dirty="0" err="1" smtClean="0"/>
              <a:t>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	?</a:t>
            </a:r>
            <a:r>
              <a:rPr lang="es-ES" dirty="0" err="1" smtClean="0"/>
              <a:t>locid</a:t>
            </a:r>
            <a:r>
              <a:rPr lang="es-ES" dirty="0" smtClean="0"/>
              <a:t> a </a:t>
            </a:r>
            <a:r>
              <a:rPr lang="es-ES" dirty="0" err="1" smtClean="0"/>
              <a:t>loc:Location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loc:hasLong</a:t>
            </a:r>
            <a:r>
              <a:rPr lang="es-ES" dirty="0" smtClean="0"/>
              <a:t> ?</a:t>
            </a:r>
            <a:r>
              <a:rPr lang="es-ES" dirty="0" err="1" smtClean="0"/>
              <a:t>long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loc:hasLat</a:t>
            </a:r>
            <a:r>
              <a:rPr lang="es-ES" dirty="0" smtClean="0"/>
              <a:t> ?lat. }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SNEEql </a:t>
            </a:r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143108" y="2214554"/>
            <a:ext cx="4714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RSTREAM SELECT </a:t>
            </a:r>
            <a:r>
              <a:rPr lang="es-ES" dirty="0" err="1" smtClean="0"/>
              <a:t>p.long</a:t>
            </a:r>
            <a:r>
              <a:rPr lang="es-ES" dirty="0" smtClean="0"/>
              <a:t>, p.lat, </a:t>
            </a:r>
            <a:r>
              <a:rPr lang="es-ES" dirty="0" err="1" smtClean="0"/>
              <a:t>w.speed</a:t>
            </a:r>
            <a:r>
              <a:rPr lang="es-ES" dirty="0" smtClean="0"/>
              <a:t>, w.dir, </a:t>
            </a:r>
            <a:r>
              <a:rPr lang="es-ES" dirty="0" err="1" smtClean="0"/>
              <a:t>w.ts</a:t>
            </a:r>
            <a:r>
              <a:rPr lang="es-ES" dirty="0" smtClean="0"/>
              <a:t> </a:t>
            </a:r>
          </a:p>
          <a:p>
            <a:r>
              <a:rPr lang="es-ES" dirty="0" smtClean="0"/>
              <a:t>FROM </a:t>
            </a:r>
            <a:r>
              <a:rPr lang="es-ES" dirty="0" err="1" smtClean="0"/>
              <a:t>Wind</a:t>
            </a:r>
            <a:r>
              <a:rPr lang="es-ES" dirty="0" smtClean="0"/>
              <a:t> [NOW] as w, </a:t>
            </a:r>
            <a:r>
              <a:rPr lang="es-ES" dirty="0" err="1" smtClean="0"/>
              <a:t>Placement</a:t>
            </a:r>
            <a:r>
              <a:rPr lang="es-ES" dirty="0" smtClean="0"/>
              <a:t> [NOW] as p</a:t>
            </a:r>
          </a:p>
          <a:p>
            <a:r>
              <a:rPr lang="es-ES" dirty="0" smtClean="0"/>
              <a:t>WHERE p.id=w.id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Requirements</a:t>
            </a:r>
            <a:endParaRPr lang="en-GB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Based on use-cases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Integrate stored and streaming data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Integrate sources through unified view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sz="2400" dirty="0" smtClean="0"/>
              <a:t>Pose declarative queries over integrated view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14744" y="4357694"/>
            <a:ext cx="1071570" cy="714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 smtClean="0"/>
              <a:t>Integrate</a:t>
            </a:r>
            <a:endParaRPr lang="en-US" sz="1400" dirty="0"/>
          </a:p>
        </p:txBody>
      </p:sp>
      <p:sp>
        <p:nvSpPr>
          <p:cNvPr id="6" name="5 Esquina doblada"/>
          <p:cNvSpPr/>
          <p:nvPr/>
        </p:nvSpPr>
        <p:spPr>
          <a:xfrm>
            <a:off x="2000232" y="4357694"/>
            <a:ext cx="700086" cy="8429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Decl. Query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000760" y="3357562"/>
            <a:ext cx="500066" cy="701676"/>
            <a:chOff x="1747" y="10343"/>
            <a:chExt cx="526" cy="766"/>
          </a:xfrm>
          <a:solidFill>
            <a:srgbClr val="C00000"/>
          </a:solidFill>
        </p:grpSpPr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05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205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/>
            </a:ln>
          </p:spPr>
        </p:cxnSp>
      </p:grpSp>
      <p:sp>
        <p:nvSpPr>
          <p:cNvPr id="17" name="16 Disco magnético"/>
          <p:cNvSpPr/>
          <p:nvPr/>
        </p:nvSpPr>
        <p:spPr>
          <a:xfrm>
            <a:off x="6143636" y="4071942"/>
            <a:ext cx="357190" cy="50006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2786050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6143636" y="4714884"/>
            <a:ext cx="500066" cy="701676"/>
            <a:chOff x="1747" y="10343"/>
            <a:chExt cx="526" cy="766"/>
          </a:xfrm>
          <a:solidFill>
            <a:schemeClr val="accent2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1" name="30 Disco magnético"/>
          <p:cNvSpPr/>
          <p:nvPr/>
        </p:nvSpPr>
        <p:spPr>
          <a:xfrm>
            <a:off x="5857884" y="5572140"/>
            <a:ext cx="357190" cy="50006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4929190" y="3929066"/>
            <a:ext cx="642942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V="1">
            <a:off x="4929190" y="4429132"/>
            <a:ext cx="928694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4929190" y="5000636"/>
            <a:ext cx="642942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Flecha derecha"/>
          <p:cNvSpPr/>
          <p:nvPr/>
        </p:nvSpPr>
        <p:spPr>
          <a:xfrm flipH="1">
            <a:off x="5929322" y="5643578"/>
            <a:ext cx="357190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46 CuadroTexto"/>
          <p:cNvSpPr txBox="1"/>
          <p:nvPr/>
        </p:nvSpPr>
        <p:spPr>
          <a:xfrm>
            <a:off x="6715140" y="3500438"/>
            <a:ext cx="1349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Sensor Network</a:t>
            </a:r>
            <a:endParaRPr lang="en-GB" sz="1400" dirty="0"/>
          </a:p>
        </p:txBody>
      </p:sp>
      <p:cxnSp>
        <p:nvCxnSpPr>
          <p:cNvPr id="48" name="47 Conector recto de flecha"/>
          <p:cNvCxnSpPr/>
          <p:nvPr/>
        </p:nvCxnSpPr>
        <p:spPr>
          <a:xfrm rot="10800000">
            <a:off x="4929190" y="4786322"/>
            <a:ext cx="8572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6786578" y="4286256"/>
            <a:ext cx="124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Database Data</a:t>
            </a:r>
            <a:endParaRPr lang="en-GB" sz="1400" dirty="0"/>
          </a:p>
        </p:txBody>
      </p:sp>
      <p:sp>
        <p:nvSpPr>
          <p:cNvPr id="52" name="51 CuadroTexto"/>
          <p:cNvSpPr txBox="1"/>
          <p:nvPr/>
        </p:nvSpPr>
        <p:spPr>
          <a:xfrm>
            <a:off x="6429388" y="5643578"/>
            <a:ext cx="108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Stream Data</a:t>
            </a:r>
            <a:endParaRPr lang="en-GB" sz="1400" dirty="0"/>
          </a:p>
        </p:txBody>
      </p:sp>
      <p:cxnSp>
        <p:nvCxnSpPr>
          <p:cNvPr id="53" name="52 Conector recto de flecha"/>
          <p:cNvCxnSpPr/>
          <p:nvPr/>
        </p:nvCxnSpPr>
        <p:spPr>
          <a:xfrm>
            <a:off x="1428728" y="47148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46 CuadroTexto"/>
          <p:cNvSpPr txBox="1"/>
          <p:nvPr/>
        </p:nvSpPr>
        <p:spPr>
          <a:xfrm>
            <a:off x="3071802" y="507207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Integrated view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29132"/>
            <a:ext cx="517243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3286116" y="4429132"/>
            <a:ext cx="571504" cy="5715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357554" y="4572008"/>
            <a:ext cx="357190" cy="285752"/>
            <a:chOff x="2285984" y="2571744"/>
            <a:chExt cx="642942" cy="357190"/>
          </a:xfrm>
        </p:grpSpPr>
        <p:sp>
          <p:nvSpPr>
            <p:cNvPr id="44" name="Rounded Rectangle 43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49" idx="2"/>
              <a:endCxn id="4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9" idx="2"/>
              <a:endCxn id="4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54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2"/>
              <a:endCxn id="5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 err="1" smtClean="0"/>
              <a:t>Background</a:t>
            </a:r>
            <a:endParaRPr lang="es-E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err="1" smtClean="0"/>
              <a:t>Ontology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data </a:t>
            </a:r>
            <a:r>
              <a:rPr lang="es-ES" dirty="0" err="1" smtClean="0"/>
              <a:t>access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err="1" smtClean="0"/>
              <a:t>Ontology-based</a:t>
            </a:r>
            <a:r>
              <a:rPr lang="es-ES" dirty="0" smtClean="0"/>
              <a:t> data </a:t>
            </a:r>
            <a:r>
              <a:rPr lang="es-ES" dirty="0" err="1" smtClean="0"/>
              <a:t>integration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err="1" smtClean="0"/>
              <a:t>Streaming</a:t>
            </a:r>
            <a:r>
              <a:rPr lang="es-ES" dirty="0" smtClean="0"/>
              <a:t> data </a:t>
            </a:r>
            <a:r>
              <a:rPr lang="es-ES" dirty="0" err="1" smtClean="0"/>
              <a:t>access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err="1" smtClean="0"/>
              <a:t>Distributed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smtClean="0"/>
              <a:t>SNEE/</a:t>
            </a:r>
            <a:r>
              <a:rPr lang="es-ES" dirty="0" err="1" smtClean="0"/>
              <a:t>SNEEql</a:t>
            </a:r>
            <a:endParaRPr lang="es-ES" dirty="0" smtClean="0"/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smtClean="0"/>
              <a:t>R</a:t>
            </a:r>
            <a:r>
              <a:rPr lang="es-ES" baseline="-25000" dirty="0" smtClean="0"/>
              <a:t>2</a:t>
            </a:r>
            <a:r>
              <a:rPr lang="es-ES" dirty="0" smtClean="0"/>
              <a:t>O/ODEMapster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s-ES" dirty="0" smtClean="0"/>
              <a:t>SPARQL </a:t>
            </a:r>
            <a:r>
              <a:rPr lang="es-ES" dirty="0" err="1" smtClean="0"/>
              <a:t>streaming</a:t>
            </a:r>
            <a:r>
              <a:rPr lang="es-ES" dirty="0" smtClean="0"/>
              <a:t> </a:t>
            </a:r>
            <a:r>
              <a:rPr lang="es-ES" dirty="0" err="1" smtClean="0"/>
              <a:t>extensions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Ontology</a:t>
            </a:r>
            <a:r>
              <a:rPr lang="fr-CH" sz="2400" dirty="0" smtClean="0"/>
              <a:t>-</a:t>
            </a:r>
            <a:r>
              <a:rPr lang="fr-CH" sz="2400" dirty="0" err="1" smtClean="0"/>
              <a:t>based</a:t>
            </a:r>
            <a:r>
              <a:rPr lang="fr-CH" sz="2400" dirty="0" smtClean="0"/>
              <a:t> data </a:t>
            </a:r>
            <a:r>
              <a:rPr lang="fr-CH" sz="2400" dirty="0" err="1" smtClean="0"/>
              <a:t>access</a:t>
            </a:r>
            <a:r>
              <a:rPr lang="fr-CH" sz="2400" dirty="0" smtClean="0"/>
              <a:t> &amp; </a:t>
            </a:r>
            <a:r>
              <a:rPr lang="fr-CH" sz="2400" dirty="0" err="1" smtClean="0"/>
              <a:t>integration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00298" y="1857364"/>
            <a:ext cx="857256" cy="642942"/>
            <a:chOff x="2285984" y="2571744"/>
            <a:chExt cx="642942" cy="357190"/>
          </a:xfrm>
        </p:grpSpPr>
        <p:sp>
          <p:nvSpPr>
            <p:cNvPr id="5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8" idx="2"/>
              <a:endCxn id="7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5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2"/>
              <a:endCxn id="11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2"/>
              <a:endCxn id="10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16 Disco magnético"/>
          <p:cNvSpPr/>
          <p:nvPr/>
        </p:nvSpPr>
        <p:spPr>
          <a:xfrm>
            <a:off x="5072066" y="1857364"/>
            <a:ext cx="571504" cy="57150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izquierda y derecha"/>
          <p:cNvSpPr/>
          <p:nvPr/>
        </p:nvSpPr>
        <p:spPr>
          <a:xfrm>
            <a:off x="3857620" y="2071678"/>
            <a:ext cx="714380" cy="21431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15 CuadroTexto"/>
          <p:cNvSpPr txBox="1"/>
          <p:nvPr/>
        </p:nvSpPr>
        <p:spPr>
          <a:xfrm>
            <a:off x="2285984" y="2571744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000628" y="2571744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</a:t>
            </a:r>
            <a:endParaRPr lang="en-GB" sz="1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715140" y="1571612"/>
            <a:ext cx="1357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SquirrelRDF</a:t>
            </a:r>
            <a:endParaRPr lang="en-GB" sz="1200" dirty="0" smtClean="0"/>
          </a:p>
          <a:p>
            <a:r>
              <a:rPr lang="en-GB" sz="1200" dirty="0" err="1" smtClean="0"/>
              <a:t>RDBToOnto</a:t>
            </a:r>
            <a:endParaRPr lang="en-GB" sz="1200" dirty="0" smtClean="0"/>
          </a:p>
          <a:p>
            <a:r>
              <a:rPr lang="en-GB" sz="1200" dirty="0" smtClean="0"/>
              <a:t>Relational.OWL</a:t>
            </a:r>
          </a:p>
          <a:p>
            <a:r>
              <a:rPr lang="en-GB" sz="1200" dirty="0" smtClean="0"/>
              <a:t>SPASQL</a:t>
            </a:r>
          </a:p>
          <a:p>
            <a:r>
              <a:rPr lang="en-GB" sz="1200" dirty="0" smtClean="0"/>
              <a:t>Virtuoso</a:t>
            </a:r>
          </a:p>
          <a:p>
            <a:r>
              <a:rPr lang="en-GB" sz="1200" dirty="0" smtClean="0"/>
              <a:t>D2RQ</a:t>
            </a:r>
          </a:p>
          <a:p>
            <a:r>
              <a:rPr lang="en-GB" sz="1200" dirty="0" smtClean="0"/>
              <a:t>MASTRO</a:t>
            </a:r>
          </a:p>
          <a:p>
            <a:r>
              <a:rPr lang="en-GB" sz="1200" dirty="0" smtClean="0"/>
              <a:t>R</a:t>
            </a:r>
            <a:r>
              <a:rPr lang="en-GB" sz="1200" baseline="-25000" dirty="0" smtClean="0"/>
              <a:t>2</a:t>
            </a:r>
            <a:r>
              <a:rPr lang="en-GB" sz="1200" dirty="0" smtClean="0"/>
              <a:t>O + ODEMapster</a:t>
            </a:r>
            <a:endParaRPr lang="en-GB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86578" y="4357694"/>
            <a:ext cx="107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OBSERVER</a:t>
            </a:r>
          </a:p>
          <a:p>
            <a:r>
              <a:rPr lang="en-GB" sz="1200" dirty="0" smtClean="0"/>
              <a:t>SIMS</a:t>
            </a:r>
          </a:p>
          <a:p>
            <a:r>
              <a:rPr lang="en-GB" sz="1200" dirty="0" smtClean="0"/>
              <a:t>Carnot</a:t>
            </a:r>
          </a:p>
          <a:p>
            <a:r>
              <a:rPr lang="en-GB" sz="1200" dirty="0" smtClean="0"/>
              <a:t>DWQ</a:t>
            </a:r>
          </a:p>
          <a:p>
            <a:r>
              <a:rPr lang="en-GB" sz="1200" dirty="0" smtClean="0"/>
              <a:t>PICSEL</a:t>
            </a:r>
          </a:p>
          <a:p>
            <a:r>
              <a:rPr lang="en-GB" sz="1200" dirty="0" smtClean="0"/>
              <a:t>MOMIS</a:t>
            </a:r>
            <a:endParaRPr lang="en-GB" sz="1200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3571868" y="2285992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27 Flecha derecha"/>
          <p:cNvSpPr/>
          <p:nvPr/>
        </p:nvSpPr>
        <p:spPr>
          <a:xfrm>
            <a:off x="1714480" y="2071678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 redondeado"/>
          <p:cNvSpPr/>
          <p:nvPr/>
        </p:nvSpPr>
        <p:spPr>
          <a:xfrm>
            <a:off x="1428728" y="228599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0" name="29 Esquina doblada"/>
          <p:cNvSpPr/>
          <p:nvPr/>
        </p:nvSpPr>
        <p:spPr>
          <a:xfrm>
            <a:off x="3857620" y="2786058"/>
            <a:ext cx="785818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30 Abrir corchete"/>
          <p:cNvSpPr/>
          <p:nvPr/>
        </p:nvSpPr>
        <p:spPr>
          <a:xfrm>
            <a:off x="6715140" y="1571612"/>
            <a:ext cx="71438" cy="157163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31 Cerrar corchete"/>
          <p:cNvSpPr/>
          <p:nvPr/>
        </p:nvSpPr>
        <p:spPr>
          <a:xfrm>
            <a:off x="8001024" y="1571612"/>
            <a:ext cx="45719" cy="157163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23"/>
          <p:cNvGrpSpPr/>
          <p:nvPr/>
        </p:nvGrpSpPr>
        <p:grpSpPr>
          <a:xfrm>
            <a:off x="2500298" y="4500570"/>
            <a:ext cx="857256" cy="642942"/>
            <a:chOff x="2285984" y="2571744"/>
            <a:chExt cx="642942" cy="357190"/>
          </a:xfrm>
        </p:grpSpPr>
        <p:sp>
          <p:nvSpPr>
            <p:cNvPr id="34" name="Rounded Rectangle 4"/>
            <p:cNvSpPr/>
            <p:nvPr/>
          </p:nvSpPr>
          <p:spPr>
            <a:xfrm>
              <a:off x="2428860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6"/>
            <p:cNvSpPr/>
            <p:nvPr/>
          </p:nvSpPr>
          <p:spPr>
            <a:xfrm>
              <a:off x="2714612" y="2714620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7"/>
            <p:cNvSpPr/>
            <p:nvPr/>
          </p:nvSpPr>
          <p:spPr>
            <a:xfrm>
              <a:off x="2571736" y="2571744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9"/>
            <p:cNvSpPr/>
            <p:nvPr/>
          </p:nvSpPr>
          <p:spPr>
            <a:xfrm>
              <a:off x="2285984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0"/>
            <p:cNvSpPr/>
            <p:nvPr/>
          </p:nvSpPr>
          <p:spPr>
            <a:xfrm>
              <a:off x="2571736" y="2857496"/>
              <a:ext cx="214314" cy="7143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12"/>
            <p:cNvCxnSpPr>
              <a:stCxn id="36" idx="2"/>
              <a:endCxn id="35" idx="0"/>
            </p:cNvCxnSpPr>
            <p:nvPr/>
          </p:nvCxnSpPr>
          <p:spPr>
            <a:xfrm rot="16200000" flipH="1">
              <a:off x="2714612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/>
            <p:cNvCxnSpPr>
              <a:stCxn id="36" idx="2"/>
              <a:endCxn id="34" idx="0"/>
            </p:cNvCxnSpPr>
            <p:nvPr/>
          </p:nvCxnSpPr>
          <p:spPr>
            <a:xfrm rot="5400000">
              <a:off x="2571736" y="2607463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7"/>
            <p:cNvCxnSpPr>
              <a:stCxn id="34" idx="2"/>
              <a:endCxn id="38" idx="0"/>
            </p:cNvCxnSpPr>
            <p:nvPr/>
          </p:nvCxnSpPr>
          <p:spPr>
            <a:xfrm rot="16200000" flipH="1">
              <a:off x="2571736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0"/>
            <p:cNvCxnSpPr>
              <a:stCxn id="34" idx="2"/>
              <a:endCxn id="37" idx="0"/>
            </p:cNvCxnSpPr>
            <p:nvPr/>
          </p:nvCxnSpPr>
          <p:spPr>
            <a:xfrm rot="5400000">
              <a:off x="2428860" y="2750339"/>
              <a:ext cx="71438" cy="142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16 Disco magnético"/>
          <p:cNvSpPr/>
          <p:nvPr/>
        </p:nvSpPr>
        <p:spPr>
          <a:xfrm>
            <a:off x="4786314" y="4071942"/>
            <a:ext cx="357190" cy="35719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lecha izquierda y derecha"/>
          <p:cNvSpPr/>
          <p:nvPr/>
        </p:nvSpPr>
        <p:spPr>
          <a:xfrm rot="20355065">
            <a:off x="3846074" y="4348843"/>
            <a:ext cx="663481" cy="121037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285984" y="5214950"/>
            <a:ext cx="164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Ontological model</a:t>
            </a:r>
            <a:endParaRPr lang="en-GB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000628" y="564357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Databases</a:t>
            </a:r>
            <a:endParaRPr lang="en-GB" sz="1200" dirty="0"/>
          </a:p>
        </p:txBody>
      </p:sp>
      <p:sp>
        <p:nvSpPr>
          <p:cNvPr id="47" name="46 Rectángulo redondeado"/>
          <p:cNvSpPr/>
          <p:nvPr/>
        </p:nvSpPr>
        <p:spPr>
          <a:xfrm>
            <a:off x="3428992" y="5572140"/>
            <a:ext cx="128588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relational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>
            <a:off x="1714480" y="4500570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48 Rectángulo redondeado"/>
          <p:cNvSpPr/>
          <p:nvPr/>
        </p:nvSpPr>
        <p:spPr>
          <a:xfrm>
            <a:off x="1428728" y="4786322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Ontological 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0" name="49 Esquina doblada"/>
          <p:cNvSpPr/>
          <p:nvPr/>
        </p:nvSpPr>
        <p:spPr>
          <a:xfrm>
            <a:off x="3714744" y="6000768"/>
            <a:ext cx="857256" cy="35719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Mappings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50 Flecha izquierda y derecha"/>
          <p:cNvSpPr/>
          <p:nvPr/>
        </p:nvSpPr>
        <p:spPr>
          <a:xfrm>
            <a:off x="3857620" y="4714884"/>
            <a:ext cx="714380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2" name="51 Flecha izquierda y derecha"/>
          <p:cNvSpPr/>
          <p:nvPr/>
        </p:nvSpPr>
        <p:spPr>
          <a:xfrm rot="1668624">
            <a:off x="3853818" y="5142367"/>
            <a:ext cx="642942" cy="142876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53" name="16 Disco magnético"/>
          <p:cNvSpPr/>
          <p:nvPr/>
        </p:nvSpPr>
        <p:spPr>
          <a:xfrm>
            <a:off x="4786314" y="4643446"/>
            <a:ext cx="357190" cy="3571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16 Disco magnético"/>
          <p:cNvSpPr/>
          <p:nvPr/>
        </p:nvSpPr>
        <p:spPr>
          <a:xfrm>
            <a:off x="4786314" y="5143512"/>
            <a:ext cx="357190" cy="35719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Abrir corchete"/>
          <p:cNvSpPr/>
          <p:nvPr/>
        </p:nvSpPr>
        <p:spPr>
          <a:xfrm>
            <a:off x="6715140" y="4286256"/>
            <a:ext cx="45719" cy="1357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5 Cerrar corchete"/>
          <p:cNvSpPr/>
          <p:nvPr/>
        </p:nvSpPr>
        <p:spPr>
          <a:xfrm>
            <a:off x="7929586" y="4286256"/>
            <a:ext cx="71438" cy="13573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56 CuadroTexto"/>
          <p:cNvSpPr txBox="1"/>
          <p:nvPr/>
        </p:nvSpPr>
        <p:spPr>
          <a:xfrm rot="19892654">
            <a:off x="4095107" y="306617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sz="1400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57 CuadroTexto"/>
          <p:cNvSpPr txBox="1"/>
          <p:nvPr/>
        </p:nvSpPr>
        <p:spPr>
          <a:xfrm rot="19892654">
            <a:off x="3720653" y="1676023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ODEMapster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 rot="19892654">
            <a:off x="1593492" y="175588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ODEMQL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 rot="19892654">
            <a:off x="2684059" y="2752526"/>
            <a:ext cx="537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OWL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60 CuadroTexto"/>
          <p:cNvSpPr txBox="1"/>
          <p:nvPr/>
        </p:nvSpPr>
        <p:spPr>
          <a:xfrm rot="19892654">
            <a:off x="5486959" y="1751267"/>
            <a:ext cx="789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GB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Oracle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...others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 animBg="1"/>
      <p:bldP spid="44" grpId="0" animBg="1"/>
      <p:bldP spid="45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build="allAtOnce"/>
      <p:bldP spid="58" grpId="0" build="allAtOnce"/>
      <p:bldP spid="59" grpId="0" build="allAtOnce"/>
      <p:bldP spid="60" grpId="0" build="allAtOnce"/>
      <p:bldP spid="6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Streaming Data Access</a:t>
            </a: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5643570" y="1643050"/>
            <a:ext cx="164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t9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t8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t7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(</a:t>
            </a:r>
            <a:r>
              <a:rPr lang="en-GB" sz="1200" dirty="0" smtClean="0">
                <a:solidFill>
                  <a:srgbClr val="FF0000"/>
                </a:solidFill>
              </a:rPr>
              <a:t>t1</a:t>
            </a:r>
            <a:r>
              <a:rPr lang="en-GB" sz="1200" dirty="0" smtClean="0"/>
              <a:t>, a1, a2, ... , an)</a:t>
            </a:r>
          </a:p>
          <a:p>
            <a:r>
              <a:rPr lang="en-GB" sz="1200" dirty="0" smtClean="0"/>
              <a:t>...</a:t>
            </a:r>
          </a:p>
          <a:p>
            <a:r>
              <a:rPr lang="en-GB" sz="1200" dirty="0" smtClean="0"/>
              <a:t>...</a:t>
            </a:r>
            <a:endParaRPr lang="en-GB" sz="1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4500562" y="2071678"/>
            <a:ext cx="1071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Streaming Data</a:t>
            </a:r>
            <a:endParaRPr lang="en-GB" sz="1200" dirty="0"/>
          </a:p>
        </p:txBody>
      </p:sp>
      <p:sp>
        <p:nvSpPr>
          <p:cNvPr id="6" name="5 Abrir llave"/>
          <p:cNvSpPr/>
          <p:nvPr/>
        </p:nvSpPr>
        <p:spPr>
          <a:xfrm>
            <a:off x="5500694" y="1643050"/>
            <a:ext cx="142876" cy="15001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6 Cerrar corchete"/>
          <p:cNvSpPr/>
          <p:nvPr/>
        </p:nvSpPr>
        <p:spPr>
          <a:xfrm>
            <a:off x="6858016" y="1643050"/>
            <a:ext cx="214314" cy="64294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7 CuadroTexto"/>
          <p:cNvSpPr txBox="1"/>
          <p:nvPr/>
        </p:nvSpPr>
        <p:spPr>
          <a:xfrm>
            <a:off x="7143768" y="1785926"/>
            <a:ext cx="85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Window [t7 - t9]</a:t>
            </a:r>
            <a:endParaRPr lang="en-GB" sz="1200" dirty="0"/>
          </a:p>
        </p:txBody>
      </p:sp>
      <p:sp>
        <p:nvSpPr>
          <p:cNvPr id="9" name="8 CuadroTexto"/>
          <p:cNvSpPr txBox="1"/>
          <p:nvPr/>
        </p:nvSpPr>
        <p:spPr>
          <a:xfrm>
            <a:off x="928662" y="1500174"/>
            <a:ext cx="3643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Continuously appended data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Potentially infinite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Time-stamped tuples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Continuous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Latest information used in queries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Windows: time and tuple based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Archival data 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 rot="16200000">
            <a:off x="1821637" y="4179099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1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20" name="Group 2"/>
          <p:cNvGrpSpPr>
            <a:grpSpLocks/>
          </p:cNvGrpSpPr>
          <p:nvPr/>
        </p:nvGrpSpPr>
        <p:grpSpPr bwMode="auto">
          <a:xfrm rot="16200000">
            <a:off x="2750331" y="4393413"/>
            <a:ext cx="815185" cy="1172375"/>
            <a:chOff x="1747" y="10343"/>
            <a:chExt cx="526" cy="766"/>
          </a:xfrm>
          <a:solidFill>
            <a:schemeClr val="accent1">
              <a:lumMod val="75000"/>
            </a:schemeClr>
          </a:solidFill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6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7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8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29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0" name="29 Flecha derecha"/>
          <p:cNvSpPr/>
          <p:nvPr/>
        </p:nvSpPr>
        <p:spPr>
          <a:xfrm>
            <a:off x="857224" y="4643446"/>
            <a:ext cx="500066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30 Rectángulo redondeado"/>
          <p:cNvSpPr/>
          <p:nvPr/>
        </p:nvSpPr>
        <p:spPr>
          <a:xfrm>
            <a:off x="571472" y="4857760"/>
            <a:ext cx="1000132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Query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000496" y="4143380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Sensor Networks characteristics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Low computational, power resources, storage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Distributed query execution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Routing, Optimization</a:t>
            </a:r>
          </a:p>
          <a:p>
            <a:endParaRPr lang="en-GB" dirty="0" smtClean="0"/>
          </a:p>
        </p:txBody>
      </p:sp>
      <p:sp>
        <p:nvSpPr>
          <p:cNvPr id="33" name="32 CuadroTexto"/>
          <p:cNvSpPr txBox="1"/>
          <p:nvPr/>
        </p:nvSpPr>
        <p:spPr>
          <a:xfrm rot="19892654">
            <a:off x="2397029" y="4257766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SNEE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 rot="19892654">
            <a:off x="817321" y="5146857"/>
            <a:ext cx="69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</a:rPr>
              <a:t>SNEEql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SPARQL streaming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/>
              <a:t>SPARQL RDF query language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/>
              <a:t>Language limitations for streams</a:t>
            </a:r>
          </a:p>
          <a:p>
            <a:pPr lvl="1">
              <a:buClr>
                <a:schemeClr val="accent6"/>
              </a:buClr>
            </a:pPr>
            <a:r>
              <a:rPr lang="en-US" dirty="0" smtClean="0"/>
              <a:t>Windows, time, tuple</a:t>
            </a:r>
          </a:p>
          <a:p>
            <a:pPr lvl="1">
              <a:buClr>
                <a:schemeClr val="accent6"/>
              </a:buClr>
            </a:pPr>
            <a:r>
              <a:rPr lang="en-US" dirty="0" smtClean="0"/>
              <a:t>Data model</a:t>
            </a:r>
          </a:p>
          <a:p>
            <a:pPr lvl="1">
              <a:buClr>
                <a:schemeClr val="accent6"/>
              </a:buClr>
            </a:pPr>
            <a:r>
              <a:rPr lang="en-US" dirty="0" smtClean="0"/>
              <a:t>Aggregates, stream operators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/>
              <a:t>Streaming SPARQL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US" dirty="0" smtClean="0"/>
              <a:t>C-SPARQL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Establish global ontological view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Mapping global to local views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Mapping ontological model to stream/stored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Define semantic streaming queries over ontological model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Transform semantic queries to inter-lingua streaming query language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Distributed query evaluation in distributed sources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r>
              <a:rPr lang="en-GB" dirty="0" smtClean="0"/>
              <a:t>Integration and transformation of results</a:t>
            </a:r>
          </a:p>
          <a:p>
            <a:pPr>
              <a:buClr>
                <a:schemeClr val="accent6"/>
              </a:buCl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Semantic</a:t>
            </a:r>
            <a:r>
              <a:rPr lang="fr-CH" dirty="0" smtClean="0"/>
              <a:t> </a:t>
            </a:r>
            <a:r>
              <a:rPr lang="fr-CH" dirty="0" err="1" smtClean="0"/>
              <a:t>Integrator</a:t>
            </a:r>
            <a:endParaRPr lang="en-U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785918" y="2928934"/>
            <a:ext cx="785818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2000232" y="2571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endParaRPr lang="es-ES" dirty="0"/>
          </a:p>
        </p:txBody>
      </p:sp>
      <p:sp>
        <p:nvSpPr>
          <p:cNvPr id="13" name="Rectangle 3"/>
          <p:cNvSpPr/>
          <p:nvPr/>
        </p:nvSpPr>
        <p:spPr>
          <a:xfrm>
            <a:off x="4286248" y="2571744"/>
            <a:ext cx="114300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Query canonisation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429256" y="257174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r>
              <a:rPr lang="es-ES" baseline="30000" dirty="0" smtClean="0"/>
              <a:t>c</a:t>
            </a:r>
            <a:endParaRPr lang="es-ES" baseline="30000" dirty="0"/>
          </a:p>
        </p:txBody>
      </p:sp>
      <p:sp>
        <p:nvSpPr>
          <p:cNvPr id="17" name="Rectangle 3"/>
          <p:cNvSpPr/>
          <p:nvPr/>
        </p:nvSpPr>
        <p:spPr>
          <a:xfrm>
            <a:off x="6072198" y="3429000"/>
            <a:ext cx="1071570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Query</a:t>
            </a:r>
            <a:r>
              <a:rPr lang="fr-CH" sz="1200" dirty="0" smtClean="0">
                <a:solidFill>
                  <a:schemeClr val="dk1"/>
                </a:solidFill>
              </a:rPr>
              <a:t> Processing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4286248" y="4429132"/>
            <a:ext cx="1214446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dk1"/>
                </a:solidFill>
              </a:rPr>
              <a:t>Data decanonisation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21" name="20 Conector recto de flecha"/>
          <p:cNvCxnSpPr>
            <a:endCxn id="17" idx="0"/>
          </p:cNvCxnSpPr>
          <p:nvPr/>
        </p:nvCxnSpPr>
        <p:spPr>
          <a:xfrm>
            <a:off x="5429256" y="2928934"/>
            <a:ext cx="1178727" cy="50006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7" idx="2"/>
          </p:cNvCxnSpPr>
          <p:nvPr/>
        </p:nvCxnSpPr>
        <p:spPr>
          <a:xfrm rot="5400000">
            <a:off x="5732868" y="3911207"/>
            <a:ext cx="642942" cy="110728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10800000">
            <a:off x="1785918" y="4786322"/>
            <a:ext cx="785818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2000232" y="47863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643570" y="41433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r>
              <a:rPr lang="es-ES" baseline="30000" dirty="0" smtClean="0"/>
              <a:t>l</a:t>
            </a:r>
            <a:endParaRPr lang="es-ES" baseline="30000" dirty="0"/>
          </a:p>
        </p:txBody>
      </p:sp>
      <p:sp>
        <p:nvSpPr>
          <p:cNvPr id="38" name="Rectangle 3"/>
          <p:cNvSpPr/>
          <p:nvPr/>
        </p:nvSpPr>
        <p:spPr>
          <a:xfrm>
            <a:off x="1428728" y="2571744"/>
            <a:ext cx="357190" cy="25717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CH" sz="1200" dirty="0" smtClean="0"/>
              <a:t>Client</a:t>
            </a:r>
            <a:endParaRPr lang="en-US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4071934" y="1785926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S</a:t>
            </a:r>
            <a:r>
              <a:rPr lang="es-ES" sz="1400" baseline="-25000" dirty="0" smtClean="0"/>
              <a:t>2</a:t>
            </a:r>
            <a:r>
              <a:rPr lang="es-ES" sz="1400" dirty="0" smtClean="0"/>
              <a:t>O </a:t>
            </a:r>
            <a:r>
              <a:rPr lang="en-US" sz="1400" dirty="0" smtClean="0"/>
              <a:t>mappings</a:t>
            </a:r>
            <a:endParaRPr lang="en-US" sz="1400" dirty="0"/>
          </a:p>
        </p:txBody>
      </p:sp>
      <p:cxnSp>
        <p:nvCxnSpPr>
          <p:cNvPr id="49" name="48 Conector recto"/>
          <p:cNvCxnSpPr>
            <a:stCxn id="42" idx="2"/>
            <a:endCxn id="13" idx="0"/>
          </p:cNvCxnSpPr>
          <p:nvPr/>
        </p:nvCxnSpPr>
        <p:spPr>
          <a:xfrm rot="5400000">
            <a:off x="4618732" y="2332723"/>
            <a:ext cx="478041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3428992" y="3286124"/>
            <a:ext cx="150019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SPARQL</a:t>
            </a:r>
            <a:r>
              <a:rPr lang="es-ES" sz="1200" baseline="-25000" dirty="0" smtClean="0"/>
              <a:t>STR </a:t>
            </a:r>
            <a:r>
              <a:rPr lang="es-ES" sz="1200" dirty="0" smtClean="0"/>
              <a:t>(O</a:t>
            </a:r>
            <a:r>
              <a:rPr lang="es-ES" sz="1200" baseline="-25000" dirty="0" smtClean="0"/>
              <a:t>g</a:t>
            </a:r>
            <a:r>
              <a:rPr lang="es-ES" sz="1200" dirty="0" smtClean="0"/>
              <a:t>) </a:t>
            </a:r>
            <a:endParaRPr lang="es-ES" sz="1200" dirty="0"/>
          </a:p>
        </p:txBody>
      </p:sp>
      <p:sp>
        <p:nvSpPr>
          <p:cNvPr id="59" name="58 CuadroTexto"/>
          <p:cNvSpPr txBox="1"/>
          <p:nvPr/>
        </p:nvSpPr>
        <p:spPr>
          <a:xfrm>
            <a:off x="5857884" y="2928934"/>
            <a:ext cx="164307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SNEEql (S</a:t>
            </a:r>
            <a:r>
              <a:rPr lang="es-ES" sz="1200" baseline="-25000" dirty="0" smtClean="0"/>
              <a:t>1</a:t>
            </a:r>
            <a:r>
              <a:rPr lang="es-ES" sz="1200" dirty="0" smtClean="0"/>
              <a:t> S</a:t>
            </a:r>
            <a:r>
              <a:rPr lang="es-ES" sz="1200" baseline="-25000" dirty="0" smtClean="0"/>
              <a:t>2</a:t>
            </a:r>
            <a:r>
              <a:rPr lang="es-ES" sz="1200" dirty="0" smtClean="0"/>
              <a:t> S</a:t>
            </a:r>
            <a:r>
              <a:rPr lang="es-ES" sz="1200" baseline="-25000" dirty="0" smtClean="0"/>
              <a:t>n</a:t>
            </a:r>
            <a:r>
              <a:rPr lang="es-ES" sz="1200" dirty="0" smtClean="0"/>
              <a:t>) </a:t>
            </a:r>
            <a:endParaRPr lang="es-ES" sz="12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7215206" y="4500570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[tuple]</a:t>
            </a:r>
            <a:endParaRPr lang="es-ES" sz="12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6000760" y="4429132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[tuple</a:t>
            </a:r>
            <a:r>
              <a:rPr lang="es-ES" sz="1200" baseline="-25000" dirty="0" smtClean="0"/>
              <a:t>l1 l2 l3</a:t>
            </a:r>
            <a:r>
              <a:rPr lang="es-ES" sz="1200" dirty="0" smtClean="0"/>
              <a:t>]</a:t>
            </a:r>
            <a:endParaRPr lang="es-ES" sz="1200" dirty="0"/>
          </a:p>
        </p:txBody>
      </p:sp>
      <p:sp>
        <p:nvSpPr>
          <p:cNvPr id="64" name="63 CuadroTexto"/>
          <p:cNvSpPr txBox="1"/>
          <p:nvPr/>
        </p:nvSpPr>
        <p:spPr>
          <a:xfrm>
            <a:off x="1714480" y="528638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[triple</a:t>
            </a:r>
            <a:r>
              <a:rPr lang="es-ES" sz="1200" baseline="-25000" dirty="0" smtClean="0"/>
              <a:t>Og</a:t>
            </a:r>
            <a:r>
              <a:rPr lang="es-ES" sz="1200" dirty="0" smtClean="0"/>
              <a:t>]</a:t>
            </a:r>
            <a:endParaRPr lang="es-ES" sz="1200" dirty="0"/>
          </a:p>
        </p:txBody>
      </p:sp>
      <p:sp>
        <p:nvSpPr>
          <p:cNvPr id="39" name="16 Disco magnético"/>
          <p:cNvSpPr/>
          <p:nvPr/>
        </p:nvSpPr>
        <p:spPr>
          <a:xfrm>
            <a:off x="7929586" y="3643314"/>
            <a:ext cx="142876" cy="21431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7929586" y="4143380"/>
            <a:ext cx="214314" cy="344486"/>
            <a:chOff x="1747" y="10343"/>
            <a:chExt cx="526" cy="766"/>
          </a:xfrm>
          <a:solidFill>
            <a:schemeClr val="tx1"/>
          </a:solidFill>
        </p:grpSpPr>
        <p:sp>
          <p:nvSpPr>
            <p:cNvPr id="43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50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5" name="Group 2"/>
          <p:cNvGrpSpPr>
            <a:grpSpLocks/>
          </p:cNvGrpSpPr>
          <p:nvPr/>
        </p:nvGrpSpPr>
        <p:grpSpPr bwMode="auto">
          <a:xfrm>
            <a:off x="7929586" y="3000372"/>
            <a:ext cx="214314" cy="344486"/>
            <a:chOff x="1747" y="10343"/>
            <a:chExt cx="526" cy="766"/>
          </a:xfrm>
          <a:solidFill>
            <a:schemeClr val="bg1">
              <a:lumMod val="65000"/>
            </a:schemeClr>
          </a:solidFill>
        </p:grpSpPr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1890" y="1034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2130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1747" y="1058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1747" y="10966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987" y="10823"/>
              <a:ext cx="143" cy="143"/>
            </a:xfrm>
            <a:prstGeom prst="ellipse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71" name="AutoShape 8"/>
            <p:cNvCxnSpPr>
              <a:cxnSpLocks noChangeShapeType="1"/>
            </p:cNvCxnSpPr>
            <p:nvPr/>
          </p:nvCxnSpPr>
          <p:spPr bwMode="auto">
            <a:xfrm>
              <a:off x="1987" y="10435"/>
              <a:ext cx="234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2" name="AutoShape 9"/>
            <p:cNvCxnSpPr>
              <a:cxnSpLocks noChangeShapeType="1"/>
            </p:cNvCxnSpPr>
            <p:nvPr/>
          </p:nvCxnSpPr>
          <p:spPr bwMode="auto">
            <a:xfrm flipH="1">
              <a:off x="1800" y="10435"/>
              <a:ext cx="138" cy="240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3" name="AutoShape 10"/>
            <p:cNvCxnSpPr>
              <a:cxnSpLocks noChangeShapeType="1"/>
            </p:cNvCxnSpPr>
            <p:nvPr/>
          </p:nvCxnSpPr>
          <p:spPr bwMode="auto">
            <a:xfrm>
              <a:off x="1800" y="10675"/>
              <a:ext cx="0" cy="371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74" name="AutoShape 11"/>
            <p:cNvCxnSpPr>
              <a:cxnSpLocks noChangeShapeType="1"/>
            </p:cNvCxnSpPr>
            <p:nvPr/>
          </p:nvCxnSpPr>
          <p:spPr bwMode="auto">
            <a:xfrm flipH="1">
              <a:off x="2033" y="10675"/>
              <a:ext cx="142" cy="248"/>
            </a:xfrm>
            <a:prstGeom prst="straightConnector1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</p:grpSp>
      <p:cxnSp>
        <p:nvCxnSpPr>
          <p:cNvPr id="75" name="74 Conector recto de flecha"/>
          <p:cNvCxnSpPr/>
          <p:nvPr/>
        </p:nvCxnSpPr>
        <p:spPr>
          <a:xfrm flipV="1">
            <a:off x="7143768" y="3286124"/>
            <a:ext cx="714380" cy="4286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 de flecha"/>
          <p:cNvCxnSpPr>
            <a:stCxn id="17" idx="3"/>
          </p:cNvCxnSpPr>
          <p:nvPr/>
        </p:nvCxnSpPr>
        <p:spPr>
          <a:xfrm>
            <a:off x="7143768" y="3786190"/>
            <a:ext cx="714380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/>
          <p:nvPr/>
        </p:nvCxnSpPr>
        <p:spPr>
          <a:xfrm>
            <a:off x="7143768" y="3929066"/>
            <a:ext cx="714380" cy="42862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2285984" y="1643050"/>
            <a:ext cx="5214974" cy="42862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83 CuadroTexto"/>
          <p:cNvSpPr txBox="1"/>
          <p:nvPr/>
        </p:nvSpPr>
        <p:spPr>
          <a:xfrm>
            <a:off x="4000496" y="5643578"/>
            <a:ext cx="3643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Ontology-based  Streaming Data Access Service</a:t>
            </a:r>
            <a:endParaRPr lang="en-US" sz="1200" dirty="0"/>
          </a:p>
        </p:txBody>
      </p:sp>
      <p:sp>
        <p:nvSpPr>
          <p:cNvPr id="60" name="Rectangle 3"/>
          <p:cNvSpPr/>
          <p:nvPr/>
        </p:nvSpPr>
        <p:spPr>
          <a:xfrm>
            <a:off x="2571736" y="2571744"/>
            <a:ext cx="114300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Query reconciliation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3" name="Rectangle 3"/>
          <p:cNvSpPr/>
          <p:nvPr/>
        </p:nvSpPr>
        <p:spPr>
          <a:xfrm>
            <a:off x="2571736" y="4429132"/>
            <a:ext cx="1143008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dk1"/>
                </a:solidFill>
              </a:rPr>
              <a:t>Data reconciliation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9" name="41 CuadroTexto"/>
          <p:cNvSpPr txBox="1"/>
          <p:nvPr/>
        </p:nvSpPr>
        <p:spPr>
          <a:xfrm>
            <a:off x="2357422" y="1785926"/>
            <a:ext cx="1571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Ontology-to-Ontology</a:t>
            </a:r>
            <a:r>
              <a:rPr lang="es-ES" sz="1100" dirty="0" smtClean="0"/>
              <a:t> </a:t>
            </a:r>
            <a:r>
              <a:rPr lang="en-US" sz="1100" dirty="0" smtClean="0"/>
              <a:t>mappings</a:t>
            </a:r>
            <a:endParaRPr lang="en-US" sz="1100" dirty="0"/>
          </a:p>
        </p:txBody>
      </p:sp>
      <p:cxnSp>
        <p:nvCxnSpPr>
          <p:cNvPr id="81" name="48 Conector recto"/>
          <p:cNvCxnSpPr>
            <a:stCxn id="79" idx="2"/>
          </p:cNvCxnSpPr>
          <p:nvPr/>
        </p:nvCxnSpPr>
        <p:spPr>
          <a:xfrm rot="5400000">
            <a:off x="2976787" y="2383266"/>
            <a:ext cx="332906" cy="15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5 Conector recto de flecha"/>
          <p:cNvCxnSpPr>
            <a:endCxn id="13" idx="1"/>
          </p:cNvCxnSpPr>
          <p:nvPr/>
        </p:nvCxnSpPr>
        <p:spPr>
          <a:xfrm>
            <a:off x="3714744" y="2928934"/>
            <a:ext cx="571504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6 CuadroTexto"/>
          <p:cNvSpPr txBox="1"/>
          <p:nvPr/>
        </p:nvSpPr>
        <p:spPr>
          <a:xfrm>
            <a:off x="3786182" y="25717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q</a:t>
            </a:r>
            <a:r>
              <a:rPr lang="es-ES" baseline="30000" dirty="0" smtClean="0"/>
              <a:t>r</a:t>
            </a:r>
            <a:endParaRPr lang="es-ES" baseline="30000" dirty="0"/>
          </a:p>
        </p:txBody>
      </p:sp>
      <p:sp>
        <p:nvSpPr>
          <p:cNvPr id="88" name="56 CuadroTexto"/>
          <p:cNvSpPr txBox="1"/>
          <p:nvPr/>
        </p:nvSpPr>
        <p:spPr>
          <a:xfrm>
            <a:off x="1785918" y="3286124"/>
            <a:ext cx="150019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SPARQL</a:t>
            </a:r>
            <a:r>
              <a:rPr lang="es-ES" sz="1200" baseline="-25000" dirty="0" smtClean="0"/>
              <a:t>STR </a:t>
            </a:r>
            <a:r>
              <a:rPr lang="es-ES" sz="1200" dirty="0" smtClean="0"/>
              <a:t>(O</a:t>
            </a:r>
            <a:r>
              <a:rPr lang="es-ES" sz="1200" baseline="-25000" dirty="0" smtClean="0"/>
              <a:t>g</a:t>
            </a:r>
            <a:r>
              <a:rPr lang="es-ES" sz="1200" dirty="0" smtClean="0"/>
              <a:t>) </a:t>
            </a:r>
            <a:endParaRPr lang="es-ES" sz="1200" dirty="0"/>
          </a:p>
        </p:txBody>
      </p:sp>
      <p:cxnSp>
        <p:nvCxnSpPr>
          <p:cNvPr id="89" name="32 Conector recto de flecha"/>
          <p:cNvCxnSpPr>
            <a:endCxn id="63" idx="3"/>
          </p:cNvCxnSpPr>
          <p:nvPr/>
        </p:nvCxnSpPr>
        <p:spPr>
          <a:xfrm rot="10800000">
            <a:off x="3714744" y="4786322"/>
            <a:ext cx="571504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33 CuadroTexto"/>
          <p:cNvSpPr txBox="1"/>
          <p:nvPr/>
        </p:nvSpPr>
        <p:spPr>
          <a:xfrm>
            <a:off x="3857620" y="47863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</a:t>
            </a:r>
            <a:r>
              <a:rPr lang="es-ES" baseline="30000" dirty="0" smtClean="0"/>
              <a:t>r</a:t>
            </a:r>
            <a:endParaRPr lang="es-ES" baseline="30000" dirty="0"/>
          </a:p>
        </p:txBody>
      </p:sp>
      <p:sp>
        <p:nvSpPr>
          <p:cNvPr id="92" name="63 CuadroTexto"/>
          <p:cNvSpPr txBox="1"/>
          <p:nvPr/>
        </p:nvSpPr>
        <p:spPr>
          <a:xfrm>
            <a:off x="3643306" y="5286388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[triple</a:t>
            </a:r>
            <a:r>
              <a:rPr lang="es-ES" sz="1200" baseline="-25000" dirty="0" smtClean="0"/>
              <a:t>O1O2On</a:t>
            </a:r>
            <a:r>
              <a:rPr lang="es-ES" sz="1200" dirty="0" smtClean="0"/>
              <a:t>]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sg4env">
  <a:themeElements>
    <a:clrScheme name="Tema de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ssg4env</Template>
  <TotalTime>5666</TotalTime>
  <Words>829</Words>
  <Application>Microsoft Office PowerPoint</Application>
  <PresentationFormat>Presentación en pantalla (4:3)</PresentationFormat>
  <Paragraphs>258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ssg4env</vt:lpstr>
      <vt:lpstr>SSG4Env  WP4</vt:lpstr>
      <vt:lpstr>WP4 </vt:lpstr>
      <vt:lpstr>Requirements</vt:lpstr>
      <vt:lpstr>Background</vt:lpstr>
      <vt:lpstr>Ontology-based data access &amp; integration</vt:lpstr>
      <vt:lpstr>Streaming Data Access</vt:lpstr>
      <vt:lpstr>SPARQL streaming extensions</vt:lpstr>
      <vt:lpstr>Approach</vt:lpstr>
      <vt:lpstr>Semantic Integrator</vt:lpstr>
      <vt:lpstr>Semantic Integrator</vt:lpstr>
      <vt:lpstr>Distributed Query Processing</vt:lpstr>
      <vt:lpstr>Architecture</vt:lpstr>
      <vt:lpstr>Integration Interface</vt:lpstr>
      <vt:lpstr>Query Interface</vt:lpstr>
      <vt:lpstr>Cross-cutting issues</vt:lpstr>
      <vt:lpstr>R2O + ODEMapster</vt:lpstr>
      <vt:lpstr>Thanks...</vt:lpstr>
      <vt:lpstr>Diapositiva 18</vt:lpstr>
      <vt:lpstr>Extras</vt:lpstr>
      <vt:lpstr>Thru the example…</vt:lpstr>
      <vt:lpstr>SPARQLSTR Query</vt:lpstr>
      <vt:lpstr>SPARQLSTR on Local Ontologies</vt:lpstr>
      <vt:lpstr>SNEEql query</vt:lpstr>
    </vt:vector>
  </TitlesOfParts>
  <Company>jpc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SSG4Env WP4</dc:title>
  <dc:creator>jpc</dc:creator>
  <cp:lastModifiedBy>jpc</cp:lastModifiedBy>
  <cp:revision>160</cp:revision>
  <dcterms:created xsi:type="dcterms:W3CDTF">2009-09-10T15:59:48Z</dcterms:created>
  <dcterms:modified xsi:type="dcterms:W3CDTF">2010-03-03T17:21:27Z</dcterms:modified>
</cp:coreProperties>
</file>