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51" r:id="rId2"/>
    <p:sldId id="413" r:id="rId3"/>
    <p:sldId id="410" r:id="rId4"/>
    <p:sldId id="414" r:id="rId5"/>
    <p:sldId id="415" r:id="rId6"/>
    <p:sldId id="416" r:id="rId7"/>
    <p:sldId id="417" r:id="rId8"/>
    <p:sldId id="418" r:id="rId9"/>
    <p:sldId id="419" r:id="rId10"/>
    <p:sldId id="421" r:id="rId11"/>
    <p:sldId id="426" r:id="rId12"/>
    <p:sldId id="429" r:id="rId13"/>
    <p:sldId id="420" r:id="rId14"/>
    <p:sldId id="427" r:id="rId15"/>
    <p:sldId id="428" r:id="rId16"/>
    <p:sldId id="430" r:id="rId17"/>
    <p:sldId id="444" r:id="rId18"/>
    <p:sldId id="422" r:id="rId19"/>
    <p:sldId id="434" r:id="rId20"/>
    <p:sldId id="423" r:id="rId21"/>
    <p:sldId id="436" r:id="rId22"/>
    <p:sldId id="412" r:id="rId23"/>
    <p:sldId id="435" r:id="rId24"/>
    <p:sldId id="432" r:id="rId25"/>
    <p:sldId id="431" r:id="rId26"/>
    <p:sldId id="424" r:id="rId27"/>
    <p:sldId id="425" r:id="rId28"/>
    <p:sldId id="405" r:id="rId29"/>
    <p:sldId id="395" r:id="rId30"/>
    <p:sldId id="411" r:id="rId31"/>
    <p:sldId id="433" r:id="rId32"/>
    <p:sldId id="437" r:id="rId33"/>
    <p:sldId id="438" r:id="rId34"/>
    <p:sldId id="439" r:id="rId35"/>
    <p:sldId id="440" r:id="rId36"/>
    <p:sldId id="441" r:id="rId37"/>
    <p:sldId id="442" r:id="rId38"/>
    <p:sldId id="443" r:id="rId39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A1F28"/>
    <a:srgbClr val="E99B33"/>
    <a:srgbClr val="39639D"/>
    <a:srgbClr val="339933"/>
    <a:srgbClr val="33598E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5" autoAdjust="0"/>
    <p:restoredTop sz="94058" autoAdjust="0"/>
  </p:normalViewPr>
  <p:slideViewPr>
    <p:cSldViewPr>
      <p:cViewPr>
        <p:scale>
          <a:sx n="90" d="100"/>
          <a:sy n="90" d="100"/>
        </p:scale>
        <p:origin x="3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q(x)\</a:t>
            </a:r>
            <a:r>
              <a:rPr lang="en-US" dirty="0" err="1" smtClean="0"/>
              <a:t>leftarrow</a:t>
            </a:r>
            <a:r>
              <a:rPr lang="en-US" dirty="0" smtClean="0"/>
              <a:t> Observation(x) \wedge </a:t>
            </a:r>
            <a:r>
              <a:rPr lang="en-US" dirty="0" err="1" smtClean="0"/>
              <a:t>observationResult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)\\</a:t>
            </a:r>
          </a:p>
          <a:p>
            <a:r>
              <a:rPr lang="en-US" dirty="0" smtClean="0"/>
              <a:t>q(\</a:t>
            </a:r>
            <a:r>
              <a:rPr lang="en-US" dirty="0" err="1" smtClean="0"/>
              <a:t>vec</a:t>
            </a:r>
            <a:r>
              <a:rPr lang="en-US" dirty="0" smtClean="0"/>
              <a:t>{x})\</a:t>
            </a:r>
            <a:r>
              <a:rPr lang="en-US" dirty="0" err="1" smtClean="0"/>
              <a:t>leftarrow</a:t>
            </a:r>
            <a:r>
              <a:rPr lang="en-US" dirty="0" smtClean="0"/>
              <a:t> \phi(\</a:t>
            </a:r>
            <a:r>
              <a:rPr lang="en-US" dirty="0" err="1" smtClean="0"/>
              <a:t>vec</a:t>
            </a:r>
            <a:r>
              <a:rPr lang="en-US" dirty="0" smtClean="0"/>
              <a:t>{x},\</a:t>
            </a:r>
            <a:r>
              <a:rPr lang="en-US" dirty="0" err="1" smtClean="0"/>
              <a:t>vec</a:t>
            </a:r>
            <a:r>
              <a:rPr lang="en-US" dirty="0" smtClean="0"/>
              <a:t>{y}))</a:t>
            </a:r>
          </a:p>
          <a:p>
            <a:endParaRPr lang="en-US" dirty="0" smtClean="0"/>
          </a:p>
          <a:p>
            <a:r>
              <a:rPr lang="en-US" dirty="0" smtClean="0"/>
              <a:t>\</a:t>
            </a:r>
            <a:r>
              <a:rPr lang="en-US" dirty="0" err="1" smtClean="0"/>
              <a:t>mathit</a:t>
            </a:r>
            <a:r>
              <a:rPr lang="en-US" dirty="0" smtClean="0"/>
              <a:t>{\Psi \</a:t>
            </a:r>
            <a:r>
              <a:rPr lang="en-US" dirty="0" err="1" smtClean="0"/>
              <a:t>leadsto</a:t>
            </a:r>
            <a:r>
              <a:rPr lang="en-US" dirty="0" smtClean="0"/>
              <a:t> \Phi}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0FB686-0E1B-4753-BEBD-3C68DDC1AD6F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(Observation(x) \</a:t>
            </a:r>
            <a:r>
              <a:rPr lang="fr-CH" dirty="0" err="1" smtClean="0"/>
              <a:t>wedge</a:t>
            </a:r>
            <a:r>
              <a:rPr lang="fr-CH" dirty="0" smtClean="0"/>
              <a:t> \\observationResult(x,y))[t_i,t_f,\delta]\\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0FB686-0E1B-4753-BEBD-3C68DDC1AD6F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88640"/>
            <a:ext cx="938448" cy="81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/>
              <a:t>Date: </a:t>
            </a:r>
            <a:fld id="{FF9253CC-DEBC-4B6B-B4ED-179DB3BDE7A3}" type="datetime1">
              <a:rPr lang="es-ES"/>
              <a:pPr>
                <a:defRPr/>
              </a:pPr>
              <a:t>27/10/2010</a:t>
            </a:fld>
            <a:endParaRPr lang="es-E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Speaker: Jean-Paul </a:t>
            </a:r>
            <a:r>
              <a:rPr lang="es-ES" dirty="0" err="1" smtClean="0"/>
              <a:t>Calbimonte</a:t>
            </a:r>
            <a:endParaRPr lang="es-ES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0" name="Picture 2" descr="1824 Full Colour logo"/>
          <p:cNvPicPr>
            <a:picLocks noChangeAspect="1" noChangeArrowheads="1"/>
          </p:cNvPicPr>
          <p:nvPr userDrawn="1"/>
        </p:nvPicPr>
        <p:blipFill>
          <a:blip r:embed="rId5" cstate="print"/>
          <a:srcRect b="30455"/>
          <a:stretch>
            <a:fillRect/>
          </a:stretch>
        </p:blipFill>
        <p:spPr bwMode="auto">
          <a:xfrm>
            <a:off x="3707904" y="188640"/>
            <a:ext cx="879409" cy="836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.calbimonte@upm.es;ocorcho@fi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gray@cs.man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20.gif"/><Relationship Id="rId7" Type="http://schemas.openxmlformats.org/officeDocument/2006/relationships/image" Target="../media/image23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elicias.dia.fi.upm.es/wiki/index.php/ManchesterJP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</a:t>
            </a:r>
            <a:r>
              <a:rPr lang="es-ES" dirty="0" smtClean="0">
                <a:latin typeface="Arial" charset="0"/>
              </a:rPr>
              <a:t>28/10/2010</a:t>
            </a:r>
            <a:endParaRPr lang="es-ES" dirty="0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Ontology-based Access to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Oscar Corcho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</a:t>
            </a:r>
            <a:r>
              <a:rPr lang="es-ES" sz="1600" dirty="0" err="1" smtClean="0"/>
              <a:t>Alasdair</a:t>
            </a:r>
            <a:r>
              <a:rPr lang="es-ES" sz="1600" dirty="0" smtClean="0"/>
              <a:t> J G Gray</a:t>
            </a:r>
            <a:r>
              <a:rPr lang="es-ES" sz="1600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Ontology Engineering Group. Departamento de Inteligencia Artificial.</a:t>
            </a:r>
          </a:p>
          <a:p>
            <a:r>
              <a:rPr lang="es-ES" dirty="0" smtClean="0"/>
              <a:t>Facultad de Informática, Universidad Politécnica de Madrid. </a:t>
            </a:r>
          </a:p>
          <a:p>
            <a:r>
              <a:rPr lang="es-ES" dirty="0" smtClean="0"/>
              <a:t>Campus de Montegancedo s/n. 28660 Boadilla del Monte. Madrid. </a:t>
            </a:r>
            <a:r>
              <a:rPr lang="en-US" dirty="0" smtClean="0"/>
              <a:t>Spain</a:t>
            </a:r>
          </a:p>
          <a:p>
            <a:r>
              <a:rPr lang="en-US" dirty="0" err="1" smtClean="0">
                <a:hlinkClick r:id="rId3"/>
              </a:rPr>
              <a:t>jp.calbimonte@upm.es;ocorcho@fi.upm.es</a:t>
            </a:r>
            <a:endParaRPr lang="en-US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School of Computer Science, The University of Manchester,</a:t>
            </a:r>
          </a:p>
          <a:p>
            <a:r>
              <a:rPr lang="en-US" dirty="0" smtClean="0"/>
              <a:t>Oxford Road, Manchester M13 9PL, United Kingdom</a:t>
            </a:r>
          </a:p>
          <a:p>
            <a:r>
              <a:rPr lang="fr-CH" dirty="0" smtClean="0">
                <a:hlinkClick r:id="rId4"/>
              </a:rPr>
              <a:t>a.gray@cs.man.ac.uk</a:t>
            </a:r>
            <a:endParaRPr lang="fr-CH" dirty="0" smtClean="0"/>
          </a:p>
          <a:p>
            <a:endParaRPr lang="es-ES" dirty="0" smtClean="0"/>
          </a:p>
          <a:p>
            <a:pPr eaLnBrk="1" hangingPunct="1"/>
            <a:endParaRPr lang="es-ES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OEG</a:t>
            </a:r>
            <a:r>
              <a:rPr kumimoji="0" lang="fr-CH" sz="14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Talks</a:t>
            </a:r>
            <a:endParaRPr kumimoji="0" lang="en-US" sz="1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baseline="-25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39552" y="4581128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1800" kern="0" dirty="0" smtClean="0">
                <a:solidFill>
                  <a:srgbClr val="4D4D4D"/>
                </a:solidFill>
              </a:rPr>
              <a:t>RDF-Stream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987824" y="4653136"/>
            <a:ext cx="3429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over the last minute in the Solent Region ” </a:t>
            </a:r>
          </a:p>
        </p:txBody>
      </p:sp>
      <p:sp>
        <p:nvSpPr>
          <p:cNvPr id="11" name="10 Elipse"/>
          <p:cNvSpPr/>
          <p:nvPr/>
        </p:nvSpPr>
        <p:spPr>
          <a:xfrm>
            <a:off x="1131576" y="1988840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1203014" y="213171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13" name="12 Elipse"/>
          <p:cNvSpPr/>
          <p:nvPr/>
        </p:nvSpPr>
        <p:spPr>
          <a:xfrm>
            <a:off x="631510" y="3131848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702980" y="3203286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11" idx="4"/>
            <a:endCxn id="13" idx="0"/>
          </p:cNvCxnSpPr>
          <p:nvPr/>
        </p:nvCxnSpPr>
        <p:spPr bwMode="auto">
          <a:xfrm rot="5400000">
            <a:off x="1151288" y="2544337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417328" y="2703220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34" name="33 Abrir llave"/>
          <p:cNvSpPr/>
          <p:nvPr/>
        </p:nvSpPr>
        <p:spPr>
          <a:xfrm rot="10800000">
            <a:off x="2774650" y="2131716"/>
            <a:ext cx="285752" cy="1357322"/>
          </a:xfrm>
          <a:prstGeom prst="leftBrace">
            <a:avLst>
              <a:gd name="adj1" fmla="val 8333"/>
              <a:gd name="adj2" fmla="val 90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34 CuadroTexto"/>
          <p:cNvSpPr txBox="1"/>
          <p:nvPr/>
        </p:nvSpPr>
        <p:spPr>
          <a:xfrm>
            <a:off x="2988964" y="2488906"/>
            <a:ext cx="4500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&lt;ssg4e:Obs1,rdf:type, cd:Observation&gt;,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&lt;ssg4e:Obs1,cd:observationResult,”34.5”&gt;,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&lt;ssg4e:Obs2,rdf:type, cd:Observation&gt;,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&lt;ssg4e:Obs2,cd:observationResult,”20.3”&gt;,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131840" y="198884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 &lt;</a:t>
            </a:r>
            <a:r>
              <a:rPr lang="en-GB" sz="1400" i="1" dirty="0" smtClean="0"/>
              <a:t>http://www.semsorgrid4env.eu/ccometeo.srdf</a:t>
            </a:r>
            <a:r>
              <a:rPr lang="en-GB" sz="1400" dirty="0" smtClean="0"/>
              <a:t>&gt;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/>
      <p:bldP spid="13" grpId="0" animBg="1"/>
      <p:bldP spid="14" grpId="0"/>
      <p:bldP spid="17" grpId="0"/>
      <p:bldP spid="34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over the last minute in the Solent Region ” </a:t>
            </a:r>
          </a:p>
        </p:txBody>
      </p:sp>
      <p:sp>
        <p:nvSpPr>
          <p:cNvPr id="6" name="5 Elipse"/>
          <p:cNvSpPr/>
          <p:nvPr/>
        </p:nvSpPr>
        <p:spPr>
          <a:xfrm>
            <a:off x="1214414" y="228599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uadroTexto"/>
          <p:cNvSpPr txBox="1"/>
          <p:nvPr/>
        </p:nvSpPr>
        <p:spPr>
          <a:xfrm>
            <a:off x="1285852" y="242886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8" name="7 Elipse"/>
          <p:cNvSpPr/>
          <p:nvPr/>
        </p:nvSpPr>
        <p:spPr>
          <a:xfrm>
            <a:off x="428596" y="335756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500034" y="342900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0" name="9 Conector recto de flecha"/>
          <p:cNvCxnSpPr>
            <a:stCxn id="6" idx="4"/>
            <a:endCxn id="8" idx="0"/>
          </p:cNvCxnSpPr>
          <p:nvPr/>
        </p:nvCxnSpPr>
        <p:spPr bwMode="auto">
          <a:xfrm rot="5400000">
            <a:off x="1126969" y="2662894"/>
            <a:ext cx="571504" cy="8178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0" y="285749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214778" y="1928802"/>
            <a:ext cx="49292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PREFIX </a:t>
            </a:r>
            <a:r>
              <a:rPr lang="en-GB" sz="1200" u="sng" dirty="0" err="1" smtClean="0"/>
              <a:t>cd</a:t>
            </a:r>
            <a:r>
              <a:rPr lang="en-GB" sz="1200" u="sng" dirty="0" smtClean="0"/>
              <a:t>: &lt;http://www.semsorgrid4env.eu/ontologies/CoastalDefences.owl#&gt;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sb</a:t>
            </a:r>
            <a:r>
              <a:rPr lang="en-GB" sz="1200" u="sng" dirty="0" smtClean="0"/>
              <a:t>: &lt;http://www.w3.org/2009/SSN-XG/Ontologies/SensorBasis.owl#&gt; 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rdf</a:t>
            </a:r>
            <a:r>
              <a:rPr lang="en-GB" sz="1200" u="sng" dirty="0" smtClean="0"/>
              <a:t>: &lt;http://www.w3.org/1999/02/22-rdf-syntax-ns#&gt; </a:t>
            </a:r>
          </a:p>
          <a:p>
            <a:r>
              <a:rPr lang="en-US" sz="1200" dirty="0" smtClean="0"/>
              <a:t>SELECT  ?</a:t>
            </a:r>
            <a:r>
              <a:rPr lang="en-US" sz="1200" u="sng" dirty="0" err="1" smtClean="0"/>
              <a:t>windspeed</a:t>
            </a:r>
            <a:r>
              <a:rPr lang="en-US" sz="1200" u="sng" dirty="0" smtClean="0"/>
              <a:t> </a:t>
            </a:r>
            <a:r>
              <a:rPr lang="en-US" sz="1200" u="sng" dirty="0" smtClean="0"/>
              <a:t>?</a:t>
            </a:r>
            <a:r>
              <a:rPr lang="en-US" sz="1200" u="sng" dirty="0" err="1" smtClean="0"/>
              <a:t>windts</a:t>
            </a:r>
            <a:r>
              <a:rPr lang="en-US" sz="1200" u="sng" dirty="0" smtClean="0"/>
              <a:t>  </a:t>
            </a:r>
            <a:endParaRPr lang="en-US" sz="1200" u="sng" dirty="0" smtClean="0"/>
          </a:p>
          <a:p>
            <a:r>
              <a:rPr lang="en-GB" sz="1200" dirty="0" smtClean="0"/>
              <a:t>FROM </a:t>
            </a:r>
            <a:r>
              <a:rPr lang="en-GB" sz="1200" b="1" dirty="0" smtClean="0"/>
              <a:t>STREAM </a:t>
            </a:r>
            <a:r>
              <a:rPr lang="en-GB" sz="1200" dirty="0" smtClean="0"/>
              <a:t>&lt;http://www.semsorgrid4env.eu/ccometeo.srdf&gt; </a:t>
            </a:r>
          </a:p>
          <a:p>
            <a:r>
              <a:rPr lang="en-GB" sz="1200" b="1" dirty="0" smtClean="0"/>
              <a:t>[ NOW – 1 MINUTE TO NOW – 0 MINUTES ]  </a:t>
            </a:r>
          </a:p>
          <a:p>
            <a:r>
              <a:rPr lang="en-GB" sz="1200" dirty="0" smtClean="0"/>
              <a:t>WHERE </a:t>
            </a:r>
          </a:p>
          <a:p>
            <a:r>
              <a:rPr lang="en-GB" sz="1200" dirty="0" smtClean="0"/>
              <a:t>{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WindObs</a:t>
            </a:r>
            <a:r>
              <a:rPr lang="en-GB" sz="1200" dirty="0" smtClean="0"/>
              <a:t> </a:t>
            </a:r>
            <a:r>
              <a:rPr lang="en-GB" sz="1200" dirty="0" smtClean="0"/>
              <a:t>a cd:Observation;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windspeed</a:t>
            </a:r>
            <a:r>
              <a:rPr lang="en-GB" sz="1200" u="sng" dirty="0" smtClean="0"/>
              <a:t>; </a:t>
            </a:r>
            <a:endParaRPr lang="en-GB" sz="1200" u="sng" dirty="0" smtClean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cd:observationResultTime</a:t>
            </a:r>
            <a:r>
              <a:rPr lang="en-GB" sz="1200" dirty="0" smtClean="0"/>
              <a:t> </a:t>
            </a:r>
            <a:r>
              <a:rPr lang="en-GB" sz="1200" dirty="0" smtClean="0"/>
              <a:t>?</a:t>
            </a:r>
            <a:r>
              <a:rPr lang="en-GB" sz="1200" u="sng" dirty="0" err="1" smtClean="0"/>
              <a:t>wind</a:t>
            </a:r>
            <a:r>
              <a:rPr lang="en-GB" sz="1200" u="sng" dirty="0" err="1" smtClean="0"/>
              <a:t>ts</a:t>
            </a:r>
            <a:r>
              <a:rPr lang="en-GB" sz="1200" u="sng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cd:observedProperty</a:t>
            </a:r>
            <a:r>
              <a:rPr lang="en-GB" sz="1200" dirty="0" smtClean="0"/>
              <a:t> </a:t>
            </a:r>
            <a:r>
              <a:rPr lang="en-GB" sz="1200" dirty="0" smtClean="0"/>
              <a:t>?</a:t>
            </a:r>
            <a:r>
              <a:rPr lang="en-GB" sz="1200" dirty="0" err="1" smtClean="0"/>
              <a:t>windProperty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cd:featureOfInterest</a:t>
            </a:r>
            <a:r>
              <a:rPr lang="en-GB" sz="1200" dirty="0" smtClean="0"/>
              <a:t> ?</a:t>
            </a:r>
            <a:r>
              <a:rPr lang="en-GB" sz="1200" dirty="0" err="1" smtClean="0"/>
              <a:t>windFeature</a:t>
            </a:r>
            <a:r>
              <a:rPr lang="en-GB" sz="1200" dirty="0" smtClean="0"/>
              <a:t>.  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windFeature</a:t>
            </a:r>
            <a:r>
              <a:rPr lang="en-GB" sz="1200" dirty="0" smtClean="0"/>
              <a:t> </a:t>
            </a:r>
            <a:r>
              <a:rPr lang="en-GB" sz="1200" dirty="0" smtClean="0"/>
              <a:t>a </a:t>
            </a:r>
            <a:r>
              <a:rPr lang="en-GB" sz="1200" dirty="0" err="1" smtClean="0"/>
              <a:t>cd:Feature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cd:locatedInRegion</a:t>
            </a:r>
            <a:r>
              <a:rPr lang="en-GB" sz="1200" dirty="0" smtClean="0"/>
              <a:t> </a:t>
            </a:r>
            <a:r>
              <a:rPr lang="en-GB" sz="1200" dirty="0" err="1" smtClean="0"/>
              <a:t>cd:SolentCCO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windProperty</a:t>
            </a:r>
            <a:r>
              <a:rPr lang="en-GB" sz="1200" dirty="0" smtClean="0"/>
              <a:t> </a:t>
            </a:r>
            <a:r>
              <a:rPr lang="en-GB" sz="1200" dirty="0" smtClean="0"/>
              <a:t>a </a:t>
            </a:r>
            <a:r>
              <a:rPr lang="en-GB" sz="1200" dirty="0" err="1" smtClean="0"/>
              <a:t>cd:WindSpeed</a:t>
            </a:r>
            <a:r>
              <a:rPr lang="en-GB" sz="1200" dirty="0" smtClean="0"/>
              <a:t>. </a:t>
            </a:r>
            <a:endParaRPr lang="en-GB" sz="1200" dirty="0" smtClean="0"/>
          </a:p>
          <a:p>
            <a:r>
              <a:rPr lang="en-GB" sz="1200" dirty="0" smtClean="0"/>
              <a:t> }</a:t>
            </a:r>
          </a:p>
        </p:txBody>
      </p:sp>
      <p:sp>
        <p:nvSpPr>
          <p:cNvPr id="13" name="12 Elipse"/>
          <p:cNvSpPr/>
          <p:nvPr/>
        </p:nvSpPr>
        <p:spPr>
          <a:xfrm>
            <a:off x="857224" y="442913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928662" y="457200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6" idx="4"/>
            <a:endCxn id="13" idx="0"/>
          </p:cNvCxnSpPr>
          <p:nvPr/>
        </p:nvCxnSpPr>
        <p:spPr bwMode="auto">
          <a:xfrm rot="5400000">
            <a:off x="821505" y="3429000"/>
            <a:ext cx="1643074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500034" y="392906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cd:featureOfInterest</a:t>
            </a:r>
            <a:endParaRPr lang="en-GB" sz="1000" dirty="0"/>
          </a:p>
        </p:txBody>
      </p:sp>
      <p:sp>
        <p:nvSpPr>
          <p:cNvPr id="27" name="26 Elipse"/>
          <p:cNvSpPr/>
          <p:nvPr/>
        </p:nvSpPr>
        <p:spPr>
          <a:xfrm>
            <a:off x="1928794" y="3500438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2000232" y="364331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cd:Property</a:t>
            </a:r>
            <a:endParaRPr lang="en-GB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43108" y="3071810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cd:observedProperty</a:t>
            </a:r>
            <a:endParaRPr lang="en-GB" sz="1000" dirty="0"/>
          </a:p>
        </p:txBody>
      </p:sp>
      <p:cxnSp>
        <p:nvCxnSpPr>
          <p:cNvPr id="30" name="29 Conector recto de flecha"/>
          <p:cNvCxnSpPr>
            <a:stCxn id="6" idx="4"/>
            <a:endCxn id="27" idx="0"/>
          </p:cNvCxnSpPr>
          <p:nvPr/>
        </p:nvCxnSpPr>
        <p:spPr bwMode="auto">
          <a:xfrm rot="16200000" flipH="1">
            <a:off x="1821637" y="2786058"/>
            <a:ext cx="714380" cy="7143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Elipse"/>
          <p:cNvSpPr/>
          <p:nvPr/>
        </p:nvSpPr>
        <p:spPr>
          <a:xfrm>
            <a:off x="1928794" y="5572140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22 Conector recto de flecha"/>
          <p:cNvCxnSpPr>
            <a:endCxn id="22" idx="1"/>
          </p:cNvCxnSpPr>
          <p:nvPr/>
        </p:nvCxnSpPr>
        <p:spPr bwMode="auto">
          <a:xfrm rot="16200000" flipH="1">
            <a:off x="1445319" y="4984045"/>
            <a:ext cx="716175" cy="6064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CuadroTexto"/>
          <p:cNvSpPr txBox="1"/>
          <p:nvPr/>
        </p:nvSpPr>
        <p:spPr>
          <a:xfrm>
            <a:off x="1714480" y="514351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cd:locatedInRegion</a:t>
            </a:r>
            <a:endParaRPr lang="en-GB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000232" y="571501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cd:Region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9" idx="3"/>
            <a:endCxn id="10" idx="0"/>
          </p:cNvCxnSpPr>
          <p:nvPr/>
        </p:nvCxnSpPr>
        <p:spPr>
          <a:xfrm>
            <a:off x="4286248" y="2750339"/>
            <a:ext cx="1214446" cy="6786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4716016" y="458112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</a:t>
            </a:r>
            <a:r>
              <a:rPr lang="es-ES" sz="1100" dirty="0" err="1" smtClean="0"/>
              <a:t>uples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4499992" y="2564904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2 CuadroTexto"/>
          <p:cNvSpPr txBox="1"/>
          <p:nvPr/>
        </p:nvSpPr>
        <p:spPr>
          <a:xfrm>
            <a:off x="1259632" y="479715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smtClean="0"/>
              <a:t>triple</a:t>
            </a:r>
            <a:r>
              <a:rPr lang="es-ES" sz="1100" dirty="0" smtClean="0"/>
              <a:t>s]</a:t>
            </a:r>
            <a:endParaRPr lang="es-ES" sz="1100" dirty="0"/>
          </a:p>
        </p:txBody>
      </p:sp>
      <p:cxnSp>
        <p:nvCxnSpPr>
          <p:cNvPr id="60" name="7 Conector recto de flecha"/>
          <p:cNvCxnSpPr>
            <a:stCxn id="10" idx="2"/>
            <a:endCxn id="63" idx="3"/>
          </p:cNvCxnSpPr>
          <p:nvPr/>
        </p:nvCxnSpPr>
        <p:spPr>
          <a:xfrm rot="5400000">
            <a:off x="4506990" y="3899774"/>
            <a:ext cx="772963" cy="1214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2339752" y="3501008"/>
            <a:ext cx="2304256" cy="576064"/>
          </a:xfrm>
          <a:prstGeom prst="rect">
            <a:avLst/>
          </a:prstGeom>
          <a:noFill/>
          <a:ln w="76200" cap="flat" cmpd="sng" algn="ctr">
            <a:solidFill>
              <a:srgbClr val="E99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S2O Mappings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4 Rectángulo"/>
          <p:cNvSpPr/>
          <p:nvPr/>
        </p:nvSpPr>
        <p:spPr>
          <a:xfrm>
            <a:off x="323528" y="980728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R2O Mappings </a:t>
            </a:r>
            <a:endParaRPr lang="en-GB" sz="24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Schema descriptions (probably mostly unused)</a:t>
            </a:r>
            <a:endParaRPr lang="en-GB" sz="2000" kern="0" dirty="0" smtClean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77281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&lt;has-table </a:t>
            </a:r>
            <a:r>
              <a:rPr lang="fr-CH" dirty="0" err="1" smtClean="0"/>
              <a:t>name</a:t>
            </a:r>
            <a:r>
              <a:rPr lang="fr-CH" dirty="0" smtClean="0"/>
              <a:t>="</a:t>
            </a:r>
            <a:r>
              <a:rPr lang="fr-CH" u="sng" dirty="0" err="1" smtClean="0"/>
              <a:t>raingauge</a:t>
            </a:r>
            <a:r>
              <a:rPr lang="fr-CH" u="sng" dirty="0" smtClean="0"/>
              <a:t>"&gt;</a:t>
            </a:r>
          </a:p>
          <a:p>
            <a:r>
              <a:rPr lang="fr-CH" dirty="0" smtClean="0"/>
              <a:t>     &lt;</a:t>
            </a:r>
            <a:r>
              <a:rPr lang="fr-CH" dirty="0" err="1" smtClean="0"/>
              <a:t>keycol</a:t>
            </a:r>
            <a:r>
              <a:rPr lang="fr-CH" dirty="0" smtClean="0"/>
              <a:t>-</a:t>
            </a:r>
            <a:r>
              <a:rPr lang="fr-CH" u="sng" dirty="0" err="1" smtClean="0"/>
              <a:t>desc</a:t>
            </a:r>
            <a:r>
              <a:rPr lang="fr-CH" u="sng" dirty="0" smtClean="0"/>
              <a:t> </a:t>
            </a:r>
            <a:r>
              <a:rPr lang="fr-CH" u="sng" dirty="0" err="1" smtClean="0"/>
              <a:t>name</a:t>
            </a:r>
            <a:r>
              <a:rPr lang="fr-CH" u="sng" dirty="0" smtClean="0"/>
              <a:t>="id"/&gt;</a:t>
            </a:r>
          </a:p>
          <a:p>
            <a:r>
              <a:rPr lang="fr-CH" dirty="0" smtClean="0"/>
              <a:t>     &lt;</a:t>
            </a:r>
            <a:r>
              <a:rPr lang="fr-CH" dirty="0" err="1" smtClean="0"/>
              <a:t>keycol</a:t>
            </a:r>
            <a:r>
              <a:rPr lang="fr-CH" dirty="0" smtClean="0"/>
              <a:t>-</a:t>
            </a:r>
            <a:r>
              <a:rPr lang="fr-CH" u="sng" dirty="0" err="1" smtClean="0"/>
              <a:t>desc</a:t>
            </a:r>
            <a:r>
              <a:rPr lang="fr-CH" u="sng" dirty="0" smtClean="0"/>
              <a:t> </a:t>
            </a:r>
            <a:r>
              <a:rPr lang="fr-CH" u="sng" dirty="0" err="1" smtClean="0"/>
              <a:t>name</a:t>
            </a:r>
            <a:r>
              <a:rPr lang="fr-CH" u="sng" dirty="0" smtClean="0"/>
              <a:t>="</a:t>
            </a:r>
            <a:r>
              <a:rPr lang="fr-CH" u="sng" dirty="0" err="1" smtClean="0"/>
              <a:t>ts</a:t>
            </a:r>
            <a:r>
              <a:rPr lang="fr-CH" u="sng" dirty="0" smtClean="0"/>
              <a:t>"/&gt;</a:t>
            </a:r>
          </a:p>
          <a:p>
            <a:r>
              <a:rPr lang="fr-CH" dirty="0" smtClean="0"/>
              <a:t>     &lt;</a:t>
            </a:r>
            <a:r>
              <a:rPr lang="fr-CH" dirty="0" err="1" smtClean="0"/>
              <a:t>nonkeycol</a:t>
            </a:r>
            <a:r>
              <a:rPr lang="fr-CH" dirty="0" smtClean="0"/>
              <a:t>-</a:t>
            </a:r>
            <a:r>
              <a:rPr lang="fr-CH" u="sng" dirty="0" err="1" smtClean="0"/>
              <a:t>desc</a:t>
            </a:r>
            <a:r>
              <a:rPr lang="fr-CH" u="sng" dirty="0" smtClean="0"/>
              <a:t> </a:t>
            </a:r>
            <a:r>
              <a:rPr lang="fr-CH" u="sng" dirty="0" err="1" smtClean="0"/>
              <a:t>name</a:t>
            </a:r>
            <a:r>
              <a:rPr lang="fr-CH" u="sng" dirty="0" smtClean="0"/>
              <a:t>="</a:t>
            </a:r>
            <a:r>
              <a:rPr lang="fr-CH" u="sng" dirty="0" err="1" smtClean="0"/>
              <a:t>level</a:t>
            </a:r>
            <a:r>
              <a:rPr lang="fr-CH" u="sng" dirty="0" smtClean="0"/>
              <a:t>"/&gt;</a:t>
            </a:r>
          </a:p>
          <a:p>
            <a:r>
              <a:rPr lang="fr-CH" dirty="0" smtClean="0"/>
              <a:t>&lt;/has-table</a:t>
            </a:r>
            <a:r>
              <a:rPr lang="fr-CH" dirty="0" smtClean="0"/>
              <a:t>&gt;</a:t>
            </a:r>
            <a:endParaRPr lang="fr-CH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59632" y="3501008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has-stream</a:t>
            </a:r>
            <a:r>
              <a:rPr lang="en-US" dirty="0" smtClean="0"/>
              <a:t> name="</a:t>
            </a:r>
            <a:r>
              <a:rPr lang="en-US" dirty="0" err="1" smtClean="0"/>
              <a:t>windsamples</a:t>
            </a:r>
            <a:r>
              <a:rPr lang="en-US" dirty="0" smtClean="0"/>
              <a:t>" </a:t>
            </a:r>
            <a:r>
              <a:rPr lang="en-US" dirty="0" err="1" smtClean="0">
                <a:solidFill>
                  <a:srgbClr val="FF0000"/>
                </a:solidFill>
              </a:rPr>
              <a:t>streamType</a:t>
            </a:r>
            <a:r>
              <a:rPr lang="en-US" dirty="0" smtClean="0">
                <a:solidFill>
                  <a:srgbClr val="FF0000"/>
                </a:solidFill>
              </a:rPr>
              <a:t>="push"</a:t>
            </a:r>
            <a:r>
              <a:rPr lang="en-US" dirty="0" smtClean="0"/>
              <a:t>&gt;</a:t>
            </a:r>
          </a:p>
          <a:p>
            <a:r>
              <a:rPr lang="fr-CH" dirty="0" smtClean="0"/>
              <a:t>   &lt;</a:t>
            </a:r>
            <a:r>
              <a:rPr lang="fr-CH" dirty="0" err="1" smtClean="0"/>
              <a:t>keycol</a:t>
            </a:r>
            <a:r>
              <a:rPr lang="fr-CH" dirty="0" smtClean="0"/>
              <a:t>-</a:t>
            </a:r>
            <a:r>
              <a:rPr lang="fr-CH" dirty="0" err="1" smtClean="0"/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="id"/&gt;</a:t>
            </a:r>
          </a:p>
          <a:p>
            <a:r>
              <a:rPr lang="fr-CH" dirty="0" smtClean="0"/>
              <a:t>   &lt;</a:t>
            </a:r>
            <a:r>
              <a:rPr lang="fr-CH" dirty="0" err="1" smtClean="0"/>
              <a:t>keycol</a:t>
            </a:r>
            <a:r>
              <a:rPr lang="fr-CH" dirty="0" smtClean="0"/>
              <a:t>-</a:t>
            </a:r>
            <a:r>
              <a:rPr lang="fr-CH" dirty="0" err="1" smtClean="0"/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</a:t>
            </a:r>
            <a:r>
              <a:rPr lang="fr-CH" dirty="0" err="1" smtClean="0"/>
              <a:t>ts</a:t>
            </a:r>
            <a:r>
              <a:rPr lang="fr-CH" dirty="0" smtClean="0"/>
              <a:t>"/&gt;</a:t>
            </a:r>
          </a:p>
          <a:p>
            <a:r>
              <a:rPr lang="fr-CH" dirty="0" smtClean="0"/>
              <a:t>   &lt;</a:t>
            </a:r>
            <a:r>
              <a:rPr lang="fr-CH" dirty="0" err="1" smtClean="0">
                <a:solidFill>
                  <a:srgbClr val="FF0000"/>
                </a:solidFill>
              </a:rPr>
              <a:t>timestamp</a:t>
            </a:r>
            <a:r>
              <a:rPr lang="fr-CH" dirty="0" smtClean="0">
                <a:solidFill>
                  <a:srgbClr val="FF0000"/>
                </a:solidFill>
              </a:rPr>
              <a:t>-</a:t>
            </a:r>
            <a:r>
              <a:rPr lang="fr-CH" dirty="0" err="1" smtClean="0">
                <a:solidFill>
                  <a:srgbClr val="FF0000"/>
                </a:solidFill>
              </a:rPr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</a:t>
            </a:r>
            <a:r>
              <a:rPr lang="fr-CH" dirty="0" err="1" smtClean="0"/>
              <a:t>ts</a:t>
            </a:r>
            <a:r>
              <a:rPr lang="fr-CH" dirty="0" smtClean="0"/>
              <a:t>" /&gt;</a:t>
            </a:r>
          </a:p>
          <a:p>
            <a:r>
              <a:rPr lang="fr-CH" dirty="0" smtClean="0"/>
              <a:t>   &lt;</a:t>
            </a:r>
            <a:r>
              <a:rPr lang="fr-CH" dirty="0" err="1" smtClean="0"/>
              <a:t>nonkeycol</a:t>
            </a:r>
            <a:r>
              <a:rPr lang="fr-CH" dirty="0" smtClean="0"/>
              <a:t>-</a:t>
            </a:r>
            <a:r>
              <a:rPr lang="fr-CH" dirty="0" err="1" smtClean="0"/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="speed"/&gt;</a:t>
            </a:r>
          </a:p>
          <a:p>
            <a:r>
              <a:rPr lang="fr-CH" dirty="0" smtClean="0"/>
              <a:t>   &lt;</a:t>
            </a:r>
            <a:r>
              <a:rPr lang="fr-CH" dirty="0" err="1" smtClean="0"/>
              <a:t>nonkeycol</a:t>
            </a:r>
            <a:r>
              <a:rPr lang="fr-CH" dirty="0" smtClean="0"/>
              <a:t>-</a:t>
            </a:r>
            <a:r>
              <a:rPr lang="fr-CH" dirty="0" err="1" smtClean="0"/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</a:t>
            </a:r>
            <a:r>
              <a:rPr lang="fr-CH" dirty="0" err="1" smtClean="0"/>
              <a:t>temperature</a:t>
            </a:r>
            <a:r>
              <a:rPr lang="fr-CH" dirty="0" smtClean="0"/>
              <a:t>"/&gt;</a:t>
            </a:r>
          </a:p>
          <a:p>
            <a:r>
              <a:rPr lang="fr-CH" dirty="0" smtClean="0"/>
              <a:t>   &lt;</a:t>
            </a:r>
            <a:r>
              <a:rPr lang="fr-CH" dirty="0" err="1" smtClean="0"/>
              <a:t>nonkeycol</a:t>
            </a:r>
            <a:r>
              <a:rPr lang="fr-CH" dirty="0" smtClean="0"/>
              <a:t>-</a:t>
            </a:r>
            <a:r>
              <a:rPr lang="fr-CH" dirty="0" err="1" smtClean="0"/>
              <a:t>desc</a:t>
            </a:r>
            <a:r>
              <a:rPr lang="fr-CH" dirty="0" smtClean="0"/>
              <a:t> </a:t>
            </a:r>
            <a:r>
              <a:rPr lang="fr-CH" dirty="0" err="1" smtClean="0"/>
              <a:t>name</a:t>
            </a:r>
            <a:r>
              <a:rPr lang="fr-CH" dirty="0" smtClean="0"/>
              <a:t>="direction"/&gt;</a:t>
            </a:r>
          </a:p>
          <a:p>
            <a:r>
              <a:rPr lang="fr-CH" dirty="0" smtClean="0"/>
              <a:t>&lt;/has-</a:t>
            </a:r>
            <a:r>
              <a:rPr lang="fr-CH" dirty="0" err="1" smtClean="0"/>
              <a:t>stream</a:t>
            </a:r>
            <a:r>
              <a:rPr lang="fr-CH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S2O </a:t>
            </a:r>
            <a:r>
              <a:rPr lang="fr-CH" dirty="0" err="1" smtClean="0"/>
              <a:t>Mappings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607576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&lt;</a:t>
            </a:r>
            <a:r>
              <a:rPr lang="fr-CH" sz="1200" dirty="0" err="1" smtClean="0"/>
              <a:t>conceptmap</a:t>
            </a:r>
            <a:r>
              <a:rPr lang="fr-CH" sz="1200" dirty="0" smtClean="0"/>
              <a:t>-</a:t>
            </a:r>
            <a:r>
              <a:rPr lang="fr-CH" sz="1200" dirty="0" err="1" smtClean="0"/>
              <a:t>def</a:t>
            </a:r>
            <a:r>
              <a:rPr lang="fr-CH" sz="1200" dirty="0" smtClean="0"/>
              <a:t> id="</a:t>
            </a:r>
            <a:r>
              <a:rPr lang="fr-CH" sz="1200" dirty="0" err="1" smtClean="0"/>
              <a:t>Observation_wind</a:t>
            </a:r>
            <a:r>
              <a:rPr lang="fr-CH" sz="1200" dirty="0" smtClean="0"/>
              <a:t>"</a:t>
            </a:r>
            <a:endParaRPr lang="fr-CH" sz="1200" dirty="0" smtClean="0"/>
          </a:p>
          <a:p>
            <a:r>
              <a:rPr lang="fr-CH" sz="1200" dirty="0" err="1" smtClean="0"/>
              <a:t>name</a:t>
            </a:r>
            <a:r>
              <a:rPr lang="fr-CH" sz="1200" dirty="0" smtClean="0"/>
              <a:t>="http://www.semsorgrid4env.eu/ontologies/CoastalDefences.owl#</a:t>
            </a:r>
            <a:r>
              <a:rPr lang="fr-CH" sz="1200" dirty="0" smtClean="0">
                <a:solidFill>
                  <a:srgbClr val="FF0000"/>
                </a:solidFill>
              </a:rPr>
              <a:t>Observation</a:t>
            </a:r>
            <a:r>
              <a:rPr lang="fr-CH" sz="1200" dirty="0" smtClean="0"/>
              <a:t>" </a:t>
            </a:r>
          </a:p>
          <a:p>
            <a:r>
              <a:rPr lang="fr-CH" sz="1200" dirty="0" err="1" smtClean="0"/>
              <a:t>virtualStream</a:t>
            </a:r>
            <a:r>
              <a:rPr lang="fr-CH" sz="1200" dirty="0" smtClean="0"/>
              <a:t>="</a:t>
            </a:r>
            <a:r>
              <a:rPr lang="fr-CH" sz="1200" dirty="0" smtClean="0">
                <a:solidFill>
                  <a:srgbClr val="FF0000"/>
                </a:solidFill>
              </a:rPr>
              <a:t>http://www.semsorgrid4env/ccometeo.srdf</a:t>
            </a:r>
            <a:r>
              <a:rPr lang="fr-CH" sz="1200" dirty="0" smtClean="0"/>
              <a:t>"&gt;</a:t>
            </a:r>
          </a:p>
          <a:p>
            <a:r>
              <a:rPr lang="fr-CH" sz="1200" dirty="0" smtClean="0"/>
              <a:t> &lt;</a:t>
            </a:r>
            <a:r>
              <a:rPr lang="fr-CH" sz="1200" dirty="0" err="1" smtClean="0"/>
              <a:t>uri</a:t>
            </a:r>
            <a:r>
              <a:rPr lang="fr-CH" sz="1200" dirty="0" smtClean="0"/>
              <a:t>-as&gt;</a:t>
            </a:r>
          </a:p>
          <a:p>
            <a:r>
              <a:rPr lang="fr-CH" sz="1200" dirty="0" smtClean="0"/>
              <a:t>  </a:t>
            </a:r>
            <a:r>
              <a:rPr lang="fr-CH" sz="1200" dirty="0" smtClean="0"/>
              <a:t> &lt;</a:t>
            </a:r>
            <a:r>
              <a:rPr lang="fr-CH" sz="1200" dirty="0" err="1" smtClean="0"/>
              <a:t>operation</a:t>
            </a:r>
            <a:r>
              <a:rPr lang="fr-CH" sz="1200" dirty="0" smtClean="0"/>
              <a:t> </a:t>
            </a:r>
            <a:r>
              <a:rPr lang="fr-CH" sz="1200" dirty="0" err="1" smtClean="0"/>
              <a:t>oper</a:t>
            </a:r>
            <a:r>
              <a:rPr lang="fr-CH" sz="1200" dirty="0" smtClean="0"/>
              <a:t>-id="</a:t>
            </a:r>
            <a:r>
              <a:rPr lang="fr-CH" sz="1200" dirty="0" err="1" smtClean="0"/>
              <a:t>concat</a:t>
            </a:r>
            <a:r>
              <a:rPr lang="fr-CH" sz="1200" dirty="0" smtClean="0"/>
              <a:t>"&gt;</a:t>
            </a:r>
          </a:p>
          <a:p>
            <a:r>
              <a:rPr lang="fr-CH" sz="1200" dirty="0" smtClean="0"/>
              <a:t>        &lt;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 on-</a:t>
            </a:r>
            <a:r>
              <a:rPr lang="fr-CH" sz="1200" dirty="0" err="1" smtClean="0"/>
              <a:t>param</a:t>
            </a:r>
            <a:r>
              <a:rPr lang="fr-CH" sz="1200" dirty="0" smtClean="0"/>
              <a:t>="string1"&gt;</a:t>
            </a:r>
          </a:p>
          <a:p>
            <a:r>
              <a:rPr lang="fr-CH" sz="1200" dirty="0" smtClean="0"/>
              <a:t>           </a:t>
            </a:r>
            <a:r>
              <a:rPr lang="fr-CH" sz="1200" dirty="0" smtClean="0"/>
              <a:t>&lt;</a:t>
            </a:r>
            <a:r>
              <a:rPr lang="fr-CH" sz="1200" dirty="0" smtClean="0"/>
              <a:t>has-value&gt;</a:t>
            </a:r>
            <a:r>
              <a:rPr lang="fr-CH" sz="1200" dirty="0" smtClean="0"/>
              <a:t>http://</a:t>
            </a:r>
            <a:r>
              <a:rPr lang="fr-CH" sz="1200" dirty="0" smtClean="0"/>
              <a:t>www.semsorgrid4env.eu/data#ObservationWind&lt;/</a:t>
            </a:r>
            <a:r>
              <a:rPr lang="fr-CH" sz="1200" dirty="0" smtClean="0"/>
              <a:t>has-value&gt;</a:t>
            </a:r>
          </a:p>
          <a:p>
            <a:r>
              <a:rPr lang="fr-CH" sz="1200" dirty="0" smtClean="0"/>
              <a:t>       &lt;/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-restriction&gt;</a:t>
            </a:r>
          </a:p>
          <a:p>
            <a:r>
              <a:rPr lang="fr-CH" sz="1200" dirty="0" smtClean="0"/>
              <a:t>       &lt;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 on-</a:t>
            </a:r>
            <a:r>
              <a:rPr lang="fr-CH" sz="1200" dirty="0" err="1" smtClean="0"/>
              <a:t>param</a:t>
            </a:r>
            <a:r>
              <a:rPr lang="fr-CH" sz="1200" dirty="0" smtClean="0"/>
              <a:t>="string2"&gt;</a:t>
            </a:r>
          </a:p>
          <a:p>
            <a:r>
              <a:rPr lang="fr-CH" sz="1200" dirty="0" smtClean="0"/>
              <a:t>        </a:t>
            </a:r>
            <a:r>
              <a:rPr lang="fr-CH" sz="1200" dirty="0" smtClean="0"/>
              <a:t>   &lt;</a:t>
            </a:r>
            <a:r>
              <a:rPr lang="fr-CH" sz="1200" dirty="0" smtClean="0"/>
              <a:t>has-</a:t>
            </a:r>
            <a:r>
              <a:rPr lang="fr-CH" sz="1200" dirty="0" err="1" smtClean="0"/>
              <a:t>column</a:t>
            </a:r>
            <a:r>
              <a:rPr lang="fr-CH" sz="1200" dirty="0" smtClean="0"/>
              <a:t>&gt;</a:t>
            </a:r>
            <a:r>
              <a:rPr lang="fr-CH" sz="1200" dirty="0" err="1" smtClean="0">
                <a:solidFill>
                  <a:srgbClr val="FF0000"/>
                </a:solidFill>
              </a:rPr>
              <a:t>meteostream.DateTime</a:t>
            </a:r>
            <a:r>
              <a:rPr lang="fr-CH" sz="1200" dirty="0" smtClean="0"/>
              <a:t>&lt;/has-</a:t>
            </a:r>
            <a:r>
              <a:rPr lang="fr-CH" sz="1200" dirty="0" err="1" smtClean="0"/>
              <a:t>column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    &lt;/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-restriction&gt;</a:t>
            </a:r>
          </a:p>
          <a:p>
            <a:r>
              <a:rPr lang="fr-CH" sz="1200" dirty="0" smtClean="0"/>
              <a:t>   &lt;/</a:t>
            </a:r>
            <a:r>
              <a:rPr lang="fr-CH" sz="1200" dirty="0" err="1" smtClean="0"/>
              <a:t>operation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&lt;/</a:t>
            </a:r>
            <a:r>
              <a:rPr lang="fr-CH" sz="1200" dirty="0" err="1" smtClean="0"/>
              <a:t>uri</a:t>
            </a:r>
            <a:r>
              <a:rPr lang="fr-CH" sz="1200" dirty="0" smtClean="0"/>
              <a:t>-as&gt;</a:t>
            </a:r>
          </a:p>
          <a:p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501008"/>
            <a:ext cx="638925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&lt;</a:t>
            </a:r>
            <a:r>
              <a:rPr lang="fr-CH" sz="1200" dirty="0" err="1" smtClean="0"/>
              <a:t>attributemap</a:t>
            </a:r>
            <a:r>
              <a:rPr lang="fr-CH" sz="1200" dirty="0" smtClean="0"/>
              <a:t>-</a:t>
            </a:r>
            <a:r>
              <a:rPr lang="fr-CH" sz="1200" dirty="0" err="1" smtClean="0"/>
              <a:t>def</a:t>
            </a:r>
            <a:r>
              <a:rPr lang="fr-CH" sz="1200" dirty="0" smtClean="0"/>
              <a:t> </a:t>
            </a:r>
            <a:endParaRPr lang="fr-CH" sz="1200" dirty="0" smtClean="0"/>
          </a:p>
          <a:p>
            <a:r>
              <a:rPr lang="fr-CH" sz="1200" dirty="0" err="1" smtClean="0"/>
              <a:t>name</a:t>
            </a:r>
            <a:r>
              <a:rPr lang="fr-CH" sz="1200" dirty="0" smtClean="0"/>
              <a:t>="http://www.semsorgrid4env.eu/ontologies/CoastalDefences.owl#</a:t>
            </a:r>
            <a:r>
              <a:rPr lang="fr-CH" sz="1200" dirty="0" smtClean="0">
                <a:solidFill>
                  <a:srgbClr val="FF0000"/>
                </a:solidFill>
              </a:rPr>
              <a:t>observationResult</a:t>
            </a:r>
            <a:r>
              <a:rPr lang="fr-CH" sz="1200" dirty="0" smtClean="0"/>
              <a:t>" </a:t>
            </a:r>
            <a:endParaRPr lang="fr-CH" sz="1200" dirty="0" smtClean="0"/>
          </a:p>
          <a:p>
            <a:r>
              <a:rPr lang="fr-CH" sz="1200" dirty="0" err="1" smtClean="0"/>
              <a:t>dataType</a:t>
            </a:r>
            <a:r>
              <a:rPr lang="fr-CH" sz="1200" dirty="0" smtClean="0"/>
              <a:t>="</a:t>
            </a:r>
            <a:r>
              <a:rPr lang="fr-CH" sz="1200" dirty="0" err="1" smtClean="0"/>
              <a:t>xsd:double</a:t>
            </a:r>
            <a:r>
              <a:rPr lang="fr-CH" sz="1200" dirty="0" smtClean="0"/>
              <a:t>"&gt;</a:t>
            </a:r>
          </a:p>
          <a:p>
            <a:r>
              <a:rPr lang="fr-CH" sz="1200" dirty="0" smtClean="0"/>
              <a:t>&lt;</a:t>
            </a:r>
            <a:r>
              <a:rPr lang="fr-CH" sz="1200" dirty="0" err="1" smtClean="0"/>
              <a:t>selector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&lt;</a:t>
            </a:r>
            <a:r>
              <a:rPr lang="fr-CH" sz="1200" dirty="0" err="1" smtClean="0"/>
              <a:t>aftertransform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&lt;</a:t>
            </a:r>
            <a:r>
              <a:rPr lang="fr-CH" sz="1200" dirty="0" err="1" smtClean="0"/>
              <a:t>operation</a:t>
            </a:r>
            <a:r>
              <a:rPr lang="fr-CH" sz="1200" dirty="0" smtClean="0"/>
              <a:t> </a:t>
            </a:r>
            <a:r>
              <a:rPr lang="fr-CH" sz="1200" dirty="0" err="1" smtClean="0"/>
              <a:t>oper</a:t>
            </a:r>
            <a:r>
              <a:rPr lang="fr-CH" sz="1200" dirty="0" smtClean="0"/>
              <a:t>-id="constant"&gt;</a:t>
            </a:r>
          </a:p>
          <a:p>
            <a:r>
              <a:rPr lang="fr-CH" sz="1200" dirty="0" smtClean="0"/>
              <a:t>   &lt;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 on-</a:t>
            </a:r>
            <a:r>
              <a:rPr lang="fr-CH" sz="1200" dirty="0" err="1" smtClean="0"/>
              <a:t>param</a:t>
            </a:r>
            <a:r>
              <a:rPr lang="fr-CH" sz="1200" dirty="0" smtClean="0"/>
              <a:t>="</a:t>
            </a:r>
            <a:r>
              <a:rPr lang="fr-CH" sz="1200" dirty="0" err="1" smtClean="0"/>
              <a:t>const</a:t>
            </a:r>
            <a:r>
              <a:rPr lang="fr-CH" sz="1200" dirty="0" smtClean="0"/>
              <a:t>-val"&gt;</a:t>
            </a:r>
          </a:p>
          <a:p>
            <a:r>
              <a:rPr lang="fr-CH" sz="1200" dirty="0" smtClean="0"/>
              <a:t>    &lt;has-</a:t>
            </a:r>
            <a:r>
              <a:rPr lang="fr-CH" sz="1200" dirty="0" err="1" smtClean="0"/>
              <a:t>column</a:t>
            </a:r>
            <a:r>
              <a:rPr lang="fr-CH" sz="1200" dirty="0" smtClean="0"/>
              <a:t>&gt;</a:t>
            </a:r>
            <a:r>
              <a:rPr lang="fr-CH" sz="1200" dirty="0" err="1" smtClean="0">
                <a:solidFill>
                  <a:srgbClr val="FF0000"/>
                </a:solidFill>
              </a:rPr>
              <a:t>meteostream.Hs</a:t>
            </a:r>
            <a:r>
              <a:rPr lang="fr-CH" sz="1200" dirty="0" smtClean="0"/>
              <a:t>&lt;/has-</a:t>
            </a:r>
            <a:r>
              <a:rPr lang="fr-CH" sz="1200" dirty="0" err="1" smtClean="0"/>
              <a:t>column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&lt;/</a:t>
            </a:r>
            <a:r>
              <a:rPr lang="fr-CH" sz="1200" dirty="0" err="1" smtClean="0"/>
              <a:t>arg</a:t>
            </a:r>
            <a:r>
              <a:rPr lang="fr-CH" sz="1200" dirty="0" smtClean="0"/>
              <a:t>-restriction&gt;</a:t>
            </a:r>
          </a:p>
          <a:p>
            <a:r>
              <a:rPr lang="fr-CH" sz="1200" dirty="0" smtClean="0"/>
              <a:t>  &lt;/</a:t>
            </a:r>
            <a:r>
              <a:rPr lang="fr-CH" sz="1200" dirty="0" err="1" smtClean="0"/>
              <a:t>operation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&lt;/</a:t>
            </a:r>
            <a:r>
              <a:rPr lang="fr-CH" sz="1200" dirty="0" err="1" smtClean="0"/>
              <a:t>aftertransform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&lt;/</a:t>
            </a:r>
            <a:r>
              <a:rPr lang="fr-CH" sz="1200" dirty="0" err="1" smtClean="0"/>
              <a:t>selector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&lt;/</a:t>
            </a:r>
            <a:r>
              <a:rPr lang="fr-CH" sz="1200" dirty="0" err="1" smtClean="0"/>
              <a:t>attributemap</a:t>
            </a:r>
            <a:r>
              <a:rPr lang="fr-CH" sz="1200" dirty="0" smtClean="0"/>
              <a:t>-</a:t>
            </a:r>
            <a:r>
              <a:rPr lang="fr-CH" sz="1200" dirty="0" err="1" smtClean="0"/>
              <a:t>def</a:t>
            </a:r>
            <a:r>
              <a:rPr lang="fr-CH" sz="1200" dirty="0" smtClean="0"/>
              <a:t>&gt;</a:t>
            </a:r>
          </a:p>
          <a:p>
            <a:endParaRPr lang="fr-CH" sz="1400" dirty="0" smtClean="0"/>
          </a:p>
        </p:txBody>
      </p:sp>
      <p:sp>
        <p:nvSpPr>
          <p:cNvPr id="7" name="10 Elipse"/>
          <p:cNvSpPr/>
          <p:nvPr/>
        </p:nvSpPr>
        <p:spPr>
          <a:xfrm>
            <a:off x="5292080" y="4221088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11 CuadroTexto"/>
          <p:cNvSpPr txBox="1"/>
          <p:nvPr/>
        </p:nvSpPr>
        <p:spPr>
          <a:xfrm>
            <a:off x="5363518" y="436396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9" name="12 Elipse"/>
          <p:cNvSpPr/>
          <p:nvPr/>
        </p:nvSpPr>
        <p:spPr>
          <a:xfrm>
            <a:off x="4792014" y="5364096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13 CuadroTexto"/>
          <p:cNvSpPr txBox="1"/>
          <p:nvPr/>
        </p:nvSpPr>
        <p:spPr>
          <a:xfrm>
            <a:off x="4863484" y="5435534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1" name="14 Conector recto de flecha"/>
          <p:cNvCxnSpPr>
            <a:stCxn id="7" idx="4"/>
            <a:endCxn id="9" idx="0"/>
          </p:cNvCxnSpPr>
          <p:nvPr/>
        </p:nvCxnSpPr>
        <p:spPr bwMode="auto">
          <a:xfrm rot="5400000">
            <a:off x="5311792" y="4776585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6 CuadroTexto"/>
          <p:cNvSpPr txBox="1"/>
          <p:nvPr/>
        </p:nvSpPr>
        <p:spPr>
          <a:xfrm>
            <a:off x="5577832" y="4935468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14" name="7 Rectángulo redondeado"/>
          <p:cNvSpPr/>
          <p:nvPr/>
        </p:nvSpPr>
        <p:spPr>
          <a:xfrm>
            <a:off x="7452320" y="465313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8 CuadroTexto"/>
          <p:cNvSpPr txBox="1"/>
          <p:nvPr/>
        </p:nvSpPr>
        <p:spPr>
          <a:xfrm>
            <a:off x="7452320" y="4653136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meteostream</a:t>
            </a:r>
            <a:endParaRPr lang="en-GB" sz="800" dirty="0"/>
          </a:p>
        </p:txBody>
      </p:sp>
      <p:cxnSp>
        <p:nvCxnSpPr>
          <p:cNvPr id="16" name="9 Conector recto"/>
          <p:cNvCxnSpPr/>
          <p:nvPr/>
        </p:nvCxnSpPr>
        <p:spPr bwMode="auto">
          <a:xfrm>
            <a:off x="7452320" y="48674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0 CuadroTexto"/>
          <p:cNvSpPr txBox="1"/>
          <p:nvPr/>
        </p:nvSpPr>
        <p:spPr>
          <a:xfrm>
            <a:off x="7452320" y="4869160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9" name="26 Flecha izquierda y derecha"/>
          <p:cNvSpPr/>
          <p:nvPr/>
        </p:nvSpPr>
        <p:spPr>
          <a:xfrm>
            <a:off x="7020272" y="4797152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S2O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10 Elipse"/>
          <p:cNvSpPr/>
          <p:nvPr/>
        </p:nvSpPr>
        <p:spPr>
          <a:xfrm>
            <a:off x="1043608" y="2780928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11 CuadroTexto"/>
          <p:cNvSpPr txBox="1"/>
          <p:nvPr/>
        </p:nvSpPr>
        <p:spPr>
          <a:xfrm>
            <a:off x="1115046" y="292380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7" name="12 Elipse"/>
          <p:cNvSpPr/>
          <p:nvPr/>
        </p:nvSpPr>
        <p:spPr>
          <a:xfrm>
            <a:off x="543542" y="3923936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13 CuadroTexto"/>
          <p:cNvSpPr txBox="1"/>
          <p:nvPr/>
        </p:nvSpPr>
        <p:spPr>
          <a:xfrm>
            <a:off x="615012" y="3995374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9" name="14 Conector recto de flecha"/>
          <p:cNvCxnSpPr>
            <a:stCxn id="5" idx="4"/>
            <a:endCxn id="7" idx="0"/>
          </p:cNvCxnSpPr>
          <p:nvPr/>
        </p:nvCxnSpPr>
        <p:spPr bwMode="auto">
          <a:xfrm rot="5400000">
            <a:off x="1063320" y="3336425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16 CuadroTexto"/>
          <p:cNvSpPr txBox="1"/>
          <p:nvPr/>
        </p:nvSpPr>
        <p:spPr>
          <a:xfrm>
            <a:off x="1329360" y="3495308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11" name="7 Rectángulo redondeado"/>
          <p:cNvSpPr/>
          <p:nvPr/>
        </p:nvSpPr>
        <p:spPr>
          <a:xfrm>
            <a:off x="3923928" y="350100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8 CuadroTexto"/>
          <p:cNvSpPr txBox="1"/>
          <p:nvPr/>
        </p:nvSpPr>
        <p:spPr>
          <a:xfrm>
            <a:off x="3923928" y="3501008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nvdata_hornsea</a:t>
            </a:r>
            <a:endParaRPr lang="en-GB" sz="800" dirty="0"/>
          </a:p>
        </p:txBody>
      </p:sp>
      <p:cxnSp>
        <p:nvCxnSpPr>
          <p:cNvPr id="13" name="9 Conector recto"/>
          <p:cNvCxnSpPr/>
          <p:nvPr/>
        </p:nvCxnSpPr>
        <p:spPr bwMode="auto">
          <a:xfrm>
            <a:off x="3923928" y="371532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0 CuadroTexto"/>
          <p:cNvSpPr txBox="1"/>
          <p:nvPr/>
        </p:nvSpPr>
        <p:spPr>
          <a:xfrm>
            <a:off x="3923928" y="3717032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5" name="26 Flecha izquierda y derecha"/>
          <p:cNvSpPr/>
          <p:nvPr/>
        </p:nvSpPr>
        <p:spPr>
          <a:xfrm>
            <a:off x="2771800" y="3356992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7 Rectángulo redondeado"/>
          <p:cNvSpPr/>
          <p:nvPr/>
        </p:nvSpPr>
        <p:spPr>
          <a:xfrm>
            <a:off x="3923928" y="4365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8 CuadroTexto"/>
          <p:cNvSpPr txBox="1"/>
          <p:nvPr/>
        </p:nvSpPr>
        <p:spPr>
          <a:xfrm>
            <a:off x="3923928" y="4365104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18" name="9 Conector recto"/>
          <p:cNvCxnSpPr/>
          <p:nvPr/>
        </p:nvCxnSpPr>
        <p:spPr bwMode="auto">
          <a:xfrm>
            <a:off x="3923928" y="4579420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0 CuadroTexto"/>
          <p:cNvSpPr txBox="1"/>
          <p:nvPr/>
        </p:nvSpPr>
        <p:spPr>
          <a:xfrm>
            <a:off x="3923928" y="4581128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20" name="7 Rectángulo redondeado"/>
          <p:cNvSpPr/>
          <p:nvPr/>
        </p:nvSpPr>
        <p:spPr>
          <a:xfrm>
            <a:off x="3923928" y="263691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8 CuadroTexto"/>
          <p:cNvSpPr txBox="1"/>
          <p:nvPr/>
        </p:nvSpPr>
        <p:spPr>
          <a:xfrm>
            <a:off x="3923928" y="263691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nvdata_milford</a:t>
            </a:r>
            <a:endParaRPr lang="en-GB" sz="800" dirty="0"/>
          </a:p>
        </p:txBody>
      </p:sp>
      <p:cxnSp>
        <p:nvCxnSpPr>
          <p:cNvPr id="22" name="9 Conector recto"/>
          <p:cNvCxnSpPr/>
          <p:nvPr/>
        </p:nvCxnSpPr>
        <p:spPr bwMode="auto">
          <a:xfrm>
            <a:off x="3923928" y="28512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10 CuadroTexto"/>
          <p:cNvSpPr txBox="1"/>
          <p:nvPr/>
        </p:nvSpPr>
        <p:spPr>
          <a:xfrm>
            <a:off x="3923928" y="2852936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24" name="7 Rectángulo redondeado"/>
          <p:cNvSpPr/>
          <p:nvPr/>
        </p:nvSpPr>
        <p:spPr>
          <a:xfrm>
            <a:off x="3923928" y="177281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8 CuadroTexto"/>
          <p:cNvSpPr txBox="1"/>
          <p:nvPr/>
        </p:nvSpPr>
        <p:spPr>
          <a:xfrm>
            <a:off x="3923928" y="177281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nvdata_rhylflats</a:t>
            </a:r>
            <a:endParaRPr lang="en-GB" sz="800" dirty="0"/>
          </a:p>
        </p:txBody>
      </p:sp>
      <p:cxnSp>
        <p:nvCxnSpPr>
          <p:cNvPr id="26" name="9 Conector recto"/>
          <p:cNvCxnSpPr/>
          <p:nvPr/>
        </p:nvCxnSpPr>
        <p:spPr bwMode="auto">
          <a:xfrm>
            <a:off x="3923928" y="198713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10 CuadroTexto"/>
          <p:cNvSpPr txBox="1"/>
          <p:nvPr/>
        </p:nvSpPr>
        <p:spPr>
          <a:xfrm>
            <a:off x="3923928" y="1988840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208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33" name="TextBox 32"/>
          <p:cNvSpPr txBox="1"/>
          <p:nvPr/>
        </p:nvSpPr>
        <p:spPr>
          <a:xfrm>
            <a:off x="3635896" y="321297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414908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35" name="33 Abrir llave"/>
          <p:cNvSpPr/>
          <p:nvPr/>
        </p:nvSpPr>
        <p:spPr>
          <a:xfrm>
            <a:off x="3347864" y="2276872"/>
            <a:ext cx="273212" cy="2506600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076056" y="2708920"/>
            <a:ext cx="4200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 &lt;union </a:t>
            </a:r>
            <a:r>
              <a:rPr lang="fr-CH" sz="1200" dirty="0" err="1" smtClean="0"/>
              <a:t>name</a:t>
            </a:r>
            <a:r>
              <a:rPr lang="fr-CH" sz="1200" dirty="0" smtClean="0"/>
              <a:t>="</a:t>
            </a:r>
            <a:r>
              <a:rPr lang="fr-CH" sz="1200" dirty="0" err="1" smtClean="0"/>
              <a:t>meteostream</a:t>
            </a:r>
            <a:r>
              <a:rPr lang="fr-CH" sz="1200" dirty="0" smtClean="0"/>
              <a:t>"&gt;</a:t>
            </a:r>
          </a:p>
          <a:p>
            <a:r>
              <a:rPr lang="fr-CH" sz="1200" dirty="0" smtClean="0"/>
              <a:t>     &lt;</a:t>
            </a:r>
            <a:r>
              <a:rPr lang="fr-CH" sz="1200" dirty="0" err="1" smtClean="0"/>
              <a:t>map</a:t>
            </a:r>
            <a:r>
              <a:rPr lang="fr-CH" sz="1200" dirty="0" smtClean="0"/>
              <a:t> value="http://</a:t>
            </a:r>
            <a:r>
              <a:rPr lang="fr-CH" sz="1200" dirty="0" smtClean="0"/>
              <a:t>www.semsorgrid4env.eu/ontologies/</a:t>
            </a:r>
          </a:p>
          <a:p>
            <a:r>
              <a:rPr lang="fr-CH" sz="1200" dirty="0" smtClean="0"/>
              <a:t> </a:t>
            </a:r>
            <a:r>
              <a:rPr lang="fr-CH" sz="1200" dirty="0" smtClean="0"/>
              <a:t>                CoastalDefences.owl#</a:t>
            </a:r>
            <a:r>
              <a:rPr lang="fr-CH" sz="1200" dirty="0" err="1" smtClean="0"/>
              <a:t>SolentCCO</a:t>
            </a:r>
            <a:r>
              <a:rPr lang="fr-CH" sz="1200" dirty="0" smtClean="0"/>
              <a:t>"&gt;</a:t>
            </a:r>
          </a:p>
          <a:p>
            <a:r>
              <a:rPr lang="fr-CH" sz="1200" dirty="0" smtClean="0"/>
              <a:t>        &lt;</a:t>
            </a:r>
            <a:r>
              <a:rPr lang="fr-CH" sz="1200" dirty="0" err="1" smtClean="0"/>
              <a:t>extent</a:t>
            </a:r>
            <a:r>
              <a:rPr lang="fr-CH" sz="1200" dirty="0" smtClean="0"/>
              <a:t> </a:t>
            </a:r>
            <a:r>
              <a:rPr lang="fr-CH" sz="1200" dirty="0" err="1" smtClean="0"/>
              <a:t>name</a:t>
            </a:r>
            <a:r>
              <a:rPr lang="fr-CH" sz="1200" dirty="0" smtClean="0"/>
              <a:t>="</a:t>
            </a:r>
            <a:r>
              <a:rPr lang="fr-CH" sz="1200" dirty="0" err="1" smtClean="0"/>
              <a:t>envdata_hornsea</a:t>
            </a:r>
            <a:r>
              <a:rPr lang="fr-CH" sz="1200" dirty="0" smtClean="0"/>
              <a:t>"&gt;&lt;/</a:t>
            </a:r>
            <a:r>
              <a:rPr lang="fr-CH" sz="1200" dirty="0" err="1" smtClean="0"/>
              <a:t>extent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     &lt;</a:t>
            </a:r>
            <a:r>
              <a:rPr lang="fr-CH" sz="1200" dirty="0" err="1" smtClean="0"/>
              <a:t>extent</a:t>
            </a:r>
            <a:r>
              <a:rPr lang="fr-CH" sz="1200" dirty="0" smtClean="0"/>
              <a:t> </a:t>
            </a:r>
            <a:r>
              <a:rPr lang="fr-CH" sz="1200" dirty="0" err="1" smtClean="0"/>
              <a:t>name</a:t>
            </a:r>
            <a:r>
              <a:rPr lang="fr-CH" sz="1200" dirty="0" smtClean="0"/>
              <a:t>="</a:t>
            </a:r>
            <a:r>
              <a:rPr lang="fr-CH" sz="1200" dirty="0" err="1" smtClean="0"/>
              <a:t>envdata_rhylflats</a:t>
            </a:r>
            <a:r>
              <a:rPr lang="fr-CH" sz="1200" dirty="0" smtClean="0"/>
              <a:t>"&gt;&lt;/</a:t>
            </a:r>
            <a:r>
              <a:rPr lang="fr-CH" sz="1200" dirty="0" err="1" smtClean="0"/>
              <a:t>extent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     &lt;</a:t>
            </a:r>
            <a:r>
              <a:rPr lang="fr-CH" sz="1200" dirty="0" err="1" smtClean="0"/>
              <a:t>extent</a:t>
            </a:r>
            <a:r>
              <a:rPr lang="fr-CH" sz="1200" dirty="0" smtClean="0"/>
              <a:t> </a:t>
            </a:r>
            <a:r>
              <a:rPr lang="fr-CH" sz="1200" dirty="0" err="1" smtClean="0"/>
              <a:t>name</a:t>
            </a:r>
            <a:r>
              <a:rPr lang="fr-CH" sz="1200" dirty="0" smtClean="0"/>
              <a:t>="</a:t>
            </a:r>
            <a:r>
              <a:rPr lang="fr-CH" sz="1200" dirty="0" err="1" smtClean="0"/>
              <a:t>envdata_milford</a:t>
            </a:r>
            <a:r>
              <a:rPr lang="fr-CH" sz="1200" dirty="0" smtClean="0"/>
              <a:t>"&gt;&lt;/</a:t>
            </a:r>
            <a:r>
              <a:rPr lang="fr-CH" sz="1200" dirty="0" err="1" smtClean="0"/>
              <a:t>extent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     &lt;</a:t>
            </a:r>
            <a:r>
              <a:rPr lang="fr-CH" sz="1200" dirty="0" err="1" smtClean="0"/>
              <a:t>extent</a:t>
            </a:r>
            <a:r>
              <a:rPr lang="fr-CH" sz="1200" dirty="0" smtClean="0"/>
              <a:t> </a:t>
            </a:r>
            <a:r>
              <a:rPr lang="fr-CH" sz="1200" dirty="0" err="1" smtClean="0"/>
              <a:t>name</a:t>
            </a:r>
            <a:r>
              <a:rPr lang="fr-CH" sz="1200" dirty="0" smtClean="0"/>
              <a:t>="</a:t>
            </a:r>
            <a:r>
              <a:rPr lang="fr-CH" sz="1200" dirty="0" err="1" smtClean="0"/>
              <a:t>envdata_westbay</a:t>
            </a:r>
            <a:r>
              <a:rPr lang="fr-CH" sz="1200" dirty="0" smtClean="0"/>
              <a:t>"&gt;&lt;/</a:t>
            </a:r>
            <a:r>
              <a:rPr lang="fr-CH" sz="1200" dirty="0" err="1" smtClean="0"/>
              <a:t>extent</a:t>
            </a:r>
            <a:r>
              <a:rPr lang="fr-CH" sz="1200" dirty="0" smtClean="0"/>
              <a:t>&gt;</a:t>
            </a:r>
          </a:p>
          <a:p>
            <a:r>
              <a:rPr lang="fr-CH" sz="1200" dirty="0" smtClean="0"/>
              <a:t>      </a:t>
            </a:r>
            <a:r>
              <a:rPr lang="fr-CH" sz="1200" dirty="0" smtClean="0"/>
              <a:t>&lt;/</a:t>
            </a:r>
            <a:r>
              <a:rPr lang="fr-CH" sz="1200" dirty="0" err="1" smtClean="0"/>
              <a:t>map</a:t>
            </a:r>
            <a:r>
              <a:rPr lang="fr-CH" sz="1200" dirty="0" smtClean="0"/>
              <a:t>&gt;     </a:t>
            </a:r>
            <a:endParaRPr lang="fr-CH" sz="1200" dirty="0" smtClean="0"/>
          </a:p>
          <a:p>
            <a:r>
              <a:rPr lang="fr-CH" sz="1200" dirty="0" smtClean="0"/>
              <a:t>&lt;/union&gt;</a:t>
            </a:r>
            <a:endParaRPr lang="fr-CH" sz="1200" dirty="0"/>
          </a:p>
        </p:txBody>
      </p:sp>
      <p:sp>
        <p:nvSpPr>
          <p:cNvPr id="37" name="4 Rectángulo"/>
          <p:cNvSpPr/>
          <p:nvPr/>
        </p:nvSpPr>
        <p:spPr>
          <a:xfrm>
            <a:off x="0" y="908720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Union of extents-streams</a:t>
            </a:r>
            <a:endParaRPr lang="en-GB" sz="2000" kern="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9" idx="3"/>
            <a:endCxn id="10" idx="0"/>
          </p:cNvCxnSpPr>
          <p:nvPr/>
        </p:nvCxnSpPr>
        <p:spPr>
          <a:xfrm>
            <a:off x="4286248" y="2750339"/>
            <a:ext cx="1214446" cy="6786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4716016" y="458112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</a:t>
            </a:r>
            <a:r>
              <a:rPr lang="es-ES" sz="1100" dirty="0" err="1" smtClean="0"/>
              <a:t>uples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2843808" y="2060848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 </a:t>
            </a:r>
            <a:r>
              <a:rPr lang="es-ES" sz="1100" dirty="0" smtClean="0"/>
              <a:t>algebra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2 CuadroTexto"/>
          <p:cNvSpPr txBox="1"/>
          <p:nvPr/>
        </p:nvSpPr>
        <p:spPr>
          <a:xfrm>
            <a:off x="1259632" y="479715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smtClean="0"/>
              <a:t>triple</a:t>
            </a:r>
            <a:r>
              <a:rPr lang="es-ES" sz="1100" dirty="0" smtClean="0"/>
              <a:t>s]</a:t>
            </a:r>
            <a:endParaRPr lang="es-ES" sz="1100" dirty="0"/>
          </a:p>
        </p:txBody>
      </p:sp>
      <p:cxnSp>
        <p:nvCxnSpPr>
          <p:cNvPr id="60" name="7 Conector recto de flecha"/>
          <p:cNvCxnSpPr>
            <a:stCxn id="10" idx="2"/>
            <a:endCxn id="63" idx="3"/>
          </p:cNvCxnSpPr>
          <p:nvPr/>
        </p:nvCxnSpPr>
        <p:spPr>
          <a:xfrm rot="5400000">
            <a:off x="4506990" y="3899774"/>
            <a:ext cx="772963" cy="1214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2555776" y="2276872"/>
            <a:ext cx="1872208" cy="936104"/>
          </a:xfrm>
          <a:prstGeom prst="rect">
            <a:avLst/>
          </a:prstGeom>
          <a:noFill/>
          <a:ln w="76200" cap="flat" cmpd="sng" algn="ctr">
            <a:solidFill>
              <a:srgbClr val="E99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32 CuadroTexto"/>
          <p:cNvSpPr txBox="1"/>
          <p:nvPr/>
        </p:nvSpPr>
        <p:spPr>
          <a:xfrm>
            <a:off x="4644008" y="2708920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Stored</a:t>
            </a:r>
            <a:r>
              <a:rPr lang="fr-CH" dirty="0" smtClean="0"/>
              <a:t> Data </a:t>
            </a:r>
            <a:r>
              <a:rPr lang="fr-CH" dirty="0" err="1" smtClean="0"/>
              <a:t>Query</a:t>
            </a:r>
            <a:r>
              <a:rPr lang="fr-CH" dirty="0" smtClean="0"/>
              <a:t> Translation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5 Rectángulo"/>
          <p:cNvSpPr/>
          <p:nvPr/>
        </p:nvSpPr>
        <p:spPr>
          <a:xfrm>
            <a:off x="4499992" y="3140968"/>
            <a:ext cx="482453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</a:t>
            </a:r>
            <a:r>
              <a:rPr lang="en-GB" sz="1100" dirty="0" smtClean="0"/>
              <a:t>ssg4env.eu#ObservationWind' </a:t>
            </a:r>
            <a:r>
              <a:rPr lang="en-GB" sz="1100" dirty="0" smtClean="0"/>
              <a:t>,  </a:t>
            </a:r>
            <a:endParaRPr lang="en-GB" sz="1100" dirty="0" smtClean="0"/>
          </a:p>
          <a:p>
            <a:r>
              <a:rPr lang="en-GB" sz="1100" dirty="0" smtClean="0"/>
              <a:t>	</a:t>
            </a:r>
            <a:r>
              <a:rPr lang="en-GB" sz="1100" dirty="0" err="1" smtClean="0"/>
              <a:t>envdata_milford.datetime</a:t>
            </a:r>
            <a:r>
              <a:rPr lang="en-GB" sz="1100" dirty="0" smtClean="0"/>
              <a:t> </a:t>
            </a:r>
            <a:r>
              <a:rPr lang="en-GB" sz="1100" dirty="0" smtClean="0"/>
              <a:t>) as  </a:t>
            </a:r>
            <a:r>
              <a:rPr lang="en-GB" sz="1100" dirty="0" smtClean="0"/>
              <a:t>x</a:t>
            </a:r>
            <a:r>
              <a:rPr lang="en-GB" sz="1100" dirty="0" smtClean="0"/>
              <a:t>, </a:t>
            </a:r>
            <a:endParaRPr lang="en-GB" sz="1100" dirty="0" smtClean="0"/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envdata_milford</a:t>
            </a:r>
            <a:r>
              <a:rPr lang="en-US" sz="1100" dirty="0" smtClean="0"/>
              <a:t> 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</a:t>
            </a:r>
            <a:r>
              <a:rPr lang="en-US" sz="1100" dirty="0" smtClean="0"/>
              <a:t>1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  <a:endParaRPr lang="en-US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‘ssg4env.eu#ObservationWind' ,  </a:t>
            </a:r>
          </a:p>
          <a:p>
            <a:r>
              <a:rPr lang="en-GB" sz="1100" dirty="0" smtClean="0"/>
              <a:t>	</a:t>
            </a:r>
            <a:r>
              <a:rPr lang="en-GB" sz="1100" dirty="0" err="1" smtClean="0"/>
              <a:t>envdata_milford.datetime</a:t>
            </a:r>
            <a:r>
              <a:rPr lang="en-GB" sz="1100" dirty="0" smtClean="0"/>
              <a:t> ) as  x, </a:t>
            </a:r>
            <a:endParaRPr lang="en-GB" sz="1100" dirty="0" smtClean="0"/>
          </a:p>
          <a:p>
            <a:r>
              <a:rPr lang="en-GB" sz="1100" dirty="0" smtClean="0"/>
              <a:t>                 </a:t>
            </a:r>
            <a:r>
              <a:rPr lang="en-GB" sz="1100" dirty="0" err="1" smtClean="0"/>
              <a:t>envdata_milford.Hs</a:t>
            </a:r>
            <a:r>
              <a:rPr lang="en-GB" sz="1100" dirty="0" smtClean="0"/>
              <a:t> as y	</a:t>
            </a:r>
            <a:endParaRPr lang="en-GB" sz="1100" dirty="0" smtClean="0"/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envdata_milford</a:t>
            </a:r>
            <a:r>
              <a:rPr lang="en-US" sz="1100" dirty="0" smtClean="0"/>
              <a:t> 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GB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708920"/>
            <a:ext cx="40006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SELECT ?y</a:t>
            </a:r>
          </a:p>
          <a:p>
            <a:r>
              <a:rPr lang="en-GB" sz="1400" dirty="0" smtClean="0"/>
              <a:t>FROM STREAM &lt;</a:t>
            </a:r>
            <a:r>
              <a:rPr lang="en-GB" sz="1400" dirty="0" smtClean="0"/>
              <a:t> STREAM </a:t>
            </a:r>
            <a:endParaRPr lang="en-GB" sz="1400" dirty="0" smtClean="0"/>
          </a:p>
          <a:p>
            <a:r>
              <a:rPr lang="en-GB" sz="1400" dirty="0" smtClean="0"/>
              <a:t>&lt;</a:t>
            </a:r>
            <a:r>
              <a:rPr lang="en-GB" sz="1400" dirty="0" smtClean="0"/>
              <a:t>http://www.semsorgrid4env.eu/ccometeo.srdf&gt; </a:t>
            </a:r>
          </a:p>
          <a:p>
            <a:r>
              <a:rPr lang="en-GB" sz="1400" dirty="0" smtClean="0"/>
              <a:t>[ NOW – 1 MINUTE TO NOW – 0 MINUTES </a:t>
            </a:r>
            <a:r>
              <a:rPr lang="en-GB" sz="1400" b="1" dirty="0" smtClean="0"/>
              <a:t>] </a:t>
            </a:r>
            <a:r>
              <a:rPr lang="en-GB" sz="1400" dirty="0" smtClean="0"/>
              <a:t>&gt;</a:t>
            </a:r>
          </a:p>
          <a:p>
            <a:r>
              <a:rPr lang="en-GB" sz="1400" dirty="0" smtClean="0"/>
              <a:t>WHERE</a:t>
            </a:r>
          </a:p>
          <a:p>
            <a:r>
              <a:rPr lang="en-GB" sz="1400" dirty="0" smtClean="0"/>
              <a:t>{ ?</a:t>
            </a:r>
            <a:r>
              <a:rPr lang="en-GB" sz="1400" dirty="0" smtClean="0"/>
              <a:t>x</a:t>
            </a:r>
            <a:r>
              <a:rPr lang="en-GB" sz="1400" dirty="0" smtClean="0"/>
              <a:t> </a:t>
            </a:r>
            <a:r>
              <a:rPr lang="en-GB" sz="1400" dirty="0" smtClean="0"/>
              <a:t>a </a:t>
            </a:r>
            <a:r>
              <a:rPr lang="en-GB" sz="1400" dirty="0" err="1" smtClean="0"/>
              <a:t>cd:Observation</a:t>
            </a:r>
            <a:r>
              <a:rPr lang="en-GB" sz="1400" dirty="0" smtClean="0"/>
              <a:t>; 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cd:observationResult</a:t>
            </a:r>
            <a:r>
              <a:rPr lang="en-GB" sz="1400" dirty="0" smtClean="0"/>
              <a:t> </a:t>
            </a:r>
            <a:r>
              <a:rPr lang="en-GB" sz="1400" dirty="0" smtClean="0"/>
              <a:t>?</a:t>
            </a:r>
            <a:r>
              <a:rPr lang="en-GB" sz="1400" u="sng" dirty="0" smtClean="0"/>
              <a:t>y</a:t>
            </a:r>
            <a:r>
              <a:rPr lang="en-GB" sz="1400" u="sng" dirty="0" smtClean="0"/>
              <a:t>.</a:t>
            </a:r>
            <a:r>
              <a:rPr lang="en-GB" sz="1400" u="sng" dirty="0" smtClean="0"/>
              <a:t> }</a:t>
            </a:r>
            <a:endParaRPr lang="en-GB" sz="1400" u="sng" dirty="0" smtClean="0"/>
          </a:p>
          <a:p>
            <a:endParaRPr lang="fr-CH" dirty="0"/>
          </a:p>
        </p:txBody>
      </p:sp>
      <p:grpSp>
        <p:nvGrpSpPr>
          <p:cNvPr id="7" name="22 Grupo"/>
          <p:cNvGrpSpPr/>
          <p:nvPr/>
        </p:nvGrpSpPr>
        <p:grpSpPr>
          <a:xfrm>
            <a:off x="2788053" y="1772816"/>
            <a:ext cx="2718241" cy="500066"/>
            <a:chOff x="2788053" y="1772816"/>
            <a:chExt cx="2718241" cy="500066"/>
          </a:xfrm>
        </p:grpSpPr>
        <p:sp>
          <p:nvSpPr>
            <p:cNvPr id="8" name="Rectangle 3"/>
            <p:cNvSpPr/>
            <p:nvPr/>
          </p:nvSpPr>
          <p:spPr>
            <a:xfrm>
              <a:off x="3995936" y="1772816"/>
              <a:ext cx="864096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 smtClean="0"/>
                <a:t>Translation</a:t>
              </a:r>
              <a:endParaRPr lang="en-US" sz="1000" dirty="0"/>
            </a:p>
          </p:txBody>
        </p:sp>
        <p:sp>
          <p:nvSpPr>
            <p:cNvPr id="9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3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8" name="Straight Connector 12"/>
              <p:cNvCxnSpPr>
                <a:stCxn id="15" idx="2"/>
                <a:endCxn id="14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/>
              <p:cNvCxnSpPr>
                <a:stCxn id="15" idx="2"/>
                <a:endCxn id="13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7"/>
              <p:cNvCxnSpPr>
                <a:stCxn id="13" idx="2"/>
                <a:endCxn id="17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13" idx="2"/>
                <a:endCxn id="16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1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7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Redundant queries, unacceptable for stream processing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Queries: </a:t>
            </a:r>
            <a:endParaRPr lang="en-GB" sz="20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GB" sz="2000" kern="0" dirty="0" smtClean="0">
              <a:solidFill>
                <a:srgbClr val="4D4D4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1412776"/>
            <a:ext cx="2772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?y </a:t>
            </a:r>
          </a:p>
          <a:p>
            <a:r>
              <a:rPr lang="en-GB" dirty="0" smtClean="0"/>
              <a:t>WHERE</a:t>
            </a:r>
          </a:p>
          <a:p>
            <a:r>
              <a:rPr lang="en-GB" dirty="0" smtClean="0"/>
              <a:t>{ ?</a:t>
            </a:r>
            <a:r>
              <a:rPr lang="en-GB" dirty="0" smtClean="0"/>
              <a:t>x</a:t>
            </a:r>
            <a:r>
              <a:rPr lang="en-GB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cd:Observation</a:t>
            </a:r>
            <a:r>
              <a:rPr lang="en-GB" dirty="0" smtClean="0"/>
              <a:t>; 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cd:observationResult</a:t>
            </a:r>
            <a:r>
              <a:rPr lang="en-GB" dirty="0" smtClean="0"/>
              <a:t> </a:t>
            </a:r>
            <a:r>
              <a:rPr lang="en-GB" dirty="0" smtClean="0"/>
              <a:t>?</a:t>
            </a:r>
            <a:r>
              <a:rPr lang="en-GB" u="sng" dirty="0" smtClean="0"/>
              <a:t>y</a:t>
            </a:r>
            <a:r>
              <a:rPr lang="en-GB" u="sng" dirty="0" smtClean="0"/>
              <a:t>.</a:t>
            </a:r>
            <a:r>
              <a:rPr lang="en-GB" u="sng" dirty="0" smtClean="0"/>
              <a:t> }</a:t>
            </a:r>
            <a:endParaRPr lang="en-GB" u="sng" dirty="0" smtClean="0"/>
          </a:p>
          <a:p>
            <a:endParaRPr lang="fr-CH" dirty="0"/>
          </a:p>
        </p:txBody>
      </p:sp>
      <p:sp>
        <p:nvSpPr>
          <p:cNvPr id="20" name="27 Flecha izquierda y derecha"/>
          <p:cNvSpPr/>
          <p:nvPr/>
        </p:nvSpPr>
        <p:spPr>
          <a:xfrm>
            <a:off x="3419872" y="162880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324" name="Picture 12" descr="http://latex.codecogs.com/gif.latex?\LARGE%20q(\vec%7bx%7d)\leftarrow%20\phi(\vec%7bx%7d,\vec%7by%7d)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564904"/>
            <a:ext cx="1924050" cy="32385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83568" y="3140968"/>
            <a:ext cx="72369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?y</a:t>
            </a:r>
          </a:p>
          <a:p>
            <a:r>
              <a:rPr lang="en-GB" dirty="0" smtClean="0"/>
              <a:t>FROM STREAM &lt;</a:t>
            </a:r>
            <a:r>
              <a:rPr lang="en-GB" dirty="0" smtClean="0"/>
              <a:t> STREAM &lt;http://www.semsorgrid4env.eu/ccometeo.srdf&gt; </a:t>
            </a:r>
          </a:p>
          <a:p>
            <a:r>
              <a:rPr lang="en-GB" dirty="0" smtClean="0"/>
              <a:t>[ NOW – 1 MINUTE TO NOW – 0 MINUTES </a:t>
            </a:r>
            <a:r>
              <a:rPr lang="en-GB" b="1" dirty="0" smtClean="0"/>
              <a:t>] 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WHERE</a:t>
            </a:r>
          </a:p>
          <a:p>
            <a:r>
              <a:rPr lang="en-GB" dirty="0" smtClean="0"/>
              <a:t>{ ?</a:t>
            </a:r>
            <a:r>
              <a:rPr lang="en-GB" dirty="0" smtClean="0"/>
              <a:t>x</a:t>
            </a:r>
            <a:r>
              <a:rPr lang="en-GB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cd:Observation</a:t>
            </a:r>
            <a:r>
              <a:rPr lang="en-GB" dirty="0" smtClean="0"/>
              <a:t>; 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cd:observationResult</a:t>
            </a:r>
            <a:r>
              <a:rPr lang="en-GB" dirty="0" smtClean="0"/>
              <a:t> </a:t>
            </a:r>
            <a:r>
              <a:rPr lang="en-GB" dirty="0" smtClean="0"/>
              <a:t>?</a:t>
            </a:r>
            <a:r>
              <a:rPr lang="en-GB" u="sng" dirty="0" smtClean="0"/>
              <a:t>y</a:t>
            </a:r>
            <a:r>
              <a:rPr lang="en-GB" u="sng" dirty="0" smtClean="0"/>
              <a:t>.</a:t>
            </a:r>
            <a:r>
              <a:rPr lang="en-GB" u="sng" dirty="0" smtClean="0"/>
              <a:t> }</a:t>
            </a:r>
            <a:endParaRPr lang="en-GB" u="sng" dirty="0" smtClean="0"/>
          </a:p>
          <a:p>
            <a:endParaRPr lang="fr-CH" dirty="0"/>
          </a:p>
        </p:txBody>
      </p:sp>
      <p:pic>
        <p:nvPicPr>
          <p:cNvPr id="13338" name="Picture 26" descr="http://latex.codecogs.com/gif.latex?\large%20q(y)\leftarrow%20Observation(x)%20\wedge%20observationResult(x,y)\\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628800"/>
            <a:ext cx="4448175" cy="238125"/>
          </a:xfrm>
          <a:prstGeom prst="rect">
            <a:avLst/>
          </a:prstGeom>
          <a:noFill/>
        </p:spPr>
      </p:pic>
      <p:pic>
        <p:nvPicPr>
          <p:cNvPr id="13340" name="Picture 28" descr="http://latex.codecogs.com/gif.latex?\large%20q(y)%5bt_i,t_f,\delta%5d\leftarrow%20(Observation(x)%20\wedge%20observationResult(x,y))%5bt_i,t_f,\delta%5d\\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5013176"/>
            <a:ext cx="5895975" cy="24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Query</a:t>
            </a:r>
            <a:r>
              <a:rPr lang="fr-CH" dirty="0" smtClean="0"/>
              <a:t> Translation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9512" y="764704"/>
            <a:ext cx="8358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Mappings: </a:t>
            </a:r>
            <a:endParaRPr lang="en-GB" sz="20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GB" sz="2000" kern="0" dirty="0" smtClean="0">
              <a:solidFill>
                <a:srgbClr val="4D4D4D"/>
              </a:solidFill>
            </a:endParaRPr>
          </a:p>
        </p:txBody>
      </p:sp>
      <p:pic>
        <p:nvPicPr>
          <p:cNvPr id="6" name="Picture 14" descr="http://latex.codecogs.com/gif.latex?\LARGE%20\mathit%7b\Psi%20\leadsto%20\Phi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268760"/>
            <a:ext cx="904875" cy="228600"/>
          </a:xfrm>
          <a:prstGeom prst="rect">
            <a:avLst/>
          </a:prstGeom>
          <a:noFill/>
        </p:spPr>
      </p:pic>
      <p:sp>
        <p:nvSpPr>
          <p:cNvPr id="7" name="29 Flecha derecha"/>
          <p:cNvSpPr/>
          <p:nvPr/>
        </p:nvSpPr>
        <p:spPr>
          <a:xfrm rot="425337">
            <a:off x="3349486" y="122565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64 CuadroTexto"/>
          <p:cNvSpPr txBox="1"/>
          <p:nvPr/>
        </p:nvSpPr>
        <p:spPr>
          <a:xfrm>
            <a:off x="2555776" y="112474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9" name="64 CuadroTexto"/>
          <p:cNvSpPr txBox="1"/>
          <p:nvPr/>
        </p:nvSpPr>
        <p:spPr>
          <a:xfrm>
            <a:off x="5580112" y="112474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  <a:r>
              <a:rPr lang="es-ES" dirty="0" smtClean="0"/>
              <a:t>lgebra </a:t>
            </a:r>
            <a:r>
              <a:rPr lang="es-ES" dirty="0" err="1" smtClean="0"/>
              <a:t>expression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sp>
        <p:nvSpPr>
          <p:cNvPr id="10" name="29 Flecha derecha"/>
          <p:cNvSpPr/>
          <p:nvPr/>
        </p:nvSpPr>
        <p:spPr>
          <a:xfrm rot="10190829">
            <a:off x="5024021" y="126228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Elipse"/>
          <p:cNvSpPr/>
          <p:nvPr/>
        </p:nvSpPr>
        <p:spPr>
          <a:xfrm>
            <a:off x="971600" y="2204864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1043038" y="234774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13" name="12 Elipse"/>
          <p:cNvSpPr/>
          <p:nvPr/>
        </p:nvSpPr>
        <p:spPr>
          <a:xfrm>
            <a:off x="471534" y="334787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543004" y="341931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11" idx="4"/>
            <a:endCxn id="13" idx="0"/>
          </p:cNvCxnSpPr>
          <p:nvPr/>
        </p:nvCxnSpPr>
        <p:spPr bwMode="auto">
          <a:xfrm rot="5400000">
            <a:off x="991312" y="2760361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6 CuadroTexto"/>
          <p:cNvSpPr txBox="1"/>
          <p:nvPr/>
        </p:nvSpPr>
        <p:spPr>
          <a:xfrm>
            <a:off x="1257352" y="2919244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17" name="7 Rectángulo redondeado"/>
          <p:cNvSpPr/>
          <p:nvPr/>
        </p:nvSpPr>
        <p:spPr>
          <a:xfrm>
            <a:off x="3131840" y="263691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8 CuadroTexto"/>
          <p:cNvSpPr txBox="1"/>
          <p:nvPr/>
        </p:nvSpPr>
        <p:spPr>
          <a:xfrm>
            <a:off x="3131840" y="263691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nvdata_milford</a:t>
            </a:r>
            <a:endParaRPr lang="en-GB" sz="800" dirty="0"/>
          </a:p>
        </p:txBody>
      </p:sp>
      <p:cxnSp>
        <p:nvCxnSpPr>
          <p:cNvPr id="19" name="9 Conector recto"/>
          <p:cNvCxnSpPr/>
          <p:nvPr/>
        </p:nvCxnSpPr>
        <p:spPr bwMode="auto">
          <a:xfrm>
            <a:off x="3131840" y="28512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10 CuadroTexto"/>
          <p:cNvSpPr txBox="1"/>
          <p:nvPr/>
        </p:nvSpPr>
        <p:spPr>
          <a:xfrm>
            <a:off x="3131840" y="2852936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21" name="26 Flecha izquierda y derecha"/>
          <p:cNvSpPr/>
          <p:nvPr/>
        </p:nvSpPr>
        <p:spPr>
          <a:xfrm>
            <a:off x="2699792" y="2780928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092" name="Picture 12" descr="http://latex.codecogs.com/gif.latex?\large%20(Observation(x)%20\wedge%20\\observationResult(x,y))%5bt_i,t_f,\delta%5d\\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81128"/>
            <a:ext cx="2905125" cy="504826"/>
          </a:xfrm>
          <a:prstGeom prst="rect">
            <a:avLst/>
          </a:prstGeom>
          <a:noFill/>
        </p:spPr>
      </p:pic>
      <p:pic>
        <p:nvPicPr>
          <p:cNvPr id="28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861048"/>
            <a:ext cx="209550" cy="228600"/>
          </a:xfrm>
          <a:prstGeom prst="rect">
            <a:avLst/>
          </a:prstGeom>
          <a:noFill/>
        </p:spPr>
      </p:pic>
      <p:pic>
        <p:nvPicPr>
          <p:cNvPr id="29" name="Picture 22" descr="http://latex.codecogs.com/gif.latex?\LARGE%20\omeg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869160"/>
            <a:ext cx="200025" cy="161925"/>
          </a:xfrm>
          <a:prstGeom prst="rect">
            <a:avLst/>
          </a:prstGeom>
          <a:noFill/>
        </p:spPr>
      </p:pic>
      <p:sp>
        <p:nvSpPr>
          <p:cNvPr id="30" name="4 Rectángulo"/>
          <p:cNvSpPr/>
          <p:nvPr/>
        </p:nvSpPr>
        <p:spPr>
          <a:xfrm>
            <a:off x="5652120" y="5661248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kern="0" dirty="0" err="1" smtClean="0">
                <a:solidFill>
                  <a:srgbClr val="4D4D4D"/>
                </a:solidFill>
              </a:rPr>
              <a:t>e</a:t>
            </a:r>
            <a:r>
              <a:rPr lang="en-GB" sz="1400" kern="0" dirty="0" err="1" smtClean="0">
                <a:solidFill>
                  <a:srgbClr val="4D4D4D"/>
                </a:solidFill>
              </a:rPr>
              <a:t>nvdata_milford</a:t>
            </a:r>
            <a:endParaRPr lang="en-GB" sz="1400" dirty="0"/>
          </a:p>
        </p:txBody>
      </p:sp>
      <p:pic>
        <p:nvPicPr>
          <p:cNvPr id="31" name="Picture 2" descr="http://latex.codecogs.com/gif.latex?\large%20%5bt_i,t_f,\delta%5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199" y="4960436"/>
            <a:ext cx="504057" cy="184585"/>
          </a:xfrm>
          <a:prstGeom prst="rect">
            <a:avLst/>
          </a:prstGeom>
          <a:noFill/>
        </p:spPr>
      </p:pic>
      <p:sp>
        <p:nvSpPr>
          <p:cNvPr id="32" name="4 Rectángulo"/>
          <p:cNvSpPr/>
          <p:nvPr/>
        </p:nvSpPr>
        <p:spPr>
          <a:xfrm>
            <a:off x="6372200" y="393305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kern="0" dirty="0" err="1" smtClean="0">
                <a:solidFill>
                  <a:srgbClr val="4D4D4D"/>
                </a:solidFill>
              </a:rPr>
              <a:t>Datetime</a:t>
            </a:r>
            <a:endParaRPr lang="en-GB" sz="1100" kern="0" dirty="0" smtClean="0">
              <a:solidFill>
                <a:srgbClr val="4D4D4D"/>
              </a:solidFill>
            </a:endParaRPr>
          </a:p>
          <a:p>
            <a:r>
              <a:rPr lang="en-GB" sz="1100" kern="0" dirty="0" smtClean="0">
                <a:solidFill>
                  <a:srgbClr val="4D4D4D"/>
                </a:solidFill>
              </a:rPr>
              <a:t>Hs</a:t>
            </a:r>
            <a:endParaRPr lang="en-GB" sz="1100" dirty="0"/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>
            <a:off x="6012160" y="4437112"/>
            <a:ext cx="5760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6012160" y="5373216"/>
            <a:ext cx="5760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094" name="Picture 14" descr="http://latex.codecogs.com/gif.latex?\LARGE%20\leads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575" y="-136525"/>
            <a:ext cx="295275" cy="123825"/>
          </a:xfrm>
          <a:prstGeom prst="rect">
            <a:avLst/>
          </a:prstGeom>
          <a:noFill/>
        </p:spPr>
      </p:pic>
      <p:pic>
        <p:nvPicPr>
          <p:cNvPr id="46096" name="Picture 16" descr="http://latex.codecogs.com/gif.latex?\LARGE%20\leads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653136"/>
            <a:ext cx="295275" cy="12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Mapping Streams to Ontologies</a:t>
            </a:r>
          </a:p>
          <a:p>
            <a:r>
              <a:rPr lang="en-US" dirty="0" smtClean="0"/>
              <a:t>SPARQL Stream</a:t>
            </a:r>
          </a:p>
          <a:p>
            <a:r>
              <a:rPr lang="en-US" dirty="0" smtClean="0"/>
              <a:t>Query Translation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pic>
        <p:nvPicPr>
          <p:cNvPr id="6" name="Picture 18" descr="http://latex.codecogs.com/gif.latex?\LARGE%20\c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789040"/>
            <a:ext cx="200025" cy="209550"/>
          </a:xfrm>
          <a:prstGeom prst="rect">
            <a:avLst/>
          </a:prstGeom>
          <a:noFill/>
        </p:spPr>
      </p:pic>
      <p:pic>
        <p:nvPicPr>
          <p:cNvPr id="7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53136"/>
            <a:ext cx="209550" cy="228600"/>
          </a:xfrm>
          <a:prstGeom prst="rect">
            <a:avLst/>
          </a:prstGeom>
          <a:noFill/>
        </p:spPr>
      </p:pic>
      <p:pic>
        <p:nvPicPr>
          <p:cNvPr id="8" name="Picture 22" descr="http://latex.codecogs.com/gif.latex?\LARGE%20\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5301208"/>
            <a:ext cx="200025" cy="161925"/>
          </a:xfrm>
          <a:prstGeom prst="rect">
            <a:avLst/>
          </a:prstGeom>
          <a:noFill/>
        </p:spPr>
      </p:pic>
      <p:pic>
        <p:nvPicPr>
          <p:cNvPr id="11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924944"/>
            <a:ext cx="209550" cy="228600"/>
          </a:xfrm>
          <a:prstGeom prst="rect">
            <a:avLst/>
          </a:prstGeom>
          <a:noFill/>
        </p:spPr>
      </p:pic>
      <p:sp>
        <p:nvSpPr>
          <p:cNvPr id="12" name="4 Rectángulo"/>
          <p:cNvSpPr/>
          <p:nvPr/>
        </p:nvSpPr>
        <p:spPr>
          <a:xfrm>
            <a:off x="4932040" y="5877272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kern="0" dirty="0" err="1" smtClean="0">
                <a:solidFill>
                  <a:srgbClr val="4D4D4D"/>
                </a:solidFill>
              </a:rPr>
              <a:t>e</a:t>
            </a:r>
            <a:r>
              <a:rPr lang="en-GB" sz="1200" kern="0" dirty="0" err="1" smtClean="0">
                <a:solidFill>
                  <a:srgbClr val="4D4D4D"/>
                </a:solidFill>
              </a:rPr>
              <a:t>nvdata</a:t>
            </a:r>
            <a:endParaRPr lang="en-GB" sz="1200" kern="0" dirty="0" smtClean="0">
              <a:solidFill>
                <a:srgbClr val="4D4D4D"/>
              </a:solidFill>
            </a:endParaRPr>
          </a:p>
          <a:p>
            <a:r>
              <a:rPr lang="en-GB" sz="1200" kern="0" dirty="0" smtClean="0">
                <a:solidFill>
                  <a:srgbClr val="4D4D4D"/>
                </a:solidFill>
              </a:rPr>
              <a:t>_</a:t>
            </a:r>
            <a:r>
              <a:rPr lang="en-GB" sz="1200" kern="0" dirty="0" err="1" smtClean="0">
                <a:solidFill>
                  <a:srgbClr val="4D4D4D"/>
                </a:solidFill>
              </a:rPr>
              <a:t>rhylflats</a:t>
            </a:r>
            <a:endParaRPr lang="en-GB" sz="1200" dirty="0"/>
          </a:p>
        </p:txBody>
      </p:sp>
      <p:pic>
        <p:nvPicPr>
          <p:cNvPr id="12290" name="Picture 2" descr="http://latex.codecogs.com/gif.latex?\large%20%5bt_i,t_f,\delta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79" y="5392484"/>
            <a:ext cx="504057" cy="184585"/>
          </a:xfrm>
          <a:prstGeom prst="rect">
            <a:avLst/>
          </a:prstGeom>
          <a:noFill/>
        </p:spPr>
      </p:pic>
      <p:sp>
        <p:nvSpPr>
          <p:cNvPr id="14" name="4 Rectángulo"/>
          <p:cNvSpPr/>
          <p:nvPr/>
        </p:nvSpPr>
        <p:spPr>
          <a:xfrm>
            <a:off x="5292080" y="472514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kern="0" dirty="0" err="1" smtClean="0">
                <a:solidFill>
                  <a:srgbClr val="4D4D4D"/>
                </a:solidFill>
              </a:rPr>
              <a:t>DateTime</a:t>
            </a:r>
            <a:endParaRPr lang="en-GB" sz="800" kern="0" dirty="0" smtClean="0">
              <a:solidFill>
                <a:srgbClr val="4D4D4D"/>
              </a:solidFill>
            </a:endParaRPr>
          </a:p>
          <a:p>
            <a:r>
              <a:rPr lang="en-GB" sz="800" kern="0" dirty="0" smtClean="0">
                <a:solidFill>
                  <a:srgbClr val="4D4D4D"/>
                </a:solidFill>
              </a:rPr>
              <a:t>Hs</a:t>
            </a:r>
            <a:endParaRPr lang="en-GB" sz="800" dirty="0"/>
          </a:p>
        </p:txBody>
      </p:sp>
      <p:pic>
        <p:nvPicPr>
          <p:cNvPr id="12294" name="Picture 6" descr="http://latex.codecogs.com/gif.latex?\large%20\rh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5575" y="-136525"/>
            <a:ext cx="123825" cy="161925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/>
        </p:nvCxnSpPr>
        <p:spPr bwMode="auto">
          <a:xfrm rot="5400000">
            <a:off x="5076056" y="5085184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5040052" y="5697252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10 Elipse"/>
          <p:cNvSpPr/>
          <p:nvPr/>
        </p:nvSpPr>
        <p:spPr>
          <a:xfrm>
            <a:off x="788098" y="1484784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11 CuadroTexto"/>
          <p:cNvSpPr txBox="1"/>
          <p:nvPr/>
        </p:nvSpPr>
        <p:spPr>
          <a:xfrm>
            <a:off x="859536" y="162766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cd:Observation</a:t>
            </a:r>
            <a:endParaRPr lang="en-GB" sz="1000" dirty="0"/>
          </a:p>
        </p:txBody>
      </p:sp>
      <p:sp>
        <p:nvSpPr>
          <p:cNvPr id="24" name="12 Elipse"/>
          <p:cNvSpPr/>
          <p:nvPr/>
        </p:nvSpPr>
        <p:spPr>
          <a:xfrm>
            <a:off x="288032" y="262779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13 CuadroTexto"/>
          <p:cNvSpPr txBox="1"/>
          <p:nvPr/>
        </p:nvSpPr>
        <p:spPr>
          <a:xfrm>
            <a:off x="359502" y="269923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xsd:double</a:t>
            </a:r>
            <a:endParaRPr lang="en-GB" sz="1000" dirty="0"/>
          </a:p>
        </p:txBody>
      </p:sp>
      <p:cxnSp>
        <p:nvCxnSpPr>
          <p:cNvPr id="26" name="14 Conector recto de flecha"/>
          <p:cNvCxnSpPr>
            <a:stCxn id="22" idx="4"/>
            <a:endCxn id="24" idx="0"/>
          </p:cNvCxnSpPr>
          <p:nvPr/>
        </p:nvCxnSpPr>
        <p:spPr bwMode="auto">
          <a:xfrm rot="5400000">
            <a:off x="807810" y="2040281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16 CuadroTexto"/>
          <p:cNvSpPr txBox="1"/>
          <p:nvPr/>
        </p:nvSpPr>
        <p:spPr>
          <a:xfrm>
            <a:off x="539552" y="213285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cd:observationResult</a:t>
            </a:r>
            <a:endParaRPr lang="en-GB" sz="1000" dirty="0"/>
          </a:p>
        </p:txBody>
      </p:sp>
      <p:sp>
        <p:nvSpPr>
          <p:cNvPr id="28" name="7 Rectángulo redondeado"/>
          <p:cNvSpPr/>
          <p:nvPr/>
        </p:nvSpPr>
        <p:spPr>
          <a:xfrm>
            <a:off x="2699792" y="25649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8 CuadroTexto"/>
          <p:cNvSpPr txBox="1"/>
          <p:nvPr/>
        </p:nvSpPr>
        <p:spPr>
          <a:xfrm>
            <a:off x="2699792" y="2564904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nvdata_hornsea</a:t>
            </a:r>
            <a:endParaRPr lang="en-GB" sz="800" dirty="0"/>
          </a:p>
        </p:txBody>
      </p:sp>
      <p:cxnSp>
        <p:nvCxnSpPr>
          <p:cNvPr id="30" name="9 Conector recto"/>
          <p:cNvCxnSpPr/>
          <p:nvPr/>
        </p:nvCxnSpPr>
        <p:spPr bwMode="auto">
          <a:xfrm>
            <a:off x="2699792" y="2779220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10 CuadroTexto"/>
          <p:cNvSpPr txBox="1"/>
          <p:nvPr/>
        </p:nvSpPr>
        <p:spPr>
          <a:xfrm>
            <a:off x="2699792" y="2780928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32" name="26 Flecha izquierda y derecha"/>
          <p:cNvSpPr/>
          <p:nvPr/>
        </p:nvSpPr>
        <p:spPr>
          <a:xfrm>
            <a:off x="1763688" y="2420888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7 Rectángulo redondeado"/>
          <p:cNvSpPr/>
          <p:nvPr/>
        </p:nvSpPr>
        <p:spPr>
          <a:xfrm>
            <a:off x="2699792" y="342900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8 CuadroTexto"/>
          <p:cNvSpPr txBox="1"/>
          <p:nvPr/>
        </p:nvSpPr>
        <p:spPr>
          <a:xfrm>
            <a:off x="2699792" y="3429000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35" name="9 Conector recto"/>
          <p:cNvCxnSpPr/>
          <p:nvPr/>
        </p:nvCxnSpPr>
        <p:spPr bwMode="auto">
          <a:xfrm>
            <a:off x="2699792" y="364331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10 CuadroTexto"/>
          <p:cNvSpPr txBox="1"/>
          <p:nvPr/>
        </p:nvSpPr>
        <p:spPr>
          <a:xfrm>
            <a:off x="2699792" y="3645024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37" name="7 Rectángulo redondeado"/>
          <p:cNvSpPr/>
          <p:nvPr/>
        </p:nvSpPr>
        <p:spPr>
          <a:xfrm>
            <a:off x="2699792" y="170080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8 CuadroTexto"/>
          <p:cNvSpPr txBox="1"/>
          <p:nvPr/>
        </p:nvSpPr>
        <p:spPr>
          <a:xfrm>
            <a:off x="2699792" y="1700808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nvdata_milford</a:t>
            </a:r>
            <a:endParaRPr lang="en-GB" sz="800" dirty="0"/>
          </a:p>
        </p:txBody>
      </p:sp>
      <p:cxnSp>
        <p:nvCxnSpPr>
          <p:cNvPr id="39" name="9 Conector recto"/>
          <p:cNvCxnSpPr/>
          <p:nvPr/>
        </p:nvCxnSpPr>
        <p:spPr bwMode="auto">
          <a:xfrm>
            <a:off x="2699792" y="191512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10 CuadroTexto"/>
          <p:cNvSpPr txBox="1"/>
          <p:nvPr/>
        </p:nvSpPr>
        <p:spPr>
          <a:xfrm>
            <a:off x="2699792" y="1916832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41" name="7 Rectángulo redondeado"/>
          <p:cNvSpPr/>
          <p:nvPr/>
        </p:nvSpPr>
        <p:spPr>
          <a:xfrm>
            <a:off x="2699792" y="83671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8 CuadroTexto"/>
          <p:cNvSpPr txBox="1"/>
          <p:nvPr/>
        </p:nvSpPr>
        <p:spPr>
          <a:xfrm>
            <a:off x="2699792" y="836712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</a:t>
            </a:r>
            <a:r>
              <a:rPr lang="en-GB" sz="800" dirty="0" err="1" smtClean="0"/>
              <a:t>nvdata_rhylflats</a:t>
            </a:r>
            <a:endParaRPr lang="en-GB" sz="800" dirty="0"/>
          </a:p>
        </p:txBody>
      </p:sp>
      <p:cxnSp>
        <p:nvCxnSpPr>
          <p:cNvPr id="43" name="9 Conector recto"/>
          <p:cNvCxnSpPr/>
          <p:nvPr/>
        </p:nvCxnSpPr>
        <p:spPr bwMode="auto">
          <a:xfrm>
            <a:off x="2699792" y="10510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10 CuadroTexto"/>
          <p:cNvSpPr txBox="1"/>
          <p:nvPr/>
        </p:nvSpPr>
        <p:spPr>
          <a:xfrm>
            <a:off x="2699792" y="1052736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Datetime</a:t>
            </a:r>
            <a:r>
              <a:rPr lang="en-GB" sz="800" dirty="0" smtClean="0"/>
              <a:t>: </a:t>
            </a:r>
            <a:r>
              <a:rPr lang="en-GB" sz="800" dirty="0" smtClean="0"/>
              <a:t>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411760" y="14847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46" name="TextBox 45"/>
          <p:cNvSpPr txBox="1"/>
          <p:nvPr/>
        </p:nvSpPr>
        <p:spPr>
          <a:xfrm>
            <a:off x="2411760" y="227687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47" name="TextBox 46"/>
          <p:cNvSpPr txBox="1"/>
          <p:nvPr/>
        </p:nvSpPr>
        <p:spPr>
          <a:xfrm>
            <a:off x="2411760" y="321297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U</a:t>
            </a:r>
            <a:endParaRPr lang="fr-CH" dirty="0"/>
          </a:p>
        </p:txBody>
      </p:sp>
      <p:sp>
        <p:nvSpPr>
          <p:cNvPr id="48" name="33 Abrir llave"/>
          <p:cNvSpPr/>
          <p:nvPr/>
        </p:nvSpPr>
        <p:spPr>
          <a:xfrm>
            <a:off x="2123728" y="1340768"/>
            <a:ext cx="273212" cy="2506600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653136"/>
            <a:ext cx="209550" cy="228600"/>
          </a:xfrm>
          <a:prstGeom prst="rect">
            <a:avLst/>
          </a:prstGeom>
          <a:noFill/>
        </p:spPr>
      </p:pic>
      <p:pic>
        <p:nvPicPr>
          <p:cNvPr id="52" name="Picture 22" descr="http://latex.codecogs.com/gif.latex?\LARGE%20\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301208"/>
            <a:ext cx="200025" cy="161925"/>
          </a:xfrm>
          <a:prstGeom prst="rect">
            <a:avLst/>
          </a:prstGeom>
          <a:noFill/>
        </p:spPr>
      </p:pic>
      <p:sp>
        <p:nvSpPr>
          <p:cNvPr id="53" name="4 Rectángulo"/>
          <p:cNvSpPr/>
          <p:nvPr/>
        </p:nvSpPr>
        <p:spPr>
          <a:xfrm>
            <a:off x="5940152" y="5877272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kern="0" dirty="0" err="1" smtClean="0">
                <a:solidFill>
                  <a:srgbClr val="4D4D4D"/>
                </a:solidFill>
              </a:rPr>
              <a:t>e</a:t>
            </a:r>
            <a:r>
              <a:rPr lang="en-GB" sz="1200" kern="0" dirty="0" err="1" smtClean="0">
                <a:solidFill>
                  <a:srgbClr val="4D4D4D"/>
                </a:solidFill>
              </a:rPr>
              <a:t>nvdata</a:t>
            </a:r>
            <a:endParaRPr lang="en-GB" sz="1200" kern="0" dirty="0" smtClean="0">
              <a:solidFill>
                <a:srgbClr val="4D4D4D"/>
              </a:solidFill>
            </a:endParaRPr>
          </a:p>
          <a:p>
            <a:r>
              <a:rPr lang="en-GB" sz="1200" kern="0" dirty="0" smtClean="0">
                <a:solidFill>
                  <a:srgbClr val="4D4D4D"/>
                </a:solidFill>
              </a:rPr>
              <a:t>_</a:t>
            </a:r>
            <a:r>
              <a:rPr lang="en-GB" sz="1200" kern="0" dirty="0" err="1" smtClean="0">
                <a:solidFill>
                  <a:srgbClr val="4D4D4D"/>
                </a:solidFill>
              </a:rPr>
              <a:t>milford</a:t>
            </a:r>
            <a:endParaRPr lang="en-GB" sz="1200" dirty="0"/>
          </a:p>
        </p:txBody>
      </p:sp>
      <p:pic>
        <p:nvPicPr>
          <p:cNvPr id="54" name="Picture 2" descr="http://latex.codecogs.com/gif.latex?\large%20%5bt_i,t_f,\delta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199" y="5392484"/>
            <a:ext cx="504057" cy="184585"/>
          </a:xfrm>
          <a:prstGeom prst="rect">
            <a:avLst/>
          </a:prstGeom>
          <a:noFill/>
        </p:spPr>
      </p:pic>
      <p:sp>
        <p:nvSpPr>
          <p:cNvPr id="55" name="4 Rectángulo"/>
          <p:cNvSpPr/>
          <p:nvPr/>
        </p:nvSpPr>
        <p:spPr>
          <a:xfrm>
            <a:off x="6372200" y="472514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kern="0" dirty="0" err="1" smtClean="0">
                <a:solidFill>
                  <a:srgbClr val="4D4D4D"/>
                </a:solidFill>
              </a:rPr>
              <a:t>DateTime</a:t>
            </a:r>
            <a:endParaRPr lang="en-GB" sz="800" kern="0" dirty="0" smtClean="0">
              <a:solidFill>
                <a:srgbClr val="4D4D4D"/>
              </a:solidFill>
            </a:endParaRPr>
          </a:p>
          <a:p>
            <a:r>
              <a:rPr lang="en-GB" sz="800" kern="0" dirty="0" smtClean="0">
                <a:solidFill>
                  <a:srgbClr val="4D4D4D"/>
                </a:solidFill>
              </a:rPr>
              <a:t>Hs</a:t>
            </a:r>
            <a:endParaRPr lang="en-GB" sz="800" dirty="0"/>
          </a:p>
        </p:txBody>
      </p:sp>
      <p:cxnSp>
        <p:nvCxnSpPr>
          <p:cNvPr id="56" name="Straight Connector 55"/>
          <p:cNvCxnSpPr/>
          <p:nvPr/>
        </p:nvCxnSpPr>
        <p:spPr bwMode="auto">
          <a:xfrm rot="5400000">
            <a:off x="6156176" y="5085184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6120172" y="5697252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653136"/>
            <a:ext cx="209550" cy="228600"/>
          </a:xfrm>
          <a:prstGeom prst="rect">
            <a:avLst/>
          </a:prstGeom>
          <a:noFill/>
        </p:spPr>
      </p:pic>
      <p:pic>
        <p:nvPicPr>
          <p:cNvPr id="59" name="Picture 22" descr="http://latex.codecogs.com/gif.latex?\LARGE%20\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301208"/>
            <a:ext cx="200025" cy="161925"/>
          </a:xfrm>
          <a:prstGeom prst="rect">
            <a:avLst/>
          </a:prstGeom>
          <a:noFill/>
        </p:spPr>
      </p:pic>
      <p:sp>
        <p:nvSpPr>
          <p:cNvPr id="60" name="4 Rectángulo"/>
          <p:cNvSpPr/>
          <p:nvPr/>
        </p:nvSpPr>
        <p:spPr>
          <a:xfrm>
            <a:off x="6948264" y="5877272"/>
            <a:ext cx="822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kern="0" dirty="0" err="1" smtClean="0">
                <a:solidFill>
                  <a:srgbClr val="4D4D4D"/>
                </a:solidFill>
              </a:rPr>
              <a:t>e</a:t>
            </a:r>
            <a:r>
              <a:rPr lang="en-GB" sz="1200" kern="0" dirty="0" err="1" smtClean="0">
                <a:solidFill>
                  <a:srgbClr val="4D4D4D"/>
                </a:solidFill>
              </a:rPr>
              <a:t>nvdata</a:t>
            </a:r>
            <a:endParaRPr lang="en-GB" sz="1200" kern="0" dirty="0" smtClean="0">
              <a:solidFill>
                <a:srgbClr val="4D4D4D"/>
              </a:solidFill>
            </a:endParaRPr>
          </a:p>
          <a:p>
            <a:r>
              <a:rPr lang="en-GB" sz="1200" kern="0" dirty="0" smtClean="0">
                <a:solidFill>
                  <a:srgbClr val="4D4D4D"/>
                </a:solidFill>
              </a:rPr>
              <a:t>_</a:t>
            </a:r>
            <a:r>
              <a:rPr lang="en-GB" sz="1200" kern="0" dirty="0" err="1" smtClean="0">
                <a:solidFill>
                  <a:srgbClr val="4D4D4D"/>
                </a:solidFill>
              </a:rPr>
              <a:t>hornsea</a:t>
            </a:r>
            <a:endParaRPr lang="en-GB" sz="1200" dirty="0"/>
          </a:p>
        </p:txBody>
      </p:sp>
      <p:pic>
        <p:nvPicPr>
          <p:cNvPr id="61" name="Picture 2" descr="http://latex.codecogs.com/gif.latex?\large%20%5bt_i,t_f,\delta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1" y="5392484"/>
            <a:ext cx="504057" cy="184585"/>
          </a:xfrm>
          <a:prstGeom prst="rect">
            <a:avLst/>
          </a:prstGeom>
          <a:noFill/>
        </p:spPr>
      </p:pic>
      <p:sp>
        <p:nvSpPr>
          <p:cNvPr id="62" name="4 Rectángulo"/>
          <p:cNvSpPr/>
          <p:nvPr/>
        </p:nvSpPr>
        <p:spPr>
          <a:xfrm>
            <a:off x="7380312" y="472514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kern="0" dirty="0" err="1" smtClean="0">
                <a:solidFill>
                  <a:srgbClr val="4D4D4D"/>
                </a:solidFill>
              </a:rPr>
              <a:t>DateTime</a:t>
            </a:r>
            <a:endParaRPr lang="en-GB" sz="800" kern="0" dirty="0" smtClean="0">
              <a:solidFill>
                <a:srgbClr val="4D4D4D"/>
              </a:solidFill>
            </a:endParaRPr>
          </a:p>
          <a:p>
            <a:r>
              <a:rPr lang="en-GB" sz="800" kern="0" dirty="0" smtClean="0">
                <a:solidFill>
                  <a:srgbClr val="4D4D4D"/>
                </a:solidFill>
              </a:rPr>
              <a:t>Hs</a:t>
            </a:r>
            <a:endParaRPr lang="en-GB" sz="800" dirty="0"/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7164288" y="5085184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7128284" y="5697252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20" descr="http://latex.codecogs.com/gif.latex?\LARGE%20\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4653136"/>
            <a:ext cx="209550" cy="228600"/>
          </a:xfrm>
          <a:prstGeom prst="rect">
            <a:avLst/>
          </a:prstGeom>
          <a:noFill/>
        </p:spPr>
      </p:pic>
      <p:pic>
        <p:nvPicPr>
          <p:cNvPr id="66" name="Picture 22" descr="http://latex.codecogs.com/gif.latex?\LARGE%20\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5301208"/>
            <a:ext cx="200025" cy="161925"/>
          </a:xfrm>
          <a:prstGeom prst="rect">
            <a:avLst/>
          </a:prstGeom>
          <a:noFill/>
        </p:spPr>
      </p:pic>
      <p:sp>
        <p:nvSpPr>
          <p:cNvPr id="67" name="4 Rectángulo"/>
          <p:cNvSpPr/>
          <p:nvPr/>
        </p:nvSpPr>
        <p:spPr>
          <a:xfrm>
            <a:off x="7956376" y="5877272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kern="0" dirty="0" err="1" smtClean="0">
                <a:solidFill>
                  <a:srgbClr val="4D4D4D"/>
                </a:solidFill>
              </a:rPr>
              <a:t>e</a:t>
            </a:r>
            <a:r>
              <a:rPr lang="en-GB" sz="1200" kern="0" dirty="0" err="1" smtClean="0">
                <a:solidFill>
                  <a:srgbClr val="4D4D4D"/>
                </a:solidFill>
              </a:rPr>
              <a:t>nvdata</a:t>
            </a:r>
            <a:endParaRPr lang="en-GB" sz="1200" kern="0" dirty="0" smtClean="0">
              <a:solidFill>
                <a:srgbClr val="4D4D4D"/>
              </a:solidFill>
            </a:endParaRPr>
          </a:p>
          <a:p>
            <a:r>
              <a:rPr lang="en-GB" sz="1200" kern="0" dirty="0" smtClean="0">
                <a:solidFill>
                  <a:srgbClr val="4D4D4D"/>
                </a:solidFill>
              </a:rPr>
              <a:t>_</a:t>
            </a:r>
            <a:r>
              <a:rPr lang="en-GB" sz="1200" kern="0" dirty="0" err="1" smtClean="0">
                <a:solidFill>
                  <a:srgbClr val="4D4D4D"/>
                </a:solidFill>
              </a:rPr>
              <a:t>westbay</a:t>
            </a:r>
            <a:endParaRPr lang="en-GB" sz="1200" dirty="0"/>
          </a:p>
        </p:txBody>
      </p:sp>
      <p:pic>
        <p:nvPicPr>
          <p:cNvPr id="68" name="Picture 2" descr="http://latex.codecogs.com/gif.latex?\large%20%5bt_i,t_f,\delta%5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3" y="5392484"/>
            <a:ext cx="504057" cy="184585"/>
          </a:xfrm>
          <a:prstGeom prst="rect">
            <a:avLst/>
          </a:prstGeom>
          <a:noFill/>
        </p:spPr>
      </p:pic>
      <p:sp>
        <p:nvSpPr>
          <p:cNvPr id="69" name="4 Rectángulo"/>
          <p:cNvSpPr/>
          <p:nvPr/>
        </p:nvSpPr>
        <p:spPr>
          <a:xfrm>
            <a:off x="8388424" y="472514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kern="0" dirty="0" err="1" smtClean="0">
                <a:solidFill>
                  <a:srgbClr val="4D4D4D"/>
                </a:solidFill>
              </a:rPr>
              <a:t>DateTime</a:t>
            </a:r>
            <a:endParaRPr lang="en-GB" sz="800" kern="0" dirty="0" smtClean="0">
              <a:solidFill>
                <a:srgbClr val="4D4D4D"/>
              </a:solidFill>
            </a:endParaRPr>
          </a:p>
          <a:p>
            <a:r>
              <a:rPr lang="en-GB" sz="800" kern="0" dirty="0" smtClean="0">
                <a:solidFill>
                  <a:srgbClr val="4D4D4D"/>
                </a:solidFill>
              </a:rPr>
              <a:t>Hs</a:t>
            </a:r>
            <a:endParaRPr lang="en-GB" sz="8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 rot="5400000">
            <a:off x="8172400" y="5085184"/>
            <a:ext cx="28803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rot="5400000">
            <a:off x="8136396" y="5697252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4 Rectángulo"/>
          <p:cNvSpPr/>
          <p:nvPr/>
        </p:nvSpPr>
        <p:spPr>
          <a:xfrm>
            <a:off x="6804248" y="3068960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kern="0" dirty="0" err="1" smtClean="0">
                <a:solidFill>
                  <a:srgbClr val="4D4D4D"/>
                </a:solidFill>
              </a:rPr>
              <a:t>DateTime</a:t>
            </a:r>
            <a:endParaRPr lang="en-GB" sz="800" kern="0" dirty="0" smtClean="0">
              <a:solidFill>
                <a:srgbClr val="4D4D4D"/>
              </a:solidFill>
            </a:endParaRPr>
          </a:p>
          <a:p>
            <a:r>
              <a:rPr lang="en-GB" sz="800" kern="0" dirty="0" smtClean="0">
                <a:solidFill>
                  <a:srgbClr val="4D4D4D"/>
                </a:solidFill>
              </a:rPr>
              <a:t>Hs</a:t>
            </a:r>
            <a:endParaRPr lang="en-GB" sz="800" dirty="0"/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5292080" y="4077072"/>
            <a:ext cx="1512168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 flipH="1" flipV="1">
            <a:off x="6300192" y="4077072"/>
            <a:ext cx="504056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10800000">
            <a:off x="6804248" y="4077072"/>
            <a:ext cx="576064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10800000">
            <a:off x="6804248" y="4077072"/>
            <a:ext cx="1512168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endCxn id="72" idx="1"/>
          </p:cNvCxnSpPr>
          <p:nvPr/>
        </p:nvCxnSpPr>
        <p:spPr bwMode="auto">
          <a:xfrm rot="5400000" flipH="1" flipV="1">
            <a:off x="6564851" y="3477635"/>
            <a:ext cx="47879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Picture 16" descr="http://latex.codecogs.com/gif.latex?\LARGE%20\leadst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941168"/>
            <a:ext cx="295275" cy="123825"/>
          </a:xfrm>
          <a:prstGeom prst="rect">
            <a:avLst/>
          </a:prstGeom>
          <a:noFill/>
        </p:spPr>
      </p:pic>
      <p:pic>
        <p:nvPicPr>
          <p:cNvPr id="89" name="Picture 12" descr="http://latex.codecogs.com/gif.latex?\large%20(Observation(x)%20\wedge%20\\observationResult(x,y))%5bt_i,t_f,\delta%5d\\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581128"/>
            <a:ext cx="290512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9" idx="3"/>
            <a:endCxn id="10" idx="0"/>
          </p:cNvCxnSpPr>
          <p:nvPr/>
        </p:nvCxnSpPr>
        <p:spPr>
          <a:xfrm>
            <a:off x="4286248" y="2750339"/>
            <a:ext cx="1214446" cy="6786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4716016" y="458112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</a:t>
            </a:r>
            <a:r>
              <a:rPr lang="es-ES" sz="1100" dirty="0" err="1" smtClean="0"/>
              <a:t>uples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2843808" y="2060848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 </a:t>
            </a:r>
            <a:r>
              <a:rPr lang="es-ES" sz="1100" dirty="0" smtClean="0"/>
              <a:t>algebra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2 CuadroTexto"/>
          <p:cNvSpPr txBox="1"/>
          <p:nvPr/>
        </p:nvSpPr>
        <p:spPr>
          <a:xfrm>
            <a:off x="1259632" y="479715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smtClean="0"/>
              <a:t>triple</a:t>
            </a:r>
            <a:r>
              <a:rPr lang="es-ES" sz="1100" dirty="0" smtClean="0"/>
              <a:t>s]</a:t>
            </a:r>
            <a:endParaRPr lang="es-ES" sz="1100" dirty="0"/>
          </a:p>
        </p:txBody>
      </p:sp>
      <p:cxnSp>
        <p:nvCxnSpPr>
          <p:cNvPr id="60" name="7 Conector recto de flecha"/>
          <p:cNvCxnSpPr>
            <a:stCxn id="10" idx="2"/>
            <a:endCxn id="63" idx="3"/>
          </p:cNvCxnSpPr>
          <p:nvPr/>
        </p:nvCxnSpPr>
        <p:spPr>
          <a:xfrm rot="5400000">
            <a:off x="4506990" y="3899774"/>
            <a:ext cx="772963" cy="1214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4716016" y="3284984"/>
            <a:ext cx="1584176" cy="936104"/>
          </a:xfrm>
          <a:prstGeom prst="rect">
            <a:avLst/>
          </a:prstGeom>
          <a:noFill/>
          <a:ln w="76200" cap="flat" cmpd="sng" algn="ctr">
            <a:solidFill>
              <a:srgbClr val="E99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32 CuadroTexto"/>
          <p:cNvSpPr txBox="1"/>
          <p:nvPr/>
        </p:nvSpPr>
        <p:spPr>
          <a:xfrm>
            <a:off x="4644008" y="2708920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6080748" y="133506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6008740" y="155109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5936732" y="176711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864724" y="198314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cd:Observation;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5792716" y="219916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5792716" y="219916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5792716" y="2413480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5792716" y="2415188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Timestamp: 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864724" y="198314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1772808" y="162709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1844246" y="169852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1772238" y="248434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1844246" y="247693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1988689" y="223274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1556214" y="204488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2558626" y="219859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2564326" y="182886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487188" y="219859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2558626" y="198428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3356414" y="161284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07504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236296" y="1340768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424564" y="18254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2415752" y="155565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2996374" y="139681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3201568" y="176996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3344444" y="212715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5936732" y="176711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5936732" y="155109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6080748" y="133506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5864724" y="219916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5936732" y="1983140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6008740" y="176711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6080748" y="15510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3356414" y="211689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5144644" y="19694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4064524" y="19694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2915816" y="141277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SPARQL</a:t>
            </a:r>
            <a:r>
              <a:rPr lang="en-GB" sz="1800" baseline="-25000" dirty="0" err="1" smtClean="0"/>
              <a:t>Stream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9" idx="3"/>
            <a:endCxn id="10" idx="0"/>
          </p:cNvCxnSpPr>
          <p:nvPr/>
        </p:nvCxnSpPr>
        <p:spPr>
          <a:xfrm>
            <a:off x="4286248" y="2750339"/>
            <a:ext cx="1214446" cy="6786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4716016" y="458112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</a:t>
            </a:r>
            <a:r>
              <a:rPr lang="es-ES" sz="1100" dirty="0" err="1" smtClean="0"/>
              <a:t>uples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2843808" y="2060848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 </a:t>
            </a:r>
            <a:r>
              <a:rPr lang="es-ES" sz="1100" dirty="0" smtClean="0"/>
              <a:t>algebra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2 CuadroTexto"/>
          <p:cNvSpPr txBox="1"/>
          <p:nvPr/>
        </p:nvSpPr>
        <p:spPr>
          <a:xfrm>
            <a:off x="1259632" y="479715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smtClean="0"/>
              <a:t>triple</a:t>
            </a:r>
            <a:r>
              <a:rPr lang="es-ES" sz="1100" dirty="0" smtClean="0"/>
              <a:t>s]</a:t>
            </a:r>
            <a:endParaRPr lang="es-ES" sz="1100" dirty="0"/>
          </a:p>
        </p:txBody>
      </p:sp>
      <p:cxnSp>
        <p:nvCxnSpPr>
          <p:cNvPr id="60" name="7 Conector recto de flecha"/>
          <p:cNvCxnSpPr>
            <a:stCxn id="10" idx="2"/>
            <a:endCxn id="63" idx="3"/>
          </p:cNvCxnSpPr>
          <p:nvPr/>
        </p:nvCxnSpPr>
        <p:spPr>
          <a:xfrm rot="5400000">
            <a:off x="4506990" y="3899774"/>
            <a:ext cx="772963" cy="1214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2555776" y="4437112"/>
            <a:ext cx="1872208" cy="936104"/>
          </a:xfrm>
          <a:prstGeom prst="rect">
            <a:avLst/>
          </a:prstGeom>
          <a:noFill/>
          <a:ln w="76200" cap="flat" cmpd="sng" algn="ctr">
            <a:solidFill>
              <a:srgbClr val="E99B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32 CuadroTexto"/>
          <p:cNvSpPr txBox="1"/>
          <p:nvPr/>
        </p:nvSpPr>
        <p:spPr>
          <a:xfrm>
            <a:off x="4644008" y="2708920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SNEEql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125121" cy="4495800"/>
          </a:xfrm>
        </p:spPr>
        <p:txBody>
          <a:bodyPr/>
          <a:lstStyle/>
          <a:p>
            <a:r>
              <a:rPr lang="en-GB" dirty="0" smtClean="0"/>
              <a:t>Data translation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sz="1800" dirty="0" smtClean="0"/>
              <a:t>            </a:t>
            </a:r>
            <a:r>
              <a:rPr lang="en-GB" sz="1800" dirty="0" smtClean="0"/>
              <a:t>T</a:t>
            </a:r>
            <a:r>
              <a:rPr lang="en-GB" sz="1800" dirty="0" smtClean="0"/>
              <a:t>agged </a:t>
            </a:r>
            <a:r>
              <a:rPr lang="en-GB" sz="1800" dirty="0" smtClean="0"/>
              <a:t>tuples </a:t>
            </a:r>
            <a:r>
              <a:rPr lang="en-GB" sz="1800" dirty="0" smtClean="0">
                <a:sym typeface="Wingdings" pitchFamily="2" charset="2"/>
              </a:rPr>
              <a:t> SPARQL bound variables</a:t>
            </a:r>
            <a:endParaRPr lang="en-GB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1916832"/>
            <a:ext cx="7303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 smtClean="0">
                <a:latin typeface="+mn-lt"/>
              </a:rPr>
              <a:t>&lt;ns9:sparql&gt;</a:t>
            </a:r>
          </a:p>
          <a:p>
            <a:pPr algn="l"/>
            <a:r>
              <a:rPr lang="en-US" sz="1200" dirty="0" smtClean="0">
                <a:latin typeface="+mn-lt"/>
              </a:rPr>
              <a:t> &lt;ns9:head&gt;</a:t>
            </a:r>
          </a:p>
          <a:p>
            <a:pPr algn="l"/>
            <a:r>
              <a:rPr lang="en-US" sz="1200" dirty="0" smtClean="0">
                <a:latin typeface="+mn-lt"/>
              </a:rPr>
              <a:t>   &lt;ns9:variable name="</a:t>
            </a:r>
            <a:r>
              <a:rPr lang="en-US" sz="1200" dirty="0" err="1" smtClean="0">
                <a:latin typeface="+mn-lt"/>
              </a:rPr>
              <a:t>waveheight</a:t>
            </a:r>
            <a:r>
              <a:rPr lang="en-US" sz="1200" dirty="0" smtClean="0">
                <a:latin typeface="+mn-lt"/>
              </a:rPr>
              <a:t>"/&gt;</a:t>
            </a:r>
          </a:p>
          <a:p>
            <a:pPr algn="l"/>
            <a:r>
              <a:rPr lang="en-US" sz="1200" dirty="0" smtClean="0">
                <a:latin typeface="+mn-lt"/>
              </a:rPr>
              <a:t>   &lt;ns9:variable name="</a:t>
            </a:r>
            <a:r>
              <a:rPr lang="en-US" sz="1200" dirty="0" err="1" smtClean="0">
                <a:latin typeface="+mn-lt"/>
              </a:rPr>
              <a:t>wavets</a:t>
            </a:r>
            <a:r>
              <a:rPr lang="en-US" sz="1200" dirty="0" smtClean="0">
                <a:latin typeface="+mn-lt"/>
              </a:rPr>
              <a:t>"/&gt;</a:t>
            </a:r>
          </a:p>
          <a:p>
            <a:pPr algn="l"/>
            <a:r>
              <a:rPr lang="en-US" sz="1200" dirty="0" smtClean="0">
                <a:latin typeface="+mn-lt"/>
              </a:rPr>
              <a:t> &lt;/ns9:head&gt;</a:t>
            </a:r>
          </a:p>
          <a:p>
            <a:pPr algn="l"/>
            <a:r>
              <a:rPr lang="en-US" sz="1200" dirty="0" smtClean="0">
                <a:latin typeface="+mn-lt"/>
              </a:rPr>
              <a:t> &lt;ns9:results&gt;</a:t>
            </a:r>
          </a:p>
          <a:p>
            <a:pPr algn="l"/>
            <a:r>
              <a:rPr lang="en-US" sz="1200" dirty="0" smtClean="0">
                <a:latin typeface="+mn-lt"/>
              </a:rPr>
              <a:t>   &lt;ns9:result&gt;</a:t>
            </a:r>
          </a:p>
          <a:p>
            <a:pPr algn="l"/>
            <a:r>
              <a:rPr lang="en-US" sz="1200" dirty="0" smtClean="0">
                <a:latin typeface="+mn-lt"/>
              </a:rPr>
              <a:t>     &lt;ns9:binding name="</a:t>
            </a:r>
            <a:r>
              <a:rPr lang="en-US" sz="1200" dirty="0" err="1" smtClean="0">
                <a:latin typeface="+mn-lt"/>
              </a:rPr>
              <a:t>waveheight</a:t>
            </a:r>
            <a:r>
              <a:rPr lang="en-US" sz="1200" dirty="0" smtClean="0">
                <a:latin typeface="+mn-lt"/>
              </a:rPr>
              <a:t>"&gt;</a:t>
            </a:r>
          </a:p>
          <a:p>
            <a:pPr algn="l"/>
            <a:r>
              <a:rPr lang="en-US" sz="1200" dirty="0" smtClean="0">
                <a:latin typeface="+mn-lt"/>
              </a:rPr>
              <a:t>        &lt;ns9:literal </a:t>
            </a:r>
            <a:r>
              <a:rPr lang="en-US" sz="1200" dirty="0" err="1" smtClean="0">
                <a:latin typeface="+mn-lt"/>
              </a:rPr>
              <a:t>datatype</a:t>
            </a:r>
            <a:r>
              <a:rPr lang="en-US" sz="1200" dirty="0" smtClean="0">
                <a:latin typeface="+mn-lt"/>
              </a:rPr>
              <a:t>="http://www.w3.org/2001/XMLSchema#double"&gt;4.850&lt;/ns9:literal&gt;</a:t>
            </a:r>
          </a:p>
          <a:p>
            <a:pPr algn="l"/>
            <a:r>
              <a:rPr lang="en-US" sz="1200" dirty="0" smtClean="0">
                <a:latin typeface="+mn-lt"/>
              </a:rPr>
              <a:t>     &lt;/ns9:binding&gt;</a:t>
            </a:r>
          </a:p>
          <a:p>
            <a:pPr algn="l"/>
            <a:r>
              <a:rPr lang="en-US" sz="1200" dirty="0" smtClean="0">
                <a:latin typeface="+mn-lt"/>
              </a:rPr>
              <a:t>     &lt;ns9:binding name="</a:t>
            </a:r>
            <a:r>
              <a:rPr lang="en-US" sz="1200" dirty="0" err="1" smtClean="0">
                <a:latin typeface="+mn-lt"/>
              </a:rPr>
              <a:t>wavets</a:t>
            </a:r>
            <a:r>
              <a:rPr lang="en-US" sz="1200" dirty="0" smtClean="0">
                <a:latin typeface="+mn-lt"/>
              </a:rPr>
              <a:t>"&gt;</a:t>
            </a:r>
          </a:p>
          <a:p>
            <a:pPr algn="l"/>
            <a:r>
              <a:rPr lang="en-US" sz="1200" dirty="0" smtClean="0">
                <a:latin typeface="+mn-lt"/>
              </a:rPr>
              <a:t>        &lt;ns9:literal </a:t>
            </a:r>
            <a:r>
              <a:rPr lang="en-US" sz="1200" dirty="0" err="1" smtClean="0">
                <a:latin typeface="+mn-lt"/>
              </a:rPr>
              <a:t>datatype</a:t>
            </a:r>
            <a:r>
              <a:rPr lang="en-US" sz="1200" dirty="0" smtClean="0">
                <a:latin typeface="+mn-lt"/>
              </a:rPr>
              <a:t>="http://www.w3.org/2001/XMLSchema#long"&gt;1272588663&lt;/ns9:literal&gt;</a:t>
            </a:r>
          </a:p>
          <a:p>
            <a:pPr algn="l"/>
            <a:r>
              <a:rPr lang="en-US" sz="1200" dirty="0" smtClean="0">
                <a:latin typeface="+mn-lt"/>
              </a:rPr>
              <a:t>     &lt;/ns9:binding&gt;</a:t>
            </a:r>
          </a:p>
          <a:p>
            <a:pPr algn="l"/>
            <a:r>
              <a:rPr lang="en-US" sz="1200" dirty="0" smtClean="0">
                <a:latin typeface="+mn-lt"/>
              </a:rPr>
              <a:t>    &lt;/ns9:result&gt;</a:t>
            </a:r>
          </a:p>
          <a:p>
            <a:pPr algn="l"/>
            <a:r>
              <a:rPr lang="en-US" sz="1200" dirty="0" smtClean="0">
                <a:latin typeface="+mn-lt"/>
              </a:rPr>
              <a:t>    &lt;ns9:result&gt;</a:t>
            </a:r>
          </a:p>
          <a:p>
            <a:pPr algn="l"/>
            <a:r>
              <a:rPr lang="en-US" sz="1200" dirty="0" smtClean="0">
                <a:latin typeface="+mn-lt"/>
              </a:rPr>
              <a:t>     &lt;ns9:binding name="</a:t>
            </a:r>
            <a:r>
              <a:rPr lang="en-US" sz="1200" dirty="0" err="1" smtClean="0">
                <a:latin typeface="+mn-lt"/>
              </a:rPr>
              <a:t>waveheight</a:t>
            </a:r>
            <a:r>
              <a:rPr lang="en-US" sz="1200" dirty="0" smtClean="0">
                <a:latin typeface="+mn-lt"/>
              </a:rPr>
              <a:t>"&gt;</a:t>
            </a:r>
          </a:p>
          <a:p>
            <a:pPr algn="l"/>
            <a:r>
              <a:rPr lang="en-US" sz="1200" dirty="0" smtClean="0">
                <a:latin typeface="+mn-lt"/>
              </a:rPr>
              <a:t>       &lt;ns9:literal </a:t>
            </a:r>
            <a:r>
              <a:rPr lang="en-US" sz="1200" dirty="0" err="1" smtClean="0">
                <a:latin typeface="+mn-lt"/>
              </a:rPr>
              <a:t>datatype</a:t>
            </a:r>
            <a:r>
              <a:rPr lang="en-US" sz="1200" dirty="0" smtClean="0">
                <a:latin typeface="+mn-lt"/>
              </a:rPr>
              <a:t>="http://www.w3.org/2001/XMLSchema#double"&gt;2.1230&lt;/ns9:literal&gt;</a:t>
            </a:r>
          </a:p>
          <a:p>
            <a:pPr algn="l"/>
            <a:r>
              <a:rPr lang="en-US" sz="1200" dirty="0" smtClean="0">
                <a:latin typeface="+mn-lt"/>
              </a:rPr>
              <a:t>     &lt;/ns9:binding&gt;</a:t>
            </a:r>
          </a:p>
          <a:p>
            <a:pPr algn="l"/>
            <a:r>
              <a:rPr lang="en-US" sz="1200" dirty="0" smtClean="0">
                <a:latin typeface="+mn-lt"/>
              </a:rPr>
              <a:t>     &lt;ns9:binding name="</a:t>
            </a:r>
            <a:r>
              <a:rPr lang="en-US" sz="1200" dirty="0" err="1" smtClean="0">
                <a:latin typeface="+mn-lt"/>
              </a:rPr>
              <a:t>wavets</a:t>
            </a:r>
            <a:r>
              <a:rPr lang="en-US" sz="1200" dirty="0" smtClean="0">
                <a:latin typeface="+mn-lt"/>
              </a:rPr>
              <a:t>"&gt;</a:t>
            </a:r>
          </a:p>
          <a:p>
            <a:pPr algn="l"/>
            <a:r>
              <a:rPr lang="en-US" sz="1200" dirty="0" smtClean="0">
                <a:latin typeface="+mn-lt"/>
              </a:rPr>
              <a:t>       &lt;ns9:literal </a:t>
            </a:r>
            <a:r>
              <a:rPr lang="en-US" sz="1200" dirty="0" err="1" smtClean="0">
                <a:latin typeface="+mn-lt"/>
              </a:rPr>
              <a:t>datatype</a:t>
            </a:r>
            <a:r>
              <a:rPr lang="en-US" sz="1200" dirty="0" smtClean="0">
                <a:latin typeface="+mn-lt"/>
              </a:rPr>
              <a:t>="http://www.w3.org/2001/XMLSchema#long"&gt;1272587400&lt;/ns9:literal&gt;</a:t>
            </a:r>
          </a:p>
          <a:p>
            <a:pPr algn="l"/>
            <a:r>
              <a:rPr lang="en-US" sz="1200" dirty="0" smtClean="0">
                <a:latin typeface="+mn-lt"/>
              </a:rPr>
              <a:t>     &lt;/ns9:binding&gt;</a:t>
            </a:r>
          </a:p>
          <a:p>
            <a:pPr algn="l"/>
            <a:r>
              <a:rPr lang="en-US" sz="1200" dirty="0" smtClean="0">
                <a:latin typeface="+mn-lt"/>
              </a:rPr>
              <a:t>    &lt;/ns9:result&gt;</a:t>
            </a:r>
          </a:p>
          <a:p>
            <a:pPr algn="l"/>
            <a:r>
              <a:rPr lang="en-US" sz="1200" dirty="0" smtClean="0">
                <a:latin typeface="+mn-lt"/>
              </a:rPr>
              <a:t>&lt;/ns9:results&gt;</a:t>
            </a:r>
          </a:p>
          <a:p>
            <a:pPr algn="l"/>
            <a:r>
              <a:rPr lang="en-US" sz="1200" dirty="0" smtClean="0">
                <a:latin typeface="+mn-lt"/>
              </a:rPr>
              <a:t>&lt;/ns9:sparql&gt;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899592" y="1447800"/>
            <a:ext cx="345638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Design, implement and deploy a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Integration Service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 existing ontology-based data integration models to take into account sensor networks streaming data, semantic heterogeneity and quality of service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arch-ss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77963"/>
            <a:ext cx="4788595" cy="43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4 Rectángulo"/>
          <p:cNvSpPr/>
          <p:nvPr/>
        </p:nvSpPr>
        <p:spPr>
          <a:xfrm>
            <a:off x="6516215" y="3212976"/>
            <a:ext cx="1296145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6" name="Rounded Rectangle 5"/>
          <p:cNvSpPr/>
          <p:nvPr/>
        </p:nvSpPr>
        <p:spPr>
          <a:xfrm>
            <a:off x="2955765" y="2107397"/>
            <a:ext cx="1973425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Integration </a:t>
            </a:r>
          </a:p>
          <a:p>
            <a:pPr algn="ctr"/>
            <a:r>
              <a:rPr lang="en-US" sz="1400" dirty="0" smtClean="0"/>
              <a:t>Query Service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00562" y="2321711"/>
            <a:ext cx="135732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IntegrationInterface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562" y="2678901"/>
            <a:ext cx="135732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QueryInterface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0562" y="3036091"/>
            <a:ext cx="135732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PullInterface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1295" y="2178835"/>
            <a:ext cx="931816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Translator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6578" y="2607463"/>
            <a:ext cx="785818" cy="642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2198" y="2893215"/>
            <a:ext cx="500066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18449" y="2607463"/>
            <a:ext cx="71438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SNEE-WS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32829" y="2891627"/>
            <a:ext cx="722936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633500" y="2070884"/>
            <a:ext cx="214314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55699" y="1428736"/>
            <a:ext cx="500066" cy="5000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27137" y="1357298"/>
            <a:ext cx="500066" cy="5000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8575" y="1285860"/>
            <a:ext cx="500066" cy="5000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S2O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8641" y="1357298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mappings</a:t>
            </a:r>
          </a:p>
          <a:p>
            <a:r>
              <a:rPr lang="en-US" sz="1100" dirty="0" smtClean="0">
                <a:latin typeface="+mn-lt"/>
              </a:rPr>
              <a:t>repository</a:t>
            </a:r>
            <a:endParaRPr lang="en-US" sz="11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0459" y="304484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SNEEql</a:t>
            </a:r>
            <a:endParaRPr lang="en-US" sz="1200" baseline="-250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6128625" y="4814174"/>
            <a:ext cx="2556033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2733914" y="4814175"/>
            <a:ext cx="255603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0800000">
            <a:off x="4011932" y="3673068"/>
            <a:ext cx="339471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011929" y="3674656"/>
            <a:ext cx="339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IntegrateAs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DataResourceAddressList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, S2O document)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859890" y="4069877"/>
            <a:ext cx="54675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936255" y="3920877"/>
            <a:ext cx="2271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DataResourceAddress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4011936" y="4314510"/>
            <a:ext cx="339471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011929" y="4316099"/>
            <a:ext cx="3560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SPARQLQueryFactory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DataResourceName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, SPARQL</a:t>
            </a:r>
            <a:r>
              <a:rPr lang="en-US" sz="1000" baseline="-25000" dirty="0" smtClean="0">
                <a:solidFill>
                  <a:schemeClr val="tx1"/>
                </a:solidFill>
                <a:latin typeface="+mj-lt"/>
              </a:rPr>
              <a:t>STR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 )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859894" y="4711319"/>
            <a:ext cx="54675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936255" y="4589796"/>
            <a:ext cx="2271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DataResourceAddress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16200000" flipH="1">
            <a:off x="626307" y="4599859"/>
            <a:ext cx="2556032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0800000">
            <a:off x="1904324" y="4562322"/>
            <a:ext cx="210760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739861" y="4562322"/>
            <a:ext cx="90631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addQuery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011936" y="4988417"/>
            <a:ext cx="339471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011929" y="4990006"/>
            <a:ext cx="3560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GetStreamNewestItem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DataResourceName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 )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859894" y="5385226"/>
            <a:ext cx="54675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004292" y="5263703"/>
            <a:ext cx="11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DataSet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>
            <a:off x="1904325" y="5234638"/>
            <a:ext cx="2106009" cy="15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598575" y="5236228"/>
            <a:ext cx="115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getResultSet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465185" y="5383638"/>
            <a:ext cx="54675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ight Brace 40"/>
          <p:cNvSpPr/>
          <p:nvPr/>
        </p:nvSpPr>
        <p:spPr bwMode="auto">
          <a:xfrm>
            <a:off x="7572396" y="4836017"/>
            <a:ext cx="45719" cy="67390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12289" y="5111527"/>
            <a:ext cx="703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</a:rPr>
              <a:t>repeat</a:t>
            </a:r>
            <a:endParaRPr lang="en-US" sz="10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0333" y="2607463"/>
            <a:ext cx="71438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CCO-WS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4713" y="2890039"/>
            <a:ext cx="643736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Flood Warning Application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pic>
        <p:nvPicPr>
          <p:cNvPr id="9217" name="Picture 1" descr="G:\doc\semint\EnablingStreamingIntegration_LongVersion\SemanticStreaming\SemanticDALongVersion\img\floodap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16824" cy="5077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SPARQL</a:t>
            </a:r>
            <a:r>
              <a:rPr lang="fr-CH" baseline="-25000" dirty="0" err="1" smtClean="0"/>
              <a:t>Stream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S2O </a:t>
            </a:r>
            <a:r>
              <a:rPr lang="fr-CH" dirty="0" err="1" smtClean="0"/>
              <a:t>mappings</a:t>
            </a:r>
            <a:r>
              <a:rPr lang="fr-CH" dirty="0" smtClean="0"/>
              <a:t>-</a:t>
            </a:r>
            <a:r>
              <a:rPr lang="fr-CH" dirty="0" err="1" smtClean="0"/>
              <a:t>based</a:t>
            </a:r>
            <a:r>
              <a:rPr lang="fr-CH" dirty="0" smtClean="0"/>
              <a:t> translation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fr-CH" dirty="0" smtClean="0"/>
          </a:p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Implementation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</a:t>
            </a:r>
            <a:r>
              <a:rPr lang="fr-CH" dirty="0" err="1" smtClean="0"/>
              <a:t>SPARQL</a:t>
            </a:r>
            <a:r>
              <a:rPr lang="fr-CH" baseline="-25000" dirty="0" err="1" smtClean="0"/>
              <a:t>Stream</a:t>
            </a:r>
            <a:r>
              <a:rPr lang="fr-CH" baseline="-25000" dirty="0" smtClean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28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11560" y="1196752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sz="1800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3000372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928670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072198" y="3643314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929190" y="4071942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929322" y="3643314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3500438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1472" y="1357298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Ubiquitous data capture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Data processing 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Cheap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Noisy, Unreliable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214282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technologies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857224" y="5715016"/>
            <a:ext cx="77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Applications in security surveillance, healthcare provision, environmental monitoring, you name it.</a:t>
            </a:r>
          </a:p>
        </p:txBody>
      </p:sp>
      <p:sp>
        <p:nvSpPr>
          <p:cNvPr id="44" name="43 Flecha abajo"/>
          <p:cNvSpPr/>
          <p:nvPr/>
        </p:nvSpPr>
        <p:spPr bwMode="auto">
          <a:xfrm>
            <a:off x="4143372" y="5429264"/>
            <a:ext cx="57150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2" grpId="0"/>
      <p:bldP spid="15" grpId="0"/>
      <p:bldP spid="43" grpId="0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Ontology-based </a:t>
            </a:r>
            <a:r>
              <a:rPr lang="en-US" sz="1400" b="1" kern="0" dirty="0" smtClean="0">
                <a:latin typeface="+mj-lt"/>
                <a:ea typeface="+mj-ea"/>
                <a:cs typeface="+mj-cs"/>
              </a:rPr>
              <a:t>Access to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Internship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5830416" cy="5257800"/>
          </a:xfrm>
        </p:spPr>
        <p:txBody>
          <a:bodyPr/>
          <a:lstStyle/>
          <a:p>
            <a:r>
              <a:rPr lang="fr-CH" b="1" dirty="0" err="1" smtClean="0"/>
              <a:t>Period</a:t>
            </a:r>
            <a:r>
              <a:rPr lang="fr-CH" dirty="0" smtClean="0"/>
              <a:t>: 21.05.2010 - 29.07.2010</a:t>
            </a:r>
          </a:p>
          <a:p>
            <a:r>
              <a:rPr lang="fr-CH" b="1" dirty="0" smtClean="0"/>
              <a:t>Institution</a:t>
            </a:r>
            <a:r>
              <a:rPr lang="fr-CH" dirty="0" smtClean="0"/>
              <a:t>: </a:t>
            </a:r>
            <a:r>
              <a:rPr lang="fr-CH" dirty="0" err="1" smtClean="0"/>
              <a:t>School</a:t>
            </a:r>
            <a:r>
              <a:rPr lang="fr-CH" dirty="0" smtClean="0"/>
              <a:t> of Computer Science, The </a:t>
            </a:r>
            <a:r>
              <a:rPr lang="fr-CH" dirty="0" err="1" smtClean="0"/>
              <a:t>University</a:t>
            </a:r>
            <a:r>
              <a:rPr lang="fr-CH" dirty="0" smtClean="0"/>
              <a:t> of Manchester</a:t>
            </a:r>
          </a:p>
          <a:p>
            <a:endParaRPr lang="fr-CH" b="1" dirty="0" smtClean="0"/>
          </a:p>
          <a:p>
            <a:endParaRPr lang="fr-CH" b="1" dirty="0" smtClean="0"/>
          </a:p>
          <a:p>
            <a:endParaRPr lang="fr-CH" b="1" dirty="0" smtClean="0"/>
          </a:p>
          <a:p>
            <a:r>
              <a:rPr lang="fr-CH" b="1" dirty="0" err="1" smtClean="0"/>
              <a:t>Research</a:t>
            </a:r>
            <a:r>
              <a:rPr lang="fr-CH" b="1" dirty="0" smtClean="0"/>
              <a:t> </a:t>
            </a:r>
            <a:r>
              <a:rPr lang="fr-CH" b="1" dirty="0" smtClean="0"/>
              <a:t>contact</a:t>
            </a:r>
            <a:r>
              <a:rPr lang="fr-CH" dirty="0" smtClean="0"/>
              <a:t>: </a:t>
            </a:r>
            <a:r>
              <a:rPr lang="fr-CH" dirty="0" err="1" smtClean="0"/>
              <a:t>Alasdair</a:t>
            </a:r>
            <a:r>
              <a:rPr lang="fr-CH" dirty="0" smtClean="0"/>
              <a:t> </a:t>
            </a:r>
            <a:r>
              <a:rPr lang="fr-CH" dirty="0" smtClean="0"/>
              <a:t>Gray</a:t>
            </a:r>
          </a:p>
          <a:p>
            <a:endParaRPr lang="fr-CH" dirty="0" smtClean="0"/>
          </a:p>
          <a:p>
            <a:pPr>
              <a:buNone/>
            </a:pPr>
            <a:endParaRPr lang="fr-CH" dirty="0" smtClean="0"/>
          </a:p>
          <a:p>
            <a:r>
              <a:rPr lang="fr-CH" b="1" dirty="0" err="1" smtClean="0"/>
              <a:t>Professors</a:t>
            </a:r>
            <a:r>
              <a:rPr lang="fr-CH" dirty="0" smtClean="0"/>
              <a:t>: </a:t>
            </a:r>
            <a:endParaRPr lang="fr-CH" dirty="0" smtClean="0"/>
          </a:p>
          <a:p>
            <a:pPr>
              <a:buNone/>
            </a:pPr>
            <a:r>
              <a:rPr lang="fr-CH" dirty="0" smtClean="0"/>
              <a:t>	</a:t>
            </a:r>
            <a:r>
              <a:rPr lang="fr-CH" dirty="0" smtClean="0"/>
              <a:t>Norman </a:t>
            </a:r>
            <a:r>
              <a:rPr lang="fr-CH" dirty="0" err="1" smtClean="0"/>
              <a:t>Paton</a:t>
            </a:r>
            <a:r>
              <a:rPr lang="fr-CH" dirty="0" smtClean="0"/>
              <a:t>, </a:t>
            </a:r>
            <a:endParaRPr lang="fr-CH" dirty="0" smtClean="0"/>
          </a:p>
          <a:p>
            <a:pPr>
              <a:buNone/>
            </a:pPr>
            <a:r>
              <a:rPr lang="fr-CH" dirty="0" smtClean="0"/>
              <a:t>	Alvaro </a:t>
            </a:r>
            <a:r>
              <a:rPr lang="fr-CH" dirty="0" smtClean="0"/>
              <a:t>Fernandes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pic>
        <p:nvPicPr>
          <p:cNvPr id="6" name="Picture 2" descr="1824 Full Colour logo"/>
          <p:cNvPicPr>
            <a:picLocks noChangeAspect="1" noChangeArrowheads="1"/>
          </p:cNvPicPr>
          <p:nvPr/>
        </p:nvPicPr>
        <p:blipFill>
          <a:blip r:embed="rId2" cstate="print"/>
          <a:srcRect b="30455"/>
          <a:stretch>
            <a:fillRect/>
          </a:stretch>
        </p:blipFill>
        <p:spPr bwMode="auto">
          <a:xfrm>
            <a:off x="6660232" y="1052736"/>
            <a:ext cx="1726919" cy="164307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7106" name="Picture 2" descr="Alasdair J G 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44956"/>
            <a:ext cx="1098122" cy="1464163"/>
          </a:xfrm>
          <a:prstGeom prst="rect">
            <a:avLst/>
          </a:prstGeom>
          <a:noFill/>
        </p:spPr>
      </p:pic>
      <p:pic>
        <p:nvPicPr>
          <p:cNvPr id="47108" name="Picture 4" descr="Norman Pa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869160"/>
            <a:ext cx="2304256" cy="1533771"/>
          </a:xfrm>
          <a:prstGeom prst="rect">
            <a:avLst/>
          </a:prstGeom>
          <a:noFill/>
        </p:spPr>
      </p:pic>
      <p:pic>
        <p:nvPicPr>
          <p:cNvPr id="47110" name="Picture 6" descr="[Alvaro A.A. Fernandes: Kilburn Building, 2.36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5013176"/>
            <a:ext cx="1008112" cy="1388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Objectives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existing approaches on </a:t>
            </a:r>
            <a:r>
              <a:rPr lang="en-US" u="sng" dirty="0" smtClean="0"/>
              <a:t>distributed SPARQL</a:t>
            </a:r>
            <a:r>
              <a:rPr lang="en-US" dirty="0" smtClean="0"/>
              <a:t> query processing.</a:t>
            </a:r>
          </a:p>
          <a:p>
            <a:r>
              <a:rPr lang="en-US" dirty="0" smtClean="0"/>
              <a:t>Study the existing SPARQL </a:t>
            </a:r>
            <a:r>
              <a:rPr lang="en-US" u="sng" dirty="0" smtClean="0"/>
              <a:t>query optimization </a:t>
            </a:r>
            <a:r>
              <a:rPr lang="en-US" dirty="0" smtClean="0"/>
              <a:t>approaches.</a:t>
            </a:r>
          </a:p>
          <a:p>
            <a:r>
              <a:rPr lang="en-US" dirty="0" smtClean="0"/>
              <a:t>Study the existing </a:t>
            </a:r>
            <a:r>
              <a:rPr lang="en-US" u="sng" dirty="0" smtClean="0"/>
              <a:t>streaming SPARQL </a:t>
            </a:r>
            <a:r>
              <a:rPr lang="en-US" dirty="0" smtClean="0"/>
              <a:t>query processing approaches.</a:t>
            </a:r>
          </a:p>
          <a:p>
            <a:r>
              <a:rPr lang="en-US" dirty="0" smtClean="0"/>
              <a:t>Propose a coherent solution for streaming distributed query processing using SPARQL extensions.</a:t>
            </a:r>
          </a:p>
          <a:p>
            <a:r>
              <a:rPr lang="en-US" dirty="0" smtClean="0"/>
              <a:t>Propose a study use-case in the context of the SSG4E project that highlights the streaming query processing capabilities.</a:t>
            </a:r>
          </a:p>
          <a:p>
            <a:r>
              <a:rPr lang="en-US" dirty="0" smtClean="0"/>
              <a:t>Prepare a formal publishable version of the proposal for the consideration of the community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Research</a:t>
            </a:r>
            <a:r>
              <a:rPr lang="fr-CH" dirty="0" smtClean="0"/>
              <a:t> </a:t>
            </a:r>
            <a:r>
              <a:rPr lang="fr-CH" dirty="0" err="1" smtClean="0"/>
              <a:t>Outcome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Stuff</a:t>
            </a:r>
            <a:r>
              <a:rPr lang="fr-CH" dirty="0" smtClean="0"/>
              <a:t> for </a:t>
            </a:r>
            <a:r>
              <a:rPr lang="fr-CH" dirty="0" err="1" smtClean="0"/>
              <a:t>each</a:t>
            </a:r>
            <a:r>
              <a:rPr lang="fr-CH" dirty="0" smtClean="0"/>
              <a:t> of the objectives </a:t>
            </a:r>
            <a:r>
              <a:rPr lang="fr-CH" dirty="0" err="1" smtClean="0"/>
              <a:t>available</a:t>
            </a:r>
            <a:r>
              <a:rPr lang="fr-CH" dirty="0" smtClean="0"/>
              <a:t> in </a:t>
            </a:r>
            <a:r>
              <a:rPr lang="fr-CH" dirty="0" err="1" smtClean="0"/>
              <a:t>draft</a:t>
            </a:r>
            <a:r>
              <a:rPr lang="fr-CH" dirty="0" smtClean="0"/>
              <a:t> documents:</a:t>
            </a:r>
          </a:p>
          <a:p>
            <a:pPr lvl="1"/>
            <a:r>
              <a:rPr lang="fr-CH" sz="1400" dirty="0" smtClean="0">
                <a:hlinkClick r:id="rId2"/>
              </a:rPr>
              <a:t>http://</a:t>
            </a:r>
            <a:r>
              <a:rPr lang="fr-CH" sz="1400" dirty="0" smtClean="0">
                <a:hlinkClick r:id="rId2"/>
              </a:rPr>
              <a:t>delicias.dia.fi.upm.es/wiki/index.php/ManchesterJPC</a:t>
            </a:r>
            <a:endParaRPr lang="fr-CH" sz="1400" dirty="0" smtClean="0"/>
          </a:p>
          <a:p>
            <a:pPr lvl="1"/>
            <a:endParaRPr lang="fr-CH" sz="1400" dirty="0" smtClean="0"/>
          </a:p>
          <a:p>
            <a:r>
              <a:rPr lang="fr-CH" dirty="0" err="1" smtClean="0"/>
              <a:t>Material</a:t>
            </a:r>
            <a:r>
              <a:rPr lang="fr-CH" dirty="0" smtClean="0"/>
              <a:t> in </a:t>
            </a:r>
            <a:r>
              <a:rPr lang="fr-CH" dirty="0" err="1" smtClean="0"/>
              <a:t>development</a:t>
            </a:r>
            <a:r>
              <a:rPr lang="fr-CH" dirty="0" smtClean="0"/>
              <a:t> for future </a:t>
            </a:r>
            <a:r>
              <a:rPr lang="fr-CH" dirty="0" err="1" smtClean="0"/>
              <a:t>interesting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Integration</a:t>
            </a:r>
            <a:r>
              <a:rPr lang="fr-CH" dirty="0" smtClean="0"/>
              <a:t> Use-cases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/>
              <a:t>Horizontal integration</a:t>
            </a:r>
            <a:r>
              <a:rPr lang="en-US" sz="1600" dirty="0" smtClean="0"/>
              <a:t> of data sources. Sources provide the same type of </a:t>
            </a:r>
            <a:r>
              <a:rPr lang="en-US" sz="1600" dirty="0" smtClean="0"/>
              <a:t>information with </a:t>
            </a:r>
            <a:r>
              <a:rPr lang="en-US" sz="1600" dirty="0" smtClean="0"/>
              <a:t>respect to the global schema. The data may overlap (redundancy) or </a:t>
            </a:r>
            <a:r>
              <a:rPr lang="en-US" sz="1600" dirty="0" smtClean="0"/>
              <a:t>be complementary </a:t>
            </a:r>
            <a:r>
              <a:rPr lang="en-US" sz="1600" dirty="0" smtClean="0"/>
              <a:t>(partitioned) and it can be seen as union of homogeneous information.</a:t>
            </a:r>
          </a:p>
          <a:p>
            <a:endParaRPr lang="en-US" sz="1600" dirty="0" smtClean="0"/>
          </a:p>
          <a:p>
            <a:r>
              <a:rPr lang="en-US" sz="1600" b="1" dirty="0" smtClean="0"/>
              <a:t>Vertical </a:t>
            </a:r>
            <a:r>
              <a:rPr lang="en-US" sz="1600" b="1" dirty="0" smtClean="0"/>
              <a:t>integration </a:t>
            </a:r>
            <a:r>
              <a:rPr lang="en-US" sz="1600" dirty="0" smtClean="0"/>
              <a:t>of sources. Sources provide different information with respect </a:t>
            </a:r>
            <a:r>
              <a:rPr lang="en-US" sz="1600" dirty="0" smtClean="0"/>
              <a:t>to the </a:t>
            </a:r>
            <a:r>
              <a:rPr lang="en-US" sz="1600" dirty="0" smtClean="0"/>
              <a:t>global schema. In this case data of each source adds additional information to </a:t>
            </a:r>
            <a:r>
              <a:rPr lang="en-US" sz="1600" dirty="0" smtClean="0"/>
              <a:t>an original </a:t>
            </a:r>
            <a:r>
              <a:rPr lang="en-US" sz="1600" dirty="0" smtClean="0"/>
              <a:t>set. In this case the joins are between different kinds of information and </a:t>
            </a:r>
            <a:r>
              <a:rPr lang="en-US" sz="1600" dirty="0" smtClean="0"/>
              <a:t>finding their </a:t>
            </a:r>
            <a:r>
              <a:rPr lang="en-US" sz="1600" dirty="0" smtClean="0"/>
              <a:t>relationships is not always straightforward.</a:t>
            </a:r>
          </a:p>
          <a:p>
            <a:endParaRPr lang="en-US" sz="1600" dirty="0" smtClean="0"/>
          </a:p>
          <a:p>
            <a:r>
              <a:rPr lang="en-US" sz="1600" b="1" dirty="0" smtClean="0"/>
              <a:t>Integration </a:t>
            </a:r>
            <a:r>
              <a:rPr lang="en-US" sz="1600" b="1" dirty="0" smtClean="0"/>
              <a:t>of different streaming sources</a:t>
            </a:r>
            <a:r>
              <a:rPr lang="en-US" sz="1600" dirty="0" smtClean="0"/>
              <a:t>. Answer queries including data from </a:t>
            </a:r>
            <a:r>
              <a:rPr lang="en-US" sz="1600" dirty="0" smtClean="0"/>
              <a:t>2+ </a:t>
            </a:r>
            <a:r>
              <a:rPr lang="fr-CH" sz="1600" dirty="0" smtClean="0"/>
              <a:t>streaming </a:t>
            </a:r>
            <a:r>
              <a:rPr lang="fr-CH" sz="1600" dirty="0" smtClean="0"/>
              <a:t>sources.</a:t>
            </a:r>
          </a:p>
          <a:p>
            <a:endParaRPr lang="en-US" sz="1600" dirty="0" smtClean="0"/>
          </a:p>
          <a:p>
            <a:r>
              <a:rPr lang="en-US" sz="1600" b="1" dirty="0" smtClean="0"/>
              <a:t>Integration </a:t>
            </a:r>
            <a:r>
              <a:rPr lang="en-US" sz="1600" b="1" dirty="0" smtClean="0"/>
              <a:t>of streaming and stored data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b="1" dirty="0" smtClean="0"/>
              <a:t>Integration </a:t>
            </a:r>
            <a:r>
              <a:rPr lang="en-US" sz="1600" b="1" dirty="0" smtClean="0"/>
              <a:t>of streaming data in the past </a:t>
            </a:r>
            <a:r>
              <a:rPr lang="en-US" sz="1600" dirty="0" smtClean="0"/>
              <a:t>and current streaming data</a:t>
            </a:r>
            <a:endParaRPr lang="fr-CH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Completing</a:t>
            </a:r>
            <a:r>
              <a:rPr lang="fr-CH" dirty="0" smtClean="0"/>
              <a:t> </a:t>
            </a:r>
            <a:r>
              <a:rPr lang="fr-CH" dirty="0" err="1" smtClean="0"/>
              <a:t>SPARQL</a:t>
            </a:r>
            <a:r>
              <a:rPr lang="fr-CH" baseline="-25000" dirty="0" err="1" smtClean="0"/>
              <a:t>Stream</a:t>
            </a:r>
            <a:endParaRPr lang="fr-CH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Adjust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r>
              <a:rPr lang="fr-CH" dirty="0" smtClean="0"/>
              <a:t> of « triple-</a:t>
            </a:r>
            <a:r>
              <a:rPr lang="fr-CH" dirty="0" err="1" smtClean="0"/>
              <a:t>based</a:t>
            </a:r>
            <a:r>
              <a:rPr lang="fr-CH" dirty="0" smtClean="0"/>
              <a:t> » </a:t>
            </a:r>
            <a:r>
              <a:rPr lang="fr-CH" dirty="0" err="1" smtClean="0"/>
              <a:t>windows</a:t>
            </a:r>
            <a:endParaRPr lang="fr-CH" dirty="0" smtClean="0"/>
          </a:p>
          <a:p>
            <a:r>
              <a:rPr lang="fr-CH" dirty="0" smtClean="0"/>
              <a:t>Fixes on types: </a:t>
            </a:r>
            <a:r>
              <a:rPr lang="fr-CH" dirty="0" err="1" smtClean="0"/>
              <a:t>stream</a:t>
            </a:r>
            <a:r>
              <a:rPr lang="fr-CH" dirty="0" smtClean="0"/>
              <a:t> of triples, </a:t>
            </a:r>
            <a:r>
              <a:rPr lang="fr-CH" dirty="0" err="1" smtClean="0"/>
              <a:t>stream</a:t>
            </a:r>
            <a:r>
              <a:rPr lang="fr-CH" dirty="0" smtClean="0"/>
              <a:t> of triple </a:t>
            </a:r>
            <a:r>
              <a:rPr lang="fr-CH" dirty="0" err="1" smtClean="0"/>
              <a:t>windows</a:t>
            </a:r>
            <a:r>
              <a:rPr lang="fr-CH" dirty="0" smtClean="0"/>
              <a:t>.</a:t>
            </a:r>
          </a:p>
          <a:p>
            <a:r>
              <a:rPr lang="fr-CH" dirty="0" err="1" smtClean="0"/>
              <a:t>Window</a:t>
            </a:r>
            <a:r>
              <a:rPr lang="fr-CH" dirty="0" smtClean="0"/>
              <a:t>-to-Stream </a:t>
            </a:r>
            <a:r>
              <a:rPr lang="fr-CH" dirty="0" err="1" smtClean="0"/>
              <a:t>operation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endParaRPr lang="fr-CH" dirty="0" smtClean="0"/>
          </a:p>
          <a:p>
            <a:r>
              <a:rPr lang="fr-CH" dirty="0" err="1" smtClean="0"/>
              <a:t>Stored</a:t>
            </a:r>
            <a:r>
              <a:rPr lang="fr-CH" dirty="0" smtClean="0"/>
              <a:t> data scans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Optimization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5717257" cy="483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Open for Collaboration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Any</a:t>
            </a:r>
            <a:r>
              <a:rPr lang="fr-CH" dirty="0" smtClean="0"/>
              <a:t> streaming data in </a:t>
            </a:r>
            <a:r>
              <a:rPr lang="fr-CH" dirty="0" err="1" smtClean="0"/>
              <a:t>your</a:t>
            </a:r>
            <a:r>
              <a:rPr lang="fr-CH" dirty="0" smtClean="0"/>
              <a:t> </a:t>
            </a:r>
            <a:r>
              <a:rPr lang="fr-CH" dirty="0" err="1" smtClean="0"/>
              <a:t>project</a:t>
            </a:r>
            <a:r>
              <a:rPr lang="fr-CH" dirty="0" smtClean="0"/>
              <a:t>? </a:t>
            </a:r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geo</a:t>
            </a:r>
            <a:r>
              <a:rPr lang="fr-CH" dirty="0" smtClean="0"/>
              <a:t> information?</a:t>
            </a:r>
          </a:p>
          <a:p>
            <a:r>
              <a:rPr lang="fr-CH" dirty="0" err="1" smtClean="0"/>
              <a:t>Mapping</a:t>
            </a:r>
            <a:r>
              <a:rPr lang="fr-CH" dirty="0" smtClean="0"/>
              <a:t>-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query</a:t>
            </a:r>
            <a:r>
              <a:rPr lang="fr-CH" dirty="0" smtClean="0"/>
              <a:t> translation</a:t>
            </a:r>
          </a:p>
          <a:p>
            <a:r>
              <a:rPr lang="fr-CH" dirty="0" err="1" smtClean="0"/>
              <a:t>Distributed</a:t>
            </a:r>
            <a:r>
              <a:rPr lang="fr-CH" dirty="0" smtClean="0"/>
              <a:t> </a:t>
            </a:r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processing</a:t>
            </a:r>
            <a:endParaRPr lang="fr-CH" dirty="0" smtClean="0"/>
          </a:p>
          <a:p>
            <a:r>
              <a:rPr lang="fr-CH" dirty="0" err="1" smtClean="0"/>
              <a:t>Discovery</a:t>
            </a:r>
            <a:r>
              <a:rPr lang="fr-CH" dirty="0" smtClean="0"/>
              <a:t>/invocation of data sources</a:t>
            </a:r>
          </a:p>
          <a:p>
            <a:r>
              <a:rPr lang="fr-CH" dirty="0" err="1" smtClean="0"/>
              <a:t>Others</a:t>
            </a:r>
            <a:r>
              <a:rPr lang="fr-CH" dirty="0" smtClean="0"/>
              <a:t>…</a:t>
            </a:r>
          </a:p>
          <a:p>
            <a:endParaRPr lang="fr-CH" dirty="0" smtClean="0"/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endParaRPr lang="fr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Thanks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pic>
        <p:nvPicPr>
          <p:cNvPr id="55298" name="Picture 2" descr="http://www.disabledgo.info/TP2/images/Image%20Library/images/VenueImages/Venue/Small/615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3384376" cy="2532016"/>
          </a:xfrm>
          <a:prstGeom prst="rect">
            <a:avLst/>
          </a:prstGeom>
          <a:noFill/>
        </p:spPr>
      </p:pic>
      <p:pic>
        <p:nvPicPr>
          <p:cNvPr id="55306" name="Picture 10" descr="http://t2.gstatic.com/images?q=tbn:ANd9GcQ1lehEsKzwDgdLhCSs8lulzCv3CakDUb6Jhx7ce9Ryyh3zd8E&amp;t=1&amp;usg=__kGWD-A7iAm3Poca6vBnjn1OwlXg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068960"/>
            <a:ext cx="4344563" cy="2891111"/>
          </a:xfrm>
          <a:prstGeom prst="rect">
            <a:avLst/>
          </a:prstGeom>
          <a:noFill/>
        </p:spPr>
      </p:pic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267744" y="1844824"/>
            <a:ext cx="46085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3710445" cy="23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130" y="2128355"/>
            <a:ext cx="795889" cy="9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171448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Emergency planner</a:t>
            </a:r>
            <a:endParaRPr lang="en-GB" sz="1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28794" y="71435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Flood risk alert: </a:t>
            </a:r>
          </a:p>
          <a:p>
            <a:pPr algn="ctr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</a:rPr>
              <a:t>South East England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846" name="Picture 6" descr="CCO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428736"/>
            <a:ext cx="1214446" cy="387590"/>
          </a:xfrm>
          <a:prstGeom prst="rect">
            <a:avLst/>
          </a:prstGeom>
          <a:noFill/>
        </p:spPr>
      </p:pic>
      <p:pic>
        <p:nvPicPr>
          <p:cNvPr id="35848" name="Picture 8" descr="Met Off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143116"/>
            <a:ext cx="1143008" cy="46590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 bwMode="auto">
          <a:xfrm>
            <a:off x="4686306" y="2750340"/>
            <a:ext cx="1214446" cy="428628"/>
          </a:xfrm>
          <a:prstGeom prst="rect">
            <a:avLst/>
          </a:prstGeom>
          <a:solidFill>
            <a:srgbClr val="33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5850" name="Picture 10" descr="Environment Agency - Ho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2786058"/>
            <a:ext cx="1157289" cy="32147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4714876" y="3286124"/>
            <a:ext cx="107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72198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Real-time </a:t>
            </a:r>
          </a:p>
          <a:p>
            <a:pPr algn="ctr"/>
            <a:r>
              <a:rPr lang="en-GB" sz="1200" dirty="0" smtClean="0"/>
              <a:t>data</a:t>
            </a:r>
            <a:endParaRPr lang="en-GB" sz="1200" dirty="0"/>
          </a:p>
        </p:txBody>
      </p: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857232"/>
            <a:ext cx="1071570" cy="14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6072198" y="2143116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Meteorological forecasts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43636" y="271462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Flood defences data</a:t>
            </a:r>
            <a:endParaRPr lang="en-GB" sz="1200" dirty="0"/>
          </a:p>
        </p:txBody>
      </p:sp>
      <p:sp>
        <p:nvSpPr>
          <p:cNvPr id="21" name="20 Flecha derecha"/>
          <p:cNvSpPr/>
          <p:nvPr/>
        </p:nvSpPr>
        <p:spPr bwMode="auto">
          <a:xfrm>
            <a:off x="5929322" y="1571612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Flecha derecha"/>
          <p:cNvSpPr/>
          <p:nvPr/>
        </p:nvSpPr>
        <p:spPr bwMode="auto">
          <a:xfrm>
            <a:off x="5929322" y="2357430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Flecha derecha"/>
          <p:cNvSpPr/>
          <p:nvPr/>
        </p:nvSpPr>
        <p:spPr bwMode="auto">
          <a:xfrm>
            <a:off x="5929322" y="2928934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 bwMode="auto">
          <a:xfrm>
            <a:off x="5929322" y="3571876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215074" y="3000372"/>
            <a:ext cx="150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Other sources</a:t>
            </a:r>
            <a:endParaRPr lang="en-GB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000100" y="3714752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Detect conditions likely to cause a flood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Present data model in terms of the user domain: e.g. Flood risk assessment</a:t>
            </a:r>
          </a:p>
          <a:p>
            <a:endParaRPr lang="en-GB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85786" y="492919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average over the last minute in the Solent region, if it is higher than the average of the last 2 to 3 hours”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072330" y="121442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Wave,</a:t>
            </a:r>
          </a:p>
          <a:p>
            <a:r>
              <a:rPr lang="en-GB" sz="1200" dirty="0" smtClean="0"/>
              <a:t>Wind,</a:t>
            </a:r>
          </a:p>
          <a:p>
            <a:r>
              <a:rPr lang="en-GB" sz="1200" dirty="0" smtClean="0"/>
              <a:t>Tide</a:t>
            </a:r>
            <a:endParaRPr lang="en-GB" sz="1200" dirty="0"/>
          </a:p>
        </p:txBody>
      </p:sp>
      <p:sp>
        <p:nvSpPr>
          <p:cNvPr id="29" name="28 Abrir llave"/>
          <p:cNvSpPr/>
          <p:nvPr/>
        </p:nvSpPr>
        <p:spPr bwMode="auto">
          <a:xfrm>
            <a:off x="6929454" y="1214422"/>
            <a:ext cx="285752" cy="642942"/>
          </a:xfrm>
          <a:prstGeom prst="leftBrac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928670"/>
            <a:ext cx="7358114" cy="40719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Ontologies can be used as such a common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Answer the requirements: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mappings between ontological models and streaming data source schemas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baseline="0" dirty="0" smtClean="0">
                <a:solidFill>
                  <a:srgbClr val="4D4D4D"/>
                </a:solidFill>
                <a:latin typeface="+mn-lt"/>
              </a:rPr>
              <a:t>Access</a:t>
            </a: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 streaming data sources through queries over ontology models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Ontology-based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Oval 41"/>
          <p:cNvSpPr/>
          <p:nvPr/>
        </p:nvSpPr>
        <p:spPr>
          <a:xfrm>
            <a:off x="2643174" y="1857364"/>
            <a:ext cx="685805" cy="6429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3"/>
          <p:cNvGrpSpPr/>
          <p:nvPr/>
        </p:nvGrpSpPr>
        <p:grpSpPr>
          <a:xfrm>
            <a:off x="2643174" y="2000240"/>
            <a:ext cx="571504" cy="428628"/>
            <a:chOff x="2285984" y="2571744"/>
            <a:chExt cx="642942" cy="357190"/>
          </a:xfrm>
        </p:grpSpPr>
        <p:sp>
          <p:nvSpPr>
            <p:cNvPr id="18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2"/>
            <p:cNvCxnSpPr>
              <a:stCxn id="20" idx="2"/>
              <a:endCxn id="19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4"/>
            <p:cNvCxnSpPr>
              <a:stCxn id="20" idx="2"/>
              <a:endCxn id="18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>
              <a:stCxn id="18" idx="2"/>
              <a:endCxn id="22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/>
            <p:cNvCxnSpPr>
              <a:stCxn id="18" idx="2"/>
              <a:endCxn id="21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64 Rectángulo redondeado"/>
          <p:cNvSpPr/>
          <p:nvPr/>
        </p:nvSpPr>
        <p:spPr>
          <a:xfrm>
            <a:off x="0" y="3286124"/>
            <a:ext cx="185735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Ontology-based 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16 Disco magnético"/>
          <p:cNvSpPr/>
          <p:nvPr/>
        </p:nvSpPr>
        <p:spPr>
          <a:xfrm>
            <a:off x="2643174" y="4357694"/>
            <a:ext cx="714380" cy="64294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91 Flecha izquierda y derecha"/>
          <p:cNvSpPr/>
          <p:nvPr/>
        </p:nvSpPr>
        <p:spPr>
          <a:xfrm rot="5400000">
            <a:off x="2857489" y="400050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3" name="131 CuadroTexto"/>
          <p:cNvSpPr txBox="1"/>
          <p:nvPr/>
        </p:nvSpPr>
        <p:spPr>
          <a:xfrm>
            <a:off x="6572264" y="2428868"/>
            <a:ext cx="207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  <a:p>
            <a:r>
              <a:rPr lang="en-GB" sz="1400" dirty="0" smtClean="0"/>
              <a:t>D2RQ</a:t>
            </a:r>
          </a:p>
          <a:p>
            <a:r>
              <a:rPr lang="en-GB" sz="1400" dirty="0" err="1" smtClean="0"/>
              <a:t>SquirrelRDF</a:t>
            </a:r>
            <a:endParaRPr lang="en-GB" sz="1400" dirty="0" smtClean="0"/>
          </a:p>
          <a:p>
            <a:r>
              <a:rPr lang="en-GB" sz="1400" dirty="0" err="1" smtClean="0"/>
              <a:t>RDBToOnto</a:t>
            </a:r>
            <a:endParaRPr lang="en-GB" sz="1400" dirty="0" smtClean="0"/>
          </a:p>
          <a:p>
            <a:r>
              <a:rPr lang="en-GB" sz="1400" dirty="0" smtClean="0"/>
              <a:t>Relational.OWL</a:t>
            </a:r>
          </a:p>
          <a:p>
            <a:r>
              <a:rPr lang="en-GB" sz="1400" dirty="0" smtClean="0"/>
              <a:t>SPASQL</a:t>
            </a:r>
          </a:p>
          <a:p>
            <a:r>
              <a:rPr lang="en-GB" sz="1400" dirty="0" smtClean="0"/>
              <a:t>Virtuoso</a:t>
            </a:r>
          </a:p>
          <a:p>
            <a:r>
              <a:rPr lang="en-GB" sz="1400" dirty="0" smtClean="0"/>
              <a:t>MASTRO</a:t>
            </a:r>
          </a:p>
          <a:p>
            <a:endParaRPr lang="en-GB" sz="1400" dirty="0" smtClean="0"/>
          </a:p>
        </p:txBody>
      </p:sp>
      <p:sp>
        <p:nvSpPr>
          <p:cNvPr id="121" name="120 Rectángulo redondeado"/>
          <p:cNvSpPr/>
          <p:nvPr/>
        </p:nvSpPr>
        <p:spPr bwMode="auto">
          <a:xfrm>
            <a:off x="2428860" y="3000372"/>
            <a:ext cx="1214446" cy="857256"/>
          </a:xfrm>
          <a:prstGeom prst="roundRect">
            <a:avLst/>
          </a:prstGeom>
          <a:solidFill>
            <a:srgbClr val="39639D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Query/Data Transformation</a:t>
            </a:r>
          </a:p>
        </p:txBody>
      </p:sp>
      <p:sp>
        <p:nvSpPr>
          <p:cNvPr id="122" name="91 Flecha izquierda y derecha"/>
          <p:cNvSpPr/>
          <p:nvPr/>
        </p:nvSpPr>
        <p:spPr>
          <a:xfrm rot="5400000">
            <a:off x="2857489" y="2714618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3" name="64 Rectángulo redondeado"/>
          <p:cNvSpPr/>
          <p:nvPr/>
        </p:nvSpPr>
        <p:spPr>
          <a:xfrm>
            <a:off x="3071802" y="2000240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Models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64 Rectángulo redondeado"/>
          <p:cNvSpPr/>
          <p:nvPr/>
        </p:nvSpPr>
        <p:spPr>
          <a:xfrm>
            <a:off x="3071802" y="4572008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Schemas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124 Esquina doblada"/>
          <p:cNvSpPr/>
          <p:nvPr/>
        </p:nvSpPr>
        <p:spPr bwMode="auto">
          <a:xfrm>
            <a:off x="4429124" y="3000372"/>
            <a:ext cx="857256" cy="85725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Mapping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Document</a:t>
            </a:r>
          </a:p>
        </p:txBody>
      </p:sp>
      <p:sp>
        <p:nvSpPr>
          <p:cNvPr id="126" name="91 Flecha izquierda y derecha"/>
          <p:cNvSpPr/>
          <p:nvPr/>
        </p:nvSpPr>
        <p:spPr>
          <a:xfrm rot="10800000">
            <a:off x="3714744" y="3357562"/>
            <a:ext cx="500067" cy="714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7" name="131 CuadroTexto"/>
          <p:cNvSpPr txBox="1"/>
          <p:nvPr/>
        </p:nvSpPr>
        <p:spPr>
          <a:xfrm>
            <a:off x="142844" y="114298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Generate Semantic Web content from existing relational data sources</a:t>
            </a:r>
          </a:p>
        </p:txBody>
      </p:sp>
      <p:sp>
        <p:nvSpPr>
          <p:cNvPr id="128" name="64 Rectángulo redondeado"/>
          <p:cNvSpPr/>
          <p:nvPr/>
        </p:nvSpPr>
        <p:spPr>
          <a:xfrm>
            <a:off x="1785918" y="2643182"/>
            <a:ext cx="121444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SPARQL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64 Rectángulo redondeado"/>
          <p:cNvSpPr/>
          <p:nvPr/>
        </p:nvSpPr>
        <p:spPr>
          <a:xfrm>
            <a:off x="2071670" y="3929066"/>
            <a:ext cx="92866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3" name="132 Cerrar corchete"/>
          <p:cNvSpPr/>
          <p:nvPr/>
        </p:nvSpPr>
        <p:spPr>
          <a:xfrm>
            <a:off x="8286776" y="2500306"/>
            <a:ext cx="45719" cy="17145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133 Abrir corchete"/>
          <p:cNvSpPr/>
          <p:nvPr/>
        </p:nvSpPr>
        <p:spPr>
          <a:xfrm>
            <a:off x="6572264" y="2500306"/>
            <a:ext cx="71438" cy="17145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33" grpId="0" animBg="1"/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Querying Relational Data Streams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10" name="131 CuadroTexto"/>
          <p:cNvSpPr txBox="1"/>
          <p:nvPr/>
        </p:nvSpPr>
        <p:spPr>
          <a:xfrm>
            <a:off x="214282" y="92867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Streaming Data</a:t>
            </a:r>
          </a:p>
        </p:txBody>
      </p:sp>
      <p:sp>
        <p:nvSpPr>
          <p:cNvPr id="11" name="131 CuadroTexto"/>
          <p:cNvSpPr txBox="1"/>
          <p:nvPr/>
        </p:nvSpPr>
        <p:spPr>
          <a:xfrm>
            <a:off x="6248868" y="1500174"/>
            <a:ext cx="142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</a:t>
            </a:r>
          </a:p>
          <a:p>
            <a:r>
              <a:rPr lang="en-GB" sz="1400" dirty="0" smtClean="0"/>
              <a:t>Aurora/Borealis</a:t>
            </a:r>
          </a:p>
          <a:p>
            <a:r>
              <a:rPr lang="en-GB" sz="1400" dirty="0" smtClean="0"/>
              <a:t>Cougar</a:t>
            </a:r>
          </a:p>
          <a:p>
            <a:r>
              <a:rPr lang="en-GB" sz="1400" dirty="0" err="1" smtClean="0"/>
              <a:t>TinyDB</a:t>
            </a:r>
            <a:endParaRPr lang="en-GB" sz="1400" dirty="0" smtClean="0"/>
          </a:p>
          <a:p>
            <a:r>
              <a:rPr lang="en-GB" sz="1400" dirty="0" smtClean="0"/>
              <a:t>SNEE</a:t>
            </a:r>
          </a:p>
          <a:p>
            <a:endParaRPr lang="en-GB" sz="1400" dirty="0" smtClean="0"/>
          </a:p>
        </p:txBody>
      </p:sp>
      <p:sp>
        <p:nvSpPr>
          <p:cNvPr id="12" name="11 Cerrar corchete"/>
          <p:cNvSpPr/>
          <p:nvPr/>
        </p:nvSpPr>
        <p:spPr>
          <a:xfrm>
            <a:off x="7606190" y="1571611"/>
            <a:ext cx="45719" cy="10715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Abrir corchete"/>
          <p:cNvSpPr/>
          <p:nvPr/>
        </p:nvSpPr>
        <p:spPr>
          <a:xfrm>
            <a:off x="6177430" y="1571611"/>
            <a:ext cx="98535" cy="1071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Rectángulo"/>
          <p:cNvSpPr/>
          <p:nvPr/>
        </p:nvSpPr>
        <p:spPr bwMode="auto">
          <a:xfrm>
            <a:off x="2071670" y="2214554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9" name="18 Rectángulo"/>
          <p:cNvSpPr/>
          <p:nvPr/>
        </p:nvSpPr>
        <p:spPr bwMode="auto">
          <a:xfrm>
            <a:off x="278605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207167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278605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50043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571472" y="2143116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 bwMode="auto">
          <a:xfrm>
            <a:off x="1285852" y="2714620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2000232" y="3286124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278605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207167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5" name="24 Rectángulo"/>
          <p:cNvSpPr/>
          <p:nvPr/>
        </p:nvSpPr>
        <p:spPr bwMode="auto">
          <a:xfrm>
            <a:off x="350043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auto">
          <a:xfrm>
            <a:off x="2786050" y="3857628"/>
            <a:ext cx="2143140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207167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8" name="27 Rectángulo"/>
          <p:cNvSpPr/>
          <p:nvPr/>
        </p:nvSpPr>
        <p:spPr bwMode="auto">
          <a:xfrm>
            <a:off x="421481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e4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33" name="32 Conector recto"/>
          <p:cNvCxnSpPr/>
          <p:nvPr/>
        </p:nvCxnSpPr>
        <p:spPr bwMode="auto">
          <a:xfrm>
            <a:off x="285720" y="4500570"/>
            <a:ext cx="521497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CuadroTexto"/>
          <p:cNvSpPr txBox="1"/>
          <p:nvPr/>
        </p:nvSpPr>
        <p:spPr>
          <a:xfrm>
            <a:off x="785786" y="4572008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endParaRPr lang="en-GB" sz="1200" baseline="-25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571604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t+1</a:t>
            </a:r>
            <a:endParaRPr lang="en-GB" sz="1200" baseline="-25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1454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t+2</a:t>
            </a:r>
            <a:endParaRPr lang="en-GB" sz="1200" baseline="-25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92892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t+3</a:t>
            </a:r>
            <a:endParaRPr lang="en-GB" sz="1200" baseline="-25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64330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t+4</a:t>
            </a:r>
            <a:endParaRPr lang="en-GB" sz="1200" baseline="-25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5768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t+5</a:t>
            </a:r>
            <a:endParaRPr lang="en-GB" sz="1200" baseline="-25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071802" y="2214554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WINDOW [t</a:t>
            </a:r>
            <a:r>
              <a:rPr lang="en-GB" sz="1200" baseline="-25000" dirty="0" smtClean="0"/>
              <a:t>now</a:t>
            </a:r>
            <a:r>
              <a:rPr lang="en-GB" sz="1200" dirty="0" smtClean="0"/>
              <a:t>  TO t</a:t>
            </a:r>
            <a:r>
              <a:rPr lang="en-GB" sz="1200" baseline="-25000" dirty="0" smtClean="0"/>
              <a:t>now-2</a:t>
            </a:r>
            <a:r>
              <a:rPr lang="en-GB" sz="1200" dirty="0" smtClean="0"/>
              <a:t>]</a:t>
            </a:r>
            <a:endParaRPr lang="en-GB" sz="1200" baseline="-25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929190" y="221455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SLIDE 1</a:t>
            </a:r>
            <a:endParaRPr lang="en-GB" sz="1200" baseline="-25000" dirty="0"/>
          </a:p>
        </p:txBody>
      </p:sp>
      <p:sp>
        <p:nvSpPr>
          <p:cNvPr id="43" name="131 CuadroTexto"/>
          <p:cNvSpPr txBox="1"/>
          <p:nvPr/>
        </p:nvSpPr>
        <p:spPr>
          <a:xfrm>
            <a:off x="5214942" y="37861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 infinite sequence of tuples to bounded bag</a:t>
            </a:r>
          </a:p>
        </p:txBody>
      </p:sp>
      <p:sp>
        <p:nvSpPr>
          <p:cNvPr id="44" name="131 CuadroTexto"/>
          <p:cNvSpPr txBox="1"/>
          <p:nvPr/>
        </p:nvSpPr>
        <p:spPr>
          <a:xfrm>
            <a:off x="3929058" y="5429264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Window-to-Stream operators: convert stream of windows to stream of tuples</a:t>
            </a:r>
          </a:p>
        </p:txBody>
      </p:sp>
      <p:sp>
        <p:nvSpPr>
          <p:cNvPr id="54" name="53 Rectángulo"/>
          <p:cNvSpPr/>
          <p:nvPr/>
        </p:nvSpPr>
        <p:spPr bwMode="auto">
          <a:xfrm>
            <a:off x="1071538" y="528638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500034" y="521495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62 Rectángulo redondeado"/>
          <p:cNvSpPr/>
          <p:nvPr/>
        </p:nvSpPr>
        <p:spPr bwMode="auto">
          <a:xfrm>
            <a:off x="785786" y="557214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 bwMode="auto">
          <a:xfrm>
            <a:off x="1071538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 bwMode="auto">
          <a:xfrm>
            <a:off x="1357290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6" name="65 Rectángulo redondeado"/>
          <p:cNvSpPr/>
          <p:nvPr/>
        </p:nvSpPr>
        <p:spPr bwMode="auto">
          <a:xfrm>
            <a:off x="1000100" y="5929330"/>
            <a:ext cx="928694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66 Rectángulo"/>
          <p:cNvSpPr/>
          <p:nvPr/>
        </p:nvSpPr>
        <p:spPr bwMode="auto">
          <a:xfrm>
            <a:off x="1357290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8" name="67 Rectángulo"/>
          <p:cNvSpPr/>
          <p:nvPr/>
        </p:nvSpPr>
        <p:spPr bwMode="auto">
          <a:xfrm>
            <a:off x="1643042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9" name="68 Rectángulo"/>
          <p:cNvSpPr/>
          <p:nvPr/>
        </p:nvSpPr>
        <p:spPr bwMode="auto">
          <a:xfrm>
            <a:off x="1071538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357290" y="628652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1" name="70 Cerrar llave"/>
          <p:cNvSpPr/>
          <p:nvPr/>
        </p:nvSpPr>
        <p:spPr bwMode="auto">
          <a:xfrm>
            <a:off x="1857356" y="5143512"/>
            <a:ext cx="285752" cy="1357322"/>
          </a:xfrm>
          <a:prstGeom prst="rightBrace">
            <a:avLst>
              <a:gd name="adj1" fmla="val 8333"/>
              <a:gd name="adj2" fmla="val 49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2" name="71 Rectángulo"/>
          <p:cNvSpPr/>
          <p:nvPr/>
        </p:nvSpPr>
        <p:spPr bwMode="auto">
          <a:xfrm>
            <a:off x="2857488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72 Rectángulo"/>
          <p:cNvSpPr/>
          <p:nvPr/>
        </p:nvSpPr>
        <p:spPr bwMode="auto">
          <a:xfrm>
            <a:off x="3143240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73 Rectángulo"/>
          <p:cNvSpPr/>
          <p:nvPr/>
        </p:nvSpPr>
        <p:spPr bwMode="auto">
          <a:xfrm>
            <a:off x="2571736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214546" y="564357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6" name="75 Cerrar corchete"/>
          <p:cNvSpPr/>
          <p:nvPr/>
        </p:nvSpPr>
        <p:spPr>
          <a:xfrm>
            <a:off x="7606190" y="2786057"/>
            <a:ext cx="45719" cy="7143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76 Abrir corchete"/>
          <p:cNvSpPr/>
          <p:nvPr/>
        </p:nvSpPr>
        <p:spPr>
          <a:xfrm>
            <a:off x="6215075" y="2786058"/>
            <a:ext cx="71438" cy="7143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131 CuadroTexto"/>
          <p:cNvSpPr txBox="1"/>
          <p:nvPr/>
        </p:nvSpPr>
        <p:spPr>
          <a:xfrm>
            <a:off x="6320306" y="2786057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CQL</a:t>
            </a:r>
          </a:p>
          <a:p>
            <a:r>
              <a:rPr lang="en-GB" sz="1400" dirty="0" err="1" smtClean="0"/>
              <a:t>SNEEql</a:t>
            </a:r>
            <a:endParaRPr lang="en-GB" sz="1400" dirty="0" smtClean="0"/>
          </a:p>
          <a:p>
            <a:r>
              <a:rPr lang="en-GB" sz="1400" dirty="0" err="1" smtClean="0"/>
              <a:t>TinyQL</a:t>
            </a:r>
            <a:endParaRPr lang="en-GB" sz="1400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7749066" y="192880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engines</a:t>
            </a:r>
            <a:endParaRPr lang="en-GB" sz="1200" baseline="-25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749066" y="3000371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languages</a:t>
            </a:r>
            <a:endParaRPr lang="en-GB" sz="1200" baseline="-25000" dirty="0"/>
          </a:p>
        </p:txBody>
      </p:sp>
      <p:sp>
        <p:nvSpPr>
          <p:cNvPr id="81" name="131 CuadroTexto"/>
          <p:cNvSpPr txBox="1"/>
          <p:nvPr/>
        </p:nvSpPr>
        <p:spPr>
          <a:xfrm>
            <a:off x="500034" y="128586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Streams</a:t>
            </a:r>
          </a:p>
          <a:p>
            <a:r>
              <a:rPr lang="en-GB" dirty="0" smtClean="0"/>
              <a:t>Acquisitional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9" grpId="0" animBg="1"/>
      <p:bldP spid="31" grpId="0" animBg="1"/>
      <p:bldP spid="3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/>
      <p:bldP spid="42" grpId="0"/>
      <p:bldP spid="43" grpId="0"/>
      <p:bldP spid="44" grpId="0"/>
      <p:bldP spid="54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9" idx="3"/>
            <a:endCxn id="10" idx="0"/>
          </p:cNvCxnSpPr>
          <p:nvPr/>
        </p:nvCxnSpPr>
        <p:spPr>
          <a:xfrm>
            <a:off x="4286248" y="2750339"/>
            <a:ext cx="1214446" cy="67866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4716016" y="458112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err="1" smtClean="0"/>
              <a:t>t</a:t>
            </a:r>
            <a:r>
              <a:rPr lang="es-ES" sz="1100" dirty="0" err="1" smtClean="0"/>
              <a:t>uples</a:t>
            </a:r>
            <a:r>
              <a:rPr lang="es-ES" sz="1100" dirty="0" smtClean="0"/>
              <a:t>]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4499992" y="2564904"/>
            <a:ext cx="256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Sream</a:t>
            </a:r>
            <a:r>
              <a:rPr lang="es-ES" sz="1100" baseline="-25000" dirty="0" smtClean="0"/>
              <a:t>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2 CuadroTexto"/>
          <p:cNvSpPr txBox="1"/>
          <p:nvPr/>
        </p:nvSpPr>
        <p:spPr>
          <a:xfrm>
            <a:off x="1259632" y="4797152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[</a:t>
            </a:r>
            <a:r>
              <a:rPr lang="es-ES" sz="1100" dirty="0" smtClean="0"/>
              <a:t>triple</a:t>
            </a:r>
            <a:r>
              <a:rPr lang="es-ES" sz="1100" dirty="0" smtClean="0"/>
              <a:t>s]</a:t>
            </a:r>
            <a:endParaRPr lang="es-ES" sz="1100" dirty="0"/>
          </a:p>
        </p:txBody>
      </p:sp>
      <p:cxnSp>
        <p:nvCxnSpPr>
          <p:cNvPr id="60" name="7 Conector recto de flecha"/>
          <p:cNvCxnSpPr>
            <a:stCxn id="10" idx="2"/>
            <a:endCxn id="63" idx="3"/>
          </p:cNvCxnSpPr>
          <p:nvPr/>
        </p:nvCxnSpPr>
        <p:spPr>
          <a:xfrm rot="5400000">
            <a:off x="4506990" y="3899774"/>
            <a:ext cx="772963" cy="1214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8" grpId="0"/>
      <p:bldP spid="19" grpId="0"/>
      <p:bldP spid="56" grpId="0"/>
      <p:bldP spid="63" grpId="0" animBg="1"/>
      <p:bldP spid="6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Mappings from relational streams to ontological concepts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stored data schema mappings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Study translation semantics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282" y="2714620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Provide with a stream query language at ontological level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Use notion of RDF stream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SPARQL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Window operator, window-to-stream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11763</TotalTime>
  <Words>2667</Words>
  <Application>Microsoft Office PowerPoint</Application>
  <PresentationFormat>On-screen Show (4:3)</PresentationFormat>
  <Paragraphs>726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OEGTemplate</vt:lpstr>
      <vt:lpstr>Enabling Ontology-based Access to Streaming Data Sources </vt:lpstr>
      <vt:lpstr>Outline</vt:lpstr>
      <vt:lpstr>Introduction &amp; Scope</vt:lpstr>
      <vt:lpstr>Motivation</vt:lpstr>
      <vt:lpstr>Motivation</vt:lpstr>
      <vt:lpstr>Background – Ontology-based Data Access</vt:lpstr>
      <vt:lpstr>Background – Querying Relational Data Streams</vt:lpstr>
      <vt:lpstr>Ontology-based Streaming Data Access</vt:lpstr>
      <vt:lpstr>Ontology-based Streaming Data Access</vt:lpstr>
      <vt:lpstr>SPARQLStream</vt:lpstr>
      <vt:lpstr>SPARQLStream</vt:lpstr>
      <vt:lpstr>Ontology-based Streaming Data Access</vt:lpstr>
      <vt:lpstr>S2O Mappings</vt:lpstr>
      <vt:lpstr>S2O Mappings</vt:lpstr>
      <vt:lpstr>S2O Mappings</vt:lpstr>
      <vt:lpstr>Ontology-based Streaming Data Access</vt:lpstr>
      <vt:lpstr>Stored Data Query Translation</vt:lpstr>
      <vt:lpstr>Query Translation</vt:lpstr>
      <vt:lpstr>Query Translation</vt:lpstr>
      <vt:lpstr>Query Translation</vt:lpstr>
      <vt:lpstr>Ontology-based Streaming Data Access</vt:lpstr>
      <vt:lpstr>Query Execution</vt:lpstr>
      <vt:lpstr>Ontology-based Streaming Data Access</vt:lpstr>
      <vt:lpstr>Data Translation</vt:lpstr>
      <vt:lpstr>Implementation</vt:lpstr>
      <vt:lpstr>Implementation</vt:lpstr>
      <vt:lpstr>Implementation</vt:lpstr>
      <vt:lpstr>So Far…</vt:lpstr>
      <vt:lpstr>Slide 29</vt:lpstr>
      <vt:lpstr>Thanks!</vt:lpstr>
      <vt:lpstr>Internship</vt:lpstr>
      <vt:lpstr>Objectives</vt:lpstr>
      <vt:lpstr>Research Outcome</vt:lpstr>
      <vt:lpstr>Integration Use-cases</vt:lpstr>
      <vt:lpstr>Completing SPARQLStream</vt:lpstr>
      <vt:lpstr>Query Optimization</vt:lpstr>
      <vt:lpstr>Open for Collaboration</vt:lpstr>
      <vt:lpstr>Thanks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Jean-Paul Calbimonte</dc:creator>
  <cp:lastModifiedBy>jpc</cp:lastModifiedBy>
  <cp:revision>796</cp:revision>
  <dcterms:created xsi:type="dcterms:W3CDTF">2008-11-25T10:41:09Z</dcterms:created>
  <dcterms:modified xsi:type="dcterms:W3CDTF">2010-10-27T22:30:45Z</dcterms:modified>
</cp:coreProperties>
</file>