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6" r:id="rId2"/>
    <p:sldId id="268" r:id="rId3"/>
    <p:sldId id="312" r:id="rId4"/>
    <p:sldId id="313" r:id="rId5"/>
    <p:sldId id="314" r:id="rId6"/>
    <p:sldId id="317" r:id="rId7"/>
    <p:sldId id="315" r:id="rId8"/>
    <p:sldId id="316" r:id="rId9"/>
    <p:sldId id="287" r:id="rId10"/>
    <p:sldId id="288" r:id="rId11"/>
    <p:sldId id="289" r:id="rId12"/>
    <p:sldId id="275" r:id="rId13"/>
    <p:sldId id="290" r:id="rId14"/>
    <p:sldId id="291" r:id="rId15"/>
    <p:sldId id="323" r:id="rId16"/>
    <p:sldId id="319" r:id="rId17"/>
    <p:sldId id="320" r:id="rId18"/>
    <p:sldId id="321" r:id="rId19"/>
    <p:sldId id="322" r:id="rId20"/>
    <p:sldId id="334" r:id="rId21"/>
    <p:sldId id="333" r:id="rId22"/>
    <p:sldId id="327" r:id="rId23"/>
    <p:sldId id="325" r:id="rId24"/>
    <p:sldId id="324" r:id="rId25"/>
    <p:sldId id="278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>
          <p15:clr>
            <a:srgbClr val="A4A3A4"/>
          </p15:clr>
        </p15:guide>
        <p15:guide id="2" orient="horz" pos="2685">
          <p15:clr>
            <a:srgbClr val="A4A3A4"/>
          </p15:clr>
        </p15:guide>
        <p15:guide id="3" pos="2879">
          <p15:clr>
            <a:srgbClr val="A4A3A4"/>
          </p15:clr>
        </p15:guide>
        <p15:guide id="4" pos="3027">
          <p15:clr>
            <a:srgbClr val="A4A3A4"/>
          </p15:clr>
        </p15:guide>
        <p15:guide id="5" pos="5533">
          <p15:clr>
            <a:srgbClr val="A4A3A4"/>
          </p15:clr>
        </p15:guide>
        <p15:guide id="6" pos="2733">
          <p15:clr>
            <a:srgbClr val="A4A3A4"/>
          </p15:clr>
        </p15:guide>
        <p15:guide id="7" pos="2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A54"/>
    <a:srgbClr val="D5D1CE"/>
    <a:srgbClr val="FF008C"/>
    <a:srgbClr val="3A7013"/>
    <a:srgbClr val="E49B13"/>
    <a:srgbClr val="0ACEE8"/>
    <a:srgbClr val="9E0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47" autoAdjust="0"/>
    <p:restoredTop sz="94343" autoAdjust="0"/>
  </p:normalViewPr>
  <p:slideViewPr>
    <p:cSldViewPr snapToGrid="0" showGuides="1">
      <p:cViewPr varScale="1">
        <p:scale>
          <a:sx n="124" d="100"/>
          <a:sy n="124" d="100"/>
        </p:scale>
        <p:origin x="168" y="936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02/03/2021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068940"/>
            <a:ext cx="2876985" cy="1000274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89"/>
            <a:ext cx="2554256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0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0" y="2517776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0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0" y="424936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bg2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bg2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tx1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tx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4"/>
                </a:solidFill>
              </a:rPr>
              <a:t>Pe</a:t>
            </a:r>
            <a:r>
              <a:rPr lang="en-US" spc="500" baseline="0" dirty="0">
                <a:solidFill>
                  <a:schemeClr val="accent4"/>
                </a:solidFill>
              </a:rPr>
              <a:t>r</a:t>
            </a:r>
            <a:r>
              <a:rPr lang="en-US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0" y="2402365"/>
            <a:ext cx="5042395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3427590"/>
            <a:ext cx="504239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109709"/>
            <a:ext cx="5042394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2134932"/>
            <a:ext cx="5009911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2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0" y="1539685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2" y="1191711"/>
            <a:ext cx="8418513" cy="338554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29687"/>
            <a:ext cx="8424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0" y="1192389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193800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29687"/>
            <a:ext cx="3979486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29687"/>
            <a:ext cx="3996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193800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0" y="1194204"/>
            <a:ext cx="397387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3" y="1194204"/>
            <a:ext cx="3978275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516484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0" y="4229687"/>
            <a:ext cx="3973875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29687"/>
            <a:ext cx="3984838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0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2" y="4704001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1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2" y="1078541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726181" y="2455198"/>
            <a:ext cx="5337810" cy="233397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SAMPL8 Challenge</a:t>
            </a:r>
            <a:br>
              <a:rPr lang="en-GB" dirty="0">
                <a:solidFill>
                  <a:schemeClr val="tx1">
                    <a:lumMod val="75000"/>
                  </a:schemeClr>
                </a:solidFill>
              </a:rPr>
            </a:br>
            <a:br>
              <a:rPr lang="en-GB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MSKCC: Chodera, Isik</a:t>
            </a:r>
            <a:br>
              <a:rPr lang="en-GB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UCI: Mobley, Bergazin</a:t>
            </a:r>
            <a:br>
              <a:rPr lang="en-GB" dirty="0">
                <a:solidFill>
                  <a:schemeClr val="tx1">
                    <a:lumMod val="75000"/>
                  </a:schemeClr>
                </a:solidFill>
              </a:rPr>
            </a:br>
            <a:br>
              <a:rPr lang="en-GB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GSK: Bahr, Graves, Kenna, McQueen, Nandkeolyar, Nevins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0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SAMPL8-8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3D73E7-CC62-42BE-BB4B-EFD148FB6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88" y="2253072"/>
            <a:ext cx="1940011" cy="19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4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SAMPL8-9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EE263B-F0C6-4DBE-8759-CE858D3E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88" y="2269647"/>
            <a:ext cx="2354704" cy="20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9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SAMPL8-10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E23E3D-C574-4669-A405-74355ABF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7" y="2500966"/>
            <a:ext cx="3121950" cy="132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2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SAMPL8-11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530DCB-DEAC-47A4-BACF-FD0817861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76" y="2404450"/>
            <a:ext cx="1390495" cy="1954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BC8E78-EC73-AB45-A25B-019C4A899365}"/>
              </a:ext>
            </a:extLst>
          </p:cNvPr>
          <p:cNvSpPr txBox="1"/>
          <p:nvPr/>
        </p:nvSpPr>
        <p:spPr>
          <a:xfrm>
            <a:off x="273874" y="1777429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US" sz="1200" dirty="0"/>
              <a:t>pKa not determined</a:t>
            </a:r>
          </a:p>
        </p:txBody>
      </p:sp>
    </p:spTree>
    <p:extLst>
      <p:ext uri="{BB962C8B-B14F-4D97-AF65-F5344CB8AC3E}">
        <p14:creationId xmlns:p14="http://schemas.microsoft.com/office/powerpoint/2010/main" val="136281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SAMPL8-12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9ACF8E-2A50-4C80-A153-04BDF614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3" y="2206090"/>
            <a:ext cx="3071465" cy="207010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4F067C6-2899-AA46-B452-7DB62C8174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33240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SAMPL8-13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3DAB12-97A3-4B54-BB79-217F3A00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1" y="2348345"/>
            <a:ext cx="2048409" cy="2193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60E084-EB14-194C-B969-EDD2186DECFF}"/>
              </a:ext>
            </a:extLst>
          </p:cNvPr>
          <p:cNvSpPr txBox="1"/>
          <p:nvPr/>
        </p:nvSpPr>
        <p:spPr>
          <a:xfrm>
            <a:off x="273874" y="1777429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US" sz="1200" dirty="0"/>
              <a:t>pKa not determined</a:t>
            </a:r>
          </a:p>
        </p:txBody>
      </p:sp>
    </p:spTree>
    <p:extLst>
      <p:ext uri="{BB962C8B-B14F-4D97-AF65-F5344CB8AC3E}">
        <p14:creationId xmlns:p14="http://schemas.microsoft.com/office/powerpoint/2010/main" val="1627469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SAMPL8-14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3E2C59-C80E-47FC-BD6F-AAFDD0EE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22" y="2403515"/>
            <a:ext cx="3003153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8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SAMPL8-15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93C623-8E26-40B8-95F1-9DC954258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13" y="2368711"/>
            <a:ext cx="1928162" cy="2202742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2CA512D-E531-B84E-A344-9F3796C3B5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36401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SAMPL8-16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36BF6-BA80-4365-95CB-C672F2426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45" y="2653744"/>
            <a:ext cx="3222538" cy="10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7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pt-BR" dirty="0"/>
              <a:t>SAMPL8-17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72B401-264E-4926-B06A-093C373CB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52" y="2362806"/>
            <a:ext cx="2080398" cy="1919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A5266D-11DB-0C48-8DEA-3441127E5880}"/>
              </a:ext>
            </a:extLst>
          </p:cNvPr>
          <p:cNvSpPr txBox="1"/>
          <p:nvPr/>
        </p:nvSpPr>
        <p:spPr>
          <a:xfrm>
            <a:off x="273874" y="1777429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US" sz="1200" dirty="0"/>
              <a:t>pKa not determined</a:t>
            </a:r>
          </a:p>
        </p:txBody>
      </p:sp>
    </p:spTree>
    <p:extLst>
      <p:ext uri="{BB962C8B-B14F-4D97-AF65-F5344CB8AC3E}">
        <p14:creationId xmlns:p14="http://schemas.microsoft.com/office/powerpoint/2010/main" val="267465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8FD0F-8A8E-4C26-8C05-D2AA03DDD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152" y="567823"/>
            <a:ext cx="7578000" cy="276999"/>
          </a:xfrm>
        </p:spPr>
        <p:txBody>
          <a:bodyPr/>
          <a:lstStyle/>
          <a:p>
            <a:r>
              <a:rPr lang="en-US" dirty="0"/>
              <a:t>This is the completed list of compounds processed through Britton-Robinson pH solubility to determine pKa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8375BD-AB6D-4D08-AEEC-211CD3AA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Completed pH Solubility Compounds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E14D95-3C51-49FF-8759-965CAD7E23C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01426F-FFF9-48B0-B8F3-42923BF06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271306"/>
              </p:ext>
            </p:extLst>
          </p:nvPr>
        </p:nvGraphicFramePr>
        <p:xfrm>
          <a:off x="371475" y="1211262"/>
          <a:ext cx="6035856" cy="275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964">
                  <a:extLst>
                    <a:ext uri="{9D8B030D-6E8A-4147-A177-3AD203B41FA5}">
                      <a16:colId xmlns:a16="http://schemas.microsoft.com/office/drawing/2014/main" val="2815354374"/>
                    </a:ext>
                  </a:extLst>
                </a:gridCol>
                <a:gridCol w="1508964">
                  <a:extLst>
                    <a:ext uri="{9D8B030D-6E8A-4147-A177-3AD203B41FA5}">
                      <a16:colId xmlns:a16="http://schemas.microsoft.com/office/drawing/2014/main" val="2665233909"/>
                    </a:ext>
                  </a:extLst>
                </a:gridCol>
                <a:gridCol w="1508964">
                  <a:extLst>
                    <a:ext uri="{9D8B030D-6E8A-4147-A177-3AD203B41FA5}">
                      <a16:colId xmlns:a16="http://schemas.microsoft.com/office/drawing/2014/main" val="3363129903"/>
                    </a:ext>
                  </a:extLst>
                </a:gridCol>
                <a:gridCol w="1508964">
                  <a:extLst>
                    <a:ext uri="{9D8B030D-6E8A-4147-A177-3AD203B41FA5}">
                      <a16:colId xmlns:a16="http://schemas.microsoft.com/office/drawing/2014/main" val="3306675920"/>
                    </a:ext>
                  </a:extLst>
                </a:gridCol>
              </a:tblGrid>
              <a:tr h="2753519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 Set 1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SAMPL8-2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SAMPL8-3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SAMPL8-4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SAMPL8-5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SAMPL8-6</a:t>
                      </a: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 Set 2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SAMPL8-7</a:t>
                      </a:r>
                      <a:r>
                        <a:rPr lang="pt-BR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SAMPL8-8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SAMPL8-9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SAMPL8-10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SAMPL8-11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SAMPL8-12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 Set 3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SAMPL8-13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SAMPL8-14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SAMPL8-15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SAMPL8-16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SAMPL8-17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 Set 4</a:t>
                      </a: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SAMPL8-18</a:t>
                      </a: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SAMPL8-19</a:t>
                      </a: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SAMPL8-20</a:t>
                      </a: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SAMPL8-21</a:t>
                      </a: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SAMPL8-22</a:t>
                      </a: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7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967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SAMPL8-18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70C34-5B43-4A6F-8871-30F7C11D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9" y="2072640"/>
            <a:ext cx="3378726" cy="22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83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B924C6-6A3D-43DF-81FA-B8498E58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70" y="2319530"/>
            <a:ext cx="2769324" cy="129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91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536BA-011A-4211-9AEF-8F10D37F7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28" y="2272936"/>
            <a:ext cx="2654304" cy="182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93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797D7-096A-4DD7-8BC2-3F879055F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13" y="2396962"/>
            <a:ext cx="2117266" cy="18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9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031938-B448-439C-B471-28633631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8" y="2374615"/>
            <a:ext cx="2902739" cy="146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54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2E19-901A-401E-9B9C-755AFBC4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A0C53-A636-4BA5-84AA-DD44EEE6C22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F6929-ABB3-4484-B51C-0C615EE38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29" y="2689904"/>
            <a:ext cx="2717276" cy="11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3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6F286-54EF-40EE-9AD3-C1B95D67F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40" y="2572840"/>
            <a:ext cx="2261033" cy="121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1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487993-5EC0-45C0-AEDE-A6C1F6E40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3" y="2069024"/>
            <a:ext cx="2391581" cy="13972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60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A3F5A8-D91D-4297-AF06-AACF9DC7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55" y="2177510"/>
            <a:ext cx="2741906" cy="15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34D794-5D36-44F8-8C03-A1F16EC6F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27"/>
          <a:stretch/>
        </p:blipFill>
        <p:spPr>
          <a:xfrm>
            <a:off x="457200" y="2103120"/>
            <a:ext cx="2236087" cy="24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9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9997D1-79D4-4D2E-BA8C-D2E79DC44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70" y="2438440"/>
            <a:ext cx="1920420" cy="13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2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D490BC-14E7-49C9-90DE-5F9B636E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98" y="2459984"/>
            <a:ext cx="2520515" cy="16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5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SAMPL8-7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2D4451-7781-468F-9C0E-02FC8D29D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33" y="2278718"/>
            <a:ext cx="2314543" cy="13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3144"/>
      </p:ext>
    </p:extLst>
  </p:cSld>
  <p:clrMapOvr>
    <a:masterClrMapping/>
  </p:clrMapOvr>
</p:sld>
</file>

<file path=ppt/theme/theme1.xml><?xml version="1.0" encoding="utf-8"?>
<a:theme xmlns:a="http://schemas.openxmlformats.org/drawingml/2006/main" name="GSK 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31419</TotalTime>
  <Words>142</Words>
  <Application>Microsoft Macintosh PowerPoint</Application>
  <PresentationFormat>On-screen Show (16:9)</PresentationFormat>
  <Paragraphs>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GSK </vt:lpstr>
      <vt:lpstr>SAMPL8 Challenge  MSKCC: Chodera, Isik UCI: Mobley, Bergazin  GSK: Bahr, Graves, Kenna, McQueen, Nandkeolyar, Nevins</vt:lpstr>
      <vt:lpstr>List of Completed pH Solubility Compounds</vt:lpstr>
      <vt:lpstr>SAMPL8-1</vt:lpstr>
      <vt:lpstr>SAMPL8-2</vt:lpstr>
      <vt:lpstr>SAMPL8-3</vt:lpstr>
      <vt:lpstr>SAMPL8-4</vt:lpstr>
      <vt:lpstr>SAMPL8-5</vt:lpstr>
      <vt:lpstr>SAMPL8-6</vt:lpstr>
      <vt:lpstr>SAMPL8-7</vt:lpstr>
      <vt:lpstr>SAMPL8-8</vt:lpstr>
      <vt:lpstr>SAMPL8-9</vt:lpstr>
      <vt:lpstr>SAMPL8-10</vt:lpstr>
      <vt:lpstr>SAMPL8-11</vt:lpstr>
      <vt:lpstr>SAMPL8-12</vt:lpstr>
      <vt:lpstr>SAMPL8-13</vt:lpstr>
      <vt:lpstr>SAMPL8-14</vt:lpstr>
      <vt:lpstr>SAMPL8-15</vt:lpstr>
      <vt:lpstr>SAMPL8-16</vt:lpstr>
      <vt:lpstr>SAMPL8-17</vt:lpstr>
      <vt:lpstr>SAMPL8-18</vt:lpstr>
      <vt:lpstr>SAMPL8-19</vt:lpstr>
      <vt:lpstr>SAMPL8-20</vt:lpstr>
      <vt:lpstr>SAMPL8-21</vt:lpstr>
      <vt:lpstr>SAMPL8-22</vt:lpstr>
      <vt:lpstr>SAMPL8-23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 Meeting Update</dc:title>
  <dc:creator>matthew.n.bahr@gsk.com</dc:creator>
  <cp:lastModifiedBy>David Mobley</cp:lastModifiedBy>
  <cp:revision>89</cp:revision>
  <dcterms:created xsi:type="dcterms:W3CDTF">2019-07-24T15:34:14Z</dcterms:created>
  <dcterms:modified xsi:type="dcterms:W3CDTF">2021-03-02T19:57:24Z</dcterms:modified>
</cp:coreProperties>
</file>