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  <p:sldMasterId id="2147483656" r:id="rId2"/>
  </p:sldMasterIdLst>
  <p:notesMasterIdLst>
    <p:notesMasterId r:id="rId45"/>
  </p:notesMasterIdLst>
  <p:sldIdLst>
    <p:sldId id="309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31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12" r:id="rId21"/>
    <p:sldId id="275" r:id="rId22"/>
    <p:sldId id="276" r:id="rId23"/>
    <p:sldId id="304" r:id="rId24"/>
    <p:sldId id="277" r:id="rId25"/>
    <p:sldId id="305" r:id="rId26"/>
    <p:sldId id="278" r:id="rId27"/>
    <p:sldId id="306" r:id="rId28"/>
    <p:sldId id="279" r:id="rId29"/>
    <p:sldId id="280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9" r:id="rId40"/>
    <p:sldId id="300" r:id="rId41"/>
    <p:sldId id="301" r:id="rId42"/>
    <p:sldId id="302" r:id="rId43"/>
    <p:sldId id="303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738"/>
    <a:srgbClr val="98877D"/>
    <a:srgbClr val="E21738"/>
    <a:srgbClr val="F3D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3852" autoAdjust="0"/>
  </p:normalViewPr>
  <p:slideViewPr>
    <p:cSldViewPr>
      <p:cViewPr varScale="1">
        <p:scale>
          <a:sx n="69" d="100"/>
          <a:sy n="69" d="100"/>
        </p:scale>
        <p:origin x="69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6D6129F-5031-4899-8A7E-D86B240BB9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0B0F77-640C-4323-A0D4-667C7E059C97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60691F-A485-4C0B-991F-6402E7A14FC6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analyst needs to carefully consider the implications of using open-ended questions for interviewing.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C410F9-EA12-468E-8C7F-02FE54E987B2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alternative to open-ended questions.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B8C4E7-8FCC-4FD9-A0B9-34C511F1AD24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As the interviewer you must think carefully about the question types you will use.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4ADB5A-7176-420F-ACF6-8AE1634C1791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Choosing one question type over the other involves a trade-off; although an open-ended question affords breath and depth of reply, responses to open-ended questions are difficult to analyze.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4FFD13-DC1C-46C7-A06E-6AC07B9C903F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This type of closed question limits the interviewee even further by allowing a choice on either “pole”, such as yes or no, true or false, agree or disagree.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042748-F811-48AF-89DF-F73B5601A1B1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Used as a follow-up question.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strongest probe is simply - Why?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It is essential to probe so that we don’t accept superficial answers.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AA4B69-61E8-46D4-AE51-DD298D332D70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There are two ways of organizing interviews – Pyramid and Funnel, the diamond approach combines both.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65D3E5-F37C-485D-94F8-B0B3A6BB783F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Inductive organization of interview questions.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Also useful if you want an ending determination about the topic.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1FBB35-8566-4D58-9E0B-2491BB40CBAF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Deductive organization of interview questions.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7B2066-0E2E-4733-8A7F-C4B508942191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diamond structure combines the strengths of the pyramid and funnel approach but has the disadvantage of taking longer.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E3B411-B3BD-4742-8635-E304F5319BC1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033CCE-217A-497B-81EE-B6E312E01EA0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“Is there anything else that you would like to add?” – considered a formula question the response will often be “No.”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 form the interviewee about the next steps to take.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Always remember to thank the interviewee for their time.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D8648E-CE30-4DA1-9525-AAC2120853FD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longer you wait to write your report, the more suspect your data becomes.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Review the report with the respondent – this helps clarify the meaning the interviewee had in mind and lets the interviewee know that you care.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541541-4D6E-4578-B2E2-89C2DDE81973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Attributes – what people in the organization say they want.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Beliefs – what people think is actually true.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Behavior – what organizational members do.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Characteristics – properties of people or things.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6556BD-81C3-4B2A-9421-9CA51AC629F6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Even when you write an open-ended question, it must be narrow enough to guide respondents to answer in a specific way.</a:t>
            </a:r>
          </a:p>
          <a:p>
            <a:pPr eaLnBrk="1" hangingPunct="1"/>
            <a:r>
              <a:rPr lang="en-US" altLang="en-US" smtClean="0"/>
              <a:t>Use open-ended questions when it is impossible to list effectively all possible responses to a question.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9EEC70-FCC0-4997-AF27-A05F917AD367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Write questionnaires in the respondents own language usage.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Simple – Use the language of the respondents whenever possible.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Specific – work at being specific rather then vague in wording.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Short – keep questions short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Not patronizing – do not talk down to participants through low-level language choices.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Free of bias – also means avoiding objectionable questions.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Addressed to those who are knowledgeable – target questions to correct respondents.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51EF14-E3FB-473F-A4D5-BA858E578CEA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Scaling is the process of assigning numbers or other symbols to an attribute or characteristic for the purpose of measuring that attribute or characteristic.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C478BD-64F4-4F0C-8C1E-767577BC70BA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More complete analysis can be performed on interval scales.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ED237B-7AD3-496A-810E-E054D5AB4FD9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Questionnaires must be valid and reliable.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B7B397-09E4-4A35-85D5-DC88ABD5E7C4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 well designed, relevant questionnaire can help overcome some of this resistance to respond.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581463-12A9-412B-B418-1376937FFEDC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You want respondents to feel as unthreatened by and interested in the questions being asked as possible, without getting overwrought about a particular issue.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F0D042-DFA0-4B3D-9731-9E7B1A49BE05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commonality of these methods is talking with and listening to people in the organization in order to understand their interactions with technology through a series of carefully composed questions.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B287F5-ADE1-4FA2-B6DD-6A51F1E17EA7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 smtClean="0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When you design questionnaires for the Web, apply the same rules you use when designing paper questionnaires.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4750F1-FD07-4B63-A07A-37DB01F1340F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 smtClean="0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choice of administering the questionnaire may be determined by the existing business situation.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Both email and Web surveys are Self–administered; response are a little lower then other methods, but may result in less guarded answers.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10198B-6E37-486F-8AF3-2E020AC4C41C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 smtClean="0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Reminders can be sent.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165223-085C-4CC7-B9CE-C059061ECDBB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1E3E02-60C7-4156-9544-EAFA8C9C4FFE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Opinions – may be more revealing and more important then facts. By seeking opinion rather then fact you can discover key problems.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Feelings – You can understand the organization’s culture more fully by listening to the feelings of the respondent.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Goals – project the organization’s future. You may not be able to determine goals through any other method.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HCI – the ergonomic aspects, the system usability, how pleasing and enjoyable the system is, and how useful it is in supporting individual tasks.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2F545B-5868-41C4-94EA-3689939AA68A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000" smtClean="0"/>
              <a:t>Reading background material – read and understand as much background information about the interviewees and their organization as possible.</a:t>
            </a:r>
          </a:p>
          <a:p>
            <a:pPr eaLnBrk="1" hangingPunct="1"/>
            <a:r>
              <a:rPr lang="en-US" altLang="en-US" sz="1000" smtClean="0"/>
              <a:t>	Corporate Web site</a:t>
            </a:r>
          </a:p>
          <a:p>
            <a:pPr eaLnBrk="1" hangingPunct="1"/>
            <a:r>
              <a:rPr lang="en-US" altLang="en-US" sz="1000" smtClean="0"/>
              <a:t>	Current annual report</a:t>
            </a:r>
          </a:p>
          <a:p>
            <a:pPr eaLnBrk="1" hangingPunct="1"/>
            <a:r>
              <a:rPr lang="en-US" altLang="en-US" sz="1000" smtClean="0"/>
              <a:t>	Corporate news letter</a:t>
            </a:r>
          </a:p>
          <a:p>
            <a:pPr eaLnBrk="1" hangingPunct="1"/>
            <a:r>
              <a:rPr lang="en-US" altLang="en-US" sz="1000" smtClean="0"/>
              <a:t>	Any publication sent out to explain the organization to the public</a:t>
            </a:r>
          </a:p>
          <a:p>
            <a:pPr eaLnBrk="1" hangingPunct="1"/>
            <a:r>
              <a:rPr lang="en-US" altLang="en-US" sz="1000" smtClean="0"/>
              <a:t>	Standard and Poor’s</a:t>
            </a:r>
          </a:p>
          <a:p>
            <a:pPr eaLnBrk="1" hangingPunct="1"/>
            <a:r>
              <a:rPr lang="en-US" altLang="en-US" sz="1000" smtClean="0"/>
              <a:t>Trying to build a common vocabulary to phrase interview questions and to maximize the interview time.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z="1000" smtClean="0"/>
              <a:t>Establishing interview objectives – four to six key areas concerning HCI, information processing and decision-making behavior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z="1000" smtClean="0"/>
              <a:t>Deciding whom to interview – Strive for balance so that as many users’ needs are addressed as possible.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z="1000" smtClean="0"/>
              <a:t>Preparing the interviewee – Call ahead;  keep to 45 minutes to an hour at the most.</a:t>
            </a:r>
          </a:p>
          <a:p>
            <a:pPr eaLnBrk="1" hangingPunct="1"/>
            <a:endParaRPr lang="en-US" altLang="en-US" sz="1000" smtClean="0"/>
          </a:p>
          <a:p>
            <a:pPr eaLnBrk="1" hangingPunct="1"/>
            <a:r>
              <a:rPr lang="en-US" altLang="en-US" sz="1000" smtClean="0"/>
              <a:t>Deciding on question types and structure – write questions to cover the key areas of decision making that you discovered when you ascertained interview objectives.</a:t>
            </a:r>
          </a:p>
          <a:p>
            <a:pPr eaLnBrk="1" hangingPunct="1"/>
            <a:endParaRPr lang="en-US" altLang="en-US" sz="10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D71C93-2439-49D0-9C57-4481C2A00046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Each question type can accomplish something a little different from the other, and each has benefits and drawbacks.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E2A6D3-8A49-4D83-B789-5E392BB262A9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“Open” actually describes the interviewee’s options for responding. They are open.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52FF4C-AAF0-4866-8EDF-7D2A9EA6F350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“Open” actually describes the interviewee’s options for responding. They are open.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81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52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381000"/>
            <a:ext cx="1990725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821363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91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BC6378EE-39D3-4EE5-8E18-9CFA72AD26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7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CD4A8FE8-7BA0-4B69-A0C5-B3275C373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58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77EBE631-D1E2-4132-8DE2-28AF8C76A2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014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C86AE110-9451-4CF5-8710-98296C9AF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354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0F5DAB6D-2BF9-455B-9AB5-18DF2080F5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044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B0A9A303-B9BC-461F-943F-4BA9FEE65C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496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CE648C45-EF48-42A7-9990-8EB21C6F7D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425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DC694E3F-5E45-41C5-A011-DEDB792A6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45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385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420FDB73-DEC3-42EF-9D6D-B39C4965FF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243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A48D321E-3349-47E2-A671-551C17209B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795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381000"/>
            <a:ext cx="1990725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821363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4DD775BD-09A0-4797-AAD3-1D15F2CF51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22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92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38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39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27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36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1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473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ar-LB" altLang="en-US" sz="2400" smtClean="0">
              <a:latin typeface="Tahoma" panose="020B0604030504040204" pitchFamily="34" charset="0"/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ar-LB" altLang="en-US" sz="2400" smtClean="0">
              <a:latin typeface="Tahoma" panose="020B0604030504040204" pitchFamily="34" charset="0"/>
            </a:endParaRPr>
          </a:p>
        </p:txBody>
      </p:sp>
      <p:pic>
        <p:nvPicPr>
          <p:cNvPr id="1028" name="Picture 8" descr="8eCarthage-1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94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8eCarthage-21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"/>
            <a:ext cx="96996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Box 9"/>
          <p:cNvSpPr txBox="1">
            <a:spLocks noChangeArrowheads="1"/>
          </p:cNvSpPr>
          <p:nvPr/>
        </p:nvSpPr>
        <p:spPr bwMode="auto">
          <a:xfrm>
            <a:off x="914400" y="6477000"/>
            <a:ext cx="5105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smtClean="0"/>
              <a:t>Copyright © 2011 Pearson Education, Inc. Publishing as Prentice Hall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877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21738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8877D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anose="05000000000000000000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anose="05000000000000000000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ar-LB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ar-LB" altLang="en-US" sz="2400" smtClean="0">
              <a:latin typeface="Tahoma" panose="020B060403050404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877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latin typeface="+mn-lt"/>
              </a:defRPr>
            </a:lvl1pPr>
          </a:lstStyle>
          <a:p>
            <a:pPr>
              <a:defRPr/>
            </a:pPr>
            <a:endParaRPr lang="ar-LB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4-</a:t>
            </a:r>
            <a:fld id="{056FC47C-CE1C-470E-A215-0662BCA13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6" name="Picture 8" descr="8eCarthage-11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94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21738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8877D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anose="05000000000000000000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anose="05000000000000000000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ar-LB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47800" y="2133600"/>
            <a:ext cx="6629400" cy="1470025"/>
          </a:xfrm>
        </p:spPr>
        <p:txBody>
          <a:bodyPr/>
          <a:lstStyle/>
          <a:p>
            <a:r>
              <a:rPr lang="en-US" altLang="en-US" smtClean="0"/>
              <a:t>Information Gathering: Interactive Methods</a:t>
            </a:r>
          </a:p>
        </p:txBody>
      </p:sp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6629400" y="228600"/>
            <a:ext cx="25146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9600" b="1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3657600" y="6248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endParaRPr lang="ar-LB" b="1" i="1" u="sng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D64CB8EB-EA0C-4522-A49A-C37E886006D0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Advantages of Open-Ended Questions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500" smtClean="0"/>
              <a:t>Puts the interviewee at ease</a:t>
            </a:r>
          </a:p>
          <a:p>
            <a:r>
              <a:rPr lang="en-US" altLang="en-US" sz="3500" smtClean="0"/>
              <a:t>Allows the interviewer to pick up on the interviewee’s vocabulary</a:t>
            </a:r>
          </a:p>
          <a:p>
            <a:r>
              <a:rPr lang="en-US" altLang="en-US" sz="3500" smtClean="0"/>
              <a:t>Provides richness of detail</a:t>
            </a:r>
          </a:p>
          <a:p>
            <a:r>
              <a:rPr lang="en-US" altLang="en-US" sz="3500" smtClean="0"/>
              <a:t>Reveals avenues of further questioning that may have gone untapped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7074D9E4-AFBA-49FD-9EFA-72779645B444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Advantages of Open-Ended Questions (Continued)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500" smtClean="0"/>
              <a:t>Provides more interest for the interviewee</a:t>
            </a:r>
          </a:p>
          <a:p>
            <a:pPr>
              <a:lnSpc>
                <a:spcPct val="90000"/>
              </a:lnSpc>
            </a:pPr>
            <a:r>
              <a:rPr lang="en-US" altLang="en-US" sz="3500" smtClean="0"/>
              <a:t>Allows more spontaneity</a:t>
            </a:r>
          </a:p>
          <a:p>
            <a:pPr>
              <a:lnSpc>
                <a:spcPct val="90000"/>
              </a:lnSpc>
            </a:pPr>
            <a:r>
              <a:rPr lang="en-US" altLang="en-US" sz="3500" smtClean="0"/>
              <a:t>Makes phrasing easier for the interviewer</a:t>
            </a:r>
          </a:p>
          <a:p>
            <a:pPr>
              <a:lnSpc>
                <a:spcPct val="90000"/>
              </a:lnSpc>
            </a:pPr>
            <a:r>
              <a:rPr lang="en-US" altLang="en-US" sz="3500" smtClean="0"/>
              <a:t>Useful if the interviewer is unprepared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B0C38BD1-02B2-41B0-829A-29E5FC4EDC87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Disadvantages of Open-Ended Questions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May result in too much irrelevant detail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Possibly losing control of the interview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May take too much time for the amount of useful information gained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Potentially seeming that the interviewer is unprepared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Possibly giving the impression that the interviewer is on a “fishing expedition”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7A90CC69-5FE8-496C-801C-626F069F80BD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Closed Interview Questions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Closed interview questions limit the number of possible responses.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Closed interview questions are appropriate for generating precise, reliable data that is easy to analyze.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methodology is efficient, and it requires little skill for interviewers to administer.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CAB49DF3-9123-4F86-AEF6-A5B53631BADD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Benefits of Closed Interview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900" smtClean="0"/>
              <a:t>Saving interview time</a:t>
            </a:r>
          </a:p>
          <a:p>
            <a:pPr>
              <a:lnSpc>
                <a:spcPct val="90000"/>
              </a:lnSpc>
            </a:pPr>
            <a:r>
              <a:rPr lang="en-US" altLang="en-US" sz="3900" smtClean="0"/>
              <a:t>Easily comparing interviews</a:t>
            </a:r>
          </a:p>
          <a:p>
            <a:pPr>
              <a:lnSpc>
                <a:spcPct val="90000"/>
              </a:lnSpc>
            </a:pPr>
            <a:r>
              <a:rPr lang="en-US" altLang="en-US" sz="3900" smtClean="0"/>
              <a:t>Getting to the point</a:t>
            </a:r>
          </a:p>
          <a:p>
            <a:pPr>
              <a:lnSpc>
                <a:spcPct val="90000"/>
              </a:lnSpc>
            </a:pPr>
            <a:r>
              <a:rPr lang="en-US" altLang="en-US" sz="3900" smtClean="0"/>
              <a:t>Keeping control of the interview</a:t>
            </a:r>
          </a:p>
          <a:p>
            <a:pPr>
              <a:lnSpc>
                <a:spcPct val="90000"/>
              </a:lnSpc>
            </a:pPr>
            <a:r>
              <a:rPr lang="en-US" altLang="en-US" sz="3900" smtClean="0"/>
              <a:t>Covering a large area quickly</a:t>
            </a:r>
          </a:p>
          <a:p>
            <a:pPr>
              <a:lnSpc>
                <a:spcPct val="90000"/>
              </a:lnSpc>
            </a:pPr>
            <a:r>
              <a:rPr lang="en-US" altLang="en-US" sz="3900" smtClean="0"/>
              <a:t>Getting to relevant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4162BFA9-638B-4F8B-8E71-FF735EBCA109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Disadvantages of Closed Interview Questions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4300" smtClean="0"/>
              <a:t>Boring for the interviewee</a:t>
            </a:r>
          </a:p>
          <a:p>
            <a:pPr>
              <a:lnSpc>
                <a:spcPct val="90000"/>
              </a:lnSpc>
            </a:pPr>
            <a:r>
              <a:rPr lang="en-US" altLang="en-US" sz="4300" smtClean="0"/>
              <a:t>Failure to obtain rich detailing</a:t>
            </a:r>
          </a:p>
          <a:p>
            <a:pPr>
              <a:lnSpc>
                <a:spcPct val="90000"/>
              </a:lnSpc>
            </a:pPr>
            <a:r>
              <a:rPr lang="en-US" altLang="en-US" sz="4300" smtClean="0"/>
              <a:t>Missing main ideas</a:t>
            </a:r>
          </a:p>
          <a:p>
            <a:pPr>
              <a:lnSpc>
                <a:spcPct val="90000"/>
              </a:lnSpc>
            </a:pPr>
            <a:r>
              <a:rPr lang="en-US" altLang="en-US" sz="4300" smtClean="0"/>
              <a:t>Failing to build rapport between interviewer and interviewee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27318F95-0089-4AFD-B4C8-71F1E3809B77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Attributes of Open-Ended and Closed Questions </a:t>
            </a:r>
            <a:r>
              <a:rPr lang="en-US" altLang="en-US" sz="3600" smtClean="0"/>
              <a:t>(Figure 4.5)</a:t>
            </a:r>
          </a:p>
        </p:txBody>
      </p:sp>
      <p:pic>
        <p:nvPicPr>
          <p:cNvPr id="3174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601980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F67F7A0D-52D6-4A62-86CE-2CB93B0CF185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Bipolar Questions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Bipolar questions are those that may be answered with a “yes” or “no” or “agree” or “disagree.”</a:t>
            </a:r>
          </a:p>
          <a:p>
            <a:r>
              <a:rPr lang="en-US" altLang="en-US" smtClean="0"/>
              <a:t>Bipolar questions should be used sparingly.</a:t>
            </a:r>
          </a:p>
          <a:p>
            <a:r>
              <a:rPr lang="en-US" altLang="en-US" smtClean="0"/>
              <a:t>A special kind of closed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4F4E6E08-6022-4B31-95A0-E540F7DA656E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Probing questions elicit more detail about previous questions.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purpose of probing questions is: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 get more meaning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 clarify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To draw out and expand on the interviewee’s point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May be either open-ended or 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en-US" smtClean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373A5499-4367-4F23-BC79-F4655DDD393D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58" r="34731"/>
          <a:stretch>
            <a:fillRect/>
          </a:stretch>
        </p:blipFill>
        <p:spPr bwMode="auto">
          <a:xfrm>
            <a:off x="990600" y="1752600"/>
            <a:ext cx="78835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53340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4400" kern="0" dirty="0">
                <a:solidFill>
                  <a:srgbClr val="DF1738"/>
                </a:solidFill>
                <a:latin typeface="+mj-lt"/>
                <a:ea typeface="+mj-ea"/>
                <a:cs typeface="+mj-cs"/>
              </a:rPr>
              <a:t>Probes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2ABEE7E8-1ED0-4692-A033-8E57A2FA4446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400" dirty="0" smtClean="0"/>
              <a:t>Recognize the value of interactive methods for information gathering.</a:t>
            </a:r>
          </a:p>
          <a:p>
            <a:pPr algn="just"/>
            <a:r>
              <a:rPr lang="en-US" altLang="en-US" sz="2400" dirty="0" smtClean="0"/>
              <a:t>Construct interview questions to elicit human information requirements.</a:t>
            </a:r>
          </a:p>
          <a:p>
            <a:pPr algn="just"/>
            <a:r>
              <a:rPr lang="en-US" altLang="en-US" sz="2400" dirty="0" smtClean="0"/>
              <a:t>Structure interviews in a way that is meaningful to users.</a:t>
            </a:r>
          </a:p>
          <a:p>
            <a:pPr algn="just"/>
            <a:r>
              <a:rPr lang="en-US" altLang="en-US" sz="2400" dirty="0" smtClean="0"/>
              <a:t>Write effective questions to survey users about their work.</a:t>
            </a:r>
          </a:p>
          <a:p>
            <a:pPr algn="just"/>
            <a:r>
              <a:rPr lang="en-US" altLang="en-US" sz="2400" dirty="0" smtClean="0"/>
              <a:t>Design and administer effective questionnaires.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C240B32D-7B72-4F72-AC80-78CF3ED22B18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Arranging Questions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Pyramid </a:t>
            </a:r>
          </a:p>
          <a:p>
            <a:pPr lvl="1"/>
            <a:r>
              <a:rPr lang="en-US" altLang="en-US" sz="2400" smtClean="0"/>
              <a:t>Starting with closed questions and working toward open-ended questions</a:t>
            </a:r>
          </a:p>
          <a:p>
            <a:r>
              <a:rPr lang="en-US" altLang="en-US" sz="2800" smtClean="0"/>
              <a:t>Funnel </a:t>
            </a:r>
          </a:p>
          <a:p>
            <a:pPr lvl="1"/>
            <a:r>
              <a:rPr lang="en-US" altLang="en-US" sz="2400" smtClean="0"/>
              <a:t>Starting with open-ended questions and working toward closed questions</a:t>
            </a:r>
          </a:p>
          <a:p>
            <a:r>
              <a:rPr lang="en-US" altLang="en-US" sz="2800" smtClean="0"/>
              <a:t>Diamond </a:t>
            </a:r>
          </a:p>
          <a:p>
            <a:pPr lvl="1"/>
            <a:r>
              <a:rPr lang="en-US" altLang="en-US" sz="2400" smtClean="0"/>
              <a:t>Starting with closed, moving toward open-ended, and ending with closed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A7CCF57F-7026-48C7-8EF4-53170A323AB2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Pyramid Structure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Begins with very detailed, often closed questions</a:t>
            </a:r>
          </a:p>
          <a:p>
            <a:r>
              <a:rPr lang="en-US" altLang="en-US" smtClean="0"/>
              <a:t>Expands by allowing open-ended questions and more generalized responses</a:t>
            </a:r>
          </a:p>
          <a:p>
            <a:r>
              <a:rPr lang="en-US" altLang="en-US" smtClean="0"/>
              <a:t>Is useful if interviewees need to be warmed up to the topic or seem reluctant to address the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24B1AF59-6572-4FE2-AACC-76B1BFF75B12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Pyramid Structure for Interviewing Goes from Specific to General Questions </a:t>
            </a:r>
            <a:r>
              <a:rPr lang="en-US" altLang="en-US" sz="2400" smtClean="0"/>
              <a:t>(Figure 4.7 )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6388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941CAB34-4EAE-4223-B1CB-86E1B037963C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Funnel Structure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Begins with generalized, open-ended questions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Concludes by narrowing the possible responses using closed questions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Provides an easy, nonthreatening way to begin an interview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Is useful when the interviewee feels emotionally about the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92FE785C-432B-4D18-8E5B-28D55665A820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0" smtClean="0"/>
              <a:t>Funnel Structure for Interviewing Begins with Broad Questions then Funnels to Specific Questions </a:t>
            </a:r>
            <a:r>
              <a:rPr lang="en-US" altLang="en-US" sz="2400" smtClean="0"/>
              <a:t>(Figure 4.8)</a:t>
            </a:r>
            <a:r>
              <a:rPr lang="en-US" altLang="en-US" sz="2900" smtClean="0"/>
              <a:t> </a:t>
            </a:r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495300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D396323D-E729-4B5F-8115-2A20C54CEEC0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Diamond Structure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diamond-shaped structure begins in a very specific way.</a:t>
            </a:r>
          </a:p>
          <a:p>
            <a:r>
              <a:rPr lang="en-US" altLang="en-US" smtClean="0"/>
              <a:t>Then more general issues are examined</a:t>
            </a:r>
          </a:p>
          <a:p>
            <a:r>
              <a:rPr lang="en-US" altLang="en-US" smtClean="0"/>
              <a:t>Concludes with specific questions</a:t>
            </a:r>
          </a:p>
          <a:p>
            <a:r>
              <a:rPr lang="en-US" altLang="en-US" smtClean="0"/>
              <a:t>Combines the strength of both the pyramid and funnel structures</a:t>
            </a:r>
          </a:p>
          <a:p>
            <a:r>
              <a:rPr lang="en-US" altLang="en-US" smtClean="0"/>
              <a:t>Takes longer than the other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09677CFF-ED03-408E-8AFE-6EFE78C1216D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Diamond-Shaped Structure for Interviewing Combines the Pyramid and Funnel Structures </a:t>
            </a:r>
            <a:r>
              <a:rPr lang="en-US" altLang="en-US" sz="2400" smtClean="0"/>
              <a:t>(Figure 4.9)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2957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6FAF6F46-E7E5-4F70-951D-670FACE75E76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Closing the Interview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Always ask “Is there anything else that you would like to add?”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Summarize and provide feedback on your impressions.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Ask whom you should talk with next.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Set up any future appointments.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Thank them for their time and shake hands.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8769BA07-4134-4BE0-9EBA-66F4B3279112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Interview Report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Write as soon as possible after the interview.</a:t>
            </a:r>
          </a:p>
          <a:p>
            <a:r>
              <a:rPr lang="en-US" altLang="en-US" smtClean="0"/>
              <a:t>Provide an initial summary, then more detail.</a:t>
            </a:r>
          </a:p>
          <a:p>
            <a:r>
              <a:rPr lang="en-US" altLang="en-US" smtClean="0"/>
              <a:t>Review the report with the respondent.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EF69088D-5664-4C76-B6F4-35008F8FA875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Questionnaires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 Questionnaires are useful in gathering information from key organization members about:</a:t>
            </a:r>
          </a:p>
          <a:p>
            <a:pPr lvl="1"/>
            <a:r>
              <a:rPr lang="en-US" altLang="en-US" smtClean="0"/>
              <a:t>Attitudes</a:t>
            </a:r>
          </a:p>
          <a:p>
            <a:pPr lvl="1"/>
            <a:r>
              <a:rPr lang="en-US" altLang="en-US" smtClean="0"/>
              <a:t>Beliefs</a:t>
            </a:r>
          </a:p>
          <a:p>
            <a:pPr lvl="1"/>
            <a:r>
              <a:rPr lang="en-US" altLang="en-US" smtClean="0"/>
              <a:t>Behaviors</a:t>
            </a:r>
          </a:p>
          <a:p>
            <a:pPr lvl="1"/>
            <a:r>
              <a:rPr lang="en-US" altLang="en-US" smtClean="0"/>
              <a:t>Characteristics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E5370038-B835-482E-8535-054D8D68EDA4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Interactive Methods to Elicit Human Information Requirements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Interviewing</a:t>
            </a:r>
          </a:p>
          <a:p>
            <a:r>
              <a:rPr lang="en-US" altLang="en-US" smtClean="0"/>
              <a:t>Questionnaires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6EDE7077-CA01-4B54-A567-AD5A6DD6AE36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Planning for the Use of Questionnaires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Organization members are widely dispersed.</a:t>
            </a:r>
          </a:p>
          <a:p>
            <a:r>
              <a:rPr lang="en-US" altLang="en-US" smtClean="0"/>
              <a:t>Many members are involved with the project.</a:t>
            </a:r>
          </a:p>
          <a:p>
            <a:r>
              <a:rPr lang="en-US" altLang="en-US" smtClean="0"/>
              <a:t>Exploratory work is needed.</a:t>
            </a:r>
          </a:p>
          <a:p>
            <a:r>
              <a:rPr lang="en-US" altLang="en-US" smtClean="0"/>
              <a:t>Problem solving prior to interviews is necessary.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C07DCC22-670C-46D0-B17F-A35EBA45F597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00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 Types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  Questions are designed as either:</a:t>
            </a:r>
          </a:p>
          <a:p>
            <a:pPr lvl="1"/>
            <a:r>
              <a:rPr lang="en-US" altLang="en-US" smtClean="0"/>
              <a:t>Open-ended</a:t>
            </a:r>
          </a:p>
          <a:p>
            <a:pPr lvl="2"/>
            <a:r>
              <a:rPr lang="en-US" altLang="en-US" smtClean="0"/>
              <a:t>Try to anticipate the response you will get.</a:t>
            </a:r>
          </a:p>
          <a:p>
            <a:pPr lvl="2"/>
            <a:r>
              <a:rPr lang="en-US" altLang="en-US" smtClean="0"/>
              <a:t>Well suited for getting opinions.</a:t>
            </a:r>
          </a:p>
          <a:p>
            <a:pPr lvl="1"/>
            <a:r>
              <a:rPr lang="en-US" altLang="en-US" smtClean="0"/>
              <a:t>Closed</a:t>
            </a:r>
          </a:p>
          <a:p>
            <a:pPr lvl="2"/>
            <a:r>
              <a:rPr lang="en-US" altLang="en-US" smtClean="0"/>
              <a:t>Use when all the options may be listed.</a:t>
            </a:r>
          </a:p>
          <a:p>
            <a:pPr lvl="2"/>
            <a:r>
              <a:rPr lang="en-US" altLang="en-US" smtClean="0"/>
              <a:t>When the options are mutually exclusive.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C84D626E-FC11-4B81-BED7-8304757D2DD1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00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Tradeoffs between the Use of Open-Ended and Closed Questions on Questionnaires </a:t>
            </a:r>
            <a:r>
              <a:rPr lang="en-US" altLang="en-US" sz="2400" smtClean="0"/>
              <a:t>(Figure 4.12)</a:t>
            </a:r>
          </a:p>
        </p:txBody>
      </p:sp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705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17BDDB76-0017-437D-B09E-70BB55877FFE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0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Questionnaire Language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Simple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Specific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Short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Not patronizing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Free of bias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Addressed to those who are knowledgeable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Technically accurate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Appropriate for the reading level of the respondent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D2AA6526-D181-4D90-B673-442680181BF2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000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Measurement Scales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two different forms of measurement scales are:</a:t>
            </a:r>
          </a:p>
          <a:p>
            <a:pPr lvl="1"/>
            <a:r>
              <a:rPr lang="en-US" altLang="en-US" smtClean="0"/>
              <a:t>Nominal</a:t>
            </a:r>
          </a:p>
          <a:p>
            <a:pPr lvl="1"/>
            <a:r>
              <a:rPr lang="en-US" altLang="en-US" smtClean="0"/>
              <a:t>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339822F9-053E-44E4-9567-A551373E528D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00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Nominal Scales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Nominal scales are used to classify things.</a:t>
            </a:r>
          </a:p>
          <a:p>
            <a:r>
              <a:rPr lang="en-US" altLang="en-US" smtClean="0"/>
              <a:t>It is the weakest form of measurement</a:t>
            </a:r>
          </a:p>
          <a:p>
            <a:r>
              <a:rPr lang="en-US" altLang="en-US" smtClean="0"/>
              <a:t>Data may be totaled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2362200" y="4343400"/>
            <a:ext cx="4659313" cy="17748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What type of software do you use the most?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1 = Word Processor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2 = Spreadsheet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3 = Database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4 = An Email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8B98D7F7-00A3-41C3-8E81-DA64CB5029B4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00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Interval Scales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An interval scale is used when the intervals are equal.</a:t>
            </a:r>
          </a:p>
          <a:p>
            <a:r>
              <a:rPr lang="en-US" altLang="en-US" sz="2800" smtClean="0"/>
              <a:t>There is no absolute zero.</a:t>
            </a:r>
          </a:p>
          <a:p>
            <a:r>
              <a:rPr lang="en-US" altLang="en-US" sz="2800" smtClean="0"/>
              <a:t>Examples of interval scales include the Fahrenheit or Centigrade scale</a:t>
            </a:r>
          </a:p>
          <a:p>
            <a:endParaRPr lang="en-US" altLang="en-US" sz="2800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1600200" y="4648200"/>
            <a:ext cx="6878638" cy="1409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How useful is the support given by the Technical Support Group?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NOT USEFUL				         EXTREMELY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    AT ALL					USEFUL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           1                  2                   3                   4                   5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1BC69ED8-EFCC-43CD-B2AD-7EBCFC6041C1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00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Validity And Reliability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4582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Reliability of scales refers to consistency in response—getting the same results if the same questionnaire was administered again under the same conditions.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Validity is the degree to which the question measures what the analyst intends to measure.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773E6DDD-0B56-4977-ACE5-19D577DBE297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000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Designing the Questionnaire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Allow ample white space.</a:t>
            </a:r>
          </a:p>
          <a:p>
            <a:r>
              <a:rPr lang="en-US" altLang="en-US" smtClean="0"/>
              <a:t>Allow ample space to write or type in responses.</a:t>
            </a:r>
          </a:p>
          <a:p>
            <a:r>
              <a:rPr lang="en-US" altLang="en-US" smtClean="0"/>
              <a:t>Make it easy for respondents to clearly mark their answers.</a:t>
            </a:r>
          </a:p>
          <a:p>
            <a:r>
              <a:rPr lang="en-US" altLang="en-US" smtClean="0"/>
              <a:t>Be consistent in style.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9AE9A839-D1C8-4BBE-95DE-0A54510B8F57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000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Order of Questions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Place most important questions first.</a:t>
            </a:r>
          </a:p>
          <a:p>
            <a:r>
              <a:rPr lang="en-US" altLang="en-US" smtClean="0"/>
              <a:t>Cluster items of similar content together.</a:t>
            </a:r>
          </a:p>
          <a:p>
            <a:r>
              <a:rPr lang="en-US" altLang="en-US" smtClean="0"/>
              <a:t>Introduce less controversial questions first.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FACEBF3A-8814-44DC-BBD1-91FFDA5FFABB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Major Topics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smtClean="0"/>
              <a:t>Interviewing 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Interview preparation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Question types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Arranging questions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The interview report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Questionnaires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Writing questions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Using scales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Design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Administering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95003C1C-61F3-405C-9D54-AB99471B2A42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00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0" smtClean="0"/>
              <a:t>When Designing a Web Survey, Keep in Mind that There Are Different Ways to Capture Responses </a:t>
            </a:r>
            <a:r>
              <a:rPr lang="en-US" altLang="en-US" sz="2400" smtClean="0"/>
              <a:t>(Figure 4.13)</a:t>
            </a:r>
          </a:p>
        </p:txBody>
      </p:sp>
      <p:pic>
        <p:nvPicPr>
          <p:cNvPr id="737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72104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9A065023-167B-4586-8731-A34D66DA76DA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000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Methods of Administering the Questionnaire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Convening all concerned respondents together at one time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Personally administering the questionnaire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Allowing respondents to self-administer the questionnaire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Mailing questionnaires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Administering over the Web or via email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BDF2DF70-6FDB-446D-9383-5584606C5A46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000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Electronically Submitting Questionnaires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Reduced costs</a:t>
            </a:r>
          </a:p>
          <a:p>
            <a:r>
              <a:rPr lang="en-US" altLang="en-US" smtClean="0"/>
              <a:t>Collecting and storing the results electronically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3A2F17D8-6C0B-42BF-848C-4D4EE638F40F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Interviewing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Interviewing is an important method for collecting data on human and system information requirements.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Interviews reveal information about:</a:t>
            </a:r>
          </a:p>
          <a:p>
            <a:pPr lvl="2">
              <a:lnSpc>
                <a:spcPct val="90000"/>
              </a:lnSpc>
              <a:buClr>
                <a:srgbClr val="E21738"/>
              </a:buClr>
            </a:pPr>
            <a:r>
              <a:rPr lang="en-US" altLang="en-US" smtClean="0"/>
              <a:t>Interviewee opinions</a:t>
            </a:r>
          </a:p>
          <a:p>
            <a:pPr lvl="2">
              <a:lnSpc>
                <a:spcPct val="90000"/>
              </a:lnSpc>
              <a:buClr>
                <a:srgbClr val="E21738"/>
              </a:buClr>
            </a:pPr>
            <a:r>
              <a:rPr lang="en-US" altLang="en-US" smtClean="0"/>
              <a:t>Interviewee feelings</a:t>
            </a:r>
          </a:p>
          <a:p>
            <a:pPr lvl="2">
              <a:lnSpc>
                <a:spcPct val="90000"/>
              </a:lnSpc>
              <a:buClr>
                <a:srgbClr val="E21738"/>
              </a:buClr>
            </a:pPr>
            <a:r>
              <a:rPr lang="en-US" altLang="en-US" smtClean="0"/>
              <a:t>Goals</a:t>
            </a:r>
          </a:p>
          <a:p>
            <a:pPr lvl="2">
              <a:lnSpc>
                <a:spcPct val="90000"/>
              </a:lnSpc>
              <a:buClr>
                <a:srgbClr val="E21738"/>
              </a:buClr>
            </a:pPr>
            <a:r>
              <a:rPr lang="en-US" altLang="en-US" smtClean="0"/>
              <a:t>Key HCI concerns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8C638813-8F6B-41D4-A9D0-095631106B79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Interview Preparation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Reading background material</a:t>
            </a:r>
          </a:p>
          <a:p>
            <a:r>
              <a:rPr lang="en-US" altLang="en-US" smtClean="0"/>
              <a:t>Establishing interview objectives</a:t>
            </a:r>
          </a:p>
          <a:p>
            <a:r>
              <a:rPr lang="en-US" altLang="en-US" smtClean="0"/>
              <a:t>Deciding whom to interview</a:t>
            </a:r>
          </a:p>
          <a:p>
            <a:r>
              <a:rPr lang="en-US" altLang="en-US" smtClean="0"/>
              <a:t>Preparing the interviewee</a:t>
            </a:r>
          </a:p>
          <a:p>
            <a:r>
              <a:rPr lang="en-US" altLang="en-US" smtClean="0"/>
              <a:t>Deciding on question types and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990D86CB-DF6B-4487-8366-CA7414973C91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 Types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Open-ended</a:t>
            </a:r>
          </a:p>
          <a:p>
            <a:r>
              <a:rPr lang="en-US" altLang="en-US" smtClean="0"/>
              <a:t>Closed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2393101D-B41E-4138-8A98-6593660DE69C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Open-Ended Questions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Open-ended interview questions allow interviewees to respond how they wish, and to what length they wish.</a:t>
            </a:r>
          </a:p>
          <a:p>
            <a:r>
              <a:rPr lang="en-US" altLang="en-US" smtClean="0"/>
              <a:t>Open-ended interview questions are appropriate when the analyst is interested in breadth and depth of reply.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E21738"/>
              </a:buClr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8877D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3DAB0"/>
              </a:buClr>
              <a:buFont typeface="Wingdings" panose="05000000000000000000" pitchFamily="2" charset="2"/>
              <a:buChar char="©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DE2A2777-6828-4178-B5D2-00A227CECE6E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Open-Ended Questions (examples)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7040563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endall Master 2007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1_Kendall Master 2007">
      <a:majorFont>
        <a:latin typeface="Tahoma"/>
        <a:ea typeface="MS PGothic"/>
        <a:cs typeface=""/>
      </a:majorFont>
      <a:minorFont>
        <a:latin typeface="Tahom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Kendall Master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endall Master 2007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Kendall Master 2007">
      <a:majorFont>
        <a:latin typeface="Tahoma"/>
        <a:ea typeface="MS PGothic"/>
        <a:cs typeface=""/>
      </a:majorFont>
      <a:minorFont>
        <a:latin typeface="Tahom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Kendall Master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kendall8e_template2011</Template>
  <TotalTime>2286</TotalTime>
  <Words>1982</Words>
  <Application>Microsoft Office PowerPoint</Application>
  <PresentationFormat>On-screen Show (4:3)</PresentationFormat>
  <Paragraphs>350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MS PGothic</vt:lpstr>
      <vt:lpstr>Tahoma</vt:lpstr>
      <vt:lpstr>Wingdings</vt:lpstr>
      <vt:lpstr>Times New Roman</vt:lpstr>
      <vt:lpstr>1_Kendall Master 2007</vt:lpstr>
      <vt:lpstr>Kendall Master 2007</vt:lpstr>
      <vt:lpstr>Information Gathering: Interactive Methods</vt:lpstr>
      <vt:lpstr>Objectives</vt:lpstr>
      <vt:lpstr>Interactive Methods to Elicit Human Information Requirements</vt:lpstr>
      <vt:lpstr>Major Topics</vt:lpstr>
      <vt:lpstr>Interviewing</vt:lpstr>
      <vt:lpstr>Interview Preparation</vt:lpstr>
      <vt:lpstr>Question Types</vt:lpstr>
      <vt:lpstr>Open-Ended Questions</vt:lpstr>
      <vt:lpstr>Open-Ended Questions (examples)</vt:lpstr>
      <vt:lpstr>Advantages of Open-Ended Questions</vt:lpstr>
      <vt:lpstr>Advantages of Open-Ended Questions (Continued)</vt:lpstr>
      <vt:lpstr>Disadvantages of Open-Ended Questions</vt:lpstr>
      <vt:lpstr>Closed Interview Questions</vt:lpstr>
      <vt:lpstr>Benefits of Closed Interview Questions</vt:lpstr>
      <vt:lpstr>Disadvantages of Closed Interview Questions</vt:lpstr>
      <vt:lpstr>Attributes of Open-Ended and Closed Questions (Figure 4.5)</vt:lpstr>
      <vt:lpstr>Bipolar Questions</vt:lpstr>
      <vt:lpstr>Probes</vt:lpstr>
      <vt:lpstr>PowerPoint Presentation</vt:lpstr>
      <vt:lpstr>Arranging Questions</vt:lpstr>
      <vt:lpstr>Pyramid Structure</vt:lpstr>
      <vt:lpstr>Pyramid Structure for Interviewing Goes from Specific to General Questions (Figure 4.7 )</vt:lpstr>
      <vt:lpstr>Funnel Structure</vt:lpstr>
      <vt:lpstr>Funnel Structure for Interviewing Begins with Broad Questions then Funnels to Specific Questions (Figure 4.8) </vt:lpstr>
      <vt:lpstr>Diamond Structure</vt:lpstr>
      <vt:lpstr>Diamond-Shaped Structure for Interviewing Combines the Pyramid and Funnel Structures (Figure 4.9)</vt:lpstr>
      <vt:lpstr>Closing the Interview</vt:lpstr>
      <vt:lpstr>Interview Report</vt:lpstr>
      <vt:lpstr>Questionnaires</vt:lpstr>
      <vt:lpstr>Planning for the Use of Questionnaires</vt:lpstr>
      <vt:lpstr>Question Types</vt:lpstr>
      <vt:lpstr>Tradeoffs between the Use of Open-Ended and Closed Questions on Questionnaires (Figure 4.12)</vt:lpstr>
      <vt:lpstr>Questionnaire Language</vt:lpstr>
      <vt:lpstr>Measurement Scales</vt:lpstr>
      <vt:lpstr>Nominal Scales</vt:lpstr>
      <vt:lpstr>Interval Scales</vt:lpstr>
      <vt:lpstr>Validity And Reliability</vt:lpstr>
      <vt:lpstr>Designing the Questionnaire</vt:lpstr>
      <vt:lpstr>Order of Questions</vt:lpstr>
      <vt:lpstr>When Designing a Web Survey, Keep in Mind that There Are Different Ways to Capture Responses (Figure 4.13)</vt:lpstr>
      <vt:lpstr>Methods of Administering the Questionnaire</vt:lpstr>
      <vt:lpstr>Electronically Submitting Questionnaires</vt:lpstr>
    </vt:vector>
  </TitlesOfParts>
  <Company>Buena Vista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Information Gathering: Interactive Methods</dc:title>
  <dc:creator>Dr Kamal Beydoun</dc:creator>
  <cp:lastModifiedBy>Kamal</cp:lastModifiedBy>
  <cp:revision>75</cp:revision>
  <dcterms:created xsi:type="dcterms:W3CDTF">2006-12-11T03:13:53Z</dcterms:created>
  <dcterms:modified xsi:type="dcterms:W3CDTF">2019-10-06T06:38:59Z</dcterms:modified>
</cp:coreProperties>
</file>