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Masters/notesMaster1.xml" ContentType="application/vnd.openxmlformats-officedocument.presentationml.notesMaster+xml"/>
  <Override PartName="/ppt/diagrams/layout1.xml" ContentType="application/vnd.openxmlformats-officedocument.drawingml.diagramLayout+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6" autoAdjust="0"/>
    <p:restoredTop sz="69795" autoAdjust="0"/>
  </p:normalViewPr>
  <p:slideViewPr>
    <p:cSldViewPr snapToGrid="0">
      <p:cViewPr varScale="1">
        <p:scale>
          <a:sx n="63" d="100"/>
          <a:sy n="63" d="100"/>
        </p:scale>
        <p:origin x="15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 Id="rId3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Beydoun" userId="S::kamal.beydoun@ul.edu.lb::e88cbbf3-5e5f-46df-aecf-fe10b322ce6e" providerId="AD" clId="Web-{3ED89844-47DF-B21B-2075-B8675A5836BA}"/>
  </pc:docChgLst>
  <pc:docChgLst>
    <pc:chgData name="Kamal Beydoun" userId="S::kamal.beydoun@ul.edu.lb::e88cbbf3-5e5f-46df-aecf-fe10b322ce6e" providerId="AD" clId="Web-{11BAEC1F-ADC6-44B7-8E98-9821016FF403}"/>
  </pc:docChgLst>
  <pc:docChgLst>
    <pc:chgData name="Kamal Beydoun" userId="S::kamal.beydoun@ul.edu.lb::e88cbbf3-5e5f-46df-aecf-fe10b322ce6e" providerId="AD" clId="Web-{19D732DE-4B07-22B6-B08D-5893CD7C6770}"/>
  </pc:docChgLst>
  <pc:docChgLst>
    <pc:chgData name="Kamal Beydoun" userId="e88cbbf3-5e5f-46df-aecf-fe10b322ce6e" providerId="ADAL" clId="{2BA11F16-1224-4721-99B6-932D1B265EED}"/>
    <pc:docChg chg="modSld">
      <pc:chgData name="Kamal Beydoun" userId="e88cbbf3-5e5f-46df-aecf-fe10b322ce6e" providerId="ADAL" clId="{2BA11F16-1224-4721-99B6-932D1B265EED}" dt="2020-12-17T11:20:45.756" v="23" actId="13900"/>
      <pc:docMkLst>
        <pc:docMk/>
      </pc:docMkLst>
      <pc:sldChg chg="modNotesTx">
        <pc:chgData name="Kamal Beydoun" userId="e88cbbf3-5e5f-46df-aecf-fe10b322ce6e" providerId="ADAL" clId="{2BA11F16-1224-4721-99B6-932D1B265EED}" dt="2020-12-17T10:09:35.174" v="6" actId="6549"/>
        <pc:sldMkLst>
          <pc:docMk/>
          <pc:sldMk cId="2649762889" sldId="263"/>
        </pc:sldMkLst>
      </pc:sldChg>
      <pc:sldChg chg="modSp">
        <pc:chgData name="Kamal Beydoun" userId="e88cbbf3-5e5f-46df-aecf-fe10b322ce6e" providerId="ADAL" clId="{2BA11F16-1224-4721-99B6-932D1B265EED}" dt="2020-12-17T10:10:02.876" v="7"/>
        <pc:sldMkLst>
          <pc:docMk/>
          <pc:sldMk cId="2388865258" sldId="270"/>
        </pc:sldMkLst>
        <pc:graphicFrameChg chg="mod">
          <ac:chgData name="Kamal Beydoun" userId="e88cbbf3-5e5f-46df-aecf-fe10b322ce6e" providerId="ADAL" clId="{2BA11F16-1224-4721-99B6-932D1B265EED}" dt="2020-12-17T10:10:02.876" v="7"/>
          <ac:graphicFrameMkLst>
            <pc:docMk/>
            <pc:sldMk cId="2388865258" sldId="270"/>
            <ac:graphicFrameMk id="6" creationId="{FE2E4403-4E7E-40B0-BBC4-F983FC48AA46}"/>
          </ac:graphicFrameMkLst>
        </pc:graphicFrameChg>
      </pc:sldChg>
      <pc:sldChg chg="modSp">
        <pc:chgData name="Kamal Beydoun" userId="e88cbbf3-5e5f-46df-aecf-fe10b322ce6e" providerId="ADAL" clId="{2BA11F16-1224-4721-99B6-932D1B265EED}" dt="2020-12-17T11:20:00.277" v="21" actId="13900"/>
        <pc:sldMkLst>
          <pc:docMk/>
          <pc:sldMk cId="306617472" sldId="273"/>
        </pc:sldMkLst>
        <pc:spChg chg="mod">
          <ac:chgData name="Kamal Beydoun" userId="e88cbbf3-5e5f-46df-aecf-fe10b322ce6e" providerId="ADAL" clId="{2BA11F16-1224-4721-99B6-932D1B265EED}" dt="2020-12-17T11:20:00.277" v="21" actId="13900"/>
          <ac:spMkLst>
            <pc:docMk/>
            <pc:sldMk cId="306617472" sldId="273"/>
            <ac:spMk id="3" creationId="{48F14444-8861-43BE-939C-C1B10177DF98}"/>
          </ac:spMkLst>
        </pc:spChg>
      </pc:sldChg>
      <pc:sldChg chg="modSp modNotesTx">
        <pc:chgData name="Kamal Beydoun" userId="e88cbbf3-5e5f-46df-aecf-fe10b322ce6e" providerId="ADAL" clId="{2BA11F16-1224-4721-99B6-932D1B265EED}" dt="2020-12-17T11:20:27.775" v="22" actId="13900"/>
        <pc:sldMkLst>
          <pc:docMk/>
          <pc:sldMk cId="3146302035" sldId="274"/>
        </pc:sldMkLst>
        <pc:spChg chg="mod">
          <ac:chgData name="Kamal Beydoun" userId="e88cbbf3-5e5f-46df-aecf-fe10b322ce6e" providerId="ADAL" clId="{2BA11F16-1224-4721-99B6-932D1B265EED}" dt="2020-12-17T11:20:27.775" v="22" actId="13900"/>
          <ac:spMkLst>
            <pc:docMk/>
            <pc:sldMk cId="3146302035" sldId="274"/>
            <ac:spMk id="3" creationId="{5775DD55-5C17-430E-8AC6-17A6EB775BA5}"/>
          </ac:spMkLst>
        </pc:spChg>
      </pc:sldChg>
      <pc:sldChg chg="modSp">
        <pc:chgData name="Kamal Beydoun" userId="e88cbbf3-5e5f-46df-aecf-fe10b322ce6e" providerId="ADAL" clId="{2BA11F16-1224-4721-99B6-932D1B265EED}" dt="2020-12-17T11:20:45.756" v="23" actId="13900"/>
        <pc:sldMkLst>
          <pc:docMk/>
          <pc:sldMk cId="1265035463" sldId="277"/>
        </pc:sldMkLst>
        <pc:spChg chg="mod">
          <ac:chgData name="Kamal Beydoun" userId="e88cbbf3-5e5f-46df-aecf-fe10b322ce6e" providerId="ADAL" clId="{2BA11F16-1224-4721-99B6-932D1B265EED}" dt="2020-12-17T11:20:45.756" v="23" actId="13900"/>
          <ac:spMkLst>
            <pc:docMk/>
            <pc:sldMk cId="1265035463" sldId="277"/>
            <ac:spMk id="3" creationId="{59793CB4-65FB-47E9-88BF-C9FB744EFF87}"/>
          </ac:spMkLst>
        </pc:spChg>
      </pc:sldChg>
      <pc:sldChg chg="modNotesTx">
        <pc:chgData name="Kamal Beydoun" userId="e88cbbf3-5e5f-46df-aecf-fe10b322ce6e" providerId="ADAL" clId="{2BA11F16-1224-4721-99B6-932D1B265EED}" dt="2020-12-17T10:11:05.652" v="20" actId="6549"/>
        <pc:sldMkLst>
          <pc:docMk/>
          <pc:sldMk cId="1816520591" sldId="278"/>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svg"/><Relationship Id="rId1" Type="http://schemas.openxmlformats.org/officeDocument/2006/relationships/image" Target="../media/image11.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svg"/><Relationship Id="rId1" Type="http://schemas.openxmlformats.org/officeDocument/2006/relationships/image" Target="../media/image11.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ABAF72-1DC2-459D-B4D4-F146D075A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C7BD8E2-F9AD-4A5B-88EC-C5C09E2D4C95}">
      <dgm:prSet/>
      <dgm:spPr/>
      <dgm:t>
        <a:bodyPr/>
        <a:lstStyle/>
        <a:p>
          <a:pPr rtl="0"/>
          <a:r>
            <a:rPr lang="en-US" dirty="0"/>
            <a:t>A service‐oriented architecture ( SOA ) is </a:t>
          </a:r>
          <a:r>
            <a:rPr lang="en-US" b="1" dirty="0"/>
            <a:t>similar</a:t>
          </a:r>
          <a:r>
            <a:rPr lang="en-US" dirty="0"/>
            <a:t> to a component‐based architecture </a:t>
          </a:r>
          <a:r>
            <a:rPr lang="en-US" b="1" dirty="0"/>
            <a:t>except the pieces are implemented as services</a:t>
          </a:r>
          <a:r>
            <a:rPr lang="en-US" dirty="0"/>
            <a:t>.</a:t>
          </a:r>
          <a:r>
            <a:rPr lang="en-US" dirty="0">
              <a:latin typeface="Century Gothic" panose="020B0502020202020204"/>
            </a:rPr>
            <a:t> </a:t>
          </a:r>
          <a:endParaRPr lang="en-US" dirty="0"/>
        </a:p>
      </dgm:t>
    </dgm:pt>
    <dgm:pt modelId="{F4D3106A-C93F-42F9-84F9-A87A34C33921}" type="parTrans" cxnId="{6FD01FC4-720A-4135-BB5E-D5E3F22D71F1}">
      <dgm:prSet/>
      <dgm:spPr/>
      <dgm:t>
        <a:bodyPr/>
        <a:lstStyle/>
        <a:p>
          <a:endParaRPr lang="en-US"/>
        </a:p>
      </dgm:t>
    </dgm:pt>
    <dgm:pt modelId="{7F682677-4742-47BE-85C0-54C111355C16}" type="sibTrans" cxnId="{6FD01FC4-720A-4135-BB5E-D5E3F22D71F1}">
      <dgm:prSet/>
      <dgm:spPr/>
      <dgm:t>
        <a:bodyPr/>
        <a:lstStyle/>
        <a:p>
          <a:endParaRPr lang="en-US"/>
        </a:p>
      </dgm:t>
    </dgm:pt>
    <dgm:pt modelId="{1D7A75B5-C4E9-4DCD-B61E-67E7355D954B}">
      <dgm:prSet/>
      <dgm:spPr/>
      <dgm:t>
        <a:bodyPr/>
        <a:lstStyle/>
        <a:p>
          <a:pPr>
            <a:lnSpc>
              <a:spcPct val="100000"/>
            </a:lnSpc>
          </a:pPr>
          <a:r>
            <a:rPr lang="en-US"/>
            <a:t>Sometimes, services are implemented as web services . Those are simply programs that satisfy certain standards, so they are easy to invoke over the Internet.</a:t>
          </a:r>
        </a:p>
      </dgm:t>
    </dgm:pt>
    <dgm:pt modelId="{2B75AE51-0C37-46F9-B9FF-1E8377EFC1B4}" type="parTrans" cxnId="{AB0A8AA5-0B5F-4DD1-BF25-92C12386E131}">
      <dgm:prSet/>
      <dgm:spPr/>
      <dgm:t>
        <a:bodyPr/>
        <a:lstStyle/>
        <a:p>
          <a:endParaRPr lang="en-US"/>
        </a:p>
      </dgm:t>
    </dgm:pt>
    <dgm:pt modelId="{320319DA-8BAD-4309-96AC-65AC7048D32A}" type="sibTrans" cxnId="{AB0A8AA5-0B5F-4DD1-BF25-92C12386E131}">
      <dgm:prSet/>
      <dgm:spPr/>
      <dgm:t>
        <a:bodyPr/>
        <a:lstStyle/>
        <a:p>
          <a:endParaRPr lang="en-US"/>
        </a:p>
      </dgm:t>
    </dgm:pt>
    <dgm:pt modelId="{58BEA128-D31A-45A0-BE28-072275D630DC}">
      <dgm:prSet phldr="0"/>
      <dgm:spPr/>
      <dgm:t>
        <a:bodyPr/>
        <a:lstStyle/>
        <a:p>
          <a:pPr>
            <a:lnSpc>
              <a:spcPct val="100000"/>
            </a:lnSpc>
          </a:pPr>
          <a:r>
            <a:rPr lang="en-US"/>
            <a:t>A service is a self‐contained program that runs on its own and provides some kind of service for its clients.</a:t>
          </a:r>
        </a:p>
      </dgm:t>
    </dgm:pt>
    <dgm:pt modelId="{4D0DC948-B315-430E-A7AA-69386C29035C}" type="parTrans" cxnId="{9C6718B9-D6D8-413A-AFA9-EDB12B4096A1}">
      <dgm:prSet/>
      <dgm:spPr/>
      <dgm:t>
        <a:bodyPr/>
        <a:lstStyle/>
        <a:p>
          <a:endParaRPr lang="en-US"/>
        </a:p>
      </dgm:t>
    </dgm:pt>
    <dgm:pt modelId="{05F49282-F580-4D55-A47B-87931431AC95}" type="sibTrans" cxnId="{9C6718B9-D6D8-413A-AFA9-EDB12B4096A1}">
      <dgm:prSet/>
      <dgm:spPr/>
      <dgm:t>
        <a:bodyPr/>
        <a:lstStyle/>
        <a:p>
          <a:endParaRPr lang="en-US"/>
        </a:p>
      </dgm:t>
    </dgm:pt>
    <dgm:pt modelId="{9E4C155C-A9BC-459A-BBBA-A2648C6D5213}" type="pres">
      <dgm:prSet presAssocID="{14ABAF72-1DC2-459D-B4D4-F146D075AE5A}" presName="root" presStyleCnt="0">
        <dgm:presLayoutVars>
          <dgm:dir/>
          <dgm:resizeHandles val="exact"/>
        </dgm:presLayoutVars>
      </dgm:prSet>
      <dgm:spPr/>
      <dgm:t>
        <a:bodyPr/>
        <a:lstStyle/>
        <a:p>
          <a:endParaRPr lang="en-US"/>
        </a:p>
      </dgm:t>
    </dgm:pt>
    <dgm:pt modelId="{D8A1EDD3-1D29-4F1C-B6A2-C81C1BDAF5E7}" type="pres">
      <dgm:prSet presAssocID="{CC7BD8E2-F9AD-4A5B-88EC-C5C09E2D4C95}" presName="compNode" presStyleCnt="0"/>
      <dgm:spPr/>
    </dgm:pt>
    <dgm:pt modelId="{614A030F-9022-4549-B000-18AF48D1116E}" type="pres">
      <dgm:prSet presAssocID="{CC7BD8E2-F9AD-4A5B-88EC-C5C09E2D4C95}" presName="bgRect" presStyleLbl="bgShp" presStyleIdx="0" presStyleCnt="3"/>
      <dgm:spPr/>
    </dgm:pt>
    <dgm:pt modelId="{E234F9C2-2970-485D-98B3-CDF80A7695C3}" type="pres">
      <dgm:prSet presAssocID="{CC7BD8E2-F9AD-4A5B-88EC-C5C09E2D4C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E4B77D8-60F9-4C43-9BFF-69A40806E0CF}" type="pres">
      <dgm:prSet presAssocID="{CC7BD8E2-F9AD-4A5B-88EC-C5C09E2D4C95}" presName="spaceRect" presStyleCnt="0"/>
      <dgm:spPr/>
    </dgm:pt>
    <dgm:pt modelId="{78502872-C687-4C64-9733-8D12D67342CE}" type="pres">
      <dgm:prSet presAssocID="{CC7BD8E2-F9AD-4A5B-88EC-C5C09E2D4C95}" presName="parTx" presStyleLbl="revTx" presStyleIdx="0" presStyleCnt="3">
        <dgm:presLayoutVars>
          <dgm:chMax val="0"/>
          <dgm:chPref val="0"/>
        </dgm:presLayoutVars>
      </dgm:prSet>
      <dgm:spPr/>
      <dgm:t>
        <a:bodyPr/>
        <a:lstStyle/>
        <a:p>
          <a:endParaRPr lang="en-US"/>
        </a:p>
      </dgm:t>
    </dgm:pt>
    <dgm:pt modelId="{46B2DFEB-A85B-430E-B391-02882734AD43}" type="pres">
      <dgm:prSet presAssocID="{7F682677-4742-47BE-85C0-54C111355C16}" presName="sibTrans" presStyleCnt="0"/>
      <dgm:spPr/>
    </dgm:pt>
    <dgm:pt modelId="{6FF991CB-CBEB-424A-B839-EFBB7A58E693}" type="pres">
      <dgm:prSet presAssocID="{58BEA128-D31A-45A0-BE28-072275D630DC}" presName="compNode" presStyleCnt="0"/>
      <dgm:spPr/>
    </dgm:pt>
    <dgm:pt modelId="{27194A11-AF1F-4103-8706-A01513BFBB55}" type="pres">
      <dgm:prSet presAssocID="{58BEA128-D31A-45A0-BE28-072275D630DC}" presName="bgRect" presStyleLbl="bgShp" presStyleIdx="1" presStyleCnt="3"/>
      <dgm:spPr/>
    </dgm:pt>
    <dgm:pt modelId="{B438EAA0-E8D6-4E0C-8E9D-79FF3B7A384F}" type="pres">
      <dgm:prSet presAssocID="{58BEA128-D31A-45A0-BE28-072275D630DC}" presName="iconRect" presStyleLbl="node1" presStyleIdx="1" presStyleCnt="3"/>
      <dgm:spPr/>
    </dgm:pt>
    <dgm:pt modelId="{B62A2B1C-4DC2-41D1-8927-EFF35B461E1F}" type="pres">
      <dgm:prSet presAssocID="{58BEA128-D31A-45A0-BE28-072275D630DC}" presName="spaceRect" presStyleCnt="0"/>
      <dgm:spPr/>
    </dgm:pt>
    <dgm:pt modelId="{AC4BCE0F-ED6D-40C5-BAC8-B0BE3231EB90}" type="pres">
      <dgm:prSet presAssocID="{58BEA128-D31A-45A0-BE28-072275D630DC}" presName="parTx" presStyleLbl="revTx" presStyleIdx="1" presStyleCnt="3">
        <dgm:presLayoutVars>
          <dgm:chMax val="0"/>
          <dgm:chPref val="0"/>
        </dgm:presLayoutVars>
      </dgm:prSet>
      <dgm:spPr/>
      <dgm:t>
        <a:bodyPr/>
        <a:lstStyle/>
        <a:p>
          <a:endParaRPr lang="en-US"/>
        </a:p>
      </dgm:t>
    </dgm:pt>
    <dgm:pt modelId="{8FD847E5-2522-476E-B6CE-6E49ED719B25}" type="pres">
      <dgm:prSet presAssocID="{05F49282-F580-4D55-A47B-87931431AC95}" presName="sibTrans" presStyleCnt="0"/>
      <dgm:spPr/>
    </dgm:pt>
    <dgm:pt modelId="{FC68EEF6-E4B0-40DF-AFF9-0E1B11030F77}" type="pres">
      <dgm:prSet presAssocID="{1D7A75B5-C4E9-4DCD-B61E-67E7355D954B}" presName="compNode" presStyleCnt="0"/>
      <dgm:spPr/>
    </dgm:pt>
    <dgm:pt modelId="{752BB8FE-3CF2-490A-BE3B-BF4164D8A3C0}" type="pres">
      <dgm:prSet presAssocID="{1D7A75B5-C4E9-4DCD-B61E-67E7355D954B}" presName="bgRect" presStyleLbl="bgShp" presStyleIdx="2" presStyleCnt="3"/>
      <dgm:spPr/>
    </dgm:pt>
    <dgm:pt modelId="{C7A9996F-74DB-42F9-8BB4-EFAB495FC18A}" type="pres">
      <dgm:prSet presAssocID="{1D7A75B5-C4E9-4DCD-B61E-67E7355D954B}"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7FCE306-D088-4056-AD91-03EA19321334}" type="pres">
      <dgm:prSet presAssocID="{1D7A75B5-C4E9-4DCD-B61E-67E7355D954B}" presName="spaceRect" presStyleCnt="0"/>
      <dgm:spPr/>
    </dgm:pt>
    <dgm:pt modelId="{12BA0E90-7037-4356-B658-70DDBA0486EC}" type="pres">
      <dgm:prSet presAssocID="{1D7A75B5-C4E9-4DCD-B61E-67E7355D954B}" presName="parTx" presStyleLbl="revTx" presStyleIdx="2" presStyleCnt="3">
        <dgm:presLayoutVars>
          <dgm:chMax val="0"/>
          <dgm:chPref val="0"/>
        </dgm:presLayoutVars>
      </dgm:prSet>
      <dgm:spPr/>
      <dgm:t>
        <a:bodyPr/>
        <a:lstStyle/>
        <a:p>
          <a:endParaRPr lang="en-US"/>
        </a:p>
      </dgm:t>
    </dgm:pt>
  </dgm:ptLst>
  <dgm:cxnLst>
    <dgm:cxn modelId="{6FD01FC4-720A-4135-BB5E-D5E3F22D71F1}" srcId="{14ABAF72-1DC2-459D-B4D4-F146D075AE5A}" destId="{CC7BD8E2-F9AD-4A5B-88EC-C5C09E2D4C95}" srcOrd="0" destOrd="0" parTransId="{F4D3106A-C93F-42F9-84F9-A87A34C33921}" sibTransId="{7F682677-4742-47BE-85C0-54C111355C16}"/>
    <dgm:cxn modelId="{D3E4D9C2-C4E6-4ACB-A4AE-BD8A01B55455}" type="presOf" srcId="{14ABAF72-1DC2-459D-B4D4-F146D075AE5A}" destId="{9E4C155C-A9BC-459A-BBBA-A2648C6D5213}" srcOrd="0" destOrd="0" presId="urn:microsoft.com/office/officeart/2018/2/layout/IconVerticalSolidList"/>
    <dgm:cxn modelId="{D34BB9EC-1B4D-4045-8CD3-6146EB63C005}" type="presOf" srcId="{CC7BD8E2-F9AD-4A5B-88EC-C5C09E2D4C95}" destId="{78502872-C687-4C64-9733-8D12D67342CE}" srcOrd="0" destOrd="0" presId="urn:microsoft.com/office/officeart/2018/2/layout/IconVerticalSolidList"/>
    <dgm:cxn modelId="{AB0A8AA5-0B5F-4DD1-BF25-92C12386E131}" srcId="{14ABAF72-1DC2-459D-B4D4-F146D075AE5A}" destId="{1D7A75B5-C4E9-4DCD-B61E-67E7355D954B}" srcOrd="2" destOrd="0" parTransId="{2B75AE51-0C37-46F9-B9FF-1E8377EFC1B4}" sibTransId="{320319DA-8BAD-4309-96AC-65AC7048D32A}"/>
    <dgm:cxn modelId="{9C6718B9-D6D8-413A-AFA9-EDB12B4096A1}" srcId="{14ABAF72-1DC2-459D-B4D4-F146D075AE5A}" destId="{58BEA128-D31A-45A0-BE28-072275D630DC}" srcOrd="1" destOrd="0" parTransId="{4D0DC948-B315-430E-A7AA-69386C29035C}" sibTransId="{05F49282-F580-4D55-A47B-87931431AC95}"/>
    <dgm:cxn modelId="{74BDE1F8-3205-4B4C-B06F-7A06C8ECBE9C}" type="presOf" srcId="{58BEA128-D31A-45A0-BE28-072275D630DC}" destId="{AC4BCE0F-ED6D-40C5-BAC8-B0BE3231EB90}" srcOrd="0" destOrd="0" presId="urn:microsoft.com/office/officeart/2018/2/layout/IconVerticalSolidList"/>
    <dgm:cxn modelId="{48D4C16A-19D5-46F0-A80B-5F75F46A8DF5}" type="presOf" srcId="{1D7A75B5-C4E9-4DCD-B61E-67E7355D954B}" destId="{12BA0E90-7037-4356-B658-70DDBA0486EC}" srcOrd="0" destOrd="0" presId="urn:microsoft.com/office/officeart/2018/2/layout/IconVerticalSolidList"/>
    <dgm:cxn modelId="{50114CFC-C8C1-413F-BED8-B2A4BCC6D013}" type="presParOf" srcId="{9E4C155C-A9BC-459A-BBBA-A2648C6D5213}" destId="{D8A1EDD3-1D29-4F1C-B6A2-C81C1BDAF5E7}" srcOrd="0" destOrd="0" presId="urn:microsoft.com/office/officeart/2018/2/layout/IconVerticalSolidList"/>
    <dgm:cxn modelId="{7CB125BE-DAF9-423B-A44F-C4655984A5A6}" type="presParOf" srcId="{D8A1EDD3-1D29-4F1C-B6A2-C81C1BDAF5E7}" destId="{614A030F-9022-4549-B000-18AF48D1116E}" srcOrd="0" destOrd="0" presId="urn:microsoft.com/office/officeart/2018/2/layout/IconVerticalSolidList"/>
    <dgm:cxn modelId="{2869C727-0BF6-4D63-923F-47F28B64300E}" type="presParOf" srcId="{D8A1EDD3-1D29-4F1C-B6A2-C81C1BDAF5E7}" destId="{E234F9C2-2970-485D-98B3-CDF80A7695C3}" srcOrd="1" destOrd="0" presId="urn:microsoft.com/office/officeart/2018/2/layout/IconVerticalSolidList"/>
    <dgm:cxn modelId="{6E6040B4-A5F3-429B-BBD8-2FE9AE18514D}" type="presParOf" srcId="{D8A1EDD3-1D29-4F1C-B6A2-C81C1BDAF5E7}" destId="{7E4B77D8-60F9-4C43-9BFF-69A40806E0CF}" srcOrd="2" destOrd="0" presId="urn:microsoft.com/office/officeart/2018/2/layout/IconVerticalSolidList"/>
    <dgm:cxn modelId="{7CE5AF3D-D72C-48B7-BF56-18A252A7F266}" type="presParOf" srcId="{D8A1EDD3-1D29-4F1C-B6A2-C81C1BDAF5E7}" destId="{78502872-C687-4C64-9733-8D12D67342CE}" srcOrd="3" destOrd="0" presId="urn:microsoft.com/office/officeart/2018/2/layout/IconVerticalSolidList"/>
    <dgm:cxn modelId="{A96015D7-7B0F-4A3E-9318-E9E3F6D1681F}" type="presParOf" srcId="{9E4C155C-A9BC-459A-BBBA-A2648C6D5213}" destId="{46B2DFEB-A85B-430E-B391-02882734AD43}" srcOrd="1" destOrd="0" presId="urn:microsoft.com/office/officeart/2018/2/layout/IconVerticalSolidList"/>
    <dgm:cxn modelId="{D9402290-0001-42E2-A10F-6BA2A72F62D1}" type="presParOf" srcId="{9E4C155C-A9BC-459A-BBBA-A2648C6D5213}" destId="{6FF991CB-CBEB-424A-B839-EFBB7A58E693}" srcOrd="2" destOrd="0" presId="urn:microsoft.com/office/officeart/2018/2/layout/IconVerticalSolidList"/>
    <dgm:cxn modelId="{CB070396-5FE3-4DED-A253-B7BC748661CC}" type="presParOf" srcId="{6FF991CB-CBEB-424A-B839-EFBB7A58E693}" destId="{27194A11-AF1F-4103-8706-A01513BFBB55}" srcOrd="0" destOrd="0" presId="urn:microsoft.com/office/officeart/2018/2/layout/IconVerticalSolidList"/>
    <dgm:cxn modelId="{BD5226FB-5D3E-440C-865B-AEEF56BFC469}" type="presParOf" srcId="{6FF991CB-CBEB-424A-B839-EFBB7A58E693}" destId="{B438EAA0-E8D6-4E0C-8E9D-79FF3B7A384F}" srcOrd="1" destOrd="0" presId="urn:microsoft.com/office/officeart/2018/2/layout/IconVerticalSolidList"/>
    <dgm:cxn modelId="{D12AFD08-DF3C-4A92-97F7-3AAD2713F4E1}" type="presParOf" srcId="{6FF991CB-CBEB-424A-B839-EFBB7A58E693}" destId="{B62A2B1C-4DC2-41D1-8927-EFF35B461E1F}" srcOrd="2" destOrd="0" presId="urn:microsoft.com/office/officeart/2018/2/layout/IconVerticalSolidList"/>
    <dgm:cxn modelId="{295B5E45-6917-4E6E-92A5-2A62AD266818}" type="presParOf" srcId="{6FF991CB-CBEB-424A-B839-EFBB7A58E693}" destId="{AC4BCE0F-ED6D-40C5-BAC8-B0BE3231EB90}" srcOrd="3" destOrd="0" presId="urn:microsoft.com/office/officeart/2018/2/layout/IconVerticalSolidList"/>
    <dgm:cxn modelId="{80F21B15-1C22-4113-B5F4-B6D3EC388271}" type="presParOf" srcId="{9E4C155C-A9BC-459A-BBBA-A2648C6D5213}" destId="{8FD847E5-2522-476E-B6CE-6E49ED719B25}" srcOrd="3" destOrd="0" presId="urn:microsoft.com/office/officeart/2018/2/layout/IconVerticalSolidList"/>
    <dgm:cxn modelId="{BF50A23A-D5D7-4268-B346-ADDBD92B0285}" type="presParOf" srcId="{9E4C155C-A9BC-459A-BBBA-A2648C6D5213}" destId="{FC68EEF6-E4B0-40DF-AFF9-0E1B11030F77}" srcOrd="4" destOrd="0" presId="urn:microsoft.com/office/officeart/2018/2/layout/IconVerticalSolidList"/>
    <dgm:cxn modelId="{1CA71662-FFF2-4090-A270-613C05EC9DB9}" type="presParOf" srcId="{FC68EEF6-E4B0-40DF-AFF9-0E1B11030F77}" destId="{752BB8FE-3CF2-490A-BE3B-BF4164D8A3C0}" srcOrd="0" destOrd="0" presId="urn:microsoft.com/office/officeart/2018/2/layout/IconVerticalSolidList"/>
    <dgm:cxn modelId="{4CCB0AED-CD15-4707-8D15-9913B3B90BBB}" type="presParOf" srcId="{FC68EEF6-E4B0-40DF-AFF9-0E1B11030F77}" destId="{C7A9996F-74DB-42F9-8BB4-EFAB495FC18A}" srcOrd="1" destOrd="0" presId="urn:microsoft.com/office/officeart/2018/2/layout/IconVerticalSolidList"/>
    <dgm:cxn modelId="{1DD7A2B7-4F71-482F-A78B-9EF7381473EF}" type="presParOf" srcId="{FC68EEF6-E4B0-40DF-AFF9-0E1B11030F77}" destId="{E7FCE306-D088-4056-AD91-03EA19321334}" srcOrd="2" destOrd="0" presId="urn:microsoft.com/office/officeart/2018/2/layout/IconVerticalSolidList"/>
    <dgm:cxn modelId="{CDB420B8-00EB-44BF-A21B-D30173A91D2A}" type="presParOf" srcId="{FC68EEF6-E4B0-40DF-AFF9-0E1B11030F77}" destId="{12BA0E90-7037-4356-B658-70DDBA0486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A030F-9022-4549-B000-18AF48D1116E}">
      <dsp:nvSpPr>
        <dsp:cNvPr id="0" name=""/>
        <dsp:cNvSpPr/>
      </dsp:nvSpPr>
      <dsp:spPr>
        <a:xfrm>
          <a:off x="0" y="446"/>
          <a:ext cx="8987404" cy="1043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4F9C2-2970-485D-98B3-CDF80A7695C3}">
      <dsp:nvSpPr>
        <dsp:cNvPr id="0" name=""/>
        <dsp:cNvSpPr/>
      </dsp:nvSpPr>
      <dsp:spPr>
        <a:xfrm>
          <a:off x="315727" y="235284"/>
          <a:ext cx="574050" cy="574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502872-C687-4C64-9733-8D12D67342CE}">
      <dsp:nvSpPr>
        <dsp:cNvPr id="0" name=""/>
        <dsp:cNvSpPr/>
      </dsp:nvSpPr>
      <dsp:spPr>
        <a:xfrm>
          <a:off x="1205506" y="44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lvl="0" algn="l" defTabSz="755650" rtl="0">
            <a:lnSpc>
              <a:spcPct val="90000"/>
            </a:lnSpc>
            <a:spcBef>
              <a:spcPct val="0"/>
            </a:spcBef>
            <a:spcAft>
              <a:spcPct val="35000"/>
            </a:spcAft>
          </a:pPr>
          <a:r>
            <a:rPr lang="en-US" sz="1700" kern="1200" dirty="0"/>
            <a:t>A service‐oriented architecture ( SOA ) is </a:t>
          </a:r>
          <a:r>
            <a:rPr lang="en-US" sz="1700" b="1" kern="1200" dirty="0"/>
            <a:t>similar</a:t>
          </a:r>
          <a:r>
            <a:rPr lang="en-US" sz="1700" kern="1200" dirty="0"/>
            <a:t> to a component‐based architecture </a:t>
          </a:r>
          <a:r>
            <a:rPr lang="en-US" sz="1700" b="1" kern="1200" dirty="0"/>
            <a:t>except the pieces are implemented as services</a:t>
          </a:r>
          <a:r>
            <a:rPr lang="en-US" sz="1700" kern="1200" dirty="0"/>
            <a:t>.</a:t>
          </a:r>
          <a:r>
            <a:rPr lang="en-US" sz="1700" kern="1200" dirty="0">
              <a:latin typeface="Century Gothic" panose="020B0502020202020204"/>
            </a:rPr>
            <a:t> </a:t>
          </a:r>
          <a:endParaRPr lang="en-US" sz="1700" kern="1200" dirty="0"/>
        </a:p>
      </dsp:txBody>
      <dsp:txXfrm>
        <a:off x="1205506" y="446"/>
        <a:ext cx="7781897" cy="1043728"/>
      </dsp:txXfrm>
    </dsp:sp>
    <dsp:sp modelId="{27194A11-AF1F-4103-8706-A01513BFBB55}">
      <dsp:nvSpPr>
        <dsp:cNvPr id="0" name=""/>
        <dsp:cNvSpPr/>
      </dsp:nvSpPr>
      <dsp:spPr>
        <a:xfrm>
          <a:off x="0" y="1305106"/>
          <a:ext cx="8987404" cy="1043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8EAA0-E8D6-4E0C-8E9D-79FF3B7A384F}">
      <dsp:nvSpPr>
        <dsp:cNvPr id="0" name=""/>
        <dsp:cNvSpPr/>
      </dsp:nvSpPr>
      <dsp:spPr>
        <a:xfrm>
          <a:off x="315727" y="1539945"/>
          <a:ext cx="574050" cy="574050"/>
        </a:xfrm>
        <a:prstGeom prst="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BCE0F-ED6D-40C5-BAC8-B0BE3231EB90}">
      <dsp:nvSpPr>
        <dsp:cNvPr id="0" name=""/>
        <dsp:cNvSpPr/>
      </dsp:nvSpPr>
      <dsp:spPr>
        <a:xfrm>
          <a:off x="1205506" y="130510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lvl="0" algn="l" defTabSz="755650">
            <a:lnSpc>
              <a:spcPct val="100000"/>
            </a:lnSpc>
            <a:spcBef>
              <a:spcPct val="0"/>
            </a:spcBef>
            <a:spcAft>
              <a:spcPct val="35000"/>
            </a:spcAft>
          </a:pPr>
          <a:r>
            <a:rPr lang="en-US" sz="1700" kern="1200"/>
            <a:t>A service is a self‐contained program that runs on its own and provides some kind of service for its clients.</a:t>
          </a:r>
        </a:p>
      </dsp:txBody>
      <dsp:txXfrm>
        <a:off x="1205506" y="1305106"/>
        <a:ext cx="7781897" cy="1043728"/>
      </dsp:txXfrm>
    </dsp:sp>
    <dsp:sp modelId="{752BB8FE-3CF2-490A-BE3B-BF4164D8A3C0}">
      <dsp:nvSpPr>
        <dsp:cNvPr id="0" name=""/>
        <dsp:cNvSpPr/>
      </dsp:nvSpPr>
      <dsp:spPr>
        <a:xfrm>
          <a:off x="0" y="2609766"/>
          <a:ext cx="8987404" cy="1043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A9996F-74DB-42F9-8BB4-EFAB495FC18A}">
      <dsp:nvSpPr>
        <dsp:cNvPr id="0" name=""/>
        <dsp:cNvSpPr/>
      </dsp:nvSpPr>
      <dsp:spPr>
        <a:xfrm>
          <a:off x="315727" y="2844605"/>
          <a:ext cx="574050" cy="574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BA0E90-7037-4356-B658-70DDBA0486EC}">
      <dsp:nvSpPr>
        <dsp:cNvPr id="0" name=""/>
        <dsp:cNvSpPr/>
      </dsp:nvSpPr>
      <dsp:spPr>
        <a:xfrm>
          <a:off x="1205506" y="2609766"/>
          <a:ext cx="7781897"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lvl="0" algn="l" defTabSz="755650">
            <a:lnSpc>
              <a:spcPct val="100000"/>
            </a:lnSpc>
            <a:spcBef>
              <a:spcPct val="0"/>
            </a:spcBef>
            <a:spcAft>
              <a:spcPct val="35000"/>
            </a:spcAft>
          </a:pPr>
          <a:r>
            <a:rPr lang="en-US" sz="1700" kern="1200"/>
            <a:t>Sometimes, services are implemented as web services . Those are simply programs that satisfy certain standards, so they are easy to invoke over the Internet.</a:t>
          </a:r>
        </a:p>
      </dsp:txBody>
      <dsp:txXfrm>
        <a:off x="1205506" y="2609766"/>
        <a:ext cx="7781897" cy="10437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26FB1-02FA-48E4-B981-B6F95475CA1B}" type="datetimeFigureOut">
              <a:rPr lang="fr-FR" smtClean="0"/>
              <a:t>21/12/2021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D28CD-79E7-4DAD-90FD-B9C496339311}" type="slidenum">
              <a:rPr lang="fr-FR" smtClean="0"/>
              <a:t>‹#›</a:t>
            </a:fld>
            <a:endParaRPr lang="fr-FR"/>
          </a:p>
        </p:txBody>
      </p:sp>
    </p:spTree>
    <p:extLst>
      <p:ext uri="{BB962C8B-B14F-4D97-AF65-F5344CB8AC3E}">
        <p14:creationId xmlns:p14="http://schemas.microsoft.com/office/powerpoint/2010/main" val="3002983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Metonym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Expert_system"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Natural_language_processing" TargetMode="External"/><Relationship Id="rId5" Type="http://schemas.openxmlformats.org/officeDocument/2006/relationships/hyperlink" Target="https://en.wikipedia.org/wiki/Compiler" TargetMode="External"/><Relationship Id="rId4" Type="http://schemas.openxmlformats.org/officeDocument/2006/relationships/hyperlink" Target="https://en.wikipedia.org/wiki/Lexical_analysi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All these forms of security interact with each other, sometimes in non‐obvious ways.</a:t>
            </a:r>
            <a:endParaRPr lang="en-US" dirty="0"/>
          </a:p>
        </p:txBody>
      </p:sp>
      <p:sp>
        <p:nvSpPr>
          <p:cNvPr id="4" name="Slide Number Placeholder 3"/>
          <p:cNvSpPr>
            <a:spLocks noGrp="1"/>
          </p:cNvSpPr>
          <p:nvPr>
            <p:ph type="sldNum" sz="quarter" idx="5"/>
          </p:nvPr>
        </p:nvSpPr>
        <p:spPr/>
        <p:txBody>
          <a:bodyPr/>
          <a:lstStyle/>
          <a:p>
            <a:fld id="{00DD28CD-79E7-4DAD-90FD-B9C496339311}" type="slidenum">
              <a:rPr lang="fr-FR" smtClean="0"/>
              <a:t>4</a:t>
            </a:fld>
            <a:endParaRPr lang="fr-FR"/>
          </a:p>
        </p:txBody>
      </p:sp>
    </p:spTree>
    <p:extLst>
      <p:ext uri="{BB962C8B-B14F-4D97-AF65-F5344CB8AC3E}">
        <p14:creationId xmlns:p14="http://schemas.microsoft.com/office/powerpoint/2010/main" val="205638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It’s important that the high‐level design </a:t>
            </a:r>
            <a:r>
              <a:rPr lang="en-US" sz="1200" b="0" i="0" u="none" strike="noStrike" kern="1200" baseline="0" dirty="0" smtClean="0">
                <a:solidFill>
                  <a:schemeClr val="tx1"/>
                </a:solidFill>
                <a:latin typeface="+mn-lt"/>
                <a:ea typeface="+mn-ea"/>
                <a:cs typeface="+mn-cs"/>
              </a:rPr>
              <a:t>specifies </a:t>
            </a:r>
            <a:r>
              <a:rPr lang="en-US" sz="1200" b="0" i="0" u="none" strike="noStrike" kern="1200" baseline="0" dirty="0">
                <a:solidFill>
                  <a:schemeClr val="tx1"/>
                </a:solidFill>
                <a:latin typeface="+mn-lt"/>
                <a:ea typeface="+mn-ea"/>
                <a:cs typeface="+mn-cs"/>
              </a:rPr>
              <a:t>these internal interactions clearly and unambiguously so that the teams can work as independently as possible. If two teams that need</a:t>
            </a:r>
          </a:p>
          <a:p>
            <a:r>
              <a:rPr lang="en-US" sz="1200" b="0" i="0" u="none" strike="noStrike" kern="1200" baseline="0" dirty="0">
                <a:solidFill>
                  <a:schemeClr val="tx1"/>
                </a:solidFill>
                <a:latin typeface="+mn-lt"/>
                <a:ea typeface="+mn-ea"/>
                <a:cs typeface="+mn-cs"/>
              </a:rPr>
              <a:t>to interact don’t agree on how that interaction should occur, they can waste a huge amount of time. They may waste time squabbling about which approach is better. They will also waste time</a:t>
            </a:r>
          </a:p>
          <a:p>
            <a:r>
              <a:rPr lang="en-US" sz="1200" b="0" i="0" u="none" strike="noStrike" kern="1200" baseline="0" dirty="0">
                <a:solidFill>
                  <a:schemeClr val="tx1"/>
                </a:solidFill>
                <a:latin typeface="+mn-lt"/>
                <a:ea typeface="+mn-ea"/>
                <a:cs typeface="+mn-cs"/>
              </a:rPr>
              <a:t>if one team needs to change the interface and that forces the other team to change its interface, too. The problem increases dramatically if more than two teams need to interact through the same</a:t>
            </a:r>
          </a:p>
          <a:p>
            <a:r>
              <a:rPr lang="en-US" sz="1200" b="0" i="0" u="none" strike="noStrike" kern="1200" baseline="0" dirty="0">
                <a:solidFill>
                  <a:schemeClr val="tx1"/>
                </a:solidFill>
                <a:latin typeface="+mn-lt"/>
                <a:ea typeface="+mn-ea"/>
                <a:cs typeface="+mn-cs"/>
              </a:rPr>
              <a:t>interface.</a:t>
            </a:r>
            <a:endParaRPr lang="en-US" dirty="0"/>
          </a:p>
        </p:txBody>
      </p:sp>
      <p:sp>
        <p:nvSpPr>
          <p:cNvPr id="4" name="Slide Number Placeholder 3"/>
          <p:cNvSpPr>
            <a:spLocks noGrp="1"/>
          </p:cNvSpPr>
          <p:nvPr>
            <p:ph type="sldNum" sz="quarter" idx="5"/>
          </p:nvPr>
        </p:nvSpPr>
        <p:spPr/>
        <p:txBody>
          <a:bodyPr/>
          <a:lstStyle/>
          <a:p>
            <a:fld id="{00DD28CD-79E7-4DAD-90FD-B9C496339311}" type="slidenum">
              <a:rPr lang="fr-FR" smtClean="0"/>
              <a:t>7</a:t>
            </a:fld>
            <a:endParaRPr lang="fr-FR"/>
          </a:p>
        </p:txBody>
      </p:sp>
    </p:spTree>
    <p:extLst>
      <p:ext uri="{BB962C8B-B14F-4D97-AF65-F5344CB8AC3E}">
        <p14:creationId xmlns:p14="http://schemas.microsoft.com/office/powerpoint/2010/main" val="16170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Monolithic architectures do have some advantages. Because everything is built into a single</a:t>
            </a:r>
          </a:p>
          <a:p>
            <a:r>
              <a:rPr lang="en-US"/>
              <a:t>program, there’s no need for complicated communication across networks.</a:t>
            </a:r>
          </a:p>
        </p:txBody>
      </p:sp>
      <p:sp>
        <p:nvSpPr>
          <p:cNvPr id="4" name="Slide Number Placeholder 3"/>
          <p:cNvSpPr>
            <a:spLocks noGrp="1"/>
          </p:cNvSpPr>
          <p:nvPr>
            <p:ph type="sldNum" sz="quarter" idx="5"/>
          </p:nvPr>
        </p:nvSpPr>
        <p:spPr/>
        <p:txBody>
          <a:bodyPr/>
          <a:lstStyle/>
          <a:p>
            <a:fld id="{00DD28CD-79E7-4DAD-90FD-B9C496339311}" type="slidenum">
              <a:rPr lang="fr-FR" smtClean="0"/>
              <a:t>10</a:t>
            </a:fld>
            <a:endParaRPr lang="fr-FR"/>
          </a:p>
        </p:txBody>
      </p:sp>
    </p:spTree>
    <p:extLst>
      <p:ext uri="{BB962C8B-B14F-4D97-AF65-F5344CB8AC3E}">
        <p14:creationId xmlns:p14="http://schemas.microsoft.com/office/powerpoint/2010/main" val="125903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three‐tier architecture, the middle tier provides insulation between the clients and server. </a:t>
            </a:r>
            <a:r>
              <a:rPr lang="en-US" dirty="0" smtClean="0"/>
              <a:t>In this </a:t>
            </a:r>
            <a:r>
              <a:rPr lang="en-US" dirty="0"/>
              <a:t>example, it provides an interface that can map data between the format provided by the server</a:t>
            </a:r>
          </a:p>
          <a:p>
            <a:r>
              <a:rPr lang="en-US" dirty="0"/>
              <a:t>and the format needed by the client. If you need to change the way the server stores data, you </a:t>
            </a:r>
            <a:r>
              <a:rPr lang="en-US" dirty="0" smtClean="0"/>
              <a:t>need to </a:t>
            </a:r>
            <a:r>
              <a:rPr lang="en-US" dirty="0"/>
              <a:t>update only the middle tier so that it translates the new format into the version expected by the</a:t>
            </a:r>
          </a:p>
          <a:p>
            <a:r>
              <a:rPr lang="en-US" dirty="0"/>
              <a:t>client.</a:t>
            </a:r>
          </a:p>
        </p:txBody>
      </p:sp>
      <p:sp>
        <p:nvSpPr>
          <p:cNvPr id="4" name="Slide Number Placeholder 3"/>
          <p:cNvSpPr>
            <a:spLocks noGrp="1"/>
          </p:cNvSpPr>
          <p:nvPr>
            <p:ph type="sldNum" sz="quarter" idx="5"/>
          </p:nvPr>
        </p:nvSpPr>
        <p:spPr/>
        <p:txBody>
          <a:bodyPr/>
          <a:lstStyle/>
          <a:p>
            <a:fld id="{00DD28CD-79E7-4DAD-90FD-B9C496339311}" type="slidenum">
              <a:rPr lang="fr-FR" smtClean="0"/>
              <a:t>11</a:t>
            </a:fld>
            <a:endParaRPr lang="fr-FR"/>
          </a:p>
        </p:txBody>
      </p:sp>
    </p:spTree>
    <p:extLst>
      <p:ext uri="{BB962C8B-B14F-4D97-AF65-F5344CB8AC3E}">
        <p14:creationId xmlns:p14="http://schemas.microsoft.com/office/powerpoint/2010/main" val="232232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car dealer's system architecture may treat this state change as an event whose occurrence can be made known to other applications within the architecture. From a formal perspective, what is produced, published, propagated, detected or consumed is a (typically asynchronous) message called the event notification, and not the event itself, which is the state change that triggered the message emission. Events do not travel, they just occur. However, the term </a:t>
            </a:r>
            <a:r>
              <a:rPr lang="en-US" sz="1200" b="0" i="1" kern="1200" dirty="0">
                <a:solidFill>
                  <a:schemeClr val="tx1"/>
                </a:solidFill>
                <a:effectLst/>
                <a:latin typeface="+mn-lt"/>
                <a:ea typeface="+mn-ea"/>
                <a:cs typeface="+mn-cs"/>
              </a:rPr>
              <a:t>event</a:t>
            </a:r>
            <a:r>
              <a:rPr lang="en-US" sz="1200" b="0" i="0" kern="1200" dirty="0">
                <a:solidFill>
                  <a:schemeClr val="tx1"/>
                </a:solidFill>
                <a:effectLst/>
                <a:latin typeface="+mn-lt"/>
                <a:ea typeface="+mn-ea"/>
                <a:cs typeface="+mn-cs"/>
              </a:rPr>
              <a:t> is often used </a:t>
            </a:r>
            <a:r>
              <a:rPr lang="en-US" sz="1200" b="0" i="0" u="none" strike="noStrike" kern="1200" dirty="0">
                <a:solidFill>
                  <a:schemeClr val="tx1"/>
                </a:solidFill>
                <a:effectLst/>
                <a:latin typeface="+mn-lt"/>
                <a:ea typeface="+mn-ea"/>
                <a:cs typeface="+mn-cs"/>
                <a:hlinkClick r:id="rId3" tooltip="Metonymy"/>
              </a:rPr>
              <a:t>metonymically</a:t>
            </a:r>
            <a:r>
              <a:rPr lang="en-US" sz="1200" b="0" i="0" kern="1200" dirty="0">
                <a:solidFill>
                  <a:schemeClr val="tx1"/>
                </a:solidFill>
                <a:effectLst/>
                <a:latin typeface="+mn-lt"/>
                <a:ea typeface="+mn-ea"/>
                <a:cs typeface="+mn-cs"/>
              </a:rPr>
              <a:t> to denote the notification message itself, which may lead to some confusion. This is due to Event-Driven architectures often being designed atop </a:t>
            </a:r>
            <a:r>
              <a:rPr lang="en-US" sz="1200" b="1" i="0" kern="1200" dirty="0">
                <a:solidFill>
                  <a:schemeClr val="tx1"/>
                </a:solidFill>
                <a:effectLst/>
                <a:latin typeface="+mn-lt"/>
                <a:ea typeface="+mn-ea"/>
                <a:cs typeface="+mn-cs"/>
              </a:rPr>
              <a:t>message-driven architectures</a:t>
            </a:r>
            <a:r>
              <a:rPr lang="en-US" sz="1200" b="0" i="0" kern="1200" dirty="0">
                <a:solidFill>
                  <a:schemeClr val="tx1"/>
                </a:solidFill>
                <a:effectLst/>
                <a:latin typeface="+mn-lt"/>
                <a:ea typeface="+mn-ea"/>
                <a:cs typeface="+mn-cs"/>
              </a:rPr>
              <a:t>, where such communication pattern requires one of the inputs to be text-only, the message, to differentiate how each communication should be handled.</a:t>
            </a:r>
            <a:endParaRPr lang="en-US" dirty="0"/>
          </a:p>
        </p:txBody>
      </p:sp>
      <p:sp>
        <p:nvSpPr>
          <p:cNvPr id="4" name="Slide Number Placeholder 3"/>
          <p:cNvSpPr>
            <a:spLocks noGrp="1"/>
          </p:cNvSpPr>
          <p:nvPr>
            <p:ph type="sldNum" sz="quarter" idx="5"/>
          </p:nvPr>
        </p:nvSpPr>
        <p:spPr/>
        <p:txBody>
          <a:bodyPr/>
          <a:lstStyle/>
          <a:p>
            <a:fld id="{00DD28CD-79E7-4DAD-90FD-B9C496339311}" type="slidenum">
              <a:rPr lang="fr-FR" smtClean="0"/>
              <a:t>15</a:t>
            </a:fld>
            <a:endParaRPr lang="fr-FR"/>
          </a:p>
        </p:txBody>
      </p:sp>
    </p:spTree>
    <p:extLst>
      <p:ext uri="{BB962C8B-B14F-4D97-AF65-F5344CB8AC3E}">
        <p14:creationId xmlns:p14="http://schemas.microsoft.com/office/powerpoint/2010/main" val="351577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computer science, a rule-based system</a:t>
            </a:r>
          </a:p>
          <a:p>
            <a:r>
              <a:rPr lang="en-US" sz="1200" b="0" i="0" kern="1200" dirty="0">
                <a:solidFill>
                  <a:schemeClr val="tx1"/>
                </a:solidFill>
                <a:effectLst/>
                <a:latin typeface="+mn-lt"/>
                <a:ea typeface="+mn-ea"/>
                <a:cs typeface="+mn-cs"/>
              </a:rPr>
              <a:t>A classic example of a rule-based system is the domain-specific </a:t>
            </a:r>
            <a:r>
              <a:rPr lang="en-US" sz="1200" b="0" i="0" u="none" strike="noStrike" kern="1200" dirty="0">
                <a:solidFill>
                  <a:schemeClr val="tx1"/>
                </a:solidFill>
                <a:effectLst/>
                <a:latin typeface="+mn-lt"/>
                <a:ea typeface="+mn-ea"/>
                <a:cs typeface="+mn-cs"/>
                <a:hlinkClick r:id="rId3" tooltip="Expert system"/>
              </a:rPr>
              <a:t>expert system</a:t>
            </a:r>
            <a:r>
              <a:rPr lang="en-US" sz="1200" b="0" i="0" kern="1200" dirty="0">
                <a:solidFill>
                  <a:schemeClr val="tx1"/>
                </a:solidFill>
                <a:effectLst/>
                <a:latin typeface="+mn-lt"/>
                <a:ea typeface="+mn-ea"/>
                <a:cs typeface="+mn-cs"/>
              </a:rPr>
              <a:t> that uses rules to make deductions or choices. For example, an expert system might help a doctor choose the correct diagnosis based on a cluster of symptoms, or select tactical moves to play a game.</a:t>
            </a:r>
          </a:p>
          <a:p>
            <a:r>
              <a:rPr lang="en-US" sz="1200" b="0" i="0" kern="1200" dirty="0">
                <a:solidFill>
                  <a:schemeClr val="tx1"/>
                </a:solidFill>
                <a:effectLst/>
                <a:latin typeface="+mn-lt"/>
                <a:ea typeface="+mn-ea"/>
                <a:cs typeface="+mn-cs"/>
              </a:rPr>
              <a:t>Rule-based systems can be used to perform </a:t>
            </a:r>
            <a:r>
              <a:rPr lang="en-US" sz="1200" b="0" i="0" u="none" strike="noStrike" kern="1200" dirty="0">
                <a:solidFill>
                  <a:schemeClr val="tx1"/>
                </a:solidFill>
                <a:effectLst/>
                <a:latin typeface="+mn-lt"/>
                <a:ea typeface="+mn-ea"/>
                <a:cs typeface="+mn-cs"/>
                <a:hlinkClick r:id="rId4" tooltip="Lexical analysis"/>
              </a:rPr>
              <a:t>lexical analysis</a:t>
            </a:r>
            <a:r>
              <a:rPr lang="en-US" sz="1200" b="0" i="0" kern="1200" dirty="0">
                <a:solidFill>
                  <a:schemeClr val="tx1"/>
                </a:solidFill>
                <a:effectLst/>
                <a:latin typeface="+mn-lt"/>
                <a:ea typeface="+mn-ea"/>
                <a:cs typeface="+mn-cs"/>
              </a:rPr>
              <a:t> to </a:t>
            </a:r>
            <a:r>
              <a:rPr lang="en-US" sz="1200" b="0" i="0" u="none" strike="noStrike" kern="1200" dirty="0">
                <a:solidFill>
                  <a:schemeClr val="tx1"/>
                </a:solidFill>
                <a:effectLst/>
                <a:latin typeface="+mn-lt"/>
                <a:ea typeface="+mn-ea"/>
                <a:cs typeface="+mn-cs"/>
                <a:hlinkClick r:id="rId5" tooltip="Compiler"/>
              </a:rPr>
              <a:t>compile</a:t>
            </a:r>
            <a:r>
              <a:rPr lang="en-US" sz="1200" b="0" i="0" kern="1200" dirty="0">
                <a:solidFill>
                  <a:schemeClr val="tx1"/>
                </a:solidFill>
                <a:effectLst/>
                <a:latin typeface="+mn-lt"/>
                <a:ea typeface="+mn-ea"/>
                <a:cs typeface="+mn-cs"/>
              </a:rPr>
              <a:t> or interpret computer programs, or in </a:t>
            </a:r>
            <a:r>
              <a:rPr lang="en-US" sz="1200" b="0" i="0" u="none" strike="noStrike" kern="1200" dirty="0">
                <a:solidFill>
                  <a:schemeClr val="tx1"/>
                </a:solidFill>
                <a:effectLst/>
                <a:latin typeface="+mn-lt"/>
                <a:ea typeface="+mn-ea"/>
                <a:cs typeface="+mn-cs"/>
                <a:hlinkClick r:id="rId6" tooltip="Natural language processing"/>
              </a:rPr>
              <a:t>natural language processing</a:t>
            </a:r>
            <a:r>
              <a:rPr lang="en-US" sz="1200" b="0" i="0" kern="1200" dirty="0">
                <a:solidFill>
                  <a:schemeClr val="tx1"/>
                </a:solidFill>
                <a:effectLst/>
                <a:latin typeface="+mn-lt"/>
                <a:ea typeface="+mn-ea"/>
                <a:cs typeface="+mn-cs"/>
              </a:rPr>
              <a:t>.</a:t>
            </a:r>
          </a:p>
          <a:p>
            <a:r>
              <a:rPr lang="en-US" dirty="0"/>
              <a:t> is used to store and manipulate knowledge to interpret information in a useful way. It is often used in artificial intelligence applications and research.</a:t>
            </a:r>
          </a:p>
        </p:txBody>
      </p:sp>
      <p:sp>
        <p:nvSpPr>
          <p:cNvPr id="4" name="Slide Number Placeholder 3"/>
          <p:cNvSpPr>
            <a:spLocks noGrp="1"/>
          </p:cNvSpPr>
          <p:nvPr>
            <p:ph type="sldNum" sz="quarter" idx="5"/>
          </p:nvPr>
        </p:nvSpPr>
        <p:spPr/>
        <p:txBody>
          <a:bodyPr/>
          <a:lstStyle/>
          <a:p>
            <a:fld id="{00DD28CD-79E7-4DAD-90FD-B9C496339311}" type="slidenum">
              <a:rPr lang="fr-FR" smtClean="0"/>
              <a:t>16</a:t>
            </a:fld>
            <a:endParaRPr lang="fr-FR"/>
          </a:p>
        </p:txBody>
      </p:sp>
    </p:spTree>
    <p:extLst>
      <p:ext uri="{BB962C8B-B14F-4D97-AF65-F5344CB8AC3E}">
        <p14:creationId xmlns:p14="http://schemas.microsoft.com/office/powerpoint/2010/main" val="3020383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DD28CD-79E7-4DAD-90FD-B9C496339311}" type="slidenum">
              <a:rPr lang="fr-FR" smtClean="0"/>
              <a:t>17</a:t>
            </a:fld>
            <a:endParaRPr lang="fr-FR"/>
          </a:p>
        </p:txBody>
      </p:sp>
    </p:spTree>
    <p:extLst>
      <p:ext uri="{BB962C8B-B14F-4D97-AF65-F5344CB8AC3E}">
        <p14:creationId xmlns:p14="http://schemas.microsoft.com/office/powerpoint/2010/main" val="343613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the tables in the database correspond to classes that you need to build in the code. At this point, it makes sense to write down any important classes you </a:t>
            </a:r>
            <a:r>
              <a:rPr lang="en-US" dirty="0" err="1"/>
              <a:t>defi</a:t>
            </a:r>
            <a:r>
              <a:rPr lang="en-US" dirty="0"/>
              <a:t> ne.</a:t>
            </a:r>
          </a:p>
          <a:p>
            <a:r>
              <a:rPr lang="en-US" dirty="0"/>
              <a:t>Those might include fairly obvious classes such as E </a:t>
            </a:r>
            <a:r>
              <a:rPr lang="en-US" dirty="0" err="1"/>
              <a:t>mployee</a:t>
            </a:r>
            <a:r>
              <a:rPr lang="en-US" dirty="0"/>
              <a:t>, Customer , Order , </a:t>
            </a:r>
            <a:r>
              <a:rPr lang="en-US" dirty="0" err="1"/>
              <a:t>WorkAssignment</a:t>
            </a:r>
            <a:r>
              <a:rPr lang="en-US" dirty="0"/>
              <a:t> , and Report . You’ll have a chance to refi ne those classes and add others during low‐level design</a:t>
            </a:r>
          </a:p>
          <a:p>
            <a:r>
              <a:rPr lang="en-US" dirty="0"/>
              <a:t>and implementation. For example, you might create subclasses that add refi </a:t>
            </a:r>
            <a:r>
              <a:rPr lang="en-US" dirty="0" err="1"/>
              <a:t>nement</a:t>
            </a:r>
            <a:r>
              <a:rPr lang="en-US" dirty="0"/>
              <a:t> to the basic high‐level classes. You could create subclasses of the </a:t>
            </a:r>
            <a:r>
              <a:rPr lang="en-US"/>
              <a:t>Customer class such </a:t>
            </a:r>
            <a:r>
              <a:rPr lang="en-US" dirty="0"/>
              <a:t>as P </a:t>
            </a:r>
            <a:r>
              <a:rPr lang="en-US" dirty="0" err="1"/>
              <a:t>referredCustomer</a:t>
            </a:r>
            <a:r>
              <a:rPr lang="en-US" dirty="0"/>
              <a:t> , C </a:t>
            </a:r>
            <a:r>
              <a:rPr lang="en-US" dirty="0" err="1"/>
              <a:t>orporateCustomer</a:t>
            </a:r>
            <a:r>
              <a:rPr lang="en-US" dirty="0"/>
              <a:t> , and I </a:t>
            </a:r>
            <a:r>
              <a:rPr lang="en-US" dirty="0" err="1"/>
              <a:t>mpulseBuyer</a:t>
            </a:r>
            <a:r>
              <a:rPr lang="en-US" dirty="0"/>
              <a:t>.</a:t>
            </a:r>
          </a:p>
        </p:txBody>
      </p:sp>
      <p:sp>
        <p:nvSpPr>
          <p:cNvPr id="4" name="Slide Number Placeholder 3"/>
          <p:cNvSpPr>
            <a:spLocks noGrp="1"/>
          </p:cNvSpPr>
          <p:nvPr>
            <p:ph type="sldNum" sz="quarter" idx="5"/>
          </p:nvPr>
        </p:nvSpPr>
        <p:spPr/>
        <p:txBody>
          <a:bodyPr/>
          <a:lstStyle/>
          <a:p>
            <a:fld id="{00DD28CD-79E7-4DAD-90FD-B9C496339311}" type="slidenum">
              <a:rPr lang="fr-FR" smtClean="0"/>
              <a:t>20</a:t>
            </a:fld>
            <a:endParaRPr lang="fr-FR"/>
          </a:p>
        </p:txBody>
      </p:sp>
    </p:spTree>
    <p:extLst>
      <p:ext uri="{BB962C8B-B14F-4D97-AF65-F5344CB8AC3E}">
        <p14:creationId xmlns:p14="http://schemas.microsoft.com/office/powerpoint/2010/main" val="429197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32C7C2-E1F5-45C7-8C63-974D53DEFE35}" type="datetime1">
              <a:rPr lang="en-US" smtClean="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B820B4-002A-4400-A82E-36E5332CDAFB}" type="datetime1">
              <a:rPr lang="en-US" smtClean="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B996EC-F230-4F01-8F81-B50DF3381F58}" type="datetime1">
              <a:rPr lang="en-US" smtClean="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B342AD2-F5D9-4EA5-BFC9-58EBF22470A6}" type="datetime1">
              <a:rPr lang="en-US" smtClean="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9C62100-0C97-4AED-AE85-86798CF1CD30}" type="datetime1">
              <a:rPr lang="en-US" smtClean="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C0D9A56-19F3-4414-8C1B-59EF7FBC59C7}" type="datetime1">
              <a:rPr lang="en-US" smtClean="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2CC5-33AB-40B8-9A68-C46FC7E8A741}" type="datetime1">
              <a:rPr lang="en-US" smtClean="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52DC6-3C0F-4BA9-9B84-AE2CB9E44C11}" type="datetime1">
              <a:rPr lang="en-US" smtClean="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F992-07EB-4708-A9FB-BDBAAC3E28B4}" type="datetime1">
              <a:rPr lang="en-US" smtClean="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FCD772-75CB-414B-83B5-D8FEAA7FBE35}" type="datetime1">
              <a:rPr lang="en-US" smtClean="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8BCB51-EED9-48A5-B3D0-0C3D52960DAA}" type="datetime1">
              <a:rPr lang="en-US" smtClean="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383A-827C-4DB8-8F0B-D5315C459E8B}" type="datetime1">
              <a:rPr lang="en-US" smtClean="0"/>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01555A-102E-4972-B1CA-75899D302621}" type="datetime1">
              <a:rPr lang="en-US" smtClean="0"/>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1E0C3-4801-45AB-A751-0943F6318324}" type="datetime1">
              <a:rPr lang="en-US" smtClean="0"/>
              <a:t>12/21/2021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BAE831-19D3-4952-9EA3-BAD892BCDB71}" type="datetime1">
              <a:rPr lang="en-US" smtClean="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53D3F1-62EC-421C-8A57-09FA00AB1D18}" type="datetime1">
              <a:rPr lang="en-US" smtClean="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D344395-1CF1-4C18-98AF-BBA4BC84EEFB}" type="datetime1">
              <a:rPr lang="en-US" smtClean="0"/>
              <a:t>12/21/2021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High-Level Design</a:t>
            </a:r>
            <a:endParaRPr lang="fr-FR" dirty="0"/>
          </a:p>
        </p:txBody>
      </p:sp>
      <p:sp>
        <p:nvSpPr>
          <p:cNvPr id="3" name="Subtitle 2"/>
          <p:cNvSpPr>
            <a:spLocks noGrp="1"/>
          </p:cNvSpPr>
          <p:nvPr>
            <p:ph type="subTitle" idx="1"/>
          </p:nvPr>
        </p:nvSpPr>
        <p:spPr/>
        <p:txBody>
          <a:bodyPr>
            <a:normAutofit lnSpcReduction="10000"/>
          </a:bodyPr>
          <a:lstStyle/>
          <a:p>
            <a:r>
              <a:rPr lang="en-US" dirty="0"/>
              <a:t>Dr. Kamal </a:t>
            </a:r>
            <a:r>
              <a:rPr lang="en-US" dirty="0" err="1"/>
              <a:t>Beydoun</a:t>
            </a:r>
            <a:endParaRPr lang="en-US" dirty="0"/>
          </a:p>
          <a:p>
            <a:r>
              <a:rPr lang="en-US" dirty="0"/>
              <a:t>Faculty of Sciences I</a:t>
            </a:r>
          </a:p>
          <a:p>
            <a:r>
              <a:rPr lang="en-US" dirty="0"/>
              <a:t>Lebanese University</a:t>
            </a:r>
          </a:p>
          <a:p>
            <a:endParaRPr lang="fr-FR" dirty="0"/>
          </a:p>
        </p:txBody>
      </p:sp>
      <p:sp>
        <p:nvSpPr>
          <p:cNvPr id="4" name="Rectangle 3"/>
          <p:cNvSpPr/>
          <p:nvPr/>
        </p:nvSpPr>
        <p:spPr>
          <a:xfrm>
            <a:off x="5904090" y="5745617"/>
            <a:ext cx="6047704" cy="1015663"/>
          </a:xfrm>
          <a:prstGeom prst="rect">
            <a:avLst/>
          </a:prstGeom>
        </p:spPr>
        <p:txBody>
          <a:bodyPr wrap="square">
            <a:spAutoFit/>
          </a:bodyPr>
          <a:lstStyle/>
          <a:p>
            <a:r>
              <a:rPr lang="en-US" sz="1200" i="1" dirty="0"/>
              <a:t>Design is not just what it looks like and feels like. Design is how it works.</a:t>
            </a:r>
          </a:p>
          <a:p>
            <a:pPr algn="r"/>
            <a:r>
              <a:rPr lang="en-US" sz="1200" dirty="0"/>
              <a:t>—Steve Jobs</a:t>
            </a:r>
          </a:p>
          <a:p>
            <a:r>
              <a:rPr lang="en-US" sz="1200" i="1" dirty="0"/>
              <a:t>Design is easy. All you do is stare at the screen until drops of blood form on</a:t>
            </a:r>
          </a:p>
          <a:p>
            <a:r>
              <a:rPr lang="en-US" sz="1200" i="1" dirty="0"/>
              <a:t>your forehead.</a:t>
            </a:r>
          </a:p>
          <a:p>
            <a:pPr algn="r"/>
            <a:r>
              <a:rPr lang="en-US" sz="1200" dirty="0"/>
              <a:t>—Marty Neumeier</a:t>
            </a:r>
            <a:endParaRPr lang="fr-FR" sz="900" dirty="0"/>
          </a:p>
        </p:txBody>
      </p:sp>
    </p:spTree>
    <p:extLst>
      <p:ext uri="{BB962C8B-B14F-4D97-AF65-F5344CB8AC3E}">
        <p14:creationId xmlns:p14="http://schemas.microsoft.com/office/powerpoint/2010/main" val="435836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87FA-CA02-408C-807E-505432FDDE80}"/>
              </a:ext>
            </a:extLst>
          </p:cNvPr>
          <p:cNvSpPr>
            <a:spLocks noGrp="1"/>
          </p:cNvSpPr>
          <p:nvPr>
            <p:ph type="title"/>
          </p:nvPr>
        </p:nvSpPr>
        <p:spPr/>
        <p:txBody>
          <a:bodyPr/>
          <a:lstStyle/>
          <a:p>
            <a:r>
              <a:rPr lang="en-US" b="1" dirty="0"/>
              <a:t>Architecture : </a:t>
            </a:r>
            <a:r>
              <a:rPr lang="en-US" dirty="0"/>
              <a:t>Monolithic</a:t>
            </a:r>
          </a:p>
        </p:txBody>
      </p:sp>
      <p:sp>
        <p:nvSpPr>
          <p:cNvPr id="3" name="Content Placeholder 2">
            <a:extLst>
              <a:ext uri="{FF2B5EF4-FFF2-40B4-BE49-F238E27FC236}">
                <a16:creationId xmlns:a16="http://schemas.microsoft.com/office/drawing/2014/main" id="{E72EDC8B-7620-483E-ABFA-66FC2A60E303}"/>
              </a:ext>
            </a:extLst>
          </p:cNvPr>
          <p:cNvSpPr>
            <a:spLocks noGrp="1"/>
          </p:cNvSpPr>
          <p:nvPr>
            <p:ph idx="1"/>
          </p:nvPr>
        </p:nvSpPr>
        <p:spPr/>
        <p:txBody>
          <a:bodyPr/>
          <a:lstStyle/>
          <a:p>
            <a:pPr algn="just"/>
            <a:r>
              <a:rPr lang="en-US" dirty="0"/>
              <a:t>In a monolithic architecture , </a:t>
            </a:r>
            <a:r>
              <a:rPr lang="en-US" b="1" dirty="0"/>
              <a:t>a single program does everything</a:t>
            </a:r>
            <a:r>
              <a:rPr lang="en-US" dirty="0"/>
              <a:t>. </a:t>
            </a:r>
          </a:p>
          <a:p>
            <a:pPr lvl="1" algn="just"/>
            <a:r>
              <a:rPr lang="en-US" dirty="0"/>
              <a:t>It displays the user interface, </a:t>
            </a:r>
          </a:p>
          <a:p>
            <a:pPr lvl="1" algn="just"/>
            <a:r>
              <a:rPr lang="en-US" dirty="0"/>
              <a:t>accesses data, </a:t>
            </a:r>
          </a:p>
          <a:p>
            <a:pPr lvl="1" algn="just"/>
            <a:r>
              <a:rPr lang="en-US" dirty="0"/>
              <a:t>processes customer orders, </a:t>
            </a:r>
          </a:p>
          <a:p>
            <a:pPr lvl="1" algn="just"/>
            <a:r>
              <a:rPr lang="en-US" dirty="0"/>
              <a:t>prints invoices, launches missiles, and </a:t>
            </a:r>
          </a:p>
          <a:p>
            <a:pPr lvl="1" algn="just"/>
            <a:r>
              <a:rPr lang="en-US" dirty="0"/>
              <a:t>does whatever else the application needs to do.</a:t>
            </a:r>
          </a:p>
        </p:txBody>
      </p:sp>
      <p:sp>
        <p:nvSpPr>
          <p:cNvPr id="4" name="Slide Number Placeholder 3">
            <a:extLst>
              <a:ext uri="{FF2B5EF4-FFF2-40B4-BE49-F238E27FC236}">
                <a16:creationId xmlns:a16="http://schemas.microsoft.com/office/drawing/2014/main" id="{FC91C3F0-68E0-4B67-A695-1802FE0A1A5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956605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FB40-C08B-4C34-979B-1D94765D32D1}"/>
              </a:ext>
            </a:extLst>
          </p:cNvPr>
          <p:cNvSpPr>
            <a:spLocks noGrp="1"/>
          </p:cNvSpPr>
          <p:nvPr>
            <p:ph type="title"/>
          </p:nvPr>
        </p:nvSpPr>
        <p:spPr>
          <a:xfrm>
            <a:off x="1687669" y="624110"/>
            <a:ext cx="4137059" cy="1280890"/>
          </a:xfrm>
        </p:spPr>
        <p:txBody>
          <a:bodyPr>
            <a:normAutofit/>
          </a:bodyPr>
          <a:lstStyle/>
          <a:p>
            <a:r>
              <a:rPr lang="en-US" sz="3200" b="1" dirty="0"/>
              <a:t>Architecture : </a:t>
            </a:r>
            <a:r>
              <a:rPr lang="en-US" sz="3200" dirty="0">
                <a:ea typeface="+mj-lt"/>
                <a:cs typeface="+mj-lt"/>
              </a:rPr>
              <a:t>Client/Server</a:t>
            </a:r>
            <a:endParaRPr lang="en-US" sz="3200" dirty="0"/>
          </a:p>
        </p:txBody>
      </p:sp>
      <p:sp>
        <p:nvSpPr>
          <p:cNvPr id="4" name="Slide Number Placeholder 3">
            <a:extLst>
              <a:ext uri="{FF2B5EF4-FFF2-40B4-BE49-F238E27FC236}">
                <a16:creationId xmlns:a16="http://schemas.microsoft.com/office/drawing/2014/main" id="{6DFA5B78-417B-4B7E-84D5-E7816E01EAF5}"/>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11</a:t>
            </a:fld>
            <a:endParaRPr lang="en-US" sz="1900"/>
          </a:p>
        </p:txBody>
      </p:sp>
      <p:sp>
        <p:nvSpPr>
          <p:cNvPr id="3" name="Content Placeholder 2">
            <a:extLst>
              <a:ext uri="{FF2B5EF4-FFF2-40B4-BE49-F238E27FC236}">
                <a16:creationId xmlns:a16="http://schemas.microsoft.com/office/drawing/2014/main" id="{45CC5E70-925A-4259-9114-621F2A693730}"/>
              </a:ext>
            </a:extLst>
          </p:cNvPr>
          <p:cNvSpPr>
            <a:spLocks noGrp="1"/>
          </p:cNvSpPr>
          <p:nvPr>
            <p:ph idx="1"/>
          </p:nvPr>
        </p:nvSpPr>
        <p:spPr>
          <a:xfrm>
            <a:off x="1683956" y="2133600"/>
            <a:ext cx="4140772" cy="3777622"/>
          </a:xfrm>
        </p:spPr>
        <p:txBody>
          <a:bodyPr vert="horz" lIns="91440" tIns="45720" rIns="91440" bIns="45720" rtlCol="0" anchor="t">
            <a:normAutofit/>
          </a:bodyPr>
          <a:lstStyle/>
          <a:p>
            <a:pPr algn="just"/>
            <a:r>
              <a:rPr lang="en-US" sz="1600" dirty="0">
                <a:solidFill>
                  <a:srgbClr val="000000"/>
                </a:solidFill>
                <a:ea typeface="+mn-lt"/>
                <a:cs typeface="+mn-lt"/>
              </a:rPr>
              <a:t>A client/server architecture separates pieces of the system that need to use a function (</a:t>
            </a:r>
            <a:r>
              <a:rPr lang="en-US" sz="1600" b="1" dirty="0">
                <a:solidFill>
                  <a:srgbClr val="000000"/>
                </a:solidFill>
                <a:ea typeface="+mn-lt"/>
                <a:cs typeface="+mn-lt"/>
              </a:rPr>
              <a:t>clients</a:t>
            </a:r>
            <a:r>
              <a:rPr lang="en-US" sz="1600" dirty="0">
                <a:solidFill>
                  <a:srgbClr val="000000"/>
                </a:solidFill>
                <a:ea typeface="+mn-lt"/>
                <a:cs typeface="+mn-lt"/>
              </a:rPr>
              <a:t>) from parts of the system that provide those functions (</a:t>
            </a:r>
            <a:r>
              <a:rPr lang="en-US" sz="1600" b="1" dirty="0">
                <a:solidFill>
                  <a:srgbClr val="000000"/>
                </a:solidFill>
                <a:ea typeface="+mn-lt"/>
                <a:cs typeface="+mn-lt"/>
              </a:rPr>
              <a:t>servers</a:t>
            </a:r>
            <a:r>
              <a:rPr lang="en-US" sz="1600" dirty="0">
                <a:solidFill>
                  <a:srgbClr val="000000"/>
                </a:solidFill>
                <a:ea typeface="+mn-lt"/>
                <a:cs typeface="+mn-lt"/>
              </a:rPr>
              <a:t>). </a:t>
            </a:r>
          </a:p>
          <a:p>
            <a:pPr algn="just"/>
            <a:r>
              <a:rPr lang="en-US" sz="1600" dirty="0">
                <a:solidFill>
                  <a:srgbClr val="000000"/>
                </a:solidFill>
                <a:ea typeface="+mn-lt"/>
                <a:cs typeface="+mn-lt"/>
              </a:rPr>
              <a:t>That decouples the client and server pieces of the system so  that developers can work on them separately.</a:t>
            </a:r>
            <a:endParaRPr lang="en-US" dirty="0"/>
          </a:p>
          <a:p>
            <a:endParaRPr lang="en-US" sz="1600" dirty="0">
              <a:solidFill>
                <a:srgbClr val="000000"/>
              </a:solidFill>
            </a:endParaRPr>
          </a:p>
        </p:txBody>
      </p:sp>
      <p:sp>
        <p:nvSpPr>
          <p:cNvPr id="11" name="Rectangle 13">
            <a:extLst>
              <a:ext uri="{FF2B5EF4-FFF2-40B4-BE49-F238E27FC236}">
                <a16:creationId xmlns:a16="http://schemas.microsoft.com/office/drawing/2014/main" id="{513E3AA7-D2BE-4DDA-805C-AF1BA80596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0B6A796E-498F-40AA-9FF9-96700216F2A2}"/>
              </a:ext>
            </a:extLst>
          </p:cNvPr>
          <p:cNvPicPr>
            <a:picLocks noChangeAspect="1"/>
          </p:cNvPicPr>
          <p:nvPr/>
        </p:nvPicPr>
        <p:blipFill>
          <a:blip r:embed="rId3"/>
          <a:stretch>
            <a:fillRect/>
          </a:stretch>
        </p:blipFill>
        <p:spPr>
          <a:xfrm>
            <a:off x="6658008" y="809698"/>
            <a:ext cx="1659926" cy="2534239"/>
          </a:xfrm>
          <a:prstGeom prst="rect">
            <a:avLst/>
          </a:prstGeom>
        </p:spPr>
      </p:pic>
      <p:pic>
        <p:nvPicPr>
          <p:cNvPr id="5" name="Picture 5">
            <a:extLst>
              <a:ext uri="{FF2B5EF4-FFF2-40B4-BE49-F238E27FC236}">
                <a16:creationId xmlns:a16="http://schemas.microsoft.com/office/drawing/2014/main" id="{765CA8EB-E498-4A15-8EBA-4D5D24A6F030}"/>
              </a:ext>
            </a:extLst>
          </p:cNvPr>
          <p:cNvPicPr>
            <a:picLocks noChangeAspect="1"/>
          </p:cNvPicPr>
          <p:nvPr/>
        </p:nvPicPr>
        <p:blipFill>
          <a:blip r:embed="rId4"/>
          <a:stretch>
            <a:fillRect/>
          </a:stretch>
        </p:blipFill>
        <p:spPr>
          <a:xfrm>
            <a:off x="8888580" y="879826"/>
            <a:ext cx="2479483" cy="2393983"/>
          </a:xfrm>
          <a:prstGeom prst="rect">
            <a:avLst/>
          </a:prstGeom>
        </p:spPr>
      </p:pic>
      <p:pic>
        <p:nvPicPr>
          <p:cNvPr id="7" name="Picture 7">
            <a:extLst>
              <a:ext uri="{FF2B5EF4-FFF2-40B4-BE49-F238E27FC236}">
                <a16:creationId xmlns:a16="http://schemas.microsoft.com/office/drawing/2014/main" id="{E7013B66-7903-4554-BD56-E44B8C93B659}"/>
              </a:ext>
            </a:extLst>
          </p:cNvPr>
          <p:cNvPicPr>
            <a:picLocks noChangeAspect="1"/>
          </p:cNvPicPr>
          <p:nvPr/>
        </p:nvPicPr>
        <p:blipFill>
          <a:blip r:embed="rId5"/>
          <a:stretch>
            <a:fillRect/>
          </a:stretch>
        </p:blipFill>
        <p:spPr>
          <a:xfrm>
            <a:off x="6255642" y="3567974"/>
            <a:ext cx="5112423" cy="2096093"/>
          </a:xfrm>
          <a:prstGeom prst="rect">
            <a:avLst/>
          </a:prstGeom>
        </p:spPr>
      </p:pic>
    </p:spTree>
    <p:extLst>
      <p:ext uri="{BB962C8B-B14F-4D97-AF65-F5344CB8AC3E}">
        <p14:creationId xmlns:p14="http://schemas.microsoft.com/office/powerpoint/2010/main" val="2551215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1304-A1D0-4DF9-B1F0-94A1B7BEAC7C}"/>
              </a:ext>
            </a:extLst>
          </p:cNvPr>
          <p:cNvSpPr>
            <a:spLocks noGrp="1"/>
          </p:cNvSpPr>
          <p:nvPr>
            <p:ph type="title"/>
          </p:nvPr>
        </p:nvSpPr>
        <p:spPr/>
        <p:txBody>
          <a:bodyPr/>
          <a:lstStyle/>
          <a:p>
            <a:r>
              <a:rPr lang="en-US" b="1" dirty="0"/>
              <a:t>Architecture : </a:t>
            </a:r>
            <a:r>
              <a:rPr lang="en-US" dirty="0">
                <a:ea typeface="+mj-lt"/>
                <a:cs typeface="+mj-lt"/>
              </a:rPr>
              <a:t>Component‐Based</a:t>
            </a:r>
            <a:endParaRPr lang="en-US" dirty="0"/>
          </a:p>
        </p:txBody>
      </p:sp>
      <p:sp>
        <p:nvSpPr>
          <p:cNvPr id="3" name="Content Placeholder 2">
            <a:extLst>
              <a:ext uri="{FF2B5EF4-FFF2-40B4-BE49-F238E27FC236}">
                <a16:creationId xmlns:a16="http://schemas.microsoft.com/office/drawing/2014/main" id="{927CEE71-1688-401E-99C4-DE76A832F8F2}"/>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In component‐based software engineering (CBSE ), you regard the system as a </a:t>
            </a:r>
            <a:r>
              <a:rPr lang="en-US" b="1" dirty="0">
                <a:ea typeface="+mn-lt"/>
                <a:cs typeface="+mn-lt"/>
              </a:rPr>
              <a:t>collection of loosely coupled components </a:t>
            </a:r>
            <a:r>
              <a:rPr lang="en-US" dirty="0">
                <a:ea typeface="+mn-lt"/>
                <a:cs typeface="+mn-lt"/>
              </a:rPr>
              <a:t>that provide services for each other.</a:t>
            </a:r>
          </a:p>
          <a:p>
            <a:endParaRPr lang="en-US" dirty="0"/>
          </a:p>
        </p:txBody>
      </p:sp>
      <p:sp>
        <p:nvSpPr>
          <p:cNvPr id="4" name="Slide Number Placeholder 3">
            <a:extLst>
              <a:ext uri="{FF2B5EF4-FFF2-40B4-BE49-F238E27FC236}">
                <a16:creationId xmlns:a16="http://schemas.microsoft.com/office/drawing/2014/main" id="{96A3AFA6-D417-45B1-99F1-6EBA0148F22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5">
            <a:extLst>
              <a:ext uri="{FF2B5EF4-FFF2-40B4-BE49-F238E27FC236}">
                <a16:creationId xmlns:a16="http://schemas.microsoft.com/office/drawing/2014/main" id="{B19F5DAF-E9FB-4043-847F-F4FB77E06B1F}"/>
              </a:ext>
            </a:extLst>
          </p:cNvPr>
          <p:cNvPicPr>
            <a:picLocks noChangeAspect="1"/>
          </p:cNvPicPr>
          <p:nvPr/>
        </p:nvPicPr>
        <p:blipFill>
          <a:blip r:embed="rId2"/>
          <a:stretch>
            <a:fillRect/>
          </a:stretch>
        </p:blipFill>
        <p:spPr>
          <a:xfrm>
            <a:off x="4925683" y="3332822"/>
            <a:ext cx="3390181" cy="2377715"/>
          </a:xfrm>
          <a:prstGeom prst="rect">
            <a:avLst/>
          </a:prstGeom>
        </p:spPr>
      </p:pic>
    </p:spTree>
    <p:extLst>
      <p:ext uri="{BB962C8B-B14F-4D97-AF65-F5344CB8AC3E}">
        <p14:creationId xmlns:p14="http://schemas.microsoft.com/office/powerpoint/2010/main" val="28411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BE15AD-74D9-4540-AECA-6A338D3028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961AE3-FBEA-4414-AEDC-DB546E4D434F}"/>
              </a:ext>
            </a:extLst>
          </p:cNvPr>
          <p:cNvSpPr>
            <a:spLocks noGrp="1"/>
          </p:cNvSpPr>
          <p:nvPr>
            <p:ph type="title"/>
          </p:nvPr>
        </p:nvSpPr>
        <p:spPr>
          <a:xfrm>
            <a:off x="1794897" y="624110"/>
            <a:ext cx="9712998" cy="1280890"/>
          </a:xfrm>
        </p:spPr>
        <p:txBody>
          <a:bodyPr>
            <a:normAutofit/>
          </a:bodyPr>
          <a:lstStyle/>
          <a:p>
            <a:r>
              <a:rPr lang="en-US" b="1" dirty="0"/>
              <a:t>Architecture : </a:t>
            </a:r>
            <a:r>
              <a:rPr lang="en-US" sz="3600" dirty="0">
                <a:ea typeface="+mj-lt"/>
                <a:cs typeface="+mj-lt"/>
              </a:rPr>
              <a:t>Service‐Oriented</a:t>
            </a:r>
            <a:endParaRPr lang="en-US" sz="3600" dirty="0"/>
          </a:p>
        </p:txBody>
      </p:sp>
      <p:sp>
        <p:nvSpPr>
          <p:cNvPr id="13" name="Rectangle 12">
            <a:extLst>
              <a:ext uri="{FF2B5EF4-FFF2-40B4-BE49-F238E27FC236}">
                <a16:creationId xmlns:a16="http://schemas.microsoft.com/office/drawing/2014/main" id="{5E2E47D1-2C32-4FB7-A5F0-F31C8F390B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884C5A90-A356-4F6E-92BE-AA65274708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id="{83B6A395-986F-40DE-A230-B1EE5EE88E1D}"/>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13</a:t>
            </a:fld>
            <a:endParaRPr lang="en-US" sz="1900"/>
          </a:p>
        </p:txBody>
      </p:sp>
      <p:graphicFrame>
        <p:nvGraphicFramePr>
          <p:cNvPr id="6" name="Content Placeholder 2">
            <a:extLst>
              <a:ext uri="{FF2B5EF4-FFF2-40B4-BE49-F238E27FC236}">
                <a16:creationId xmlns:a16="http://schemas.microsoft.com/office/drawing/2014/main" id="{FE2E4403-4E7E-40B0-BBC4-F983FC48AA46}"/>
              </a:ext>
            </a:extLst>
          </p:cNvPr>
          <p:cNvGraphicFramePr>
            <a:graphicFrameLocks noGrp="1"/>
          </p:cNvGraphicFramePr>
          <p:nvPr>
            <p:ph idx="1"/>
            <p:extLst>
              <p:ext uri="{D42A27DB-BD31-4B8C-83A1-F6EECF244321}">
                <p14:modId xmlns:p14="http://schemas.microsoft.com/office/powerpoint/2010/main" val="2591794356"/>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8865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D1FF-C0C5-4527-BF92-20299EB5A9EF}"/>
              </a:ext>
            </a:extLst>
          </p:cNvPr>
          <p:cNvSpPr>
            <a:spLocks noGrp="1"/>
          </p:cNvSpPr>
          <p:nvPr>
            <p:ph type="title"/>
          </p:nvPr>
        </p:nvSpPr>
        <p:spPr/>
        <p:txBody>
          <a:bodyPr/>
          <a:lstStyle/>
          <a:p>
            <a:r>
              <a:rPr lang="en-US" b="1" dirty="0"/>
              <a:t>Architecture : </a:t>
            </a:r>
            <a:r>
              <a:rPr lang="en-US" dirty="0">
                <a:ea typeface="+mj-lt"/>
                <a:cs typeface="+mj-lt"/>
              </a:rPr>
              <a:t>Data‐Centric</a:t>
            </a:r>
            <a:endParaRPr lang="en-US" dirty="0"/>
          </a:p>
        </p:txBody>
      </p:sp>
      <p:sp>
        <p:nvSpPr>
          <p:cNvPr id="3" name="Content Placeholder 2">
            <a:extLst>
              <a:ext uri="{FF2B5EF4-FFF2-40B4-BE49-F238E27FC236}">
                <a16:creationId xmlns:a16="http://schemas.microsoft.com/office/drawing/2014/main" id="{8433C4A8-A6EF-4E71-BD6A-9DBEBECDA4D8}"/>
              </a:ext>
            </a:extLst>
          </p:cNvPr>
          <p:cNvSpPr>
            <a:spLocks noGrp="1"/>
          </p:cNvSpPr>
          <p:nvPr>
            <p:ph idx="1"/>
          </p:nvPr>
        </p:nvSpPr>
        <p:spPr/>
        <p:txBody>
          <a:bodyPr vert="horz" lIns="91440" tIns="45720" rIns="91440" bIns="45720" rtlCol="0" anchor="t">
            <a:normAutofit/>
          </a:bodyPr>
          <a:lstStyle/>
          <a:p>
            <a:pPr algn="just"/>
            <a:r>
              <a:rPr lang="en-US" sz="2400" dirty="0">
                <a:ea typeface="+mn-lt"/>
                <a:cs typeface="+mn-lt"/>
              </a:rPr>
              <a:t>Data‐centric or database‐centric architectures come in a variety of flavors that all use data in </a:t>
            </a:r>
            <a:r>
              <a:rPr lang="en-US" sz="2400" b="1" dirty="0">
                <a:solidFill>
                  <a:srgbClr val="FF0000"/>
                </a:solidFill>
                <a:ea typeface="+mn-lt"/>
                <a:cs typeface="+mn-lt"/>
              </a:rPr>
              <a:t>some central way</a:t>
            </a:r>
            <a:r>
              <a:rPr lang="en-US" sz="2400" dirty="0">
                <a:ea typeface="+mn-lt"/>
                <a:cs typeface="+mn-lt"/>
              </a:rPr>
              <a:t>.</a:t>
            </a:r>
          </a:p>
          <a:p>
            <a:pPr lvl="1" algn="just"/>
            <a:r>
              <a:rPr lang="en-US" sz="2000" dirty="0">
                <a:ea typeface="+mn-lt"/>
                <a:cs typeface="+mn-lt"/>
              </a:rPr>
              <a:t>Storing data in a </a:t>
            </a:r>
            <a:r>
              <a:rPr lang="en-US" sz="2000" b="1" dirty="0">
                <a:ea typeface="+mn-lt"/>
                <a:cs typeface="+mn-lt"/>
              </a:rPr>
              <a:t>relational</a:t>
            </a:r>
            <a:r>
              <a:rPr lang="en-US" sz="2000" dirty="0">
                <a:ea typeface="+mn-lt"/>
                <a:cs typeface="+mn-lt"/>
              </a:rPr>
              <a:t> database system. </a:t>
            </a:r>
            <a:endParaRPr lang="en-US" sz="2000" dirty="0"/>
          </a:p>
          <a:p>
            <a:pPr lvl="1" algn="just"/>
            <a:r>
              <a:rPr lang="en-US" sz="2000" dirty="0">
                <a:ea typeface="+mn-lt"/>
                <a:cs typeface="+mn-lt"/>
              </a:rPr>
              <a:t>Using </a:t>
            </a:r>
            <a:r>
              <a:rPr lang="en-US" sz="2000" b="1" dirty="0">
                <a:ea typeface="+mn-lt"/>
                <a:cs typeface="+mn-lt"/>
              </a:rPr>
              <a:t>tables</a:t>
            </a:r>
            <a:r>
              <a:rPr lang="en-US" sz="2000" dirty="0">
                <a:ea typeface="+mn-lt"/>
                <a:cs typeface="+mn-lt"/>
              </a:rPr>
              <a:t> instead of hard‐wired code to control the application. </a:t>
            </a:r>
          </a:p>
          <a:p>
            <a:pPr lvl="1" algn="just"/>
            <a:r>
              <a:rPr lang="en-US" sz="2000" dirty="0">
                <a:ea typeface="+mn-lt"/>
                <a:cs typeface="+mn-lt"/>
              </a:rPr>
              <a:t>Using </a:t>
            </a:r>
            <a:r>
              <a:rPr lang="en-US" sz="2000" b="1" dirty="0">
                <a:ea typeface="+mn-lt"/>
                <a:cs typeface="+mn-lt"/>
              </a:rPr>
              <a:t>stored procedures </a:t>
            </a:r>
            <a:r>
              <a:rPr lang="en-US" sz="2000" dirty="0">
                <a:ea typeface="+mn-lt"/>
                <a:cs typeface="+mn-lt"/>
              </a:rPr>
              <a:t>inside the database to perform calculations and implement business logic. </a:t>
            </a:r>
            <a:endParaRPr lang="en-US" sz="2000" dirty="0"/>
          </a:p>
        </p:txBody>
      </p:sp>
      <p:sp>
        <p:nvSpPr>
          <p:cNvPr id="4" name="Slide Number Placeholder 3">
            <a:extLst>
              <a:ext uri="{FF2B5EF4-FFF2-40B4-BE49-F238E27FC236}">
                <a16:creationId xmlns:a16="http://schemas.microsoft.com/office/drawing/2014/main" id="{C8A9C97E-F52F-4C71-9390-8F4191FB8CF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578485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AEF1-8624-4971-81E3-122496A0C223}"/>
              </a:ext>
            </a:extLst>
          </p:cNvPr>
          <p:cNvSpPr>
            <a:spLocks noGrp="1"/>
          </p:cNvSpPr>
          <p:nvPr>
            <p:ph type="title"/>
          </p:nvPr>
        </p:nvSpPr>
        <p:spPr/>
        <p:txBody>
          <a:bodyPr/>
          <a:lstStyle/>
          <a:p>
            <a:r>
              <a:rPr lang="en-US" b="1" dirty="0"/>
              <a:t>Architecture : </a:t>
            </a:r>
            <a:r>
              <a:rPr lang="en-US" dirty="0">
                <a:ea typeface="+mj-lt"/>
                <a:cs typeface="+mj-lt"/>
              </a:rPr>
              <a:t>Event‐Driven</a:t>
            </a:r>
            <a:endParaRPr lang="en-US" dirty="0"/>
          </a:p>
        </p:txBody>
      </p:sp>
      <p:sp>
        <p:nvSpPr>
          <p:cNvPr id="3" name="Content Placeholder 2">
            <a:extLst>
              <a:ext uri="{FF2B5EF4-FFF2-40B4-BE49-F238E27FC236}">
                <a16:creationId xmlns:a16="http://schemas.microsoft.com/office/drawing/2014/main" id="{0C3BB4BD-0F26-4D95-8E67-1F8B8575778E}"/>
              </a:ext>
            </a:extLst>
          </p:cNvPr>
          <p:cNvSpPr>
            <a:spLocks noGrp="1"/>
          </p:cNvSpPr>
          <p:nvPr>
            <p:ph idx="1"/>
          </p:nvPr>
        </p:nvSpPr>
        <p:spPr/>
        <p:txBody>
          <a:bodyPr vert="horz" lIns="91440" tIns="45720" rIns="91440" bIns="45720" rtlCol="0" anchor="t">
            <a:normAutofit/>
          </a:bodyPr>
          <a:lstStyle/>
          <a:p>
            <a:pPr algn="just"/>
            <a:r>
              <a:rPr lang="en-US" sz="2800" dirty="0">
                <a:ea typeface="+mn-lt"/>
                <a:cs typeface="+mn-lt"/>
              </a:rPr>
              <a:t>In an event‐driven architecture ( EDA ), various parts of the system respond to events as they occur.</a:t>
            </a:r>
            <a:endParaRPr lang="en-US" sz="2800" dirty="0"/>
          </a:p>
        </p:txBody>
      </p:sp>
      <p:sp>
        <p:nvSpPr>
          <p:cNvPr id="4" name="Slide Number Placeholder 3">
            <a:extLst>
              <a:ext uri="{FF2B5EF4-FFF2-40B4-BE49-F238E27FC236}">
                <a16:creationId xmlns:a16="http://schemas.microsoft.com/office/drawing/2014/main" id="{213A8BA0-C5BE-4AD4-BFB9-3994584C75D0}"/>
              </a:ext>
            </a:extLst>
          </p:cNvPr>
          <p:cNvSpPr>
            <a:spLocks noGrp="1"/>
          </p:cNvSpPr>
          <p:nvPr>
            <p:ph type="sldNum" sz="quarter" idx="12"/>
          </p:nvPr>
        </p:nvSpPr>
        <p:spPr/>
        <p:txBody>
          <a:bodyPr/>
          <a:lstStyle/>
          <a:p>
            <a:fld id="{D57F1E4F-1CFF-5643-939E-217C01CDF565}" type="slidenum">
              <a:rPr lang="en-US" dirty="0"/>
              <a:pPr/>
              <a:t>15</a:t>
            </a:fld>
            <a:endParaRPr lang="en-US" dirty="0"/>
          </a:p>
        </p:txBody>
      </p:sp>
    </p:spTree>
    <p:extLst>
      <p:ext uri="{BB962C8B-B14F-4D97-AF65-F5344CB8AC3E}">
        <p14:creationId xmlns:p14="http://schemas.microsoft.com/office/powerpoint/2010/main" val="2112492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ECB3-0664-4430-BF0E-BC1FC84B5BFC}"/>
              </a:ext>
            </a:extLst>
          </p:cNvPr>
          <p:cNvSpPr>
            <a:spLocks noGrp="1"/>
          </p:cNvSpPr>
          <p:nvPr>
            <p:ph type="title"/>
          </p:nvPr>
        </p:nvSpPr>
        <p:spPr/>
        <p:txBody>
          <a:bodyPr>
            <a:normAutofit/>
          </a:bodyPr>
          <a:lstStyle/>
          <a:p>
            <a:r>
              <a:rPr lang="en-US" b="1" dirty="0"/>
              <a:t>Architecture : </a:t>
            </a:r>
            <a:r>
              <a:rPr lang="en-US" dirty="0">
                <a:ea typeface="+mj-lt"/>
                <a:cs typeface="+mj-lt"/>
              </a:rPr>
              <a:t>Rule‐Based</a:t>
            </a:r>
            <a:endParaRPr lang="en-US" dirty="0"/>
          </a:p>
        </p:txBody>
      </p:sp>
      <p:sp>
        <p:nvSpPr>
          <p:cNvPr id="3" name="Content Placeholder 2">
            <a:extLst>
              <a:ext uri="{FF2B5EF4-FFF2-40B4-BE49-F238E27FC236}">
                <a16:creationId xmlns:a16="http://schemas.microsoft.com/office/drawing/2014/main" id="{48F14444-8861-43BE-939C-C1B10177DF98}"/>
              </a:ext>
            </a:extLst>
          </p:cNvPr>
          <p:cNvSpPr>
            <a:spLocks noGrp="1"/>
          </p:cNvSpPr>
          <p:nvPr>
            <p:ph idx="1"/>
          </p:nvPr>
        </p:nvSpPr>
        <p:spPr/>
        <p:txBody>
          <a:bodyPr vert="horz" lIns="91440" tIns="45720" rIns="91440" bIns="45720" rtlCol="0" anchor="t">
            <a:normAutofit/>
          </a:bodyPr>
          <a:lstStyle/>
          <a:p>
            <a:pPr algn="just"/>
            <a:r>
              <a:rPr lang="en-US" sz="2000" dirty="0">
                <a:ea typeface="+mn-lt"/>
                <a:cs typeface="+mn-lt"/>
              </a:rPr>
              <a:t>A rule‐based architecture uses a </a:t>
            </a:r>
            <a:r>
              <a:rPr lang="en-US" sz="2000" b="1" dirty="0">
                <a:ea typeface="+mn-lt"/>
                <a:cs typeface="+mn-lt"/>
              </a:rPr>
              <a:t>collection of rules to decide </a:t>
            </a:r>
            <a:r>
              <a:rPr lang="en-US" sz="2000" dirty="0">
                <a:ea typeface="+mn-lt"/>
                <a:cs typeface="+mn-lt"/>
              </a:rPr>
              <a:t>what to do next. </a:t>
            </a:r>
          </a:p>
          <a:p>
            <a:pPr lvl="1" algn="just"/>
            <a:r>
              <a:rPr lang="en-US" sz="1800" dirty="0">
                <a:ea typeface="+mn-lt"/>
                <a:cs typeface="+mn-lt"/>
              </a:rPr>
              <a:t>These systems are sometimes called </a:t>
            </a:r>
            <a:r>
              <a:rPr lang="en-US" sz="1800" b="1" dirty="0">
                <a:ea typeface="+mn-lt"/>
                <a:cs typeface="+mn-lt"/>
              </a:rPr>
              <a:t>expert systems or knowledge‐based systems </a:t>
            </a:r>
            <a:r>
              <a:rPr lang="en-US" sz="1800" dirty="0">
                <a:ea typeface="+mn-lt"/>
                <a:cs typeface="+mn-lt"/>
              </a:rPr>
              <a:t>.</a:t>
            </a:r>
          </a:p>
          <a:p>
            <a:pPr algn="just"/>
            <a:r>
              <a:rPr lang="en-US" sz="2000" dirty="0">
                <a:ea typeface="+mn-lt"/>
                <a:cs typeface="+mn-lt"/>
              </a:rPr>
              <a:t>Rule‐based systems work well if you can identify the rules necessary to get the job done. </a:t>
            </a:r>
            <a:endParaRPr lang="en-US" sz="2000" dirty="0" smtClean="0">
              <a:ea typeface="+mn-lt"/>
              <a:cs typeface="+mn-lt"/>
            </a:endParaRPr>
          </a:p>
          <a:p>
            <a:pPr algn="just"/>
            <a:r>
              <a:rPr lang="en-US" sz="2000" dirty="0"/>
              <a:t>It is often used in </a:t>
            </a:r>
            <a:r>
              <a:rPr lang="en-US" sz="2000" b="1" dirty="0"/>
              <a:t>artificial intelligence applications and </a:t>
            </a:r>
            <a:r>
              <a:rPr lang="en-US" sz="2000" b="1" dirty="0" smtClean="0"/>
              <a:t>research</a:t>
            </a:r>
            <a:r>
              <a:rPr lang="en-US" sz="2000" dirty="0" smtClean="0"/>
              <a:t>.</a:t>
            </a:r>
          </a:p>
          <a:p>
            <a:pPr algn="just"/>
            <a:r>
              <a:rPr lang="en-US" sz="2000" dirty="0">
                <a:solidFill>
                  <a:schemeClr val="tx1"/>
                </a:solidFill>
              </a:rPr>
              <a:t>For example, an expert system might help a doctor choose the correct diagnosis based on a cluster of symptoms, or select tactical moves to play a game.</a:t>
            </a:r>
          </a:p>
          <a:p>
            <a:pPr algn="just"/>
            <a:endParaRPr lang="en-US" sz="2000" dirty="0">
              <a:ea typeface="+mn-lt"/>
              <a:cs typeface="+mn-lt"/>
            </a:endParaRPr>
          </a:p>
        </p:txBody>
      </p:sp>
      <p:sp>
        <p:nvSpPr>
          <p:cNvPr id="4" name="Slide Number Placeholder 3">
            <a:extLst>
              <a:ext uri="{FF2B5EF4-FFF2-40B4-BE49-F238E27FC236}">
                <a16:creationId xmlns:a16="http://schemas.microsoft.com/office/drawing/2014/main" id="{A463A94E-DD1D-48D6-BDF8-C5C18B06D233}"/>
              </a:ext>
            </a:extLst>
          </p:cNvPr>
          <p:cNvSpPr>
            <a:spLocks noGrp="1"/>
          </p:cNvSpPr>
          <p:nvPr>
            <p:ph type="sldNum" sz="quarter" idx="12"/>
          </p:nvPr>
        </p:nvSpPr>
        <p:spPr/>
        <p:txBody>
          <a:bodyPr/>
          <a:lstStyle/>
          <a:p>
            <a:fld id="{D57F1E4F-1CFF-5643-939E-217C01CDF565}" type="slidenum">
              <a:rPr lang="en-US" dirty="0"/>
              <a:pPr/>
              <a:t>16</a:t>
            </a:fld>
            <a:endParaRPr lang="en-US" dirty="0"/>
          </a:p>
        </p:txBody>
      </p:sp>
    </p:spTree>
    <p:extLst>
      <p:ext uri="{BB962C8B-B14F-4D97-AF65-F5344CB8AC3E}">
        <p14:creationId xmlns:p14="http://schemas.microsoft.com/office/powerpoint/2010/main" val="306617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FBDC-DD59-4FB9-A437-BB9A460AC5CD}"/>
              </a:ext>
            </a:extLst>
          </p:cNvPr>
          <p:cNvSpPr>
            <a:spLocks noGrp="1"/>
          </p:cNvSpPr>
          <p:nvPr>
            <p:ph type="title"/>
          </p:nvPr>
        </p:nvSpPr>
        <p:spPr/>
        <p:txBody>
          <a:bodyPr/>
          <a:lstStyle/>
          <a:p>
            <a:r>
              <a:rPr lang="en-US" b="1" dirty="0"/>
              <a:t>Architecture : </a:t>
            </a:r>
            <a:r>
              <a:rPr lang="en-US" dirty="0">
                <a:ea typeface="+mj-lt"/>
                <a:cs typeface="+mj-lt"/>
              </a:rPr>
              <a:t>Distributed</a:t>
            </a:r>
            <a:endParaRPr lang="en-US" dirty="0"/>
          </a:p>
        </p:txBody>
      </p:sp>
      <p:sp>
        <p:nvSpPr>
          <p:cNvPr id="3" name="Content Placeholder 2">
            <a:extLst>
              <a:ext uri="{FF2B5EF4-FFF2-40B4-BE49-F238E27FC236}">
                <a16:creationId xmlns:a16="http://schemas.microsoft.com/office/drawing/2014/main" id="{5775DD55-5C17-430E-8AC6-17A6EB775BA5}"/>
              </a:ext>
            </a:extLst>
          </p:cNvPr>
          <p:cNvSpPr>
            <a:spLocks noGrp="1"/>
          </p:cNvSpPr>
          <p:nvPr>
            <p:ph idx="1"/>
          </p:nvPr>
        </p:nvSpPr>
        <p:spPr/>
        <p:txBody>
          <a:bodyPr vert="horz" lIns="91440" tIns="45720" rIns="91440" bIns="45720" rtlCol="0" anchor="t">
            <a:normAutofit fontScale="92500"/>
          </a:bodyPr>
          <a:lstStyle/>
          <a:p>
            <a:pPr algn="just"/>
            <a:r>
              <a:rPr lang="en-US" sz="2400" dirty="0">
                <a:ea typeface="+mn-lt"/>
                <a:cs typeface="+mn-lt"/>
              </a:rPr>
              <a:t>In a distributed </a:t>
            </a:r>
            <a:r>
              <a:rPr lang="en-US" sz="2400" dirty="0" smtClean="0">
                <a:ea typeface="+mn-lt"/>
                <a:cs typeface="+mn-lt"/>
              </a:rPr>
              <a:t>architecture, </a:t>
            </a:r>
            <a:r>
              <a:rPr lang="en-US" sz="2400" dirty="0">
                <a:ea typeface="+mn-lt"/>
                <a:cs typeface="+mn-lt"/>
              </a:rPr>
              <a:t>different parts of the application </a:t>
            </a:r>
            <a:r>
              <a:rPr lang="en-US" sz="2400" b="1" dirty="0">
                <a:ea typeface="+mn-lt"/>
                <a:cs typeface="+mn-lt"/>
              </a:rPr>
              <a:t>run</a:t>
            </a:r>
            <a:r>
              <a:rPr lang="en-US" sz="2400" dirty="0">
                <a:ea typeface="+mn-lt"/>
                <a:cs typeface="+mn-lt"/>
              </a:rPr>
              <a:t> on </a:t>
            </a:r>
            <a:r>
              <a:rPr lang="en-US" sz="2400" b="1" dirty="0">
                <a:ea typeface="+mn-lt"/>
                <a:cs typeface="+mn-lt"/>
              </a:rPr>
              <a:t>different processors </a:t>
            </a:r>
            <a:r>
              <a:rPr lang="en-US" sz="2400" dirty="0">
                <a:ea typeface="+mn-lt"/>
                <a:cs typeface="+mn-lt"/>
              </a:rPr>
              <a:t>and may run at the same time. </a:t>
            </a:r>
          </a:p>
          <a:p>
            <a:pPr lvl="1" algn="just"/>
            <a:r>
              <a:rPr lang="en-US" sz="2000" dirty="0">
                <a:ea typeface="+mn-lt"/>
                <a:cs typeface="+mn-lt"/>
              </a:rPr>
              <a:t>The processors could be on different computers scattered across the network, or they could be different cores on a single computer. </a:t>
            </a:r>
            <a:endParaRPr lang="en-US" sz="2000" dirty="0" smtClean="0">
              <a:ea typeface="+mn-lt"/>
              <a:cs typeface="+mn-lt"/>
            </a:endParaRPr>
          </a:p>
          <a:p>
            <a:pPr algn="just"/>
            <a:r>
              <a:rPr lang="en-US" sz="2400" dirty="0"/>
              <a:t>Service‐oriented and multitier architectures are often </a:t>
            </a:r>
            <a:r>
              <a:rPr lang="en-US" sz="2400" b="1" dirty="0"/>
              <a:t>distributed</a:t>
            </a:r>
            <a:r>
              <a:rPr lang="en-US" sz="2400" dirty="0"/>
              <a:t>, with different parts of the system running on different computers. </a:t>
            </a:r>
            <a:endParaRPr lang="en-US" sz="2400" dirty="0" smtClean="0"/>
          </a:p>
          <a:p>
            <a:pPr algn="just"/>
            <a:r>
              <a:rPr lang="en-US" sz="2400" dirty="0" smtClean="0"/>
              <a:t>Component‐oriented </a:t>
            </a:r>
            <a:r>
              <a:rPr lang="en-US" sz="2400" dirty="0"/>
              <a:t>architectures may also be distributed, </a:t>
            </a:r>
            <a:r>
              <a:rPr lang="en-US" sz="2400" dirty="0" smtClean="0"/>
              <a:t>with different </a:t>
            </a:r>
            <a:r>
              <a:rPr lang="en-US" sz="2400" dirty="0"/>
              <a:t>components running on different cores on the same computer. </a:t>
            </a:r>
          </a:p>
          <a:p>
            <a:pPr algn="just"/>
            <a:endParaRPr lang="en-US" sz="2200" dirty="0"/>
          </a:p>
        </p:txBody>
      </p:sp>
      <p:sp>
        <p:nvSpPr>
          <p:cNvPr id="4" name="Slide Number Placeholder 3">
            <a:extLst>
              <a:ext uri="{FF2B5EF4-FFF2-40B4-BE49-F238E27FC236}">
                <a16:creationId xmlns:a16="http://schemas.microsoft.com/office/drawing/2014/main" id="{F9A7D1DD-F393-48F3-B04E-105C2A5C6F83}"/>
              </a:ext>
            </a:extLst>
          </p:cNvPr>
          <p:cNvSpPr>
            <a:spLocks noGrp="1"/>
          </p:cNvSpPr>
          <p:nvPr>
            <p:ph type="sldNum" sz="quarter" idx="12"/>
          </p:nvPr>
        </p:nvSpPr>
        <p:spPr/>
        <p:txBody>
          <a:bodyPr/>
          <a:lstStyle/>
          <a:p>
            <a:fld id="{D57F1E4F-1CFF-5643-939E-217C01CDF565}" type="slidenum">
              <a:rPr lang="en-US" dirty="0"/>
              <a:pPr/>
              <a:t>17</a:t>
            </a:fld>
            <a:endParaRPr lang="en-US" dirty="0"/>
          </a:p>
        </p:txBody>
      </p:sp>
    </p:spTree>
    <p:extLst>
      <p:ext uri="{BB962C8B-B14F-4D97-AF65-F5344CB8AC3E}">
        <p14:creationId xmlns:p14="http://schemas.microsoft.com/office/powerpoint/2010/main" val="3146302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DE70-6007-496B-AD78-B5852BD83620}"/>
              </a:ext>
            </a:extLst>
          </p:cNvPr>
          <p:cNvSpPr>
            <a:spLocks noGrp="1"/>
          </p:cNvSpPr>
          <p:nvPr>
            <p:ph type="title"/>
          </p:nvPr>
        </p:nvSpPr>
        <p:spPr/>
        <p:txBody>
          <a:bodyPr/>
          <a:lstStyle/>
          <a:p>
            <a:r>
              <a:rPr lang="en-US">
                <a:ea typeface="+mj-lt"/>
                <a:cs typeface="+mj-lt"/>
              </a:rPr>
              <a:t>Reports</a:t>
            </a:r>
            <a:endParaRPr lang="en-US"/>
          </a:p>
        </p:txBody>
      </p:sp>
      <p:sp>
        <p:nvSpPr>
          <p:cNvPr id="3" name="Content Placeholder 2">
            <a:extLst>
              <a:ext uri="{FF2B5EF4-FFF2-40B4-BE49-F238E27FC236}">
                <a16:creationId xmlns:a16="http://schemas.microsoft.com/office/drawing/2014/main" id="{5AE88262-6CD1-4524-ABE8-6CF8F5B8E8F4}"/>
              </a:ext>
            </a:extLst>
          </p:cNvPr>
          <p:cNvSpPr>
            <a:spLocks noGrp="1"/>
          </p:cNvSpPr>
          <p:nvPr>
            <p:ph idx="1"/>
          </p:nvPr>
        </p:nvSpPr>
        <p:spPr/>
        <p:txBody>
          <a:bodyPr>
            <a:normAutofit/>
          </a:bodyPr>
          <a:lstStyle/>
          <a:p>
            <a:pPr algn="just"/>
            <a:r>
              <a:rPr lang="en-US" sz="2000" dirty="0"/>
              <a:t>Almost any nontrivial software project can use some kinds of reports.</a:t>
            </a:r>
          </a:p>
          <a:p>
            <a:pPr algn="just"/>
            <a:r>
              <a:rPr lang="en-US" sz="2000" dirty="0"/>
              <a:t>Business applications might include reports that deal with </a:t>
            </a:r>
          </a:p>
          <a:p>
            <a:pPr lvl="1" algn="just"/>
            <a:r>
              <a:rPr lang="en-US" sz="1800" b="1" dirty="0"/>
              <a:t>customers</a:t>
            </a:r>
            <a:r>
              <a:rPr lang="en-US" sz="1800" dirty="0"/>
              <a:t> (who’s buying, who has unpaid bills, where customers live), </a:t>
            </a:r>
          </a:p>
          <a:p>
            <a:pPr lvl="1" algn="just"/>
            <a:r>
              <a:rPr lang="en-US" sz="1800" b="1" dirty="0"/>
              <a:t>products</a:t>
            </a:r>
            <a:r>
              <a:rPr lang="en-US" sz="1800" dirty="0"/>
              <a:t> (inventory, pricing, what’s selling well), and </a:t>
            </a:r>
          </a:p>
          <a:p>
            <a:pPr lvl="1" algn="just"/>
            <a:r>
              <a:rPr lang="en-US" sz="1800" b="1" dirty="0"/>
              <a:t>users</a:t>
            </a:r>
            <a:r>
              <a:rPr lang="en-US" sz="1800" dirty="0"/>
              <a:t> (which employees are selling a lot, employee work schedules).</a:t>
            </a:r>
          </a:p>
        </p:txBody>
      </p:sp>
      <p:sp>
        <p:nvSpPr>
          <p:cNvPr id="4" name="Slide Number Placeholder 3">
            <a:extLst>
              <a:ext uri="{FF2B5EF4-FFF2-40B4-BE49-F238E27FC236}">
                <a16:creationId xmlns:a16="http://schemas.microsoft.com/office/drawing/2014/main" id="{3E0B0023-97B4-4BCE-892D-A18C5BC68165}"/>
              </a:ext>
            </a:extLst>
          </p:cNvPr>
          <p:cNvSpPr>
            <a:spLocks noGrp="1"/>
          </p:cNvSpPr>
          <p:nvPr>
            <p:ph type="sldNum" sz="quarter" idx="12"/>
          </p:nvPr>
        </p:nvSpPr>
        <p:spPr/>
        <p:txBody>
          <a:bodyPr/>
          <a:lstStyle/>
          <a:p>
            <a:fld id="{D57F1E4F-1CFF-5643-939E-217C01CDF565}" type="slidenum">
              <a:rPr lang="en-US" dirty="0"/>
              <a:pPr/>
              <a:t>18</a:t>
            </a:fld>
            <a:endParaRPr lang="en-US" dirty="0"/>
          </a:p>
        </p:txBody>
      </p:sp>
    </p:spTree>
    <p:extLst>
      <p:ext uri="{BB962C8B-B14F-4D97-AF65-F5344CB8AC3E}">
        <p14:creationId xmlns:p14="http://schemas.microsoft.com/office/powerpoint/2010/main" val="55845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6CD0-94F6-4BFF-A420-91BAC54216EE}"/>
              </a:ext>
            </a:extLst>
          </p:cNvPr>
          <p:cNvSpPr>
            <a:spLocks noGrp="1"/>
          </p:cNvSpPr>
          <p:nvPr>
            <p:ph type="title"/>
          </p:nvPr>
        </p:nvSpPr>
        <p:spPr/>
        <p:txBody>
          <a:bodyPr/>
          <a:lstStyle/>
          <a:p>
            <a:r>
              <a:rPr lang="en-US" dirty="0">
                <a:ea typeface="+mj-lt"/>
                <a:cs typeface="+mj-lt"/>
              </a:rPr>
              <a:t>Other Outputs</a:t>
            </a:r>
            <a:endParaRPr lang="en-US" dirty="0"/>
          </a:p>
        </p:txBody>
      </p:sp>
      <p:sp>
        <p:nvSpPr>
          <p:cNvPr id="3" name="Content Placeholder 2">
            <a:extLst>
              <a:ext uri="{FF2B5EF4-FFF2-40B4-BE49-F238E27FC236}">
                <a16:creationId xmlns:a16="http://schemas.microsoft.com/office/drawing/2014/main" id="{59793CB4-65FB-47E9-88BF-C9FB744EFF87}"/>
              </a:ext>
            </a:extLst>
          </p:cNvPr>
          <p:cNvSpPr>
            <a:spLocks noGrp="1"/>
          </p:cNvSpPr>
          <p:nvPr>
            <p:ph idx="1"/>
          </p:nvPr>
        </p:nvSpPr>
        <p:spPr>
          <a:xfrm>
            <a:off x="2589212" y="2133600"/>
            <a:ext cx="9145588" cy="4236720"/>
          </a:xfrm>
        </p:spPr>
        <p:txBody>
          <a:bodyPr vert="horz" lIns="91440" tIns="45720" rIns="91440" bIns="45720" rtlCol="0" anchor="t">
            <a:normAutofit fontScale="92500" lnSpcReduction="20000"/>
          </a:bodyPr>
          <a:lstStyle/>
          <a:p>
            <a:pPr algn="just"/>
            <a:r>
              <a:rPr lang="en-US" sz="2000" dirty="0">
                <a:ea typeface="+mn-lt"/>
                <a:cs typeface="+mn-lt"/>
              </a:rPr>
              <a:t>The application could generate </a:t>
            </a:r>
            <a:r>
              <a:rPr lang="en-US" sz="2000" dirty="0" smtClean="0">
                <a:ea typeface="+mn-lt"/>
                <a:cs typeface="+mn-lt"/>
              </a:rPr>
              <a:t>:</a:t>
            </a:r>
          </a:p>
          <a:p>
            <a:pPr lvl="1" algn="just"/>
            <a:r>
              <a:rPr lang="en-US" sz="1800" dirty="0" smtClean="0">
                <a:ea typeface="+mn-lt"/>
                <a:cs typeface="+mn-lt"/>
              </a:rPr>
              <a:t>printouts </a:t>
            </a:r>
            <a:r>
              <a:rPr lang="en-US" sz="1800" dirty="0">
                <a:ea typeface="+mn-lt"/>
                <a:cs typeface="+mn-lt"/>
              </a:rPr>
              <a:t>(of reports and other things), </a:t>
            </a:r>
            <a:endParaRPr lang="en-US" sz="1800" dirty="0" smtClean="0">
              <a:ea typeface="+mn-lt"/>
              <a:cs typeface="+mn-lt"/>
            </a:endParaRPr>
          </a:p>
          <a:p>
            <a:pPr lvl="1" algn="just"/>
            <a:r>
              <a:rPr lang="en-US" sz="1800" dirty="0" smtClean="0">
                <a:ea typeface="+mn-lt"/>
                <a:cs typeface="+mn-lt"/>
              </a:rPr>
              <a:t>web </a:t>
            </a:r>
            <a:r>
              <a:rPr lang="en-US" sz="1800" dirty="0">
                <a:ea typeface="+mn-lt"/>
                <a:cs typeface="+mn-lt"/>
              </a:rPr>
              <a:t>pages, </a:t>
            </a:r>
            <a:endParaRPr lang="en-US" sz="1800" dirty="0" smtClean="0">
              <a:ea typeface="+mn-lt"/>
              <a:cs typeface="+mn-lt"/>
            </a:endParaRPr>
          </a:p>
          <a:p>
            <a:pPr lvl="1" algn="just"/>
            <a:r>
              <a:rPr lang="en-US" sz="1800" dirty="0" smtClean="0">
                <a:ea typeface="+mn-lt"/>
                <a:cs typeface="+mn-lt"/>
              </a:rPr>
              <a:t>data files</a:t>
            </a:r>
            <a:r>
              <a:rPr lang="en-US" sz="1800" dirty="0">
                <a:ea typeface="+mn-lt"/>
                <a:cs typeface="+mn-lt"/>
              </a:rPr>
              <a:t>, </a:t>
            </a:r>
            <a:endParaRPr lang="en-US" sz="1800" dirty="0" smtClean="0">
              <a:ea typeface="+mn-lt"/>
              <a:cs typeface="+mn-lt"/>
            </a:endParaRPr>
          </a:p>
          <a:p>
            <a:pPr lvl="1" algn="just"/>
            <a:r>
              <a:rPr lang="en-US" sz="1800" dirty="0" smtClean="0">
                <a:ea typeface="+mn-lt"/>
                <a:cs typeface="+mn-lt"/>
              </a:rPr>
              <a:t>image files</a:t>
            </a:r>
            <a:r>
              <a:rPr lang="en-US" sz="1800" dirty="0">
                <a:ea typeface="+mn-lt"/>
                <a:cs typeface="+mn-lt"/>
              </a:rPr>
              <a:t>, </a:t>
            </a:r>
            <a:endParaRPr lang="en-US" sz="1800" dirty="0" smtClean="0">
              <a:ea typeface="+mn-lt"/>
              <a:cs typeface="+mn-lt"/>
            </a:endParaRPr>
          </a:p>
          <a:p>
            <a:pPr lvl="1" algn="just"/>
            <a:r>
              <a:rPr lang="en-US" sz="1800" dirty="0" smtClean="0">
                <a:ea typeface="+mn-lt"/>
                <a:cs typeface="+mn-lt"/>
              </a:rPr>
              <a:t>audio </a:t>
            </a:r>
            <a:r>
              <a:rPr lang="en-US" sz="1800" dirty="0">
                <a:ea typeface="+mn-lt"/>
                <a:cs typeface="+mn-lt"/>
              </a:rPr>
              <a:t>(to speakers or to audio </a:t>
            </a:r>
            <a:r>
              <a:rPr lang="en-US" sz="1800" dirty="0" smtClean="0">
                <a:ea typeface="+mn-lt"/>
                <a:cs typeface="+mn-lt"/>
              </a:rPr>
              <a:t>files</a:t>
            </a:r>
            <a:r>
              <a:rPr lang="en-US" sz="1800" dirty="0">
                <a:ea typeface="+mn-lt"/>
                <a:cs typeface="+mn-lt"/>
              </a:rPr>
              <a:t>), </a:t>
            </a:r>
            <a:endParaRPr lang="en-US" sz="1800" dirty="0" smtClean="0">
              <a:ea typeface="+mn-lt"/>
              <a:cs typeface="+mn-lt"/>
            </a:endParaRPr>
          </a:p>
          <a:p>
            <a:pPr lvl="1" algn="just"/>
            <a:r>
              <a:rPr lang="en-US" sz="1800" dirty="0" smtClean="0">
                <a:ea typeface="+mn-lt"/>
                <a:cs typeface="+mn-lt"/>
              </a:rPr>
              <a:t>video</a:t>
            </a:r>
            <a:r>
              <a:rPr lang="en-US" sz="1800" dirty="0">
                <a:ea typeface="+mn-lt"/>
                <a:cs typeface="+mn-lt"/>
              </a:rPr>
              <a:t>, </a:t>
            </a:r>
            <a:endParaRPr lang="en-US" sz="1800" dirty="0" smtClean="0">
              <a:ea typeface="+mn-lt"/>
              <a:cs typeface="+mn-lt"/>
            </a:endParaRPr>
          </a:p>
          <a:p>
            <a:pPr lvl="1" algn="just"/>
            <a:r>
              <a:rPr lang="en-US" sz="1800" dirty="0" smtClean="0">
                <a:ea typeface="+mn-lt"/>
                <a:cs typeface="+mn-lt"/>
              </a:rPr>
              <a:t>output </a:t>
            </a:r>
            <a:r>
              <a:rPr lang="en-US" sz="1800" dirty="0">
                <a:ea typeface="+mn-lt"/>
                <a:cs typeface="+mn-lt"/>
              </a:rPr>
              <a:t>to special devices (such as electronic signs), </a:t>
            </a:r>
            <a:endParaRPr lang="en-US" sz="1800" dirty="0" smtClean="0">
              <a:ea typeface="+mn-lt"/>
              <a:cs typeface="+mn-lt"/>
            </a:endParaRPr>
          </a:p>
          <a:p>
            <a:pPr lvl="1" algn="just"/>
            <a:r>
              <a:rPr lang="en-US" sz="1800" dirty="0" smtClean="0">
                <a:ea typeface="+mn-lt"/>
                <a:cs typeface="+mn-lt"/>
              </a:rPr>
              <a:t>e‐mail</a:t>
            </a:r>
            <a:r>
              <a:rPr lang="en-US" sz="1800" dirty="0">
                <a:ea typeface="+mn-lt"/>
                <a:cs typeface="+mn-lt"/>
              </a:rPr>
              <a:t>, </a:t>
            </a:r>
            <a:endParaRPr lang="en-US" sz="1800" dirty="0" smtClean="0">
              <a:ea typeface="+mn-lt"/>
              <a:cs typeface="+mn-lt"/>
            </a:endParaRPr>
          </a:p>
          <a:p>
            <a:pPr lvl="1" algn="just"/>
            <a:r>
              <a:rPr lang="en-US" sz="1800" dirty="0" smtClean="0">
                <a:ea typeface="+mn-lt"/>
                <a:cs typeface="+mn-lt"/>
              </a:rPr>
              <a:t>or </a:t>
            </a:r>
            <a:r>
              <a:rPr lang="en-US" sz="1800" dirty="0">
                <a:ea typeface="+mn-lt"/>
                <a:cs typeface="+mn-lt"/>
              </a:rPr>
              <a:t>text messages (which is as easy as sending an e‐mail to the right address</a:t>
            </a:r>
            <a:r>
              <a:rPr lang="en-US" sz="1800" dirty="0" smtClean="0">
                <a:ea typeface="+mn-lt"/>
                <a:cs typeface="+mn-lt"/>
              </a:rPr>
              <a:t>).</a:t>
            </a:r>
          </a:p>
          <a:p>
            <a:pPr algn="just"/>
            <a:r>
              <a:rPr lang="en-US" sz="2000" dirty="0" smtClean="0">
                <a:ea typeface="+mn-lt"/>
                <a:cs typeface="+mn-lt"/>
              </a:rPr>
              <a:t> </a:t>
            </a:r>
            <a:r>
              <a:rPr lang="en-US" sz="2000" dirty="0">
                <a:ea typeface="+mn-lt"/>
                <a:cs typeface="+mn-lt"/>
              </a:rPr>
              <a:t>It could even send messages to pagers, if you can find any that aren’t in museums yet.</a:t>
            </a:r>
            <a:endParaRPr lang="en-US" sz="2000" dirty="0"/>
          </a:p>
        </p:txBody>
      </p:sp>
      <p:sp>
        <p:nvSpPr>
          <p:cNvPr id="4" name="Slide Number Placeholder 3">
            <a:extLst>
              <a:ext uri="{FF2B5EF4-FFF2-40B4-BE49-F238E27FC236}">
                <a16:creationId xmlns:a16="http://schemas.microsoft.com/office/drawing/2014/main" id="{875CEF06-98B8-4A52-A559-DFB2F2739F0C}"/>
              </a:ext>
            </a:extLst>
          </p:cNvPr>
          <p:cNvSpPr>
            <a:spLocks noGrp="1"/>
          </p:cNvSpPr>
          <p:nvPr>
            <p:ph type="sldNum" sz="quarter" idx="12"/>
          </p:nvPr>
        </p:nvSpPr>
        <p:spPr/>
        <p:txBody>
          <a:bodyPr/>
          <a:lstStyle/>
          <a:p>
            <a:fld id="{D57F1E4F-1CFF-5643-939E-217C01CDF565}" type="slidenum">
              <a:rPr lang="en-US" dirty="0"/>
              <a:pPr/>
              <a:t>19</a:t>
            </a:fld>
            <a:endParaRPr lang="en-US" dirty="0"/>
          </a:p>
        </p:txBody>
      </p:sp>
    </p:spTree>
    <p:extLst>
      <p:ext uri="{BB962C8B-B14F-4D97-AF65-F5344CB8AC3E}">
        <p14:creationId xmlns:p14="http://schemas.microsoft.com/office/powerpoint/2010/main" val="126503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76FE-61C8-48AB-AD8B-23170F928A3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7B7D12A-9352-48B5-BBD6-3295B33D3C7B}"/>
              </a:ext>
            </a:extLst>
          </p:cNvPr>
          <p:cNvSpPr>
            <a:spLocks noGrp="1"/>
          </p:cNvSpPr>
          <p:nvPr>
            <p:ph idx="1"/>
          </p:nvPr>
        </p:nvSpPr>
        <p:spPr/>
        <p:txBody>
          <a:bodyPr/>
          <a:lstStyle/>
          <a:p>
            <a:pPr algn="just"/>
            <a:r>
              <a:rPr lang="en-US" dirty="0"/>
              <a:t>High‐level design provides a </a:t>
            </a:r>
            <a:r>
              <a:rPr lang="en-US" b="1" dirty="0"/>
              <a:t>view of the system at an abstract level</a:t>
            </a:r>
            <a:r>
              <a:rPr lang="en-US" dirty="0"/>
              <a:t>. </a:t>
            </a:r>
          </a:p>
          <a:p>
            <a:pPr algn="just"/>
            <a:r>
              <a:rPr lang="en-US" dirty="0"/>
              <a:t>It shows how the </a:t>
            </a:r>
            <a:r>
              <a:rPr lang="en-US" b="1" dirty="0"/>
              <a:t>major pieces </a:t>
            </a:r>
            <a:r>
              <a:rPr lang="en-US" dirty="0"/>
              <a:t>of the finished application will fit together and interact with each other.</a:t>
            </a:r>
          </a:p>
          <a:p>
            <a:pPr algn="just"/>
            <a:r>
              <a:rPr lang="en-US" dirty="0"/>
              <a:t>The high‐level design </a:t>
            </a:r>
            <a:r>
              <a:rPr lang="en-US" b="1" dirty="0"/>
              <a:t>does not focus </a:t>
            </a:r>
            <a:r>
              <a:rPr lang="en-US" dirty="0"/>
              <a:t>on the </a:t>
            </a:r>
            <a:r>
              <a:rPr lang="en-US" b="1" dirty="0"/>
              <a:t>details</a:t>
            </a:r>
            <a:r>
              <a:rPr lang="en-US" dirty="0"/>
              <a:t> of how the pieces of the application </a:t>
            </a:r>
            <a:r>
              <a:rPr lang="en-US" b="1" dirty="0"/>
              <a:t>will work</a:t>
            </a:r>
            <a:r>
              <a:rPr lang="en-US" dirty="0"/>
              <a:t>.</a:t>
            </a:r>
          </a:p>
          <a:p>
            <a:pPr algn="just"/>
            <a:r>
              <a:rPr lang="en-US" dirty="0"/>
              <a:t>Software development as a process that </a:t>
            </a:r>
            <a:r>
              <a:rPr lang="en-US" b="1" dirty="0"/>
              <a:t>chops up </a:t>
            </a:r>
            <a:r>
              <a:rPr lang="en-US" dirty="0"/>
              <a:t>the system into smaller and smaller pieces until the pieces are small enough to implement.</a:t>
            </a:r>
          </a:p>
          <a:p>
            <a:pPr lvl="1" algn="just"/>
            <a:r>
              <a:rPr lang="en-US" b="1" dirty="0"/>
              <a:t>high‐level design is the first step </a:t>
            </a:r>
            <a:r>
              <a:rPr lang="en-US" dirty="0"/>
              <a:t>in the chopping up process</a:t>
            </a:r>
          </a:p>
        </p:txBody>
      </p:sp>
      <p:sp>
        <p:nvSpPr>
          <p:cNvPr id="4" name="Slide Number Placeholder 3">
            <a:extLst>
              <a:ext uri="{FF2B5EF4-FFF2-40B4-BE49-F238E27FC236}">
                <a16:creationId xmlns:a16="http://schemas.microsoft.com/office/drawing/2014/main" id="{A6680D99-EBBB-485A-A937-311A129887C6}"/>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583586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21B3-3B79-473B-B07F-8DFCB1A357E1}"/>
              </a:ext>
            </a:extLst>
          </p:cNvPr>
          <p:cNvSpPr>
            <a:spLocks noGrp="1"/>
          </p:cNvSpPr>
          <p:nvPr>
            <p:ph type="title"/>
          </p:nvPr>
        </p:nvSpPr>
        <p:spPr/>
        <p:txBody>
          <a:bodyPr/>
          <a:lstStyle/>
          <a:p>
            <a:r>
              <a:rPr lang="en-US" dirty="0">
                <a:ea typeface="+mj-lt"/>
                <a:cs typeface="+mj-lt"/>
              </a:rPr>
              <a:t>Database</a:t>
            </a:r>
            <a:endParaRPr lang="en-US" dirty="0"/>
          </a:p>
        </p:txBody>
      </p:sp>
      <p:sp>
        <p:nvSpPr>
          <p:cNvPr id="3" name="Content Placeholder 2">
            <a:extLst>
              <a:ext uri="{FF2B5EF4-FFF2-40B4-BE49-F238E27FC236}">
                <a16:creationId xmlns:a16="http://schemas.microsoft.com/office/drawing/2014/main" id="{95113602-5C34-43B9-B8FE-F5E26F963FA8}"/>
              </a:ext>
            </a:extLst>
          </p:cNvPr>
          <p:cNvSpPr>
            <a:spLocks noGrp="1"/>
          </p:cNvSpPr>
          <p:nvPr>
            <p:ph idx="1"/>
          </p:nvPr>
        </p:nvSpPr>
        <p:spPr/>
        <p:txBody>
          <a:bodyPr vert="horz" lIns="91440" tIns="45720" rIns="91440" bIns="45720" rtlCol="0" anchor="t">
            <a:noAutofit/>
          </a:bodyPr>
          <a:lstStyle/>
          <a:p>
            <a:pPr algn="just"/>
            <a:r>
              <a:rPr lang="en-US" sz="2000" dirty="0">
                <a:ea typeface="+mn-lt"/>
                <a:cs typeface="+mn-lt"/>
              </a:rPr>
              <a:t>The first part of database design is to decide </a:t>
            </a:r>
            <a:r>
              <a:rPr lang="en-US" sz="2000" b="1" dirty="0">
                <a:ea typeface="+mn-lt"/>
                <a:cs typeface="+mn-lt"/>
              </a:rPr>
              <a:t>what kind of database the program will need</a:t>
            </a:r>
            <a:r>
              <a:rPr lang="en-US" sz="2000" dirty="0">
                <a:ea typeface="+mn-lt"/>
                <a:cs typeface="+mn-lt"/>
              </a:rPr>
              <a:t>. </a:t>
            </a:r>
          </a:p>
          <a:p>
            <a:pPr algn="just"/>
            <a:r>
              <a:rPr lang="en-US" sz="2000" dirty="0">
                <a:ea typeface="+mn-lt"/>
                <a:cs typeface="+mn-lt"/>
              </a:rPr>
              <a:t>You need to specify whether the application will store data in </a:t>
            </a:r>
          </a:p>
          <a:p>
            <a:pPr lvl="1" algn="just"/>
            <a:r>
              <a:rPr lang="en-US" sz="1800" dirty="0">
                <a:ea typeface="+mn-lt"/>
                <a:cs typeface="+mn-lt"/>
              </a:rPr>
              <a:t>text files, </a:t>
            </a:r>
          </a:p>
          <a:p>
            <a:pPr lvl="1" algn="just"/>
            <a:r>
              <a:rPr lang="en-US" sz="1800" dirty="0">
                <a:ea typeface="+mn-lt"/>
                <a:cs typeface="+mn-lt"/>
              </a:rPr>
              <a:t>XML files, </a:t>
            </a:r>
          </a:p>
          <a:p>
            <a:pPr lvl="1" algn="just"/>
            <a:r>
              <a:rPr lang="en-US" sz="1800" dirty="0">
                <a:ea typeface="+mn-lt"/>
                <a:cs typeface="+mn-lt"/>
              </a:rPr>
              <a:t>a fulfill edged relational database, or </a:t>
            </a:r>
          </a:p>
          <a:p>
            <a:pPr lvl="1" algn="just"/>
            <a:r>
              <a:rPr lang="en-US" sz="1800" dirty="0">
                <a:ea typeface="+mn-lt"/>
                <a:cs typeface="+mn-lt"/>
              </a:rPr>
              <a:t>something more exotic such as a temporal database or object store.</a:t>
            </a:r>
          </a:p>
          <a:p>
            <a:pPr algn="just"/>
            <a:r>
              <a:rPr lang="en-US" sz="2000" dirty="0">
                <a:ea typeface="+mn-lt"/>
                <a:cs typeface="+mn-lt"/>
              </a:rPr>
              <a:t>Even a program that doesn’t use any database </a:t>
            </a:r>
            <a:r>
              <a:rPr lang="en-US" sz="2000" b="1" dirty="0">
                <a:ea typeface="+mn-lt"/>
                <a:cs typeface="+mn-lt"/>
              </a:rPr>
              <a:t>still needs to store data</a:t>
            </a:r>
            <a:r>
              <a:rPr lang="en-US" sz="2000" dirty="0">
                <a:ea typeface="+mn-lt"/>
                <a:cs typeface="+mn-lt"/>
              </a:rPr>
              <a:t>, perhaps inside the program within arrays, lists, or some other data structure.</a:t>
            </a:r>
            <a:endParaRPr lang="en-US" sz="2000" dirty="0"/>
          </a:p>
        </p:txBody>
      </p:sp>
      <p:sp>
        <p:nvSpPr>
          <p:cNvPr id="4" name="Slide Number Placeholder 3">
            <a:extLst>
              <a:ext uri="{FF2B5EF4-FFF2-40B4-BE49-F238E27FC236}">
                <a16:creationId xmlns:a16="http://schemas.microsoft.com/office/drawing/2014/main" id="{41D1B13D-A365-4CC4-B6E2-BA99F024AAF3}"/>
              </a:ext>
            </a:extLst>
          </p:cNvPr>
          <p:cNvSpPr>
            <a:spLocks noGrp="1"/>
          </p:cNvSpPr>
          <p:nvPr>
            <p:ph type="sldNum" sz="quarter" idx="12"/>
          </p:nvPr>
        </p:nvSpPr>
        <p:spPr/>
        <p:txBody>
          <a:bodyPr/>
          <a:lstStyle/>
          <a:p>
            <a:fld id="{D57F1E4F-1CFF-5643-939E-217C01CDF565}" type="slidenum">
              <a:rPr lang="en-US" dirty="0"/>
              <a:pPr/>
              <a:t>20</a:t>
            </a:fld>
            <a:endParaRPr lang="en-US" dirty="0"/>
          </a:p>
        </p:txBody>
      </p:sp>
    </p:spTree>
    <p:extLst>
      <p:ext uri="{BB962C8B-B14F-4D97-AF65-F5344CB8AC3E}">
        <p14:creationId xmlns:p14="http://schemas.microsoft.com/office/powerpoint/2010/main" val="181652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3322-17CB-4281-9B86-380D17713C14}"/>
              </a:ext>
            </a:extLst>
          </p:cNvPr>
          <p:cNvSpPr>
            <a:spLocks noGrp="1"/>
          </p:cNvSpPr>
          <p:nvPr>
            <p:ph type="title"/>
          </p:nvPr>
        </p:nvSpPr>
        <p:spPr/>
        <p:txBody>
          <a:bodyPr/>
          <a:lstStyle/>
          <a:p>
            <a:r>
              <a:rPr lang="en-US" dirty="0"/>
              <a:t>WHAT TO SPECIFY</a:t>
            </a:r>
          </a:p>
        </p:txBody>
      </p:sp>
      <p:sp>
        <p:nvSpPr>
          <p:cNvPr id="3" name="Content Placeholder 2">
            <a:extLst>
              <a:ext uri="{FF2B5EF4-FFF2-40B4-BE49-F238E27FC236}">
                <a16:creationId xmlns:a16="http://schemas.microsoft.com/office/drawing/2014/main" id="{0DDC900F-26CF-4250-8DF0-5F91D76FDE73}"/>
              </a:ext>
            </a:extLst>
          </p:cNvPr>
          <p:cNvSpPr>
            <a:spLocks noGrp="1"/>
          </p:cNvSpPr>
          <p:nvPr>
            <p:ph idx="1"/>
          </p:nvPr>
        </p:nvSpPr>
        <p:spPr/>
        <p:txBody>
          <a:bodyPr/>
          <a:lstStyle/>
          <a:p>
            <a:r>
              <a:rPr lang="en-US" dirty="0"/>
              <a:t>Exactly what you should specify in the high‐level design </a:t>
            </a:r>
            <a:r>
              <a:rPr lang="en-US" b="1" dirty="0"/>
              <a:t>varies</a:t>
            </a:r>
            <a:r>
              <a:rPr lang="en-US" dirty="0"/>
              <a:t> somewhat, but some things are </a:t>
            </a:r>
            <a:r>
              <a:rPr lang="en-US" b="1" dirty="0"/>
              <a:t>constant</a:t>
            </a:r>
            <a:r>
              <a:rPr lang="en-US" dirty="0"/>
              <a:t> for most projects.</a:t>
            </a:r>
          </a:p>
          <a:p>
            <a:pPr lvl="1"/>
            <a:r>
              <a:rPr lang="en-US" b="1" dirty="0"/>
              <a:t>Security</a:t>
            </a:r>
          </a:p>
          <a:p>
            <a:pPr lvl="1"/>
            <a:r>
              <a:rPr lang="en-US" b="1" dirty="0"/>
              <a:t>Hardware</a:t>
            </a:r>
          </a:p>
          <a:p>
            <a:pPr lvl="1"/>
            <a:r>
              <a:rPr lang="en-US" b="1" dirty="0"/>
              <a:t>User Interface</a:t>
            </a:r>
          </a:p>
          <a:p>
            <a:pPr lvl="1"/>
            <a:r>
              <a:rPr lang="en-US" b="1" dirty="0"/>
              <a:t>Internal Interfaces</a:t>
            </a:r>
          </a:p>
          <a:p>
            <a:pPr lvl="1"/>
            <a:r>
              <a:rPr lang="en-US" b="1" dirty="0"/>
              <a:t>External Interfaces</a:t>
            </a:r>
          </a:p>
          <a:p>
            <a:pPr lvl="1"/>
            <a:r>
              <a:rPr lang="en-US" b="1" dirty="0"/>
              <a:t>Architecture</a:t>
            </a:r>
          </a:p>
          <a:p>
            <a:pPr lvl="1"/>
            <a:r>
              <a:rPr lang="en-US" b="1" dirty="0"/>
              <a:t>Reports</a:t>
            </a:r>
          </a:p>
          <a:p>
            <a:pPr lvl="1"/>
            <a:r>
              <a:rPr lang="en-US" b="1" dirty="0"/>
              <a:t>Database</a:t>
            </a:r>
          </a:p>
        </p:txBody>
      </p:sp>
      <p:sp>
        <p:nvSpPr>
          <p:cNvPr id="4" name="Slide Number Placeholder 3">
            <a:extLst>
              <a:ext uri="{FF2B5EF4-FFF2-40B4-BE49-F238E27FC236}">
                <a16:creationId xmlns:a16="http://schemas.microsoft.com/office/drawing/2014/main" id="{602DB108-0A36-49EB-9C19-71FE4478F80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72770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4520-F88C-4F62-A26F-11273647C935}"/>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A2F1B050-50D4-4762-BA7C-E9C5824DE0E5}"/>
              </a:ext>
            </a:extLst>
          </p:cNvPr>
          <p:cNvSpPr>
            <a:spLocks noGrp="1"/>
          </p:cNvSpPr>
          <p:nvPr>
            <p:ph idx="1"/>
          </p:nvPr>
        </p:nvSpPr>
        <p:spPr>
          <a:xfrm>
            <a:off x="2589212" y="2133599"/>
            <a:ext cx="8915400" cy="4100291"/>
          </a:xfrm>
        </p:spPr>
        <p:txBody>
          <a:bodyPr>
            <a:normAutofit fontScale="92500" lnSpcReduction="10000"/>
          </a:bodyPr>
          <a:lstStyle/>
          <a:p>
            <a:pPr marL="0" indent="0">
              <a:buNone/>
            </a:pPr>
            <a:r>
              <a:rPr lang="en-US" dirty="0"/>
              <a:t>The first thing you see when you start most applications is a login screen.</a:t>
            </a:r>
          </a:p>
          <a:p>
            <a:pPr lvl="1"/>
            <a:r>
              <a:rPr lang="en-US" dirty="0"/>
              <a:t>obvious sign of the application’s security</a:t>
            </a:r>
          </a:p>
          <a:p>
            <a:r>
              <a:rPr lang="en-US" b="1" dirty="0"/>
              <a:t>Operating system security</a:t>
            </a:r>
            <a:r>
              <a:rPr lang="en-US" dirty="0"/>
              <a:t>—This includes the type of login procedures, password expiration policies, and password standards.</a:t>
            </a:r>
          </a:p>
          <a:p>
            <a:r>
              <a:rPr lang="en-US" b="1" dirty="0"/>
              <a:t>Application security </a:t>
            </a:r>
            <a:r>
              <a:rPr lang="en-US" dirty="0"/>
              <a:t>: may use a separate application username and password. It also means providing the right level of access to different users.</a:t>
            </a:r>
          </a:p>
          <a:p>
            <a:r>
              <a:rPr lang="en-US" b="1" dirty="0"/>
              <a:t>Data security</a:t>
            </a:r>
            <a:r>
              <a:rPr lang="en-US" dirty="0"/>
              <a:t>:  You need to make sure your customer’s credit card information doesn’t fall into the hands of Eastern European hackers.</a:t>
            </a:r>
          </a:p>
          <a:p>
            <a:r>
              <a:rPr lang="en-US" b="1" dirty="0"/>
              <a:t>Network security—</a:t>
            </a:r>
            <a:r>
              <a:rPr lang="en-US" dirty="0"/>
              <a:t>Even if your application and data are secure, cyber banditos might steal your data from the network.</a:t>
            </a:r>
          </a:p>
          <a:p>
            <a:r>
              <a:rPr lang="en-US" b="1" dirty="0"/>
              <a:t>Physical security—</a:t>
            </a:r>
            <a:r>
              <a:rPr lang="en-US" dirty="0"/>
              <a:t>Many software engineers overlook physical security. </a:t>
            </a:r>
          </a:p>
          <a:p>
            <a:pPr lvl="1"/>
            <a:r>
              <a:rPr lang="en-US" dirty="0"/>
              <a:t>Your application won’t do much good if the laptop it runs on is stolen from an unlocked office.</a:t>
            </a:r>
            <a:endParaRPr lang="en-US" b="1" dirty="0"/>
          </a:p>
        </p:txBody>
      </p:sp>
      <p:sp>
        <p:nvSpPr>
          <p:cNvPr id="4" name="Slide Number Placeholder 3">
            <a:extLst>
              <a:ext uri="{FF2B5EF4-FFF2-40B4-BE49-F238E27FC236}">
                <a16:creationId xmlns:a16="http://schemas.microsoft.com/office/drawing/2014/main" id="{FBA7DA47-28BB-4841-8813-3841EDE7F136}"/>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p:cNvPicPr>
            <a:picLocks noChangeAspect="1"/>
          </p:cNvPicPr>
          <p:nvPr/>
        </p:nvPicPr>
        <p:blipFill>
          <a:blip r:embed="rId3"/>
          <a:stretch>
            <a:fillRect/>
          </a:stretch>
        </p:blipFill>
        <p:spPr>
          <a:xfrm>
            <a:off x="8847137" y="180975"/>
            <a:ext cx="2657475" cy="1724025"/>
          </a:xfrm>
          <a:prstGeom prst="rect">
            <a:avLst/>
          </a:prstGeom>
        </p:spPr>
      </p:pic>
    </p:spTree>
    <p:extLst>
      <p:ext uri="{BB962C8B-B14F-4D97-AF65-F5344CB8AC3E}">
        <p14:creationId xmlns:p14="http://schemas.microsoft.com/office/powerpoint/2010/main" val="453379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3563-55FE-433E-B21A-F70639D81ACB}"/>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AA7896EE-46AC-4CB2-895D-8016CB6C4C49}"/>
              </a:ext>
            </a:extLst>
          </p:cNvPr>
          <p:cNvSpPr>
            <a:spLocks noGrp="1"/>
          </p:cNvSpPr>
          <p:nvPr>
            <p:ph idx="1"/>
          </p:nvPr>
        </p:nvSpPr>
        <p:spPr/>
        <p:txBody>
          <a:bodyPr>
            <a:normAutofit/>
          </a:bodyPr>
          <a:lstStyle/>
          <a:p>
            <a:r>
              <a:rPr lang="en-US" dirty="0"/>
              <a:t>You can build systems to run on desktops, laptops, tablets, and phones wristbands, bracelets, watches, eyeglasses, and headsets.</a:t>
            </a:r>
          </a:p>
          <a:p>
            <a:r>
              <a:rPr lang="en-US" dirty="0"/>
              <a:t>Additional hardware that you need to specify might include the following:</a:t>
            </a:r>
          </a:p>
          <a:p>
            <a:pPr lvl="1"/>
            <a:r>
              <a:rPr lang="en-US" dirty="0"/>
              <a:t>Printers</a:t>
            </a:r>
          </a:p>
          <a:p>
            <a:pPr lvl="1"/>
            <a:r>
              <a:rPr lang="en-US" dirty="0"/>
              <a:t>Network components (cables, modems, gateways, and routers)</a:t>
            </a:r>
          </a:p>
          <a:p>
            <a:pPr lvl="1"/>
            <a:r>
              <a:rPr lang="en-US" dirty="0"/>
              <a:t>Servers (database servers, web servers, and application servers)</a:t>
            </a:r>
          </a:p>
          <a:p>
            <a:pPr lvl="1"/>
            <a:r>
              <a:rPr lang="en-US" dirty="0"/>
              <a:t>Specialized instruments (scales, microscopes, programmable signs, and GPS units)</a:t>
            </a:r>
          </a:p>
          <a:p>
            <a:pPr lvl="1"/>
            <a:r>
              <a:rPr lang="en-US" dirty="0"/>
              <a:t>Audio and video hardware (webcams, headsets, and VOIP)</a:t>
            </a:r>
          </a:p>
        </p:txBody>
      </p:sp>
      <p:sp>
        <p:nvSpPr>
          <p:cNvPr id="4" name="Slide Number Placeholder 3">
            <a:extLst>
              <a:ext uri="{FF2B5EF4-FFF2-40B4-BE49-F238E27FC236}">
                <a16:creationId xmlns:a16="http://schemas.microsoft.com/office/drawing/2014/main" id="{8695E0C4-96FA-4F20-A73E-48511C9F1A9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9264332" y="224790"/>
            <a:ext cx="2240280" cy="1680210"/>
          </a:xfrm>
          <a:prstGeom prst="rect">
            <a:avLst/>
          </a:prstGeom>
        </p:spPr>
      </p:pic>
    </p:spTree>
    <p:extLst>
      <p:ext uri="{BB962C8B-B14F-4D97-AF65-F5344CB8AC3E}">
        <p14:creationId xmlns:p14="http://schemas.microsoft.com/office/powerpoint/2010/main" val="3252490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B59D-D37C-485A-8635-A53D9B743243}"/>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919C6E3E-5102-465D-B700-EF5F84692FC9}"/>
              </a:ext>
            </a:extLst>
          </p:cNvPr>
          <p:cNvSpPr>
            <a:spLocks noGrp="1"/>
          </p:cNvSpPr>
          <p:nvPr>
            <p:ph idx="1"/>
          </p:nvPr>
        </p:nvSpPr>
        <p:spPr/>
        <p:txBody>
          <a:bodyPr/>
          <a:lstStyle/>
          <a:p>
            <a:r>
              <a:rPr lang="en-US" sz="2000" dirty="0"/>
              <a:t>Indicate the main methods for navigating through the application (</a:t>
            </a:r>
            <a:r>
              <a:rPr lang="en-US" sz="2000" b="1" dirty="0"/>
              <a:t>the</a:t>
            </a:r>
            <a:r>
              <a:rPr lang="en-US" sz="2000" dirty="0"/>
              <a:t> </a:t>
            </a:r>
            <a:r>
              <a:rPr lang="en-US" sz="2000" b="1" dirty="0"/>
              <a:t>application’s basic navigational style</a:t>
            </a:r>
            <a:r>
              <a:rPr lang="en-US" sz="2000" dirty="0"/>
              <a:t>).</a:t>
            </a:r>
          </a:p>
          <a:p>
            <a:r>
              <a:rPr lang="en-US" sz="2000" dirty="0"/>
              <a:t>Can describe special features such as </a:t>
            </a:r>
          </a:p>
          <a:p>
            <a:pPr lvl="1"/>
            <a:r>
              <a:rPr lang="en-US" sz="1800" dirty="0"/>
              <a:t>clickable maps, </a:t>
            </a:r>
          </a:p>
          <a:p>
            <a:pPr lvl="1"/>
            <a:r>
              <a:rPr lang="en-US" sz="1800" dirty="0"/>
              <a:t>important tables, or </a:t>
            </a:r>
          </a:p>
          <a:p>
            <a:pPr lvl="1"/>
            <a:r>
              <a:rPr lang="en-US" sz="1800" dirty="0"/>
              <a:t>methods for specifying system settings (such as sliders, scrollbars, or text boxes).</a:t>
            </a:r>
          </a:p>
          <a:p>
            <a:r>
              <a:rPr lang="en-US" sz="2000" dirty="0"/>
              <a:t>Can address </a:t>
            </a:r>
            <a:r>
              <a:rPr lang="en-US" sz="2000" b="1" dirty="0"/>
              <a:t>general appearance </a:t>
            </a:r>
            <a:r>
              <a:rPr lang="en-US" sz="2000" dirty="0"/>
              <a:t>issues such as color schemes, company logo placement, and form skins.</a:t>
            </a:r>
          </a:p>
          <a:p>
            <a:endParaRPr lang="en-US" dirty="0"/>
          </a:p>
          <a:p>
            <a:endParaRPr lang="en-US" dirty="0"/>
          </a:p>
        </p:txBody>
      </p:sp>
      <p:sp>
        <p:nvSpPr>
          <p:cNvPr id="4" name="Slide Number Placeholder 3">
            <a:extLst>
              <a:ext uri="{FF2B5EF4-FFF2-40B4-BE49-F238E27FC236}">
                <a16:creationId xmlns:a16="http://schemas.microsoft.com/office/drawing/2014/main" id="{2B7FA50B-3A78-44DA-8434-629CEE29A905}"/>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8101518" y="317753"/>
            <a:ext cx="3403094" cy="1701547"/>
          </a:xfrm>
          <a:prstGeom prst="rect">
            <a:avLst/>
          </a:prstGeom>
        </p:spPr>
      </p:pic>
    </p:spTree>
    <p:extLst>
      <p:ext uri="{BB962C8B-B14F-4D97-AF65-F5344CB8AC3E}">
        <p14:creationId xmlns:p14="http://schemas.microsoft.com/office/powerpoint/2010/main" val="69979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3792-A0D6-4C06-B960-8C8CB8D4EA9F}"/>
              </a:ext>
            </a:extLst>
          </p:cNvPr>
          <p:cNvSpPr>
            <a:spLocks noGrp="1"/>
          </p:cNvSpPr>
          <p:nvPr>
            <p:ph type="title"/>
          </p:nvPr>
        </p:nvSpPr>
        <p:spPr/>
        <p:txBody>
          <a:bodyPr/>
          <a:lstStyle/>
          <a:p>
            <a:r>
              <a:rPr lang="en-US" dirty="0"/>
              <a:t>Internal Interfaces</a:t>
            </a:r>
          </a:p>
        </p:txBody>
      </p:sp>
      <p:sp>
        <p:nvSpPr>
          <p:cNvPr id="3" name="Content Placeholder 2">
            <a:extLst>
              <a:ext uri="{FF2B5EF4-FFF2-40B4-BE49-F238E27FC236}">
                <a16:creationId xmlns:a16="http://schemas.microsoft.com/office/drawing/2014/main" id="{B3449C3F-2779-4C2A-B2A3-A27C372CAE58}"/>
              </a:ext>
            </a:extLst>
          </p:cNvPr>
          <p:cNvSpPr>
            <a:spLocks noGrp="1"/>
          </p:cNvSpPr>
          <p:nvPr>
            <p:ph idx="1"/>
          </p:nvPr>
        </p:nvSpPr>
        <p:spPr/>
        <p:txBody>
          <a:bodyPr>
            <a:normAutofit/>
          </a:bodyPr>
          <a:lstStyle/>
          <a:p>
            <a:pPr algn="just"/>
            <a:r>
              <a:rPr lang="en-US" sz="2000" dirty="0"/>
              <a:t>When you chop the program into pieces, you should specify </a:t>
            </a:r>
            <a:r>
              <a:rPr lang="en-US" sz="2000" b="1" dirty="0"/>
              <a:t>how the pieces will interact</a:t>
            </a:r>
            <a:r>
              <a:rPr lang="en-US" sz="2000" dirty="0"/>
              <a:t>. </a:t>
            </a:r>
          </a:p>
          <a:p>
            <a:pPr lvl="1" algn="just"/>
            <a:r>
              <a:rPr lang="en-US" sz="1800" dirty="0"/>
              <a:t>Then the teams assigned to the pieces can work separately without needing constant coordination.</a:t>
            </a:r>
            <a:endParaRPr lang="ar-LB" sz="1800" dirty="0"/>
          </a:p>
          <a:p>
            <a:pPr algn="just"/>
            <a:r>
              <a:rPr lang="en-US" sz="2000" b="1" dirty="0"/>
              <a:t>Unfortunately</a:t>
            </a:r>
            <a:r>
              <a:rPr lang="en-US" sz="2000" dirty="0"/>
              <a:t>, you may not be able to define the interfaces before</a:t>
            </a:r>
            <a:r>
              <a:rPr lang="ar-LB" sz="2000" dirty="0"/>
              <a:t> </a:t>
            </a:r>
            <a:r>
              <a:rPr lang="en-US" sz="2000" dirty="0"/>
              <a:t>writing at least some code</a:t>
            </a:r>
            <a:r>
              <a:rPr lang="en-US" sz="2000" dirty="0" smtClean="0"/>
              <a:t>.</a:t>
            </a:r>
          </a:p>
          <a:p>
            <a:pPr algn="just"/>
            <a:r>
              <a:rPr lang="en-US" sz="2000" dirty="0">
                <a:solidFill>
                  <a:schemeClr val="tx1"/>
                </a:solidFill>
              </a:rPr>
              <a:t>It’s important that the high‐level design </a:t>
            </a:r>
            <a:r>
              <a:rPr lang="en-US" sz="2000" dirty="0" smtClean="0">
                <a:solidFill>
                  <a:schemeClr val="tx1"/>
                </a:solidFill>
              </a:rPr>
              <a:t>specifies </a:t>
            </a:r>
            <a:r>
              <a:rPr lang="en-US" sz="2000" b="1" dirty="0">
                <a:solidFill>
                  <a:schemeClr val="tx1"/>
                </a:solidFill>
              </a:rPr>
              <a:t>these internal interactions clearly </a:t>
            </a:r>
            <a:r>
              <a:rPr lang="en-US" sz="2000" dirty="0">
                <a:solidFill>
                  <a:schemeClr val="tx1"/>
                </a:solidFill>
              </a:rPr>
              <a:t>and unambiguously so that the teams can work as </a:t>
            </a:r>
            <a:r>
              <a:rPr lang="en-US" sz="2000" dirty="0" smtClean="0">
                <a:solidFill>
                  <a:schemeClr val="tx1"/>
                </a:solidFill>
              </a:rPr>
              <a:t>independently </a:t>
            </a:r>
            <a:r>
              <a:rPr lang="en-US" sz="2000" dirty="0">
                <a:solidFill>
                  <a:schemeClr val="tx1"/>
                </a:solidFill>
              </a:rPr>
              <a:t>as </a:t>
            </a:r>
            <a:r>
              <a:rPr lang="en-US" sz="2000" dirty="0" smtClean="0">
                <a:solidFill>
                  <a:schemeClr val="tx1"/>
                </a:solidFill>
              </a:rPr>
              <a:t>possible.</a:t>
            </a:r>
            <a:endParaRPr lang="en-US" sz="2000" dirty="0"/>
          </a:p>
        </p:txBody>
      </p:sp>
      <p:sp>
        <p:nvSpPr>
          <p:cNvPr id="4" name="Slide Number Placeholder 3">
            <a:extLst>
              <a:ext uri="{FF2B5EF4-FFF2-40B4-BE49-F238E27FC236}">
                <a16:creationId xmlns:a16="http://schemas.microsoft.com/office/drawing/2014/main" id="{578D896B-241C-4994-8F63-0EB4A67792AC}"/>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4"/>
          <p:cNvPicPr>
            <a:picLocks noChangeAspect="1"/>
          </p:cNvPicPr>
          <p:nvPr/>
        </p:nvPicPr>
        <p:blipFill>
          <a:blip r:embed="rId3"/>
          <a:stretch>
            <a:fillRect/>
          </a:stretch>
        </p:blipFill>
        <p:spPr>
          <a:xfrm>
            <a:off x="9311640" y="330542"/>
            <a:ext cx="2192972" cy="1644729"/>
          </a:xfrm>
          <a:prstGeom prst="rect">
            <a:avLst/>
          </a:prstGeom>
        </p:spPr>
      </p:pic>
    </p:spTree>
    <p:extLst>
      <p:ext uri="{BB962C8B-B14F-4D97-AF65-F5344CB8AC3E}">
        <p14:creationId xmlns:p14="http://schemas.microsoft.com/office/powerpoint/2010/main" val="2649762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5846-4CC7-460C-8567-BF299C6DA291}"/>
              </a:ext>
            </a:extLst>
          </p:cNvPr>
          <p:cNvSpPr>
            <a:spLocks noGrp="1"/>
          </p:cNvSpPr>
          <p:nvPr>
            <p:ph type="title"/>
          </p:nvPr>
        </p:nvSpPr>
        <p:spPr/>
        <p:txBody>
          <a:bodyPr/>
          <a:lstStyle/>
          <a:p>
            <a:r>
              <a:rPr lang="en-US" dirty="0"/>
              <a:t>External Interfaces</a:t>
            </a:r>
          </a:p>
        </p:txBody>
      </p:sp>
      <p:sp>
        <p:nvSpPr>
          <p:cNvPr id="3" name="Content Placeholder 2">
            <a:extLst>
              <a:ext uri="{FF2B5EF4-FFF2-40B4-BE49-F238E27FC236}">
                <a16:creationId xmlns:a16="http://schemas.microsoft.com/office/drawing/2014/main" id="{89C81255-B219-42D9-B580-0D964F59FA84}"/>
              </a:ext>
            </a:extLst>
          </p:cNvPr>
          <p:cNvSpPr>
            <a:spLocks noGrp="1"/>
          </p:cNvSpPr>
          <p:nvPr>
            <p:ph idx="1"/>
          </p:nvPr>
        </p:nvSpPr>
        <p:spPr/>
        <p:txBody>
          <a:bodyPr>
            <a:normAutofit/>
          </a:bodyPr>
          <a:lstStyle/>
          <a:p>
            <a:pPr algn="just"/>
            <a:r>
              <a:rPr lang="en-US" sz="2000" dirty="0"/>
              <a:t>Many applications must interact with </a:t>
            </a:r>
            <a:r>
              <a:rPr lang="en-US" sz="2000" b="1" dirty="0"/>
              <a:t>external systems</a:t>
            </a:r>
            <a:r>
              <a:rPr lang="en-US" sz="2000" dirty="0"/>
              <a:t>.</a:t>
            </a:r>
          </a:p>
          <a:p>
            <a:pPr algn="just"/>
            <a:r>
              <a:rPr lang="en-US" sz="2000" dirty="0"/>
              <a:t>In a way, external interfaces are often </a:t>
            </a:r>
            <a:r>
              <a:rPr lang="en-US" sz="2000" b="1" dirty="0"/>
              <a:t>easier to specify than internal </a:t>
            </a:r>
            <a:r>
              <a:rPr lang="en-US" sz="2000" dirty="0"/>
              <a:t>ones because you usually don’t have control over both ends of the interface.</a:t>
            </a:r>
          </a:p>
          <a:p>
            <a:pPr algn="just"/>
            <a:r>
              <a:rPr lang="en-US" sz="2000" dirty="0"/>
              <a:t>Try to make your interface </a:t>
            </a:r>
            <a:r>
              <a:rPr lang="en-US" sz="2000" b="1" dirty="0"/>
              <a:t>simple and flexible </a:t>
            </a:r>
            <a:r>
              <a:rPr lang="en-US" sz="2000" dirty="0"/>
              <a:t>so that you don’t get flooded with </a:t>
            </a:r>
            <a:r>
              <a:rPr lang="en-US" sz="2000" b="1" dirty="0"/>
              <a:t>change requests</a:t>
            </a:r>
            <a:r>
              <a:rPr lang="en-US" sz="2000" dirty="0"/>
              <a:t>.</a:t>
            </a:r>
          </a:p>
        </p:txBody>
      </p:sp>
      <p:sp>
        <p:nvSpPr>
          <p:cNvPr id="4" name="Slide Number Placeholder 3">
            <a:extLst>
              <a:ext uri="{FF2B5EF4-FFF2-40B4-BE49-F238E27FC236}">
                <a16:creationId xmlns:a16="http://schemas.microsoft.com/office/drawing/2014/main" id="{DC998CB4-DA3B-42ED-AFF9-7D8E8BD37CFE}"/>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9752012" y="94044"/>
            <a:ext cx="1752600" cy="1752600"/>
          </a:xfrm>
          <a:prstGeom prst="rect">
            <a:avLst/>
          </a:prstGeom>
        </p:spPr>
      </p:pic>
    </p:spTree>
    <p:extLst>
      <p:ext uri="{BB962C8B-B14F-4D97-AF65-F5344CB8AC3E}">
        <p14:creationId xmlns:p14="http://schemas.microsoft.com/office/powerpoint/2010/main" val="302335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8BB-275E-482D-B5D4-CFBAB278F0B6}"/>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1ACDFE26-8347-414B-A448-D0EC12D741C7}"/>
              </a:ext>
            </a:extLst>
          </p:cNvPr>
          <p:cNvSpPr>
            <a:spLocks noGrp="1"/>
          </p:cNvSpPr>
          <p:nvPr>
            <p:ph idx="1"/>
          </p:nvPr>
        </p:nvSpPr>
        <p:spPr/>
        <p:txBody>
          <a:bodyPr>
            <a:normAutofit fontScale="92500" lnSpcReduction="20000"/>
          </a:bodyPr>
          <a:lstStyle/>
          <a:p>
            <a:r>
              <a:rPr lang="en-US" dirty="0"/>
              <a:t>An application’s architecture describes how </a:t>
            </a:r>
            <a:r>
              <a:rPr lang="en-US" b="1" dirty="0">
                <a:solidFill>
                  <a:srgbClr val="FF0000"/>
                </a:solidFill>
              </a:rPr>
              <a:t>its pieces fit together </a:t>
            </a:r>
            <a:r>
              <a:rPr lang="en-US" dirty="0"/>
              <a:t>at a high level.</a:t>
            </a:r>
          </a:p>
          <a:p>
            <a:r>
              <a:rPr lang="en-US" dirty="0"/>
              <a:t>Developers use a lot of “standard” types of architectures. </a:t>
            </a:r>
          </a:p>
          <a:p>
            <a:r>
              <a:rPr lang="en-US" dirty="0"/>
              <a:t>Many of these address particular characteristics of the problem being solved.</a:t>
            </a:r>
          </a:p>
          <a:p>
            <a:pPr lvl="1"/>
            <a:r>
              <a:rPr lang="en-US" b="1" dirty="0"/>
              <a:t>Monolithic</a:t>
            </a:r>
          </a:p>
          <a:p>
            <a:pPr lvl="1"/>
            <a:r>
              <a:rPr lang="en-US" b="1" dirty="0"/>
              <a:t>Client/Server</a:t>
            </a:r>
          </a:p>
          <a:p>
            <a:pPr lvl="1"/>
            <a:r>
              <a:rPr lang="en-US" b="1" dirty="0"/>
              <a:t>Component‐Based</a:t>
            </a:r>
          </a:p>
          <a:p>
            <a:pPr lvl="1"/>
            <a:r>
              <a:rPr lang="en-US" b="1" dirty="0"/>
              <a:t>Service‐Oriented</a:t>
            </a:r>
          </a:p>
          <a:p>
            <a:pPr lvl="1"/>
            <a:r>
              <a:rPr lang="en-US" b="1" dirty="0"/>
              <a:t>Data‐Centric</a:t>
            </a:r>
          </a:p>
          <a:p>
            <a:pPr lvl="1"/>
            <a:r>
              <a:rPr lang="en-US" b="1" dirty="0"/>
              <a:t>Event‐Driven</a:t>
            </a:r>
          </a:p>
          <a:p>
            <a:pPr lvl="1"/>
            <a:r>
              <a:rPr lang="en-US" b="1" dirty="0"/>
              <a:t>Rule‐Based</a:t>
            </a:r>
          </a:p>
          <a:p>
            <a:pPr lvl="1"/>
            <a:r>
              <a:rPr lang="en-US" b="1" dirty="0"/>
              <a:t>Distributed</a:t>
            </a:r>
          </a:p>
        </p:txBody>
      </p:sp>
      <p:sp>
        <p:nvSpPr>
          <p:cNvPr id="4" name="Slide Number Placeholder 3">
            <a:extLst>
              <a:ext uri="{FF2B5EF4-FFF2-40B4-BE49-F238E27FC236}">
                <a16:creationId xmlns:a16="http://schemas.microsoft.com/office/drawing/2014/main" id="{AE488AC6-A865-439B-BB9D-3153763614D7}"/>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9250681" y="179109"/>
            <a:ext cx="2253932" cy="1754310"/>
          </a:xfrm>
          <a:prstGeom prst="rect">
            <a:avLst/>
          </a:prstGeom>
        </p:spPr>
      </p:pic>
    </p:spTree>
    <p:extLst>
      <p:ext uri="{BB962C8B-B14F-4D97-AF65-F5344CB8AC3E}">
        <p14:creationId xmlns:p14="http://schemas.microsoft.com/office/powerpoint/2010/main" val="1292436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6787C74317B14496ECFEA403E26A9A" ma:contentTypeVersion="12" ma:contentTypeDescription="Create a new document." ma:contentTypeScope="" ma:versionID="6cb9941f68aae840975b230fcc5719bc">
  <xsd:schema xmlns:xsd="http://www.w3.org/2001/XMLSchema" xmlns:xs="http://www.w3.org/2001/XMLSchema" xmlns:p="http://schemas.microsoft.com/office/2006/metadata/properties" xmlns:ns2="dd83ecbc-10d4-4dfc-98f7-734e7a545735" xmlns:ns3="47ca4041-6a0b-432d-8a98-b190593569e2" targetNamespace="http://schemas.microsoft.com/office/2006/metadata/properties" ma:root="true" ma:fieldsID="83990e489c531cd885f03ec6137143dc" ns2:_="" ns3:_="">
    <xsd:import namespace="dd83ecbc-10d4-4dfc-98f7-734e7a545735"/>
    <xsd:import namespace="47ca4041-6a0b-432d-8a98-b190593569e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3ecbc-10d4-4dfc-98f7-734e7a5457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ca4041-6a0b-432d-8a98-b190593569e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BFDB62-7032-4238-BF56-945886D3F470}"/>
</file>

<file path=customXml/itemProps2.xml><?xml version="1.0" encoding="utf-8"?>
<ds:datastoreItem xmlns:ds="http://schemas.openxmlformats.org/officeDocument/2006/customXml" ds:itemID="{94EC8692-7B47-4545-8298-9935BABB184D}"/>
</file>

<file path=customXml/itemProps3.xml><?xml version="1.0" encoding="utf-8"?>
<ds:datastoreItem xmlns:ds="http://schemas.openxmlformats.org/officeDocument/2006/customXml" ds:itemID="{B22AF4CB-D995-4E06-88FE-AB7283C3F700}"/>
</file>

<file path=docProps/app.xml><?xml version="1.0" encoding="utf-8"?>
<Properties xmlns="http://schemas.openxmlformats.org/officeDocument/2006/extended-properties" xmlns:vt="http://schemas.openxmlformats.org/officeDocument/2006/docPropsVTypes">
  <Template>Wisp</Template>
  <TotalTime>1811</TotalTime>
  <Words>1401</Words>
  <Application>Microsoft Office PowerPoint</Application>
  <PresentationFormat>Widescreen</PresentationFormat>
  <Paragraphs>175</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Tahoma</vt:lpstr>
      <vt:lpstr>Wingdings 3</vt:lpstr>
      <vt:lpstr>Wisp</vt:lpstr>
      <vt:lpstr>High-Level Design</vt:lpstr>
      <vt:lpstr>Introduction</vt:lpstr>
      <vt:lpstr>WHAT TO SPECIFY</vt:lpstr>
      <vt:lpstr>Security</vt:lpstr>
      <vt:lpstr>Hardware</vt:lpstr>
      <vt:lpstr>User Interface</vt:lpstr>
      <vt:lpstr>Internal Interfaces</vt:lpstr>
      <vt:lpstr>External Interfaces</vt:lpstr>
      <vt:lpstr>Architecture</vt:lpstr>
      <vt:lpstr>Architecture : Monolithic</vt:lpstr>
      <vt:lpstr>Architecture : Client/Server</vt:lpstr>
      <vt:lpstr>Architecture : Component‐Based</vt:lpstr>
      <vt:lpstr>Architecture : Service‐Oriented</vt:lpstr>
      <vt:lpstr>Architecture : Data‐Centric</vt:lpstr>
      <vt:lpstr>Architecture : Event‐Driven</vt:lpstr>
      <vt:lpstr>Architecture : Rule‐Based</vt:lpstr>
      <vt:lpstr>Architecture : Distributed</vt:lpstr>
      <vt:lpstr>Reports</vt:lpstr>
      <vt:lpstr>Other Outputs</vt:lpstr>
      <vt:lpstr>Database</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Enginnering Chapter I</dc:title>
  <dc:creator>Dr Kamal Beydoun</dc:creator>
  <cp:lastModifiedBy>Kamal Beydoun</cp:lastModifiedBy>
  <cp:revision>251</cp:revision>
  <dcterms:created xsi:type="dcterms:W3CDTF">2019-10-01T04:59:08Z</dcterms:created>
  <dcterms:modified xsi:type="dcterms:W3CDTF">2021-12-21T08:36:06Z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0x010100336787C74317B14496ECFEA403E26A9A</vt:lpwstr>
  </property>
</Properties>
</file>