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AEC1F-ADC6-44B7-8E98-9821016FF403}" v="98" dt="2019-11-02T17:04:55.048"/>
    <p1510:client id="{19D732DE-4B07-22B6-B08D-5893CD7C6770}" v="1" dt="2019-11-03T08:37:19.070"/>
    <p1510:client id="{3ED89844-47DF-B21B-2075-B8675A5836BA}" v="183" dt="2019-11-02T15:33:39.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87173" autoAdjust="0"/>
  </p:normalViewPr>
  <p:slideViewPr>
    <p:cSldViewPr snapToGrid="0">
      <p:cViewPr varScale="1">
        <p:scale>
          <a:sx n="79" d="100"/>
          <a:sy n="79"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Beydoun" userId="S::kamal.beydoun@ul.edu.lb::e88cbbf3-5e5f-46df-aecf-fe10b322ce6e" providerId="AD" clId="Web-{3ED89844-47DF-B21B-2075-B8675A5836BA}"/>
    <pc:docChg chg="addSld modSld">
      <pc:chgData name="Kamal Beydoun" userId="S::kamal.beydoun@ul.edu.lb::e88cbbf3-5e5f-46df-aecf-fe10b322ce6e" providerId="AD" clId="Web-{3ED89844-47DF-B21B-2075-B8675A5836BA}" dt="2019-11-02T15:33:39.642" v="183" actId="20577"/>
      <pc:docMkLst>
        <pc:docMk/>
      </pc:docMkLst>
      <pc:sldChg chg="modNotes">
        <pc:chgData name="Kamal Beydoun" userId="S::kamal.beydoun@ul.edu.lb::e88cbbf3-5e5f-46df-aecf-fe10b322ce6e" providerId="AD" clId="Web-{3ED89844-47DF-B21B-2075-B8675A5836BA}" dt="2019-11-02T10:15:45.755" v="0"/>
        <pc:sldMkLst>
          <pc:docMk/>
          <pc:sldMk cId="1956605516" sldId="267"/>
        </pc:sldMkLst>
      </pc:sldChg>
      <pc:sldChg chg="addSp delSp modSp mod setBg modNotes">
        <pc:chgData name="Kamal Beydoun" userId="S::kamal.beydoun@ul.edu.lb::e88cbbf3-5e5f-46df-aecf-fe10b322ce6e" providerId="AD" clId="Web-{3ED89844-47DF-B21B-2075-B8675A5836BA}" dt="2019-11-02T10:23:27.289" v="38"/>
        <pc:sldMkLst>
          <pc:docMk/>
          <pc:sldMk cId="2551215899" sldId="268"/>
        </pc:sldMkLst>
        <pc:spChg chg="mod">
          <ac:chgData name="Kamal Beydoun" userId="S::kamal.beydoun@ul.edu.lb::e88cbbf3-5e5f-46df-aecf-fe10b322ce6e" providerId="AD" clId="Web-{3ED89844-47DF-B21B-2075-B8675A5836BA}" dt="2019-11-02T10:20:10.129" v="34"/>
          <ac:spMkLst>
            <pc:docMk/>
            <pc:sldMk cId="2551215899" sldId="268"/>
            <ac:spMk id="2" creationId="{CC12FB40-C08B-4C34-979B-1D94765D32D1}"/>
          </ac:spMkLst>
        </pc:spChg>
        <pc:spChg chg="mod ord">
          <ac:chgData name="Kamal Beydoun" userId="S::kamal.beydoun@ul.edu.lb::e88cbbf3-5e5f-46df-aecf-fe10b322ce6e" providerId="AD" clId="Web-{3ED89844-47DF-B21B-2075-B8675A5836BA}" dt="2019-11-02T10:20:37.832" v="35" actId="20577"/>
          <ac:spMkLst>
            <pc:docMk/>
            <pc:sldMk cId="2551215899" sldId="268"/>
            <ac:spMk id="3" creationId="{45CC5E70-925A-4259-9114-621F2A693730}"/>
          </ac:spMkLst>
        </pc:spChg>
        <pc:spChg chg="mod ord">
          <ac:chgData name="Kamal Beydoun" userId="S::kamal.beydoun@ul.edu.lb::e88cbbf3-5e5f-46df-aecf-fe10b322ce6e" providerId="AD" clId="Web-{3ED89844-47DF-B21B-2075-B8675A5836BA}" dt="2019-11-02T10:20:10.129" v="34"/>
          <ac:spMkLst>
            <pc:docMk/>
            <pc:sldMk cId="2551215899" sldId="268"/>
            <ac:spMk id="4" creationId="{6DFA5B78-417B-4B7E-84D5-E7816E01EAF5}"/>
          </ac:spMkLst>
        </pc:spChg>
        <pc:spChg chg="add">
          <ac:chgData name="Kamal Beydoun" userId="S::kamal.beydoun@ul.edu.lb::e88cbbf3-5e5f-46df-aecf-fe10b322ce6e" providerId="AD" clId="Web-{3ED89844-47DF-B21B-2075-B8675A5836BA}" dt="2019-11-02T10:20:10.129" v="34"/>
          <ac:spMkLst>
            <pc:docMk/>
            <pc:sldMk cId="2551215899" sldId="268"/>
            <ac:spMk id="11" creationId="{513E3AA7-D2BE-4DDA-805C-AF1BA805966E}"/>
          </ac:spMkLst>
        </pc:spChg>
        <pc:spChg chg="add del">
          <ac:chgData name="Kamal Beydoun" userId="S::kamal.beydoun@ul.edu.lb::e88cbbf3-5e5f-46df-aecf-fe10b322ce6e" providerId="AD" clId="Web-{3ED89844-47DF-B21B-2075-B8675A5836BA}" dt="2019-11-02T10:20:10.114" v="33"/>
          <ac:spMkLst>
            <pc:docMk/>
            <pc:sldMk cId="2551215899" sldId="268"/>
            <ac:spMk id="14" creationId="{C096C3A2-574C-487E-844F-D87A099C908B}"/>
          </ac:spMkLst>
        </pc:spChg>
        <pc:spChg chg="add del">
          <ac:chgData name="Kamal Beydoun" userId="S::kamal.beydoun@ul.edu.lb::e88cbbf3-5e5f-46df-aecf-fe10b322ce6e" providerId="AD" clId="Web-{3ED89844-47DF-B21B-2075-B8675A5836BA}" dt="2019-11-02T10:20:10.114" v="33"/>
          <ac:spMkLst>
            <pc:docMk/>
            <pc:sldMk cId="2551215899" sldId="268"/>
            <ac:spMk id="16" creationId="{9AE3B247-452D-4485-A4E6-1A70C87A51DA}"/>
          </ac:spMkLst>
        </pc:spChg>
        <pc:spChg chg="add del">
          <ac:chgData name="Kamal Beydoun" userId="S::kamal.beydoun@ul.edu.lb::e88cbbf3-5e5f-46df-aecf-fe10b322ce6e" providerId="AD" clId="Web-{3ED89844-47DF-B21B-2075-B8675A5836BA}" dt="2019-11-02T10:20:10.114" v="33"/>
          <ac:spMkLst>
            <pc:docMk/>
            <pc:sldMk cId="2551215899" sldId="268"/>
            <ac:spMk id="18" creationId="{9E41DCD8-A9E0-41E5-9032-FF0D25B53B77}"/>
          </ac:spMkLst>
        </pc:spChg>
        <pc:picChg chg="add mod">
          <ac:chgData name="Kamal Beydoun" userId="S::kamal.beydoun@ul.edu.lb::e88cbbf3-5e5f-46df-aecf-fe10b322ce6e" providerId="AD" clId="Web-{3ED89844-47DF-B21B-2075-B8675A5836BA}" dt="2019-11-02T10:20:10.129" v="34"/>
          <ac:picMkLst>
            <pc:docMk/>
            <pc:sldMk cId="2551215899" sldId="268"/>
            <ac:picMk id="5" creationId="{765CA8EB-E498-4A15-8EBA-4D5D24A6F030}"/>
          </ac:picMkLst>
        </pc:picChg>
        <pc:picChg chg="add mod">
          <ac:chgData name="Kamal Beydoun" userId="S::kamal.beydoun@ul.edu.lb::e88cbbf3-5e5f-46df-aecf-fe10b322ce6e" providerId="AD" clId="Web-{3ED89844-47DF-B21B-2075-B8675A5836BA}" dt="2019-11-02T10:20:10.129" v="34"/>
          <ac:picMkLst>
            <pc:docMk/>
            <pc:sldMk cId="2551215899" sldId="268"/>
            <ac:picMk id="7" creationId="{E7013B66-7903-4554-BD56-E44B8C93B659}"/>
          </ac:picMkLst>
        </pc:picChg>
        <pc:picChg chg="add mod ord">
          <ac:chgData name="Kamal Beydoun" userId="S::kamal.beydoun@ul.edu.lb::e88cbbf3-5e5f-46df-aecf-fe10b322ce6e" providerId="AD" clId="Web-{3ED89844-47DF-B21B-2075-B8675A5836BA}" dt="2019-11-02T10:20:10.129" v="34"/>
          <ac:picMkLst>
            <pc:docMk/>
            <pc:sldMk cId="2551215899" sldId="268"/>
            <ac:picMk id="9" creationId="{0B6A796E-498F-40AA-9FF9-96700216F2A2}"/>
          </ac:picMkLst>
        </pc:picChg>
      </pc:sldChg>
      <pc:sldChg chg="addSp modSp">
        <pc:chgData name="Kamal Beydoun" userId="S::kamal.beydoun@ul.edu.lb::e88cbbf3-5e5f-46df-aecf-fe10b322ce6e" providerId="AD" clId="Web-{3ED89844-47DF-B21B-2075-B8675A5836BA}" dt="2019-11-02T10:28:17.085" v="55" actId="1076"/>
        <pc:sldMkLst>
          <pc:docMk/>
          <pc:sldMk cId="28411357" sldId="269"/>
        </pc:sldMkLst>
        <pc:spChg chg="mod">
          <ac:chgData name="Kamal Beydoun" userId="S::kamal.beydoun@ul.edu.lb::e88cbbf3-5e5f-46df-aecf-fe10b322ce6e" providerId="AD" clId="Web-{3ED89844-47DF-B21B-2075-B8675A5836BA}" dt="2019-11-02T10:25:01.258" v="39" actId="20577"/>
          <ac:spMkLst>
            <pc:docMk/>
            <pc:sldMk cId="28411357" sldId="269"/>
            <ac:spMk id="2" creationId="{A8641304-A1D0-4DF9-B1F0-94A1B7BEAC7C}"/>
          </ac:spMkLst>
        </pc:spChg>
        <pc:spChg chg="mod">
          <ac:chgData name="Kamal Beydoun" userId="S::kamal.beydoun@ul.edu.lb::e88cbbf3-5e5f-46df-aecf-fe10b322ce6e" providerId="AD" clId="Web-{3ED89844-47DF-B21B-2075-B8675A5836BA}" dt="2019-11-02T10:28:07.460" v="48" actId="20577"/>
          <ac:spMkLst>
            <pc:docMk/>
            <pc:sldMk cId="28411357" sldId="269"/>
            <ac:spMk id="3" creationId="{927CEE71-1688-401E-99C4-DE76A832F8F2}"/>
          </ac:spMkLst>
        </pc:spChg>
        <pc:picChg chg="add mod">
          <ac:chgData name="Kamal Beydoun" userId="S::kamal.beydoun@ul.edu.lb::e88cbbf3-5e5f-46df-aecf-fe10b322ce6e" providerId="AD" clId="Web-{3ED89844-47DF-B21B-2075-B8675A5836BA}" dt="2019-11-02T10:28:17.085" v="55" actId="1076"/>
          <ac:picMkLst>
            <pc:docMk/>
            <pc:sldMk cId="28411357" sldId="269"/>
            <ac:picMk id="5" creationId="{B19F5DAF-E9FB-4043-847F-F4FB77E06B1F}"/>
          </ac:picMkLst>
        </pc:picChg>
      </pc:sldChg>
      <pc:sldChg chg="addSp delSp modSp mod setBg">
        <pc:chgData name="Kamal Beydoun" userId="S::kamal.beydoun@ul.edu.lb::e88cbbf3-5e5f-46df-aecf-fe10b322ce6e" providerId="AD" clId="Web-{3ED89844-47DF-B21B-2075-B8675A5836BA}" dt="2019-11-02T10:30:56.806" v="77" actId="20577"/>
        <pc:sldMkLst>
          <pc:docMk/>
          <pc:sldMk cId="2388865258" sldId="270"/>
        </pc:sldMkLst>
        <pc:spChg chg="mod">
          <ac:chgData name="Kamal Beydoun" userId="S::kamal.beydoun@ul.edu.lb::e88cbbf3-5e5f-46df-aecf-fe10b322ce6e" providerId="AD" clId="Web-{3ED89844-47DF-B21B-2075-B8675A5836BA}" dt="2019-11-02T10:29:44.882" v="75"/>
          <ac:spMkLst>
            <pc:docMk/>
            <pc:sldMk cId="2388865258" sldId="270"/>
            <ac:spMk id="2" creationId="{5C961AE3-FBEA-4414-AEDC-DB546E4D434F}"/>
          </ac:spMkLst>
        </pc:spChg>
        <pc:spChg chg="del mod">
          <ac:chgData name="Kamal Beydoun" userId="S::kamal.beydoun@ul.edu.lb::e88cbbf3-5e5f-46df-aecf-fe10b322ce6e" providerId="AD" clId="Web-{3ED89844-47DF-B21B-2075-B8675A5836BA}" dt="2019-11-02T10:29:44.882" v="75"/>
          <ac:spMkLst>
            <pc:docMk/>
            <pc:sldMk cId="2388865258" sldId="270"/>
            <ac:spMk id="3" creationId="{69ED717B-B0E1-4622-AC4D-B5D8A3159788}"/>
          </ac:spMkLst>
        </pc:spChg>
        <pc:spChg chg="mod">
          <ac:chgData name="Kamal Beydoun" userId="S::kamal.beydoun@ul.edu.lb::e88cbbf3-5e5f-46df-aecf-fe10b322ce6e" providerId="AD" clId="Web-{3ED89844-47DF-B21B-2075-B8675A5836BA}" dt="2019-11-02T10:29:44.882" v="75"/>
          <ac:spMkLst>
            <pc:docMk/>
            <pc:sldMk cId="2388865258" sldId="270"/>
            <ac:spMk id="4" creationId="{83B6A395-986F-40DE-A230-B1EE5EE88E1D}"/>
          </ac:spMkLst>
        </pc:spChg>
        <pc:spChg chg="add">
          <ac:chgData name="Kamal Beydoun" userId="S::kamal.beydoun@ul.edu.lb::e88cbbf3-5e5f-46df-aecf-fe10b322ce6e" providerId="AD" clId="Web-{3ED89844-47DF-B21B-2075-B8675A5836BA}" dt="2019-11-02T10:29:44.882" v="75"/>
          <ac:spMkLst>
            <pc:docMk/>
            <pc:sldMk cId="2388865258" sldId="270"/>
            <ac:spMk id="11" creationId="{51BE15AD-74D9-4540-AECA-6A338D3028BB}"/>
          </ac:spMkLst>
        </pc:spChg>
        <pc:spChg chg="add">
          <ac:chgData name="Kamal Beydoun" userId="S::kamal.beydoun@ul.edu.lb::e88cbbf3-5e5f-46df-aecf-fe10b322ce6e" providerId="AD" clId="Web-{3ED89844-47DF-B21B-2075-B8675A5836BA}" dt="2019-11-02T10:29:44.882" v="75"/>
          <ac:spMkLst>
            <pc:docMk/>
            <pc:sldMk cId="2388865258" sldId="270"/>
            <ac:spMk id="13" creationId="{5E2E47D1-2C32-4FB7-A5F0-F31C8F390B83}"/>
          </ac:spMkLst>
        </pc:spChg>
        <pc:spChg chg="add">
          <ac:chgData name="Kamal Beydoun" userId="S::kamal.beydoun@ul.edu.lb::e88cbbf3-5e5f-46df-aecf-fe10b322ce6e" providerId="AD" clId="Web-{3ED89844-47DF-B21B-2075-B8675A5836BA}" dt="2019-11-02T10:29:44.882" v="75"/>
          <ac:spMkLst>
            <pc:docMk/>
            <pc:sldMk cId="2388865258" sldId="270"/>
            <ac:spMk id="15" creationId="{884C5A90-A356-4F6E-92BE-AA6527470833}"/>
          </ac:spMkLst>
        </pc:spChg>
        <pc:graphicFrameChg chg="add modGraphic">
          <ac:chgData name="Kamal Beydoun" userId="S::kamal.beydoun@ul.edu.lb::e88cbbf3-5e5f-46df-aecf-fe10b322ce6e" providerId="AD" clId="Web-{3ED89844-47DF-B21B-2075-B8675A5836BA}" dt="2019-11-02T10:30:56.806" v="77" actId="20577"/>
          <ac:graphicFrameMkLst>
            <pc:docMk/>
            <pc:sldMk cId="2388865258" sldId="270"/>
            <ac:graphicFrameMk id="6" creationId="{FE2E4403-4E7E-40B0-BBC4-F983FC48AA46}"/>
          </ac:graphicFrameMkLst>
        </pc:graphicFrameChg>
      </pc:sldChg>
      <pc:sldChg chg="modSp">
        <pc:chgData name="Kamal Beydoun" userId="S::kamal.beydoun@ul.edu.lb::e88cbbf3-5e5f-46df-aecf-fe10b322ce6e" providerId="AD" clId="Web-{3ED89844-47DF-B21B-2075-B8675A5836BA}" dt="2019-11-02T10:40:39.403" v="118" actId="20577"/>
        <pc:sldMkLst>
          <pc:docMk/>
          <pc:sldMk cId="2578485292" sldId="271"/>
        </pc:sldMkLst>
        <pc:spChg chg="mod">
          <ac:chgData name="Kamal Beydoun" userId="S::kamal.beydoun@ul.edu.lb::e88cbbf3-5e5f-46df-aecf-fe10b322ce6e" providerId="AD" clId="Web-{3ED89844-47DF-B21B-2075-B8675A5836BA}" dt="2019-11-02T10:31:17.509" v="78" actId="20577"/>
          <ac:spMkLst>
            <pc:docMk/>
            <pc:sldMk cId="2578485292" sldId="271"/>
            <ac:spMk id="2" creationId="{CFB4D1FF-C0C5-4527-BF92-20299EB5A9EF}"/>
          </ac:spMkLst>
        </pc:spChg>
        <pc:spChg chg="mod">
          <ac:chgData name="Kamal Beydoun" userId="S::kamal.beydoun@ul.edu.lb::e88cbbf3-5e5f-46df-aecf-fe10b322ce6e" providerId="AD" clId="Web-{3ED89844-47DF-B21B-2075-B8675A5836BA}" dt="2019-11-02T10:40:39.403" v="118" actId="20577"/>
          <ac:spMkLst>
            <pc:docMk/>
            <pc:sldMk cId="2578485292" sldId="271"/>
            <ac:spMk id="3" creationId="{8433C4A8-A6EF-4E71-BD6A-9DBEBECDA4D8}"/>
          </ac:spMkLst>
        </pc:spChg>
      </pc:sldChg>
      <pc:sldChg chg="modSp new">
        <pc:chgData name="Kamal Beydoun" userId="S::kamal.beydoun@ul.edu.lb::e88cbbf3-5e5f-46df-aecf-fe10b322ce6e" providerId="AD" clId="Web-{3ED89844-47DF-B21B-2075-B8675A5836BA}" dt="2019-11-02T10:41:37.669" v="130" actId="20577"/>
        <pc:sldMkLst>
          <pc:docMk/>
          <pc:sldMk cId="2112492475" sldId="272"/>
        </pc:sldMkLst>
        <pc:spChg chg="mod">
          <ac:chgData name="Kamal Beydoun" userId="S::kamal.beydoun@ul.edu.lb::e88cbbf3-5e5f-46df-aecf-fe10b322ce6e" providerId="AD" clId="Web-{3ED89844-47DF-B21B-2075-B8675A5836BA}" dt="2019-11-02T10:40:43.153" v="121" actId="20577"/>
          <ac:spMkLst>
            <pc:docMk/>
            <pc:sldMk cId="2112492475" sldId="272"/>
            <ac:spMk id="2" creationId="{05F1AEF1-8624-4971-81E3-122496A0C223}"/>
          </ac:spMkLst>
        </pc:spChg>
        <pc:spChg chg="mod">
          <ac:chgData name="Kamal Beydoun" userId="S::kamal.beydoun@ul.edu.lb::e88cbbf3-5e5f-46df-aecf-fe10b322ce6e" providerId="AD" clId="Web-{3ED89844-47DF-B21B-2075-B8675A5836BA}" dt="2019-11-02T10:41:37.669" v="130" actId="20577"/>
          <ac:spMkLst>
            <pc:docMk/>
            <pc:sldMk cId="2112492475" sldId="272"/>
            <ac:spMk id="3" creationId="{0C3BB4BD-0F26-4D95-8E67-1F8B8575778E}"/>
          </ac:spMkLst>
        </pc:spChg>
      </pc:sldChg>
      <pc:sldChg chg="modSp new">
        <pc:chgData name="Kamal Beydoun" userId="S::kamal.beydoun@ul.edu.lb::e88cbbf3-5e5f-46df-aecf-fe10b322ce6e" providerId="AD" clId="Web-{3ED89844-47DF-B21B-2075-B8675A5836BA}" dt="2019-11-02T14:21:30.077" v="152" actId="20577"/>
        <pc:sldMkLst>
          <pc:docMk/>
          <pc:sldMk cId="306617472" sldId="273"/>
        </pc:sldMkLst>
        <pc:spChg chg="mod">
          <ac:chgData name="Kamal Beydoun" userId="S::kamal.beydoun@ul.edu.lb::e88cbbf3-5e5f-46df-aecf-fe10b322ce6e" providerId="AD" clId="Web-{3ED89844-47DF-B21B-2075-B8675A5836BA}" dt="2019-11-02T10:45:57.153" v="133" actId="20577"/>
          <ac:spMkLst>
            <pc:docMk/>
            <pc:sldMk cId="306617472" sldId="273"/>
            <ac:spMk id="2" creationId="{40DAECB3-0664-4430-BF0E-BC1FC84B5BFC}"/>
          </ac:spMkLst>
        </pc:spChg>
        <pc:spChg chg="mod">
          <ac:chgData name="Kamal Beydoun" userId="S::kamal.beydoun@ul.edu.lb::e88cbbf3-5e5f-46df-aecf-fe10b322ce6e" providerId="AD" clId="Web-{3ED89844-47DF-B21B-2075-B8675A5836BA}" dt="2019-11-02T14:21:30.077" v="152" actId="20577"/>
          <ac:spMkLst>
            <pc:docMk/>
            <pc:sldMk cId="306617472" sldId="273"/>
            <ac:spMk id="3" creationId="{48F14444-8861-43BE-939C-C1B10177DF98}"/>
          </ac:spMkLst>
        </pc:spChg>
      </pc:sldChg>
      <pc:sldChg chg="modSp new modNotes">
        <pc:chgData name="Kamal Beydoun" userId="S::kamal.beydoun@ul.edu.lb::e88cbbf3-5e5f-46df-aecf-fe10b322ce6e" providerId="AD" clId="Web-{3ED89844-47DF-B21B-2075-B8675A5836BA}" dt="2019-11-02T14:37:17.676" v="176"/>
        <pc:sldMkLst>
          <pc:docMk/>
          <pc:sldMk cId="3146302035" sldId="274"/>
        </pc:sldMkLst>
        <pc:spChg chg="mod">
          <ac:chgData name="Kamal Beydoun" userId="S::kamal.beydoun@ul.edu.lb::e88cbbf3-5e5f-46df-aecf-fe10b322ce6e" providerId="AD" clId="Web-{3ED89844-47DF-B21B-2075-B8675A5836BA}" dt="2019-11-02T14:35:57.536" v="156" actId="20577"/>
          <ac:spMkLst>
            <pc:docMk/>
            <pc:sldMk cId="3146302035" sldId="274"/>
            <ac:spMk id="2" creationId="{4C12FBDC-DD59-4FB9-A437-BB9A460AC5CD}"/>
          </ac:spMkLst>
        </pc:spChg>
        <pc:spChg chg="mod">
          <ac:chgData name="Kamal Beydoun" userId="S::kamal.beydoun@ul.edu.lb::e88cbbf3-5e5f-46df-aecf-fe10b322ce6e" providerId="AD" clId="Web-{3ED89844-47DF-B21B-2075-B8675A5836BA}" dt="2019-11-02T14:37:15.161" v="174" actId="20577"/>
          <ac:spMkLst>
            <pc:docMk/>
            <pc:sldMk cId="3146302035" sldId="274"/>
            <ac:spMk id="3" creationId="{5775DD55-5C17-430E-8AC6-17A6EB775BA5}"/>
          </ac:spMkLst>
        </pc:spChg>
      </pc:sldChg>
      <pc:sldChg chg="modSp new">
        <pc:chgData name="Kamal Beydoun" userId="S::kamal.beydoun@ul.edu.lb::e88cbbf3-5e5f-46df-aecf-fe10b322ce6e" providerId="AD" clId="Web-{3ED89844-47DF-B21B-2075-B8675A5836BA}" dt="2019-11-02T15:33:38.439" v="181" actId="20577"/>
        <pc:sldMkLst>
          <pc:docMk/>
          <pc:sldMk cId="558458820" sldId="275"/>
        </pc:sldMkLst>
        <pc:spChg chg="mod">
          <ac:chgData name="Kamal Beydoun" userId="S::kamal.beydoun@ul.edu.lb::e88cbbf3-5e5f-46df-aecf-fe10b322ce6e" providerId="AD" clId="Web-{3ED89844-47DF-B21B-2075-B8675A5836BA}" dt="2019-11-02T15:33:38.439" v="181" actId="20577"/>
          <ac:spMkLst>
            <pc:docMk/>
            <pc:sldMk cId="558458820" sldId="275"/>
            <ac:spMk id="2" creationId="{47A1DE70-6007-496B-AD78-B5852BD83620}"/>
          </ac:spMkLst>
        </pc:spChg>
      </pc:sldChg>
    </pc:docChg>
  </pc:docChgLst>
  <pc:docChgLst>
    <pc:chgData name="Kamal Beydoun" userId="S::kamal.beydoun@ul.edu.lb::e88cbbf3-5e5f-46df-aecf-fe10b322ce6e" providerId="AD" clId="Web-{11BAEC1F-ADC6-44B7-8E98-9821016FF403}"/>
    <pc:docChg chg="addSld modSld">
      <pc:chgData name="Kamal Beydoun" userId="S::kamal.beydoun@ul.edu.lb::e88cbbf3-5e5f-46df-aecf-fe10b322ce6e" providerId="AD" clId="Web-{11BAEC1F-ADC6-44B7-8E98-9821016FF403}" dt="2019-11-02T17:04:55.048" v="95"/>
      <pc:docMkLst>
        <pc:docMk/>
      </pc:docMkLst>
      <pc:sldChg chg="modSp new">
        <pc:chgData name="Kamal Beydoun" userId="S::kamal.beydoun@ul.edu.lb::e88cbbf3-5e5f-46df-aecf-fe10b322ce6e" providerId="AD" clId="Web-{11BAEC1F-ADC6-44B7-8E98-9821016FF403}" dt="2019-11-02T16:59:43.386" v="30" actId="20577"/>
        <pc:sldMkLst>
          <pc:docMk/>
          <pc:sldMk cId="3352249617" sldId="276"/>
        </pc:sldMkLst>
        <pc:spChg chg="mod">
          <ac:chgData name="Kamal Beydoun" userId="S::kamal.beydoun@ul.edu.lb::e88cbbf3-5e5f-46df-aecf-fe10b322ce6e" providerId="AD" clId="Web-{11BAEC1F-ADC6-44B7-8E98-9821016FF403}" dt="2019-11-02T16:47:29.329" v="9" actId="20577"/>
          <ac:spMkLst>
            <pc:docMk/>
            <pc:sldMk cId="3352249617" sldId="276"/>
            <ac:spMk id="2" creationId="{DFFCDCB5-1B8B-4563-8922-F3D5D744AC10}"/>
          </ac:spMkLst>
        </pc:spChg>
        <pc:spChg chg="mod">
          <ac:chgData name="Kamal Beydoun" userId="S::kamal.beydoun@ul.edu.lb::e88cbbf3-5e5f-46df-aecf-fe10b322ce6e" providerId="AD" clId="Web-{11BAEC1F-ADC6-44B7-8E98-9821016FF403}" dt="2019-11-02T16:59:43.386" v="30" actId="20577"/>
          <ac:spMkLst>
            <pc:docMk/>
            <pc:sldMk cId="3352249617" sldId="276"/>
            <ac:spMk id="3" creationId="{D4E1789F-722B-42D6-9386-E142CFCC523A}"/>
          </ac:spMkLst>
        </pc:spChg>
      </pc:sldChg>
      <pc:sldChg chg="modSp new">
        <pc:chgData name="Kamal Beydoun" userId="S::kamal.beydoun@ul.edu.lb::e88cbbf3-5e5f-46df-aecf-fe10b322ce6e" providerId="AD" clId="Web-{11BAEC1F-ADC6-44B7-8E98-9821016FF403}" dt="2019-11-02T17:02:07.153" v="52" actId="20577"/>
        <pc:sldMkLst>
          <pc:docMk/>
          <pc:sldMk cId="1265035463" sldId="277"/>
        </pc:sldMkLst>
        <pc:spChg chg="mod">
          <ac:chgData name="Kamal Beydoun" userId="S::kamal.beydoun@ul.edu.lb::e88cbbf3-5e5f-46df-aecf-fe10b322ce6e" providerId="AD" clId="Web-{11BAEC1F-ADC6-44B7-8E98-9821016FF403}" dt="2019-11-02T16:59:48.558" v="33" actId="20577"/>
          <ac:spMkLst>
            <pc:docMk/>
            <pc:sldMk cId="1265035463" sldId="277"/>
            <ac:spMk id="2" creationId="{B9836CD0-94F6-4BFF-A420-91BAC54216EE}"/>
          </ac:spMkLst>
        </pc:spChg>
        <pc:spChg chg="mod">
          <ac:chgData name="Kamal Beydoun" userId="S::kamal.beydoun@ul.edu.lb::e88cbbf3-5e5f-46df-aecf-fe10b322ce6e" providerId="AD" clId="Web-{11BAEC1F-ADC6-44B7-8E98-9821016FF403}" dt="2019-11-02T17:02:07.153" v="52" actId="20577"/>
          <ac:spMkLst>
            <pc:docMk/>
            <pc:sldMk cId="1265035463" sldId="277"/>
            <ac:spMk id="3" creationId="{59793CB4-65FB-47E9-88BF-C9FB744EFF87}"/>
          </ac:spMkLst>
        </pc:spChg>
      </pc:sldChg>
      <pc:sldChg chg="modSp new modNotes">
        <pc:chgData name="Kamal Beydoun" userId="S::kamal.beydoun@ul.edu.lb::e88cbbf3-5e5f-46df-aecf-fe10b322ce6e" providerId="AD" clId="Web-{11BAEC1F-ADC6-44B7-8E98-9821016FF403}" dt="2019-11-02T17:04:55.048" v="95"/>
        <pc:sldMkLst>
          <pc:docMk/>
          <pc:sldMk cId="1816520591" sldId="278"/>
        </pc:sldMkLst>
        <pc:spChg chg="mod">
          <ac:chgData name="Kamal Beydoun" userId="S::kamal.beydoun@ul.edu.lb::e88cbbf3-5e5f-46df-aecf-fe10b322ce6e" providerId="AD" clId="Web-{11BAEC1F-ADC6-44B7-8E98-9821016FF403}" dt="2019-11-02T17:02:55.707" v="57" actId="20577"/>
          <ac:spMkLst>
            <pc:docMk/>
            <pc:sldMk cId="1816520591" sldId="278"/>
            <ac:spMk id="2" creationId="{E1D121B3-3B79-473B-B07F-8DFCB1A357E1}"/>
          </ac:spMkLst>
        </pc:spChg>
        <pc:spChg chg="mod">
          <ac:chgData name="Kamal Beydoun" userId="S::kamal.beydoun@ul.edu.lb::e88cbbf3-5e5f-46df-aecf-fe10b322ce6e" providerId="AD" clId="Web-{11BAEC1F-ADC6-44B7-8E98-9821016FF403}" dt="2019-11-02T17:04:52.907" v="93" actId="20577"/>
          <ac:spMkLst>
            <pc:docMk/>
            <pc:sldMk cId="1816520591" sldId="278"/>
            <ac:spMk id="3" creationId="{95113602-5C34-43B9-B8FE-F5E26F963FA8}"/>
          </ac:spMkLst>
        </pc:spChg>
      </pc:sldChg>
    </pc:docChg>
  </pc:docChgLst>
  <pc:docChgLst>
    <pc:chgData name="Kamal Beydoun" userId="S::kamal.beydoun@ul.edu.lb::e88cbbf3-5e5f-46df-aecf-fe10b322ce6e" providerId="AD" clId="Web-{19D732DE-4B07-22B6-B08D-5893CD7C6770}"/>
    <pc:docChg chg="addSld">
      <pc:chgData name="Kamal Beydoun" userId="S::kamal.beydoun@ul.edu.lb::e88cbbf3-5e5f-46df-aecf-fe10b322ce6e" providerId="AD" clId="Web-{19D732DE-4B07-22B6-B08D-5893CD7C6770}" dt="2019-11-03T08:37:19.070" v="0"/>
      <pc:docMkLst>
        <pc:docMk/>
      </pc:docMkLst>
      <pc:sldChg chg="new">
        <pc:chgData name="Kamal Beydoun" userId="S::kamal.beydoun@ul.edu.lb::e88cbbf3-5e5f-46df-aecf-fe10b322ce6e" providerId="AD" clId="Web-{19D732DE-4B07-22B6-B08D-5893CD7C6770}" dt="2019-11-03T08:37:19.070" v="0"/>
        <pc:sldMkLst>
          <pc:docMk/>
          <pc:sldMk cId="3062244268"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26FB1-02FA-48E4-B981-B6F95475CA1B}" type="datetimeFigureOut">
              <a:rPr lang="fr-FR" smtClean="0"/>
              <a:t>22/12/2021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D28CD-79E7-4DAD-90FD-B9C496339311}" type="slidenum">
              <a:rPr lang="fr-FR" smtClean="0"/>
              <a:t>‹#›</a:t>
            </a:fld>
            <a:endParaRPr lang="fr-FR"/>
          </a:p>
        </p:txBody>
      </p:sp>
    </p:spTree>
    <p:extLst>
      <p:ext uri="{BB962C8B-B14F-4D97-AF65-F5344CB8AC3E}">
        <p14:creationId xmlns:p14="http://schemas.microsoft.com/office/powerpoint/2010/main" val="300298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program uses a good design, it should also recover from bugs gracefully so that the program doesn’t crash.</a:t>
            </a:r>
          </a:p>
          <a:p>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2</a:t>
            </a:fld>
            <a:endParaRPr lang="fr-FR"/>
          </a:p>
        </p:txBody>
      </p:sp>
    </p:spTree>
    <p:extLst>
      <p:ext uri="{BB962C8B-B14F-4D97-AF65-F5344CB8AC3E}">
        <p14:creationId xmlns:p14="http://schemas.microsoft.com/office/powerpoint/2010/main" val="2234016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list summarizes other categories of testing that differ in their scope, focus, or point </a:t>
            </a:r>
            <a:r>
              <a:rPr lang="fr-FR" dirty="0" smtClean="0"/>
              <a:t>of </a:t>
            </a:r>
            <a:r>
              <a:rPr lang="fr-FR" dirty="0" err="1" smtClean="0"/>
              <a:t>view</a:t>
            </a:r>
            <a:r>
              <a:rPr lang="fr-FR" dirty="0" smtClean="0"/>
              <a:t>.</a:t>
            </a:r>
            <a:endParaRPr lang="en-US" dirty="0" smtClean="0"/>
          </a:p>
          <a:p>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16</a:t>
            </a:fld>
            <a:endParaRPr lang="fr-FR"/>
          </a:p>
        </p:txBody>
      </p:sp>
    </p:spTree>
    <p:extLst>
      <p:ext uri="{BB962C8B-B14F-4D97-AF65-F5344CB8AC3E}">
        <p14:creationId xmlns:p14="http://schemas.microsoft.com/office/powerpoint/2010/main" val="96820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Sometimes a bug fix might have undesirable consequences. For example, suppose you’re building a drawing application and the tool that draws spirals isn’t saving the spirals’ colors correctly. You could fi x it, but that would require changing the format of the saved picture fi les. That would force the users to convert their data fi les, and that would make them storm your office with torches and </a:t>
            </a:r>
            <a:r>
              <a:rPr lang="fr-FR" sz="1200" b="0" i="0" u="none" strike="noStrike" kern="1200" baseline="0" dirty="0" err="1" smtClean="0">
                <a:solidFill>
                  <a:schemeClr val="tx1"/>
                </a:solidFill>
                <a:latin typeface="+mn-lt"/>
                <a:ea typeface="+mn-ea"/>
                <a:cs typeface="+mn-cs"/>
              </a:rPr>
              <a:t>pitchforks</a:t>
            </a:r>
            <a:r>
              <a:rPr lang="fr-FR" sz="1200" b="0" i="0" u="none" strike="noStrike" kern="1200" baseline="0" dirty="0" smtClean="0">
                <a:solidFill>
                  <a:schemeClr val="tx1"/>
                </a:solidFill>
                <a:latin typeface="+mn-lt"/>
                <a:ea typeface="+mn-ea"/>
                <a:cs typeface="+mn-cs"/>
              </a:rPr>
              <a:t>.</a:t>
            </a:r>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5</a:t>
            </a:fld>
            <a:endParaRPr lang="fr-FR"/>
          </a:p>
        </p:txBody>
      </p:sp>
    </p:spTree>
    <p:extLst>
      <p:ext uri="{BB962C8B-B14F-4D97-AF65-F5344CB8AC3E}">
        <p14:creationId xmlns:p14="http://schemas.microsoft.com/office/powerpoint/2010/main" val="182706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if an operating system has a bug in a floppy drive controller that limits its performance, it may be just as well to ignore it. Floppy drives are rare these days, so the bug probably won’t inconvenience too many users. (In fact, some computers are shipping without CD or DVD drives these days. As long as your network and USB devices work, you may cut back on maintenance of your CD drivers. Of course, you still need to use a USB CD drive, at least for now.)</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It is not a bug </a:t>
            </a:r>
          </a:p>
          <a:p>
            <a:r>
              <a:rPr lang="en-US" sz="1200" b="0" i="0" u="none" strike="noStrike" kern="1200" baseline="0" dirty="0" smtClean="0">
                <a:solidFill>
                  <a:schemeClr val="tx1"/>
                </a:solidFill>
                <a:latin typeface="+mn-lt"/>
                <a:ea typeface="+mn-ea"/>
                <a:cs typeface="+mn-cs"/>
              </a:rPr>
              <a:t>This is really a problem of user education. Sometimes the documentation isn’t correct and sometimes it’s missing entirely. Sometimes the user isn’t willing to read all the way through both paragraphs of documentation and see that the feature is clearly described.</a:t>
            </a:r>
          </a:p>
        </p:txBody>
      </p:sp>
      <p:sp>
        <p:nvSpPr>
          <p:cNvPr id="4" name="Slide Number Placeholder 3"/>
          <p:cNvSpPr>
            <a:spLocks noGrp="1"/>
          </p:cNvSpPr>
          <p:nvPr>
            <p:ph type="sldNum" sz="quarter" idx="10"/>
          </p:nvPr>
        </p:nvSpPr>
        <p:spPr/>
        <p:txBody>
          <a:bodyPr/>
          <a:lstStyle/>
          <a:p>
            <a:fld id="{00DD28CD-79E7-4DAD-90FD-B9C496339311}" type="slidenum">
              <a:rPr lang="fr-FR" smtClean="0"/>
              <a:t>7</a:t>
            </a:fld>
            <a:endParaRPr lang="fr-FR"/>
          </a:p>
        </p:txBody>
      </p:sp>
    </p:spTree>
    <p:extLst>
      <p:ext uri="{BB962C8B-B14F-4D97-AF65-F5344CB8AC3E}">
        <p14:creationId xmlns:p14="http://schemas.microsoft.com/office/powerpoint/2010/main" val="230484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at some point you need to stop testing, cross your fingers, and publish your application. It’s almost guaranteed to be imperfect, but hopefully it’s better than nothing.</a:t>
            </a:r>
            <a:endParaRPr lang="en-US" dirty="0"/>
          </a:p>
        </p:txBody>
      </p:sp>
      <p:sp>
        <p:nvSpPr>
          <p:cNvPr id="4" name="Slide Number Placeholder 3"/>
          <p:cNvSpPr>
            <a:spLocks noGrp="1"/>
          </p:cNvSpPr>
          <p:nvPr>
            <p:ph type="sldNum" sz="quarter" idx="10"/>
          </p:nvPr>
        </p:nvSpPr>
        <p:spPr/>
        <p:txBody>
          <a:bodyPr/>
          <a:lstStyle/>
          <a:p>
            <a:fld id="{00DD28CD-79E7-4DAD-90FD-B9C496339311}" type="slidenum">
              <a:rPr lang="fr-FR" smtClean="0"/>
              <a:t>8</a:t>
            </a:fld>
            <a:endParaRPr lang="fr-FR"/>
          </a:p>
        </p:txBody>
      </p:sp>
    </p:spTree>
    <p:extLst>
      <p:ext uri="{BB962C8B-B14F-4D97-AF65-F5344CB8AC3E}">
        <p14:creationId xmlns:p14="http://schemas.microsoft.com/office/powerpoint/2010/main" val="5807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Work-around : a temporary method for dealing with a computer or software problem until a more permanent solution is found: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After you evaluate all the bugs, you can assign them priorities. Note that you may want the priorities to change over time. If your next release is a long time away, you can focus on the most severe bugs without work-</a:t>
            </a:r>
            <a:r>
              <a:rPr lang="en-US" sz="1200" b="0" i="0" u="none" strike="noStrike" kern="1200" baseline="0" dirty="0" err="1" smtClean="0">
                <a:solidFill>
                  <a:schemeClr val="tx1"/>
                </a:solidFill>
                <a:latin typeface="+mn-lt"/>
                <a:ea typeface="+mn-ea"/>
                <a:cs typeface="+mn-cs"/>
              </a:rPr>
              <a:t>arounds</a:t>
            </a:r>
            <a:r>
              <a:rPr lang="en-US" sz="1200" b="0" i="0" u="none" strike="noStrike" kern="1200" baseline="0" dirty="0" smtClean="0">
                <a:solidFill>
                  <a:schemeClr val="tx1"/>
                </a:solidFill>
                <a:latin typeface="+mn-lt"/>
                <a:ea typeface="+mn-ea"/>
                <a:cs typeface="+mn-cs"/>
              </a:rPr>
              <a:t>. If your time is limited, you can focus on the least risky bugs so that you don’t break anything else before the next release.</a:t>
            </a:r>
            <a:endParaRPr lang="en-US" dirty="0"/>
          </a:p>
        </p:txBody>
      </p:sp>
      <p:sp>
        <p:nvSpPr>
          <p:cNvPr id="4" name="Slide Number Placeholder 3"/>
          <p:cNvSpPr>
            <a:spLocks noGrp="1"/>
          </p:cNvSpPr>
          <p:nvPr>
            <p:ph type="sldNum" sz="quarter" idx="10"/>
          </p:nvPr>
        </p:nvSpPr>
        <p:spPr/>
        <p:txBody>
          <a:bodyPr/>
          <a:lstStyle/>
          <a:p>
            <a:fld id="{00DD28CD-79E7-4DAD-90FD-B9C496339311}" type="slidenum">
              <a:rPr lang="fr-FR" smtClean="0"/>
              <a:t>9</a:t>
            </a:fld>
            <a:endParaRPr lang="fr-FR"/>
          </a:p>
        </p:txBody>
      </p:sp>
    </p:spTree>
    <p:extLst>
      <p:ext uri="{BB962C8B-B14F-4D97-AF65-F5344CB8AC3E}">
        <p14:creationId xmlns:p14="http://schemas.microsoft.com/office/powerpoint/2010/main" val="255843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Chapter 7 said that you can write more effective validation code if you write it before you write the routine it protects. The same applies here. You can often do a better job on a method’s unit tests if you write them before you write the method.</a:t>
            </a:r>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10</a:t>
            </a:fld>
            <a:endParaRPr lang="fr-FR"/>
          </a:p>
        </p:txBody>
      </p:sp>
    </p:spTree>
    <p:extLst>
      <p:ext uri="{BB962C8B-B14F-4D97-AF65-F5344CB8AC3E}">
        <p14:creationId xmlns:p14="http://schemas.microsoft.com/office/powerpoint/2010/main" val="286119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when you finish unit testing a piece of code, you would then perform integration testing to make sure it fits in where it should and that it didn’t break anything obvious. Then you perform regression testing to see if it broke something non‐obvious.</a:t>
            </a:r>
          </a:p>
          <a:p>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11</a:t>
            </a:fld>
            <a:endParaRPr lang="fr-FR"/>
          </a:p>
        </p:txBody>
      </p:sp>
    </p:spTree>
    <p:extLst>
      <p:ext uri="{BB962C8B-B14F-4D97-AF65-F5344CB8AC3E}">
        <p14:creationId xmlns:p14="http://schemas.microsoft.com/office/powerpoint/2010/main" val="2419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u="none" strike="noStrike" kern="1200" baseline="0" dirty="0" smtClean="0">
                <a:solidFill>
                  <a:schemeClr val="tx1"/>
                </a:solidFill>
                <a:latin typeface="+mn-lt"/>
                <a:ea typeface="+mn-ea"/>
                <a:cs typeface="+mn-cs"/>
              </a:rPr>
              <a:t>OUTSOURCING TESTS…</a:t>
            </a:r>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12</a:t>
            </a:fld>
            <a:endParaRPr lang="fr-FR"/>
          </a:p>
        </p:txBody>
      </p:sp>
    </p:spTree>
    <p:extLst>
      <p:ext uri="{BB962C8B-B14F-4D97-AF65-F5344CB8AC3E}">
        <p14:creationId xmlns:p14="http://schemas.microsoft.com/office/powerpoint/2010/main" val="110506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acceptance test differs from a system test in the point of view of the tester: A system tester is  typically a developer, whereas an acceptance tester is a customer representative.</a:t>
            </a:r>
            <a:endParaRPr lang="fr-FR" dirty="0"/>
          </a:p>
        </p:txBody>
      </p:sp>
      <p:sp>
        <p:nvSpPr>
          <p:cNvPr id="4" name="Slide Number Placeholder 3"/>
          <p:cNvSpPr>
            <a:spLocks noGrp="1"/>
          </p:cNvSpPr>
          <p:nvPr>
            <p:ph type="sldNum" sz="quarter" idx="10"/>
          </p:nvPr>
        </p:nvSpPr>
        <p:spPr/>
        <p:txBody>
          <a:bodyPr/>
          <a:lstStyle/>
          <a:p>
            <a:fld id="{00DD28CD-79E7-4DAD-90FD-B9C496339311}" type="slidenum">
              <a:rPr lang="fr-FR" smtClean="0"/>
              <a:t>15</a:t>
            </a:fld>
            <a:endParaRPr lang="fr-FR"/>
          </a:p>
        </p:txBody>
      </p:sp>
    </p:spTree>
    <p:extLst>
      <p:ext uri="{BB962C8B-B14F-4D97-AF65-F5344CB8AC3E}">
        <p14:creationId xmlns:p14="http://schemas.microsoft.com/office/powerpoint/2010/main" val="213899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32C7C2-E1F5-45C7-8C63-974D53DEFE35}"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B820B4-002A-4400-A82E-36E5332CDAFB}"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996EC-F230-4F01-8F81-B50DF3381F58}"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B342AD2-F5D9-4EA5-BFC9-58EBF22470A6}"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9C62100-0C97-4AED-AE85-86798CF1CD30}"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C0D9A56-19F3-4414-8C1B-59EF7FBC59C7}"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2CC5-33AB-40B8-9A68-C46FC7E8A741}"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2DC6-3C0F-4BA9-9B84-AE2CB9E44C11}"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F992-07EB-4708-A9FB-BDBAAC3E28B4}"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FCD772-75CB-414B-83B5-D8FEAA7FBE35}"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BCB51-EED9-48A5-B3D0-0C3D52960DAA}"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383A-827C-4DB8-8F0B-D5315C459E8B}" type="datetime1">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1555A-102E-4972-B1CA-75899D302621}" type="datetime1">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1E0C3-4801-45AB-A751-0943F6318324}" type="datetime1">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BAE831-19D3-4952-9EA3-BAD892BCDB71}"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53D3F1-62EC-421C-8A57-09FA00AB1D18}"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D344395-1CF1-4C18-98AF-BBA4BC84EEFB}" type="datetime1">
              <a:rPr lang="en-US" smtClean="0"/>
              <a:t>12/22/2021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Testing</a:t>
            </a:r>
            <a:endParaRPr lang="fr-FR" dirty="0"/>
          </a:p>
        </p:txBody>
      </p:sp>
      <p:sp>
        <p:nvSpPr>
          <p:cNvPr id="3" name="Subtitle 2"/>
          <p:cNvSpPr>
            <a:spLocks noGrp="1"/>
          </p:cNvSpPr>
          <p:nvPr>
            <p:ph type="subTitle" idx="1"/>
          </p:nvPr>
        </p:nvSpPr>
        <p:spPr/>
        <p:txBody>
          <a:bodyPr>
            <a:normAutofit lnSpcReduction="10000"/>
          </a:bodyPr>
          <a:lstStyle/>
          <a:p>
            <a:r>
              <a:rPr lang="en-US" dirty="0"/>
              <a:t>Dr. Kamal </a:t>
            </a:r>
            <a:r>
              <a:rPr lang="en-US" dirty="0" err="1"/>
              <a:t>Beydoun</a:t>
            </a:r>
            <a:endParaRPr lang="en-US" dirty="0"/>
          </a:p>
          <a:p>
            <a:r>
              <a:rPr lang="en-US" dirty="0"/>
              <a:t>Faculty of Sciences I</a:t>
            </a:r>
          </a:p>
          <a:p>
            <a:r>
              <a:rPr lang="en-US" dirty="0"/>
              <a:t>Lebanese University</a:t>
            </a:r>
          </a:p>
          <a:p>
            <a:endParaRPr lang="fr-FR" dirty="0"/>
          </a:p>
        </p:txBody>
      </p:sp>
      <p:sp>
        <p:nvSpPr>
          <p:cNvPr id="4" name="Rectangle 3"/>
          <p:cNvSpPr/>
          <p:nvPr/>
        </p:nvSpPr>
        <p:spPr>
          <a:xfrm>
            <a:off x="5474970" y="5657671"/>
            <a:ext cx="6412230" cy="646331"/>
          </a:xfrm>
          <a:prstGeom prst="rect">
            <a:avLst/>
          </a:prstGeom>
        </p:spPr>
        <p:txBody>
          <a:bodyPr wrap="square">
            <a:spAutoFit/>
          </a:bodyPr>
          <a:lstStyle/>
          <a:p>
            <a:r>
              <a:rPr lang="en-US" sz="1200" i="1" dirty="0"/>
              <a:t>Testing is the process of comparing the invisible to the ambiguous, so as to</a:t>
            </a:r>
          </a:p>
          <a:p>
            <a:r>
              <a:rPr lang="en-US" sz="1200" i="1" dirty="0"/>
              <a:t>avoid the unthinkable happening to the anonymous</a:t>
            </a:r>
            <a:r>
              <a:rPr lang="en-US" sz="1200" i="1" dirty="0" smtClean="0"/>
              <a:t>.</a:t>
            </a:r>
          </a:p>
          <a:p>
            <a:pPr algn="r"/>
            <a:r>
              <a:rPr lang="fr-FR" sz="1200" dirty="0" smtClean="0"/>
              <a:t>—</a:t>
            </a:r>
            <a:r>
              <a:rPr lang="fr-FR" sz="1200" dirty="0"/>
              <a:t>James Bach</a:t>
            </a:r>
            <a:endParaRPr lang="fr-FR" sz="600" dirty="0"/>
          </a:p>
        </p:txBody>
      </p:sp>
    </p:spTree>
    <p:extLst>
      <p:ext uri="{BB962C8B-B14F-4D97-AF65-F5344CB8AC3E}">
        <p14:creationId xmlns:p14="http://schemas.microsoft.com/office/powerpoint/2010/main" val="43583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Unit Testing</a:t>
            </a:r>
          </a:p>
        </p:txBody>
      </p:sp>
      <p:sp>
        <p:nvSpPr>
          <p:cNvPr id="3" name="Content Placeholder 2"/>
          <p:cNvSpPr>
            <a:spLocks noGrp="1"/>
          </p:cNvSpPr>
          <p:nvPr>
            <p:ph idx="1"/>
          </p:nvPr>
        </p:nvSpPr>
        <p:spPr/>
        <p:txBody>
          <a:bodyPr>
            <a:normAutofit/>
          </a:bodyPr>
          <a:lstStyle/>
          <a:p>
            <a:pPr algn="just"/>
            <a:r>
              <a:rPr lang="en-US" dirty="0"/>
              <a:t>A unit test </a:t>
            </a:r>
            <a:r>
              <a:rPr lang="en-US" dirty="0" smtClean="0"/>
              <a:t>verifies </a:t>
            </a:r>
            <a:r>
              <a:rPr lang="en-US" dirty="0"/>
              <a:t>the </a:t>
            </a:r>
            <a:r>
              <a:rPr lang="en-US" b="1" dirty="0"/>
              <a:t>correctness of a </a:t>
            </a:r>
            <a:r>
              <a:rPr lang="en-US" b="1" dirty="0" smtClean="0"/>
              <a:t>specific </a:t>
            </a:r>
            <a:r>
              <a:rPr lang="en-US" b="1" dirty="0"/>
              <a:t>piece of code</a:t>
            </a:r>
            <a:r>
              <a:rPr lang="en-US" dirty="0" smtClean="0"/>
              <a:t>.</a:t>
            </a:r>
          </a:p>
          <a:p>
            <a:pPr lvl="1" algn="just"/>
            <a:r>
              <a:rPr lang="en-US" dirty="0"/>
              <a:t>Usually unit tests </a:t>
            </a:r>
            <a:r>
              <a:rPr lang="en-US" b="1" dirty="0"/>
              <a:t>apply to methods</a:t>
            </a:r>
            <a:r>
              <a:rPr lang="en-US" dirty="0"/>
              <a:t>. You write a method and then test it</a:t>
            </a:r>
            <a:r>
              <a:rPr lang="en-US" dirty="0" smtClean="0"/>
              <a:t>.</a:t>
            </a:r>
          </a:p>
          <a:p>
            <a:pPr algn="just"/>
            <a:r>
              <a:rPr lang="en-US" dirty="0"/>
              <a:t>B</a:t>
            </a:r>
            <a:r>
              <a:rPr lang="en-US" dirty="0" smtClean="0"/>
              <a:t>e </a:t>
            </a:r>
            <a:r>
              <a:rPr lang="en-US" dirty="0"/>
              <a:t>sure to test </a:t>
            </a:r>
            <a:r>
              <a:rPr lang="en-US" dirty="0" smtClean="0"/>
              <a:t>constructors, destructors, </a:t>
            </a:r>
            <a:r>
              <a:rPr lang="en-US" dirty="0"/>
              <a:t>and property </a:t>
            </a:r>
            <a:r>
              <a:rPr lang="en-US" dirty="0" err="1" smtClean="0"/>
              <a:t>accessors</a:t>
            </a:r>
            <a:r>
              <a:rPr lang="en-US" dirty="0" smtClean="0"/>
              <a:t>.</a:t>
            </a:r>
          </a:p>
          <a:p>
            <a:pPr algn="just"/>
            <a:r>
              <a:rPr lang="en-US" dirty="0"/>
              <a:t>Write </a:t>
            </a:r>
            <a:r>
              <a:rPr lang="en-US" b="1" dirty="0"/>
              <a:t>method’s unit tests </a:t>
            </a:r>
            <a:r>
              <a:rPr lang="en-US" dirty="0"/>
              <a:t>before you write the method</a:t>
            </a:r>
            <a:r>
              <a:rPr lang="en-US" dirty="0" smtClean="0"/>
              <a:t>.</a:t>
            </a:r>
          </a:p>
          <a:p>
            <a:pPr algn="just"/>
            <a:r>
              <a:rPr lang="en-US" dirty="0" smtClean="0"/>
              <a:t>A unit test could be </a:t>
            </a:r>
          </a:p>
          <a:p>
            <a:pPr lvl="1" algn="just"/>
            <a:r>
              <a:rPr lang="en-US" b="1" dirty="0" smtClean="0"/>
              <a:t>code</a:t>
            </a:r>
            <a:r>
              <a:rPr lang="en-US" dirty="0" smtClean="0"/>
              <a:t> </a:t>
            </a:r>
            <a:r>
              <a:rPr lang="en-US" dirty="0"/>
              <a:t>you are trying to test and </a:t>
            </a:r>
            <a:r>
              <a:rPr lang="en-US" dirty="0" smtClean="0"/>
              <a:t>then </a:t>
            </a:r>
            <a:r>
              <a:rPr lang="fr-FR" dirty="0" err="1" smtClean="0"/>
              <a:t>validates</a:t>
            </a:r>
            <a:r>
              <a:rPr lang="fr-FR" dirty="0" smtClean="0"/>
              <a:t> </a:t>
            </a:r>
            <a:r>
              <a:rPr lang="fr-FR" dirty="0"/>
              <a:t>the </a:t>
            </a:r>
            <a:r>
              <a:rPr lang="fr-FR" dirty="0" err="1" smtClean="0"/>
              <a:t>result</a:t>
            </a:r>
            <a:r>
              <a:rPr lang="fr-FR" dirty="0"/>
              <a:t>.</a:t>
            </a:r>
            <a:endParaRPr lang="fr-FR" dirty="0" smtClean="0"/>
          </a:p>
          <a:p>
            <a:pPr lvl="1" algn="just"/>
            <a:r>
              <a:rPr lang="en-US" b="1" dirty="0" smtClean="0"/>
              <a:t>user </a:t>
            </a:r>
            <a:r>
              <a:rPr lang="en-US" b="1" dirty="0"/>
              <a:t>actions </a:t>
            </a:r>
            <a:r>
              <a:rPr lang="en-US" dirty="0"/>
              <a:t>such as opening forms, clicking on buttons, or clicking </a:t>
            </a:r>
            <a:r>
              <a:rPr lang="en-US" dirty="0" smtClean="0"/>
              <a:t>and dragging </a:t>
            </a:r>
            <a:r>
              <a:rPr lang="en-US" dirty="0"/>
              <a:t>on a window to see what happens</a:t>
            </a:r>
            <a:r>
              <a:rPr lang="en-US" dirty="0" smtClean="0"/>
              <a:t>.</a:t>
            </a:r>
          </a:p>
          <a:p>
            <a:pPr algn="just"/>
            <a:r>
              <a:rPr lang="en-US" b="1" dirty="0" smtClean="0">
                <a:solidFill>
                  <a:srgbClr val="FF0000"/>
                </a:solidFill>
              </a:rPr>
              <a:t>Save </a:t>
            </a:r>
            <a:r>
              <a:rPr lang="en-US" b="1" dirty="0">
                <a:solidFill>
                  <a:srgbClr val="FF0000"/>
                </a:solidFill>
              </a:rPr>
              <a:t>the </a:t>
            </a:r>
            <a:r>
              <a:rPr lang="en-US" b="1" dirty="0" smtClean="0">
                <a:solidFill>
                  <a:srgbClr val="FF0000"/>
                </a:solidFill>
              </a:rPr>
              <a:t>test </a:t>
            </a:r>
            <a:r>
              <a:rPr lang="fr-FR" b="1" dirty="0" smtClean="0">
                <a:solidFill>
                  <a:srgbClr val="FF0000"/>
                </a:solidFill>
              </a:rPr>
              <a:t>code </a:t>
            </a:r>
            <a:r>
              <a:rPr lang="fr-FR" b="1" dirty="0">
                <a:solidFill>
                  <a:srgbClr val="FF0000"/>
                </a:solidFill>
              </a:rPr>
              <a:t>for </a:t>
            </a:r>
            <a:r>
              <a:rPr lang="fr-FR" b="1" dirty="0" err="1">
                <a:solidFill>
                  <a:srgbClr val="FF0000"/>
                </a:solidFill>
              </a:rPr>
              <a:t>later</a:t>
            </a:r>
            <a:r>
              <a:rPr lang="fr-FR" b="1" dirty="0">
                <a:solidFill>
                  <a:srgbClr val="FF0000"/>
                </a:solidFill>
              </a:rPr>
              <a:t> use</a:t>
            </a:r>
            <a:r>
              <a:rPr lang="fr-FR" dirty="0"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1465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Integration </a:t>
            </a:r>
            <a:r>
              <a:rPr lang="en-US" dirty="0" smtClean="0"/>
              <a:t>and Regression Testing</a:t>
            </a:r>
            <a:endParaRPr lang="en-US" dirty="0"/>
          </a:p>
        </p:txBody>
      </p:sp>
      <p:sp>
        <p:nvSpPr>
          <p:cNvPr id="3" name="Content Placeholder 2"/>
          <p:cNvSpPr>
            <a:spLocks noGrp="1"/>
          </p:cNvSpPr>
          <p:nvPr>
            <p:ph idx="1"/>
          </p:nvPr>
        </p:nvSpPr>
        <p:spPr/>
        <p:txBody>
          <a:bodyPr>
            <a:normAutofit/>
          </a:bodyPr>
          <a:lstStyle/>
          <a:p>
            <a:pPr algn="just"/>
            <a:r>
              <a:rPr lang="en-US" dirty="0"/>
              <a:t>After </a:t>
            </a:r>
            <a:r>
              <a:rPr lang="en-US" dirty="0" smtClean="0"/>
              <a:t>unit testing, it’s time to </a:t>
            </a:r>
            <a:r>
              <a:rPr lang="en-US" dirty="0"/>
              <a:t>integrate it into the existing codebase. </a:t>
            </a:r>
            <a:endParaRPr lang="en-US" dirty="0" smtClean="0"/>
          </a:p>
          <a:p>
            <a:pPr algn="just"/>
            <a:r>
              <a:rPr lang="en-US" dirty="0" smtClean="0"/>
              <a:t>An </a:t>
            </a:r>
            <a:r>
              <a:rPr lang="en-US" b="1" dirty="0"/>
              <a:t>integration</a:t>
            </a:r>
            <a:r>
              <a:rPr lang="en-US" dirty="0"/>
              <a:t> test </a:t>
            </a:r>
            <a:r>
              <a:rPr lang="en-US" dirty="0" smtClean="0"/>
              <a:t>verifies </a:t>
            </a:r>
            <a:r>
              <a:rPr lang="en-US" dirty="0"/>
              <a:t>that the </a:t>
            </a:r>
            <a:r>
              <a:rPr lang="en-US" b="1" dirty="0"/>
              <a:t>new method works </a:t>
            </a:r>
            <a:r>
              <a:rPr lang="en-US" b="1" dirty="0" smtClean="0"/>
              <a:t>and plays </a:t>
            </a:r>
            <a:r>
              <a:rPr lang="en-US" b="1" dirty="0"/>
              <a:t>well with others</a:t>
            </a:r>
            <a:r>
              <a:rPr lang="en-US" dirty="0"/>
              <a:t>. </a:t>
            </a:r>
            <a:endParaRPr lang="en-US" dirty="0" smtClean="0"/>
          </a:p>
          <a:p>
            <a:pPr lvl="1" algn="just"/>
            <a:r>
              <a:rPr lang="en-US" dirty="0" smtClean="0"/>
              <a:t>It </a:t>
            </a:r>
            <a:r>
              <a:rPr lang="en-US" dirty="0"/>
              <a:t>checks that </a:t>
            </a:r>
            <a:r>
              <a:rPr lang="en-US" b="1" dirty="0"/>
              <a:t>existing code calls </a:t>
            </a:r>
            <a:r>
              <a:rPr lang="en-US" dirty="0"/>
              <a:t>the new method correctly, and that the </a:t>
            </a:r>
            <a:r>
              <a:rPr lang="en-US" dirty="0" smtClean="0"/>
              <a:t>new method </a:t>
            </a:r>
            <a:r>
              <a:rPr lang="en-US" dirty="0"/>
              <a:t>can </a:t>
            </a:r>
            <a:r>
              <a:rPr lang="en-US" b="1" dirty="0"/>
              <a:t>call other methods </a:t>
            </a:r>
            <a:r>
              <a:rPr lang="en-US" dirty="0"/>
              <a:t>correctly.</a:t>
            </a:r>
          </a:p>
          <a:p>
            <a:pPr lvl="1" algn="just"/>
            <a:r>
              <a:rPr lang="en-US" dirty="0" smtClean="0"/>
              <a:t>Verify that the new code didn’t mess up anything that seems unrelated.</a:t>
            </a:r>
          </a:p>
          <a:p>
            <a:pPr algn="just"/>
            <a:r>
              <a:rPr lang="en-US" dirty="0" smtClean="0"/>
              <a:t>In </a:t>
            </a:r>
            <a:r>
              <a:rPr lang="en-US" b="1" dirty="0" smtClean="0"/>
              <a:t>regression</a:t>
            </a:r>
            <a:r>
              <a:rPr lang="en-US" i="1" dirty="0" smtClean="0"/>
              <a:t> </a:t>
            </a:r>
            <a:r>
              <a:rPr lang="en-US" dirty="0" smtClean="0"/>
              <a:t>testing, </a:t>
            </a:r>
            <a:r>
              <a:rPr lang="en-US" b="1" dirty="0" smtClean="0"/>
              <a:t>you test the program’s entire functionality </a:t>
            </a:r>
            <a:r>
              <a:rPr lang="en-US" dirty="0" smtClean="0"/>
              <a:t>to see if anything </a:t>
            </a:r>
            <a:r>
              <a:rPr lang="en-US" b="1" dirty="0" smtClean="0"/>
              <a:t>changed</a:t>
            </a:r>
            <a:r>
              <a:rPr lang="en-US" dirty="0" smtClean="0"/>
              <a:t> when you added </a:t>
            </a:r>
            <a:r>
              <a:rPr lang="en-US" b="1" dirty="0" smtClean="0"/>
              <a:t>new code </a:t>
            </a:r>
            <a:r>
              <a:rPr lang="en-US" dirty="0" smtClean="0"/>
              <a:t>to the project.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771387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Automated Testing</a:t>
            </a:r>
          </a:p>
        </p:txBody>
      </p:sp>
      <p:sp>
        <p:nvSpPr>
          <p:cNvPr id="3" name="Content Placeholder 2"/>
          <p:cNvSpPr>
            <a:spLocks noGrp="1"/>
          </p:cNvSpPr>
          <p:nvPr>
            <p:ph idx="1"/>
          </p:nvPr>
        </p:nvSpPr>
        <p:spPr/>
        <p:txBody>
          <a:bodyPr>
            <a:normAutofit/>
          </a:bodyPr>
          <a:lstStyle/>
          <a:p>
            <a:pPr algn="just"/>
            <a:r>
              <a:rPr lang="en-US" b="1" dirty="0" smtClean="0"/>
              <a:t>No time </a:t>
            </a:r>
            <a:r>
              <a:rPr lang="en-US" dirty="0" smtClean="0"/>
              <a:t>to run through every test every day. </a:t>
            </a:r>
          </a:p>
          <a:p>
            <a:pPr algn="just"/>
            <a:r>
              <a:rPr lang="en-US" dirty="0" smtClean="0"/>
              <a:t>Automated </a:t>
            </a:r>
            <a:r>
              <a:rPr lang="en-US" dirty="0"/>
              <a:t>testing tools let you </a:t>
            </a:r>
            <a:r>
              <a:rPr lang="en-US" dirty="0" smtClean="0"/>
              <a:t>define </a:t>
            </a:r>
            <a:r>
              <a:rPr lang="en-US" b="1" dirty="0"/>
              <a:t>tests</a:t>
            </a:r>
            <a:r>
              <a:rPr lang="en-US" dirty="0"/>
              <a:t> </a:t>
            </a:r>
            <a:r>
              <a:rPr lang="en-US" dirty="0" smtClean="0"/>
              <a:t>and the </a:t>
            </a:r>
            <a:r>
              <a:rPr lang="en-US" b="1" dirty="0"/>
              <a:t>results</a:t>
            </a:r>
            <a:r>
              <a:rPr lang="en-US" dirty="0"/>
              <a:t> they should produce. </a:t>
            </a:r>
            <a:endParaRPr lang="en-US" dirty="0" smtClean="0"/>
          </a:p>
          <a:p>
            <a:pPr lvl="1" algn="just"/>
            <a:r>
              <a:rPr lang="en-US" b="1" dirty="0" smtClean="0"/>
              <a:t>record </a:t>
            </a:r>
            <a:r>
              <a:rPr lang="en-US" b="1" dirty="0"/>
              <a:t>and replay keyboard events </a:t>
            </a:r>
            <a:r>
              <a:rPr lang="en-US" dirty="0"/>
              <a:t>and </a:t>
            </a:r>
            <a:r>
              <a:rPr lang="en-US" dirty="0" smtClean="0"/>
              <a:t>mouse movements </a:t>
            </a:r>
            <a:r>
              <a:rPr lang="en-US" dirty="0"/>
              <a:t>so that a test can interact with your </a:t>
            </a:r>
            <a:r>
              <a:rPr lang="en-US" b="1" dirty="0"/>
              <a:t>program’s user interface</a:t>
            </a:r>
            <a:r>
              <a:rPr lang="en-US" dirty="0" smtClean="0"/>
              <a:t>.</a:t>
            </a:r>
          </a:p>
          <a:p>
            <a:pPr lvl="1" algn="just"/>
            <a:r>
              <a:rPr lang="en-US" b="1" dirty="0" smtClean="0"/>
              <a:t>compare </a:t>
            </a:r>
            <a:r>
              <a:rPr lang="en-US" b="1" dirty="0"/>
              <a:t>images </a:t>
            </a:r>
            <a:r>
              <a:rPr lang="en-US" dirty="0"/>
              <a:t>to see if a result is </a:t>
            </a:r>
            <a:r>
              <a:rPr lang="en-US" dirty="0" smtClean="0"/>
              <a:t>correct.</a:t>
            </a:r>
          </a:p>
          <a:p>
            <a:pPr lvl="1" algn="just"/>
            <a:r>
              <a:rPr lang="en-US" dirty="0" smtClean="0"/>
              <a:t>run </a:t>
            </a:r>
            <a:r>
              <a:rPr lang="en-US" i="1" dirty="0" smtClean="0"/>
              <a:t>load tests </a:t>
            </a:r>
            <a:r>
              <a:rPr lang="en-US" dirty="0" smtClean="0"/>
              <a:t>that simulate a lot of users all </a:t>
            </a:r>
            <a:r>
              <a:rPr lang="en-US" b="1" dirty="0" smtClean="0"/>
              <a:t>running simultaneously </a:t>
            </a:r>
            <a:r>
              <a:rPr lang="en-US" dirty="0" smtClean="0"/>
              <a:t>to measure </a:t>
            </a:r>
            <a:r>
              <a:rPr lang="en-US" dirty="0"/>
              <a:t>performance</a:t>
            </a:r>
            <a:r>
              <a:rPr lang="en-US" dirty="0" smtClean="0"/>
              <a:t>.</a:t>
            </a:r>
          </a:p>
          <a:p>
            <a:pPr algn="just"/>
            <a:r>
              <a:rPr lang="en-US" dirty="0" smtClean="0"/>
              <a:t>A </a:t>
            </a:r>
            <a:r>
              <a:rPr lang="en-US" dirty="0"/>
              <a:t>good testing tool should let you </a:t>
            </a:r>
            <a:r>
              <a:rPr lang="en-US" b="1" dirty="0"/>
              <a:t>schedule tests </a:t>
            </a:r>
            <a:r>
              <a:rPr lang="en-US" dirty="0"/>
              <a:t>so that you can run regression testing every </a:t>
            </a:r>
            <a:r>
              <a:rPr lang="en-US" dirty="0" smtClean="0"/>
              <a:t>night after </a:t>
            </a:r>
            <a:r>
              <a:rPr lang="en-US" dirty="0"/>
              <a:t>the developers all go home.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44334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Component Interface Testing</a:t>
            </a:r>
          </a:p>
        </p:txBody>
      </p:sp>
      <p:sp>
        <p:nvSpPr>
          <p:cNvPr id="3" name="Content Placeholder 2"/>
          <p:cNvSpPr>
            <a:spLocks noGrp="1"/>
          </p:cNvSpPr>
          <p:nvPr>
            <p:ph idx="1"/>
          </p:nvPr>
        </p:nvSpPr>
        <p:spPr/>
        <p:txBody>
          <a:bodyPr>
            <a:normAutofit/>
          </a:bodyPr>
          <a:lstStyle/>
          <a:p>
            <a:pPr algn="just"/>
            <a:r>
              <a:rPr lang="en-US" sz="2000" dirty="0" smtClean="0"/>
              <a:t>It studies </a:t>
            </a:r>
            <a:r>
              <a:rPr lang="en-US" sz="2000" dirty="0"/>
              <a:t>the </a:t>
            </a:r>
            <a:r>
              <a:rPr lang="en-US" sz="2000" b="1" dirty="0"/>
              <a:t>interactions</a:t>
            </a:r>
            <a:r>
              <a:rPr lang="en-US" sz="2000" dirty="0"/>
              <a:t> between </a:t>
            </a:r>
            <a:r>
              <a:rPr lang="en-US" sz="2000" dirty="0" smtClean="0"/>
              <a:t>components.</a:t>
            </a:r>
          </a:p>
          <a:p>
            <a:pPr algn="just"/>
            <a:r>
              <a:rPr lang="en-US" sz="2000" dirty="0" smtClean="0"/>
              <a:t>Strategy : </a:t>
            </a:r>
          </a:p>
          <a:p>
            <a:pPr lvl="1" algn="just"/>
            <a:r>
              <a:rPr lang="en-US" sz="1800" dirty="0" smtClean="0"/>
              <a:t>think </a:t>
            </a:r>
            <a:r>
              <a:rPr lang="en-US" sz="1800" dirty="0"/>
              <a:t>of the interactions </a:t>
            </a:r>
            <a:r>
              <a:rPr lang="en-US" sz="1800" dirty="0" smtClean="0"/>
              <a:t>between components </a:t>
            </a:r>
            <a:r>
              <a:rPr lang="en-US" sz="1800" dirty="0"/>
              <a:t>as one component sending a message (a request or a response) to another. </a:t>
            </a:r>
            <a:endParaRPr lang="en-US" sz="1800" dirty="0" smtClean="0"/>
          </a:p>
          <a:p>
            <a:pPr lvl="1" algn="just"/>
            <a:r>
              <a:rPr lang="en-US" sz="1800" dirty="0" smtClean="0"/>
              <a:t>make </a:t>
            </a:r>
            <a:r>
              <a:rPr lang="en-US" sz="1800" dirty="0"/>
              <a:t>each component record its interactions (plus a timestamp) in a </a:t>
            </a:r>
            <a:r>
              <a:rPr lang="en-US" sz="1800" dirty="0" smtClean="0"/>
              <a:t>file</a:t>
            </a:r>
            <a:r>
              <a:rPr lang="en-US" sz="1800" dirty="0"/>
              <a:t>. </a:t>
            </a:r>
            <a:endParaRPr lang="en-US" sz="1800" dirty="0" smtClean="0"/>
          </a:p>
          <a:p>
            <a:pPr algn="just"/>
            <a:r>
              <a:rPr lang="en-US" sz="2000" dirty="0" smtClean="0"/>
              <a:t>To </a:t>
            </a:r>
            <a:r>
              <a:rPr lang="en-US" sz="2000" dirty="0"/>
              <a:t>test the </a:t>
            </a:r>
            <a:r>
              <a:rPr lang="en-US" sz="2000" dirty="0" smtClean="0"/>
              <a:t>component interfaces</a:t>
            </a:r>
            <a:r>
              <a:rPr lang="en-US" sz="2000" dirty="0"/>
              <a:t>, you exercise the system and then </a:t>
            </a:r>
            <a:r>
              <a:rPr lang="en-US" sz="2000" b="1" dirty="0"/>
              <a:t>review the timeline of recorded events </a:t>
            </a:r>
            <a:r>
              <a:rPr lang="en-US" sz="2000" dirty="0"/>
              <a:t>to see </a:t>
            </a:r>
            <a:r>
              <a:rPr lang="en-US" sz="2000" dirty="0" smtClean="0"/>
              <a:t>if </a:t>
            </a:r>
            <a:r>
              <a:rPr lang="fr-FR" sz="2000" dirty="0" err="1" smtClean="0"/>
              <a:t>everything</a:t>
            </a:r>
            <a:r>
              <a:rPr lang="fr-FR" sz="2000" dirty="0" smtClean="0"/>
              <a:t> </a:t>
            </a:r>
            <a:r>
              <a:rPr lang="fr-FR" sz="2000" dirty="0" err="1"/>
              <a:t>makes</a:t>
            </a:r>
            <a:r>
              <a:rPr lang="fr-FR" sz="2000" dirty="0"/>
              <a:t> </a:t>
            </a:r>
            <a:r>
              <a:rPr lang="fr-FR" sz="2000" dirty="0" err="1"/>
              <a:t>sense</a:t>
            </a:r>
            <a:r>
              <a:rPr lang="fr-FR" sz="2000" dirty="0"/>
              <a:t>.</a:t>
            </a: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73831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smtClean="0"/>
              <a:t>: </a:t>
            </a:r>
            <a:r>
              <a:rPr lang="fr-FR" dirty="0" smtClean="0"/>
              <a:t>System </a:t>
            </a:r>
            <a:r>
              <a:rPr lang="fr-FR" dirty="0" err="1"/>
              <a:t>Testing</a:t>
            </a:r>
            <a:endParaRPr lang="fr-FR" dirty="0"/>
          </a:p>
        </p:txBody>
      </p:sp>
      <p:sp>
        <p:nvSpPr>
          <p:cNvPr id="3" name="Content Placeholder 2"/>
          <p:cNvSpPr>
            <a:spLocks noGrp="1"/>
          </p:cNvSpPr>
          <p:nvPr>
            <p:ph idx="1"/>
          </p:nvPr>
        </p:nvSpPr>
        <p:spPr/>
        <p:txBody>
          <a:bodyPr>
            <a:normAutofit/>
          </a:bodyPr>
          <a:lstStyle/>
          <a:p>
            <a:pPr algn="just"/>
            <a:r>
              <a:rPr lang="en-US" sz="2000" dirty="0"/>
              <a:t>A</a:t>
            </a:r>
            <a:r>
              <a:rPr lang="en-US" sz="2000" dirty="0" smtClean="0"/>
              <a:t>n </a:t>
            </a:r>
            <a:r>
              <a:rPr lang="en-US" sz="2000" dirty="0"/>
              <a:t>end‐to‐end </a:t>
            </a:r>
            <a:r>
              <a:rPr lang="en-US" sz="2000" dirty="0" smtClean="0"/>
              <a:t>run-through </a:t>
            </a:r>
            <a:r>
              <a:rPr lang="en-US" sz="2000" dirty="0"/>
              <a:t>of the whole </a:t>
            </a:r>
            <a:r>
              <a:rPr lang="en-US" sz="2000" dirty="0" smtClean="0"/>
              <a:t>system.</a:t>
            </a:r>
          </a:p>
          <a:p>
            <a:pPr algn="just"/>
            <a:r>
              <a:rPr lang="en-US" sz="2000" dirty="0"/>
              <a:t>Ideally, a system test exercises </a:t>
            </a:r>
            <a:r>
              <a:rPr lang="en-US" sz="2000" b="1" dirty="0"/>
              <a:t>every part of the system </a:t>
            </a:r>
            <a:r>
              <a:rPr lang="en-US" sz="2000" dirty="0"/>
              <a:t>to discover as many bugs as possible</a:t>
            </a:r>
            <a:r>
              <a:rPr lang="en-US" sz="2000" dirty="0" smtClean="0"/>
              <a:t>.</a:t>
            </a:r>
          </a:p>
          <a:p>
            <a:pPr algn="just"/>
            <a:r>
              <a:rPr lang="en-US" sz="2000" dirty="0" smtClean="0"/>
              <a:t>An in-depth </a:t>
            </a:r>
            <a:r>
              <a:rPr lang="en-US" sz="2000" dirty="0"/>
              <a:t>system test may need to explore </a:t>
            </a:r>
            <a:r>
              <a:rPr lang="en-US" sz="2000" b="1" dirty="0"/>
              <a:t>many possible paths </a:t>
            </a:r>
            <a:r>
              <a:rPr lang="en-US" sz="2000" dirty="0"/>
              <a:t>of interaction with the application.</a:t>
            </a:r>
          </a:p>
          <a:p>
            <a:pPr algn="just"/>
            <a:r>
              <a:rPr lang="en-US" sz="2000" dirty="0"/>
              <a:t>Unfortunately, even simple programs usually contain a practically </a:t>
            </a:r>
            <a:r>
              <a:rPr lang="en-US" sz="2000" b="1" dirty="0"/>
              <a:t>unlimited number of </a:t>
            </a:r>
            <a:r>
              <a:rPr lang="en-US" sz="2000" b="1" dirty="0" smtClean="0"/>
              <a:t>possible </a:t>
            </a:r>
            <a:r>
              <a:rPr lang="fr-FR" sz="2000" b="1" dirty="0" err="1" smtClean="0"/>
              <a:t>paths</a:t>
            </a:r>
            <a:r>
              <a:rPr lang="fr-FR" sz="2000" dirty="0" smtClean="0"/>
              <a:t> </a:t>
            </a:r>
            <a:r>
              <a:rPr lang="fr-FR" sz="2000" dirty="0"/>
              <a:t>of interaction.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32735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Acceptance Testing</a:t>
            </a:r>
          </a:p>
        </p:txBody>
      </p:sp>
      <p:sp>
        <p:nvSpPr>
          <p:cNvPr id="3" name="Content Placeholder 2"/>
          <p:cNvSpPr>
            <a:spLocks noGrp="1"/>
          </p:cNvSpPr>
          <p:nvPr>
            <p:ph idx="1"/>
          </p:nvPr>
        </p:nvSpPr>
        <p:spPr/>
        <p:txBody>
          <a:bodyPr/>
          <a:lstStyle/>
          <a:p>
            <a:pPr algn="just"/>
            <a:r>
              <a:rPr lang="en-US" dirty="0"/>
              <a:t>D</a:t>
            </a:r>
            <a:r>
              <a:rPr lang="en-US" dirty="0" smtClean="0"/>
              <a:t>etermine </a:t>
            </a:r>
            <a:r>
              <a:rPr lang="en-US" dirty="0"/>
              <a:t>whether the </a:t>
            </a:r>
            <a:r>
              <a:rPr lang="en-US" dirty="0" smtClean="0"/>
              <a:t>finished </a:t>
            </a:r>
            <a:r>
              <a:rPr lang="en-US" dirty="0"/>
              <a:t>application </a:t>
            </a:r>
            <a:r>
              <a:rPr lang="en-US" b="1" dirty="0" smtClean="0"/>
              <a:t>meets</a:t>
            </a:r>
            <a:r>
              <a:rPr lang="en-US" dirty="0" smtClean="0"/>
              <a:t> </a:t>
            </a:r>
            <a:r>
              <a:rPr lang="en-US" dirty="0"/>
              <a:t>the </a:t>
            </a:r>
            <a:r>
              <a:rPr lang="en-US" dirty="0" smtClean="0"/>
              <a:t>customers’ requirements</a:t>
            </a:r>
            <a:r>
              <a:rPr lang="en-US" dirty="0"/>
              <a:t>. </a:t>
            </a:r>
            <a:endParaRPr lang="en-US" dirty="0" smtClean="0"/>
          </a:p>
          <a:p>
            <a:pPr algn="just"/>
            <a:r>
              <a:rPr lang="en-US" dirty="0" smtClean="0"/>
              <a:t>Normally</a:t>
            </a:r>
            <a:r>
              <a:rPr lang="en-US" dirty="0"/>
              <a:t>, a </a:t>
            </a:r>
            <a:r>
              <a:rPr lang="en-US" b="1" dirty="0"/>
              <a:t>user or other customer representative </a:t>
            </a:r>
            <a:r>
              <a:rPr lang="en-US" dirty="0"/>
              <a:t>sits down with the application </a:t>
            </a:r>
            <a:r>
              <a:rPr lang="en-US" dirty="0" smtClean="0"/>
              <a:t>and runs </a:t>
            </a:r>
            <a:r>
              <a:rPr lang="en-US" dirty="0"/>
              <a:t>through all the user cases you </a:t>
            </a:r>
            <a:r>
              <a:rPr lang="en-US" dirty="0" smtClean="0"/>
              <a:t>identified </a:t>
            </a:r>
            <a:r>
              <a:rPr lang="en-US" dirty="0"/>
              <a:t>during the requirements gathering phase to </a:t>
            </a:r>
            <a:r>
              <a:rPr lang="en-US" b="1" dirty="0"/>
              <a:t>make </a:t>
            </a:r>
            <a:r>
              <a:rPr lang="en-US" b="1" dirty="0" smtClean="0"/>
              <a:t>sure </a:t>
            </a:r>
            <a:r>
              <a:rPr lang="fr-FR" b="1" dirty="0" err="1" smtClean="0"/>
              <a:t>everything</a:t>
            </a:r>
            <a:r>
              <a:rPr lang="fr-FR" b="1" dirty="0" smtClean="0"/>
              <a:t> </a:t>
            </a:r>
            <a:r>
              <a:rPr lang="fr-FR" b="1" dirty="0" err="1"/>
              <a:t>works</a:t>
            </a:r>
            <a:r>
              <a:rPr lang="fr-FR" b="1" dirty="0"/>
              <a:t> as </a:t>
            </a:r>
            <a:r>
              <a:rPr lang="fr-FR" b="1" dirty="0" err="1"/>
              <a:t>advertised</a:t>
            </a:r>
            <a:r>
              <a:rPr lang="fr-FR" dirty="0" smtClean="0"/>
              <a:t>.</a:t>
            </a:r>
          </a:p>
          <a:p>
            <a:pPr algn="just"/>
            <a:r>
              <a:rPr lang="en-US" dirty="0"/>
              <a:t>Customers </a:t>
            </a:r>
            <a:r>
              <a:rPr lang="en-US" b="1" dirty="0"/>
              <a:t>may</a:t>
            </a:r>
            <a:r>
              <a:rPr lang="en-US" dirty="0"/>
              <a:t> decide that </a:t>
            </a:r>
            <a:r>
              <a:rPr lang="en-US" dirty="0" smtClean="0"/>
              <a:t>their </a:t>
            </a:r>
            <a:r>
              <a:rPr lang="en-US" b="1" dirty="0" smtClean="0"/>
              <a:t>interpretation</a:t>
            </a:r>
            <a:r>
              <a:rPr lang="en-US" dirty="0" smtClean="0"/>
              <a:t> </a:t>
            </a:r>
            <a:r>
              <a:rPr lang="en-US" dirty="0"/>
              <a:t>of a use case is </a:t>
            </a:r>
            <a:r>
              <a:rPr lang="en-US" b="1" dirty="0"/>
              <a:t>different</a:t>
            </a:r>
            <a:r>
              <a:rPr lang="en-US" dirty="0"/>
              <a:t> from yours. </a:t>
            </a:r>
            <a:endParaRPr lang="en-US" dirty="0" smtClean="0"/>
          </a:p>
          <a:p>
            <a:pPr algn="just"/>
            <a:r>
              <a:rPr lang="en-US" dirty="0" smtClean="0"/>
              <a:t>Or </a:t>
            </a:r>
            <a:r>
              <a:rPr lang="en-US" dirty="0"/>
              <a:t>they may decide that what </a:t>
            </a:r>
            <a:r>
              <a:rPr lang="en-US" b="1" dirty="0"/>
              <a:t>they need </a:t>
            </a:r>
            <a:r>
              <a:rPr lang="en-US" b="1" dirty="0" smtClean="0"/>
              <a:t>is different </a:t>
            </a:r>
            <a:r>
              <a:rPr lang="en-US" b="1" dirty="0"/>
              <a:t>from what they thought they needed </a:t>
            </a:r>
            <a:r>
              <a:rPr lang="en-US" dirty="0"/>
              <a:t>during requirements gathering.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218134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Other Testing Categories</a:t>
            </a:r>
          </a:p>
        </p:txBody>
      </p:sp>
      <p:sp>
        <p:nvSpPr>
          <p:cNvPr id="3" name="Content Placeholder 2"/>
          <p:cNvSpPr>
            <a:spLocks noGrp="1"/>
          </p:cNvSpPr>
          <p:nvPr>
            <p:ph idx="1"/>
          </p:nvPr>
        </p:nvSpPr>
        <p:spPr/>
        <p:txBody>
          <a:bodyPr>
            <a:normAutofit fontScale="85000" lnSpcReduction="20000"/>
          </a:bodyPr>
          <a:lstStyle/>
          <a:p>
            <a:pPr algn="just"/>
            <a:r>
              <a:rPr lang="en-US" b="1" dirty="0"/>
              <a:t>Accessibility test </a:t>
            </a:r>
            <a:r>
              <a:rPr lang="en-US" dirty="0"/>
              <a:t>—Tests the application for accessibility by those with </a:t>
            </a:r>
            <a:r>
              <a:rPr lang="en-US" b="1" dirty="0"/>
              <a:t>visual, hearing</a:t>
            </a:r>
            <a:r>
              <a:rPr lang="en-US" dirty="0"/>
              <a:t>, </a:t>
            </a:r>
            <a:r>
              <a:rPr lang="en-US" dirty="0" smtClean="0"/>
              <a:t>or </a:t>
            </a:r>
            <a:r>
              <a:rPr lang="fr-FR" dirty="0" err="1" smtClean="0"/>
              <a:t>other</a:t>
            </a:r>
            <a:r>
              <a:rPr lang="fr-FR" dirty="0" smtClean="0"/>
              <a:t> </a:t>
            </a:r>
            <a:r>
              <a:rPr lang="fr-FR" dirty="0" err="1"/>
              <a:t>impairments</a:t>
            </a:r>
            <a:r>
              <a:rPr lang="fr-FR" dirty="0"/>
              <a:t>.</a:t>
            </a:r>
          </a:p>
          <a:p>
            <a:pPr algn="just"/>
            <a:r>
              <a:rPr lang="en-US" b="1" dirty="0" smtClean="0"/>
              <a:t>Alpha </a:t>
            </a:r>
            <a:r>
              <a:rPr lang="en-US" b="1" dirty="0"/>
              <a:t>test </a:t>
            </a:r>
            <a:r>
              <a:rPr lang="en-US" dirty="0"/>
              <a:t>—First round testing by s</a:t>
            </a:r>
            <a:r>
              <a:rPr lang="en-US" b="1" dirty="0"/>
              <a:t>elected</a:t>
            </a:r>
            <a:r>
              <a:rPr lang="en-US" dirty="0"/>
              <a:t> </a:t>
            </a:r>
            <a:r>
              <a:rPr lang="en-US" b="1" dirty="0"/>
              <a:t>customers</a:t>
            </a:r>
            <a:r>
              <a:rPr lang="en-US" dirty="0"/>
              <a:t> or </a:t>
            </a:r>
            <a:r>
              <a:rPr lang="en-US" b="1" dirty="0"/>
              <a:t>independent testers</a:t>
            </a:r>
            <a:r>
              <a:rPr lang="en-US" dirty="0"/>
              <a:t>. Alpha </a:t>
            </a:r>
            <a:r>
              <a:rPr lang="en-US" dirty="0" smtClean="0"/>
              <a:t>tests usually </a:t>
            </a:r>
            <a:r>
              <a:rPr lang="en-US" dirty="0"/>
              <a:t>uncover lots of bugs and defects, so they generally </a:t>
            </a:r>
            <a:r>
              <a:rPr lang="en-US" b="1" dirty="0"/>
              <a:t>aren’t open to a huge number </a:t>
            </a:r>
            <a:r>
              <a:rPr lang="en-US" b="1" dirty="0" smtClean="0"/>
              <a:t>of users </a:t>
            </a:r>
            <a:r>
              <a:rPr lang="en-US" dirty="0"/>
              <a:t>because that might ruin your reputation for building good software</a:t>
            </a:r>
            <a:r>
              <a:rPr lang="en-US" dirty="0" smtClean="0"/>
              <a:t>.</a:t>
            </a:r>
          </a:p>
          <a:p>
            <a:pPr algn="just"/>
            <a:r>
              <a:rPr lang="en-US" b="1" dirty="0"/>
              <a:t>Beta </a:t>
            </a:r>
            <a:r>
              <a:rPr lang="en-US" b="1" dirty="0" smtClean="0"/>
              <a:t>test</a:t>
            </a:r>
            <a:r>
              <a:rPr lang="en-US" dirty="0" smtClean="0"/>
              <a:t> —Second </a:t>
            </a:r>
            <a:r>
              <a:rPr lang="en-US" dirty="0"/>
              <a:t>round testing after alpha test. Generally, you shouldn’t give users </a:t>
            </a:r>
            <a:r>
              <a:rPr lang="en-US" dirty="0" smtClean="0"/>
              <a:t>beta versions </a:t>
            </a:r>
            <a:r>
              <a:rPr lang="en-US" dirty="0"/>
              <a:t>until the application </a:t>
            </a:r>
            <a:r>
              <a:rPr lang="en-US" b="1" dirty="0"/>
              <a:t>is quite solid</a:t>
            </a:r>
            <a:r>
              <a:rPr lang="en-US" dirty="0"/>
              <a:t> or you might damage your reputation for </a:t>
            </a:r>
            <a:r>
              <a:rPr lang="en-US" dirty="0" smtClean="0"/>
              <a:t>building good </a:t>
            </a:r>
            <a:r>
              <a:rPr lang="en-US" dirty="0"/>
              <a:t>software. </a:t>
            </a:r>
            <a:endParaRPr lang="en-US" dirty="0" smtClean="0"/>
          </a:p>
          <a:p>
            <a:pPr algn="just"/>
            <a:r>
              <a:rPr lang="en-US" b="1" dirty="0" smtClean="0"/>
              <a:t>Compatibility </a:t>
            </a:r>
            <a:r>
              <a:rPr lang="en-US" b="1" dirty="0"/>
              <a:t>test </a:t>
            </a:r>
            <a:r>
              <a:rPr lang="en-US" dirty="0"/>
              <a:t>—Focuses on </a:t>
            </a:r>
            <a:r>
              <a:rPr lang="en-US" b="1" dirty="0"/>
              <a:t>compatibility</a:t>
            </a:r>
            <a:r>
              <a:rPr lang="en-US" dirty="0"/>
              <a:t> with different environments such as </a:t>
            </a:r>
            <a:r>
              <a:rPr lang="en-US" dirty="0" smtClean="0"/>
              <a:t>computers running </a:t>
            </a:r>
            <a:r>
              <a:rPr lang="en-US" b="1" dirty="0"/>
              <a:t>older operating system </a:t>
            </a:r>
            <a:r>
              <a:rPr lang="en-US" dirty="0"/>
              <a:t>versions. Also checks compatibility with older versions of </a:t>
            </a:r>
            <a:r>
              <a:rPr lang="en-US" dirty="0" smtClean="0"/>
              <a:t>the </a:t>
            </a:r>
            <a:r>
              <a:rPr lang="en-US" b="1" dirty="0" smtClean="0"/>
              <a:t>application’s files</a:t>
            </a:r>
            <a:r>
              <a:rPr lang="en-US" b="1" dirty="0"/>
              <a:t>, databases</a:t>
            </a:r>
            <a:r>
              <a:rPr lang="en-US" dirty="0"/>
              <a:t>, and other saved data.</a:t>
            </a:r>
          </a:p>
          <a:p>
            <a:pPr algn="just"/>
            <a:r>
              <a:rPr lang="en-US" b="1" dirty="0" smtClean="0"/>
              <a:t>Destructive </a:t>
            </a:r>
            <a:r>
              <a:rPr lang="en-US" b="1" dirty="0"/>
              <a:t>test </a:t>
            </a:r>
            <a:r>
              <a:rPr lang="en-US" dirty="0"/>
              <a:t>—Makes the application fail so that you can study its behavior when </a:t>
            </a:r>
            <a:r>
              <a:rPr lang="en-US" dirty="0" smtClean="0"/>
              <a:t>the worst </a:t>
            </a:r>
            <a:r>
              <a:rPr lang="en-US" dirty="0"/>
              <a:t>happens. </a:t>
            </a:r>
            <a:r>
              <a:rPr lang="en-US" dirty="0" smtClean="0"/>
              <a:t>You </a:t>
            </a:r>
            <a:r>
              <a:rPr lang="en-US" dirty="0"/>
              <a:t>won’t actually destroy the code</a:t>
            </a:r>
            <a:r>
              <a:rPr lang="en-US" dirty="0" smtClean="0"/>
              <a:t>. You’ll </a:t>
            </a:r>
            <a:r>
              <a:rPr lang="en-US" dirty="0"/>
              <a:t>destroy the </a:t>
            </a:r>
            <a:r>
              <a:rPr lang="en-US" b="1" dirty="0"/>
              <a:t>application’s performance</a:t>
            </a:r>
            <a:r>
              <a:rPr lang="en-US" dirty="0" smtClean="0"/>
              <a:t>.</a:t>
            </a:r>
            <a:endParaRPr lang="en-US" dirty="0"/>
          </a:p>
          <a:p>
            <a:pPr algn="just"/>
            <a:r>
              <a:rPr lang="en-US" b="1" dirty="0" smtClean="0"/>
              <a:t>Functional </a:t>
            </a:r>
            <a:r>
              <a:rPr lang="en-US" b="1" dirty="0"/>
              <a:t>test </a:t>
            </a:r>
            <a:r>
              <a:rPr lang="en-US" dirty="0"/>
              <a:t>—Deals with features the application provides. These are generally listed </a:t>
            </a:r>
            <a:r>
              <a:rPr lang="en-US" dirty="0" smtClean="0"/>
              <a:t>in </a:t>
            </a:r>
            <a:r>
              <a:rPr lang="fr-FR" dirty="0" smtClean="0"/>
              <a:t>the </a:t>
            </a:r>
            <a:r>
              <a:rPr lang="fr-FR" dirty="0" err="1"/>
              <a:t>requirements</a:t>
            </a:r>
            <a:r>
              <a:rPr lang="fr-FR" dirty="0"/>
              <a:t>.</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49297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TESTING </a:t>
            </a:r>
            <a:r>
              <a:rPr lang="en-US" dirty="0"/>
              <a:t>: Other Testing Categories</a:t>
            </a:r>
          </a:p>
        </p:txBody>
      </p:sp>
      <p:sp>
        <p:nvSpPr>
          <p:cNvPr id="3" name="Content Placeholder 2"/>
          <p:cNvSpPr>
            <a:spLocks noGrp="1"/>
          </p:cNvSpPr>
          <p:nvPr>
            <p:ph idx="1"/>
          </p:nvPr>
        </p:nvSpPr>
        <p:spPr/>
        <p:txBody>
          <a:bodyPr>
            <a:normAutofit fontScale="85000" lnSpcReduction="10000"/>
          </a:bodyPr>
          <a:lstStyle/>
          <a:p>
            <a:pPr algn="just"/>
            <a:r>
              <a:rPr lang="en-US" b="1" dirty="0"/>
              <a:t>Installation test </a:t>
            </a:r>
            <a:r>
              <a:rPr lang="en-US" dirty="0"/>
              <a:t>—Makes sure you can successfully </a:t>
            </a:r>
            <a:r>
              <a:rPr lang="en-US" b="1" dirty="0"/>
              <a:t>install</a:t>
            </a:r>
            <a:r>
              <a:rPr lang="en-US" dirty="0"/>
              <a:t> the system on a fresh computer.</a:t>
            </a:r>
          </a:p>
          <a:p>
            <a:pPr algn="just"/>
            <a:r>
              <a:rPr lang="en-US" b="1" dirty="0" smtClean="0"/>
              <a:t>Internationalization </a:t>
            </a:r>
            <a:r>
              <a:rPr lang="en-US" b="1" dirty="0"/>
              <a:t>test </a:t>
            </a:r>
            <a:r>
              <a:rPr lang="en-US" dirty="0"/>
              <a:t>—Tests the application on computers localized </a:t>
            </a:r>
            <a:r>
              <a:rPr lang="en-US" b="1" dirty="0"/>
              <a:t>for different parts </a:t>
            </a:r>
            <a:r>
              <a:rPr lang="en-US" b="1" dirty="0" smtClean="0"/>
              <a:t>of the </a:t>
            </a:r>
            <a:r>
              <a:rPr lang="en-US" b="1" dirty="0"/>
              <a:t>world</a:t>
            </a:r>
            <a:r>
              <a:rPr lang="en-US" dirty="0"/>
              <a:t>. This should be carried out by people who are natives of the locales.</a:t>
            </a:r>
          </a:p>
          <a:p>
            <a:pPr algn="just"/>
            <a:r>
              <a:rPr lang="en-US" b="1" dirty="0" smtClean="0"/>
              <a:t>Nonfunctional </a:t>
            </a:r>
            <a:r>
              <a:rPr lang="en-US" b="1" dirty="0"/>
              <a:t>test </a:t>
            </a:r>
            <a:r>
              <a:rPr lang="en-US" dirty="0"/>
              <a:t>—Studies application characteristics that </a:t>
            </a:r>
            <a:r>
              <a:rPr lang="en-US" b="1" dirty="0"/>
              <a:t>aren’t related to </a:t>
            </a:r>
            <a:r>
              <a:rPr lang="en-US" b="1" dirty="0" smtClean="0"/>
              <a:t>specific functions </a:t>
            </a:r>
            <a:r>
              <a:rPr lang="en-US" dirty="0"/>
              <a:t>the users will perform. For example, these tests might check performance </a:t>
            </a:r>
            <a:r>
              <a:rPr lang="en-US" dirty="0" smtClean="0"/>
              <a:t>under a </a:t>
            </a:r>
            <a:r>
              <a:rPr lang="en-US" dirty="0"/>
              <a:t>heavy user load, with </a:t>
            </a:r>
            <a:r>
              <a:rPr lang="en-US" b="1" dirty="0"/>
              <a:t>limited memory</a:t>
            </a:r>
            <a:r>
              <a:rPr lang="en-US" dirty="0"/>
              <a:t>, or with </a:t>
            </a:r>
            <a:r>
              <a:rPr lang="en-US" b="1" dirty="0"/>
              <a:t>missing network connections</a:t>
            </a:r>
            <a:r>
              <a:rPr lang="en-US" dirty="0"/>
              <a:t>. These </a:t>
            </a:r>
            <a:r>
              <a:rPr lang="en-US" dirty="0" smtClean="0"/>
              <a:t>often </a:t>
            </a:r>
            <a:r>
              <a:rPr lang="fr-FR" b="1" dirty="0" err="1" smtClean="0"/>
              <a:t>identify</a:t>
            </a:r>
            <a:r>
              <a:rPr lang="fr-FR" b="1" dirty="0" smtClean="0"/>
              <a:t> </a:t>
            </a:r>
            <a:r>
              <a:rPr lang="fr-FR" b="1" dirty="0"/>
              <a:t>minimal </a:t>
            </a:r>
            <a:r>
              <a:rPr lang="fr-FR" b="1" dirty="0" err="1"/>
              <a:t>requirements</a:t>
            </a:r>
            <a:r>
              <a:rPr lang="fr-FR" dirty="0"/>
              <a:t>.</a:t>
            </a:r>
          </a:p>
          <a:p>
            <a:pPr algn="just"/>
            <a:r>
              <a:rPr lang="en-US" b="1" dirty="0" smtClean="0"/>
              <a:t>Performance </a:t>
            </a:r>
            <a:r>
              <a:rPr lang="en-US" b="1" dirty="0"/>
              <a:t>test </a:t>
            </a:r>
            <a:r>
              <a:rPr lang="en-US" dirty="0"/>
              <a:t>—Studies the application’s performance under </a:t>
            </a:r>
            <a:r>
              <a:rPr lang="en-US" b="1" dirty="0"/>
              <a:t>various conditions </a:t>
            </a:r>
            <a:r>
              <a:rPr lang="en-US" dirty="0" smtClean="0"/>
              <a:t>such as </a:t>
            </a:r>
            <a:r>
              <a:rPr lang="en-US" dirty="0"/>
              <a:t>normal usage, heavy user load, limited resources (such as disk space), and time of day</a:t>
            </a:r>
            <a:r>
              <a:rPr lang="en-US" dirty="0" smtClean="0"/>
              <a:t>. Records </a:t>
            </a:r>
            <a:r>
              <a:rPr lang="en-US" dirty="0"/>
              <a:t>metrics such as the number of records processed per hour under different conditions.</a:t>
            </a:r>
          </a:p>
          <a:p>
            <a:pPr algn="just"/>
            <a:r>
              <a:rPr lang="en-US" b="1" dirty="0" smtClean="0"/>
              <a:t>Security </a:t>
            </a:r>
            <a:r>
              <a:rPr lang="en-US" b="1" dirty="0"/>
              <a:t>test </a:t>
            </a:r>
            <a:r>
              <a:rPr lang="en-US" dirty="0"/>
              <a:t>—Studies the application’s security. This includes security of the login process</a:t>
            </a:r>
            <a:r>
              <a:rPr lang="en-US" dirty="0" smtClean="0"/>
              <a:t>, </a:t>
            </a:r>
            <a:r>
              <a:rPr lang="fr-FR" dirty="0" smtClean="0"/>
              <a:t>communications</a:t>
            </a:r>
            <a:r>
              <a:rPr lang="fr-FR" dirty="0"/>
              <a:t>, and data.</a:t>
            </a:r>
          </a:p>
          <a:p>
            <a:pPr algn="just"/>
            <a:r>
              <a:rPr lang="en-US" b="1" dirty="0" smtClean="0"/>
              <a:t>Usability </a:t>
            </a:r>
            <a:r>
              <a:rPr lang="en-US" b="1" dirty="0"/>
              <a:t>test </a:t>
            </a:r>
            <a:r>
              <a:rPr lang="en-US" dirty="0"/>
              <a:t>—Determines whether the user interface is intuitive and easy to use.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0148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TESTING TECHNIQUES</a:t>
            </a:r>
          </a:p>
        </p:txBody>
      </p:sp>
      <p:sp>
        <p:nvSpPr>
          <p:cNvPr id="3" name="Content Placeholder 2"/>
          <p:cNvSpPr>
            <a:spLocks noGrp="1"/>
          </p:cNvSpPr>
          <p:nvPr>
            <p:ph idx="1"/>
          </p:nvPr>
        </p:nvSpPr>
        <p:spPr/>
        <p:txBody>
          <a:bodyPr>
            <a:normAutofit/>
          </a:bodyPr>
          <a:lstStyle/>
          <a:p>
            <a:pPr algn="just"/>
            <a:r>
              <a:rPr lang="en-US" sz="2400" dirty="0" smtClean="0"/>
              <a:t>In some </a:t>
            </a:r>
            <a:r>
              <a:rPr lang="en-US" sz="2400" dirty="0"/>
              <a:t>different </a:t>
            </a:r>
            <a:r>
              <a:rPr lang="en-US" sz="2400" b="1" dirty="0"/>
              <a:t>levels of testing </a:t>
            </a:r>
            <a:r>
              <a:rPr lang="en-US" sz="2400" dirty="0"/>
              <a:t>(unit, integration, component</a:t>
            </a:r>
            <a:r>
              <a:rPr lang="en-US" sz="2400" dirty="0" smtClean="0"/>
              <a:t>, system</a:t>
            </a:r>
            <a:r>
              <a:rPr lang="en-US" sz="2400" dirty="0"/>
              <a:t>, and acceptance</a:t>
            </a:r>
            <a:r>
              <a:rPr lang="en-US" sz="2400" dirty="0" smtClean="0"/>
              <a:t>), </a:t>
            </a:r>
            <a:r>
              <a:rPr lang="en-US" sz="2400" b="1" dirty="0"/>
              <a:t>some methods for testing </a:t>
            </a:r>
            <a:r>
              <a:rPr lang="en-US" sz="2400" dirty="0" smtClean="0"/>
              <a:t>were described, but we </a:t>
            </a:r>
            <a:r>
              <a:rPr lang="en-US" sz="2400" dirty="0"/>
              <a:t>didn’t explain </a:t>
            </a:r>
            <a:r>
              <a:rPr lang="en-US" sz="2400" b="1" dirty="0" smtClean="0"/>
              <a:t>specific </a:t>
            </a:r>
            <a:r>
              <a:rPr lang="en-US" sz="2400" b="1" dirty="0"/>
              <a:t>techniques </a:t>
            </a:r>
            <a:r>
              <a:rPr lang="en-US" sz="2400" dirty="0"/>
              <a:t>for performing actual tests</a:t>
            </a:r>
            <a:r>
              <a:rPr lang="en-US" sz="2400" dirty="0" smtClean="0"/>
              <a:t>.</a:t>
            </a:r>
          </a:p>
          <a:p>
            <a:pPr lvl="1" algn="just"/>
            <a:r>
              <a:rPr lang="en-US" sz="2000" dirty="0" smtClean="0"/>
              <a:t>In </a:t>
            </a:r>
            <a:r>
              <a:rPr lang="en-US" sz="2000" dirty="0"/>
              <a:t>particular, they didn’t discuss </a:t>
            </a:r>
            <a:r>
              <a:rPr lang="en-US" sz="2000" b="1" dirty="0"/>
              <a:t>generating data for tests</a:t>
            </a:r>
            <a:r>
              <a:rPr lang="en-US" sz="2000" dirty="0" smtClean="0"/>
              <a:t>. </a:t>
            </a:r>
          </a:p>
          <a:p>
            <a:pPr lvl="1" algn="just"/>
            <a:r>
              <a:rPr lang="en-US" sz="2000" dirty="0" smtClean="0"/>
              <a:t>Some </a:t>
            </a:r>
            <a:r>
              <a:rPr lang="en-US" sz="2000" b="1" dirty="0"/>
              <a:t>approaches to designing </a:t>
            </a:r>
            <a:r>
              <a:rPr lang="en-US" sz="2000" dirty="0"/>
              <a:t>tests to </a:t>
            </a:r>
            <a:r>
              <a:rPr lang="en-US" sz="2000" dirty="0" smtClean="0"/>
              <a:t>find </a:t>
            </a:r>
            <a:r>
              <a:rPr lang="en-US" sz="2000" dirty="0"/>
              <a:t>as many bugs as possible.</a:t>
            </a:r>
            <a:endParaRPr lang="fr-FR"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25086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Exhaustive </a:t>
            </a:r>
            <a:r>
              <a:rPr lang="fr-FR" dirty="0" err="1"/>
              <a:t>Testing</a:t>
            </a:r>
            <a:endParaRPr lang="fr-FR" dirty="0"/>
          </a:p>
        </p:txBody>
      </p:sp>
      <p:sp>
        <p:nvSpPr>
          <p:cNvPr id="3" name="Content Placeholder 2"/>
          <p:cNvSpPr>
            <a:spLocks noGrp="1"/>
          </p:cNvSpPr>
          <p:nvPr>
            <p:ph idx="1"/>
          </p:nvPr>
        </p:nvSpPr>
        <p:spPr/>
        <p:txBody>
          <a:bodyPr>
            <a:normAutofit/>
          </a:bodyPr>
          <a:lstStyle/>
          <a:p>
            <a:pPr algn="just"/>
            <a:r>
              <a:rPr lang="en-US" sz="2000" dirty="0"/>
              <a:t>In some cases, you may be able to test a method with </a:t>
            </a:r>
            <a:r>
              <a:rPr lang="en-US" sz="2000" b="1" dirty="0"/>
              <a:t>every possible input</a:t>
            </a:r>
            <a:r>
              <a:rPr lang="en-US" sz="2000" dirty="0" smtClean="0"/>
              <a:t>.</a:t>
            </a:r>
          </a:p>
          <a:p>
            <a:pPr algn="just"/>
            <a:r>
              <a:rPr lang="en-US" sz="2000" dirty="0"/>
              <a:t>Unfortunately, most methods take </a:t>
            </a:r>
            <a:r>
              <a:rPr lang="en-US" sz="2000" b="1" dirty="0"/>
              <a:t>too </a:t>
            </a:r>
            <a:r>
              <a:rPr lang="en-US" sz="2000" b="1" dirty="0" smtClean="0"/>
              <a:t>many combinations </a:t>
            </a:r>
            <a:r>
              <a:rPr lang="en-US" sz="2000" dirty="0"/>
              <a:t>of input parameters for you to </a:t>
            </a:r>
            <a:r>
              <a:rPr lang="en-US" sz="2000" b="1" dirty="0"/>
              <a:t>exhaustively</a:t>
            </a:r>
            <a:r>
              <a:rPr lang="en-US" sz="2000" dirty="0"/>
              <a:t> try them all.</a:t>
            </a:r>
            <a:endParaRPr lang="fr-FR"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79931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fr-FR" dirty="0"/>
          </a:p>
        </p:txBody>
      </p:sp>
      <p:sp>
        <p:nvSpPr>
          <p:cNvPr id="3" name="Content Placeholder 2"/>
          <p:cNvSpPr>
            <a:spLocks noGrp="1"/>
          </p:cNvSpPr>
          <p:nvPr>
            <p:ph idx="1"/>
          </p:nvPr>
        </p:nvSpPr>
        <p:spPr/>
        <p:txBody>
          <a:bodyPr>
            <a:normAutofit/>
          </a:bodyPr>
          <a:lstStyle/>
          <a:p>
            <a:pPr algn="just"/>
            <a:r>
              <a:rPr lang="fr-FR" sz="2000" dirty="0" smtClean="0"/>
              <a:t>A software </a:t>
            </a:r>
            <a:r>
              <a:rPr lang="fr-FR" sz="2000" dirty="0"/>
              <a:t>engineering </a:t>
            </a:r>
            <a:r>
              <a:rPr lang="fr-FR" sz="2000" dirty="0" err="1" smtClean="0"/>
              <a:t>axiom</a:t>
            </a:r>
            <a:r>
              <a:rPr lang="fr-FR" sz="2000" dirty="0" smtClean="0"/>
              <a:t> : </a:t>
            </a:r>
            <a:r>
              <a:rPr lang="en-US" sz="2000" b="1" dirty="0"/>
              <a:t>All Nontrivial Programs Contain </a:t>
            </a:r>
            <a:r>
              <a:rPr lang="en-US" sz="2000" b="1" dirty="0" smtClean="0"/>
              <a:t>Bugs.</a:t>
            </a:r>
          </a:p>
          <a:p>
            <a:pPr lvl="1" algn="just"/>
            <a:r>
              <a:rPr lang="en-US" sz="1800" dirty="0" smtClean="0"/>
              <a:t>what </a:t>
            </a:r>
            <a:r>
              <a:rPr lang="en-US" sz="1800" dirty="0"/>
              <a:t>can you do about it</a:t>
            </a:r>
            <a:r>
              <a:rPr lang="en-US" sz="1800" dirty="0" smtClean="0"/>
              <a:t>?</a:t>
            </a:r>
          </a:p>
          <a:p>
            <a:pPr algn="just"/>
            <a:r>
              <a:rPr lang="en-US" sz="2000" b="1" dirty="0"/>
              <a:t>T</a:t>
            </a:r>
            <a:r>
              <a:rPr lang="en-US" sz="2000" b="1" dirty="0" smtClean="0"/>
              <a:t>esting </a:t>
            </a:r>
            <a:r>
              <a:rPr lang="en-US" sz="2000" b="1" dirty="0"/>
              <a:t>techniques </a:t>
            </a:r>
            <a:r>
              <a:rPr lang="en-US" sz="2000" dirty="0"/>
              <a:t>you can use to </a:t>
            </a:r>
            <a:r>
              <a:rPr lang="en-US" sz="2000" dirty="0" smtClean="0"/>
              <a:t>flush </a:t>
            </a:r>
            <a:r>
              <a:rPr lang="en-US" sz="2000" dirty="0"/>
              <a:t>out the majority of the most </a:t>
            </a:r>
            <a:r>
              <a:rPr lang="en-US" sz="2000" dirty="0" smtClean="0"/>
              <a:t>annoying bugs</a:t>
            </a:r>
            <a:r>
              <a:rPr lang="en-US" sz="2000" dirty="0"/>
              <a:t>. </a:t>
            </a:r>
            <a:endParaRPr lang="en-US" sz="2000" dirty="0" smtClean="0"/>
          </a:p>
          <a:p>
            <a:pPr lvl="1" algn="just"/>
            <a:r>
              <a:rPr lang="en-US" sz="1800" dirty="0" smtClean="0"/>
              <a:t>kinds </a:t>
            </a:r>
            <a:r>
              <a:rPr lang="en-US" sz="1800" dirty="0"/>
              <a:t>of tests you </a:t>
            </a:r>
            <a:r>
              <a:rPr lang="en-US" sz="1800" b="1" dirty="0"/>
              <a:t>should run </a:t>
            </a:r>
            <a:r>
              <a:rPr lang="en-US" sz="1800" dirty="0"/>
              <a:t>and </a:t>
            </a:r>
            <a:r>
              <a:rPr lang="en-US" sz="1800" b="1" dirty="0"/>
              <a:t>when to run </a:t>
            </a:r>
            <a:r>
              <a:rPr lang="en-US" sz="1800" dirty="0" smtClean="0"/>
              <a:t>them.</a:t>
            </a:r>
          </a:p>
          <a:p>
            <a:pPr lvl="1" algn="just"/>
            <a:r>
              <a:rPr lang="en-US" sz="1800" dirty="0" smtClean="0"/>
              <a:t>how to estimate </a:t>
            </a:r>
            <a:r>
              <a:rPr lang="en-US" sz="1800" dirty="0"/>
              <a:t>the number of bugs in the </a:t>
            </a:r>
            <a:r>
              <a:rPr lang="en-US" sz="1800" dirty="0" smtClean="0"/>
              <a:t>system.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94349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Black‐Box </a:t>
            </a:r>
            <a:r>
              <a:rPr lang="fr-FR" dirty="0" err="1"/>
              <a:t>Testing</a:t>
            </a:r>
            <a:endParaRPr lang="fr-FR" dirty="0"/>
          </a:p>
        </p:txBody>
      </p:sp>
      <p:sp>
        <p:nvSpPr>
          <p:cNvPr id="3" name="Content Placeholder 2"/>
          <p:cNvSpPr>
            <a:spLocks noGrp="1"/>
          </p:cNvSpPr>
          <p:nvPr>
            <p:ph idx="1"/>
          </p:nvPr>
        </p:nvSpPr>
        <p:spPr/>
        <p:txBody>
          <a:bodyPr>
            <a:normAutofit/>
          </a:bodyPr>
          <a:lstStyle/>
          <a:p>
            <a:pPr algn="just"/>
            <a:r>
              <a:rPr lang="en-US" dirty="0"/>
              <a:t>Y</a:t>
            </a:r>
            <a:r>
              <a:rPr lang="en-US" dirty="0" smtClean="0"/>
              <a:t>ou </a:t>
            </a:r>
            <a:r>
              <a:rPr lang="en-US" dirty="0"/>
              <a:t>pretend the </a:t>
            </a:r>
            <a:r>
              <a:rPr lang="en-US" b="1" dirty="0"/>
              <a:t>method is a black </a:t>
            </a:r>
            <a:r>
              <a:rPr lang="en-US" dirty="0"/>
              <a:t>box that </a:t>
            </a:r>
            <a:r>
              <a:rPr lang="en-US" dirty="0" smtClean="0"/>
              <a:t>you </a:t>
            </a:r>
            <a:r>
              <a:rPr lang="en-US" dirty="0"/>
              <a:t>can’t peek inside</a:t>
            </a:r>
            <a:r>
              <a:rPr lang="en-US" dirty="0" smtClean="0"/>
              <a:t>.</a:t>
            </a:r>
          </a:p>
          <a:p>
            <a:pPr algn="just"/>
            <a:r>
              <a:rPr lang="en-US" dirty="0"/>
              <a:t>You </a:t>
            </a:r>
            <a:r>
              <a:rPr lang="en-US" dirty="0" smtClean="0"/>
              <a:t>know what </a:t>
            </a:r>
            <a:r>
              <a:rPr lang="en-US" b="1" dirty="0"/>
              <a:t>it is supposed to do</a:t>
            </a:r>
            <a:r>
              <a:rPr lang="en-US" dirty="0"/>
              <a:t>, but you have </a:t>
            </a:r>
            <a:r>
              <a:rPr lang="en-US" b="1" dirty="0"/>
              <a:t>no idea how it works</a:t>
            </a:r>
            <a:r>
              <a:rPr lang="en-US" dirty="0"/>
              <a:t>. You then throw all sorts of inputs </a:t>
            </a:r>
            <a:r>
              <a:rPr lang="en-US" dirty="0" smtClean="0"/>
              <a:t>at the </a:t>
            </a:r>
            <a:r>
              <a:rPr lang="en-US" dirty="0"/>
              <a:t>method to see what it does</a:t>
            </a:r>
            <a:r>
              <a:rPr lang="en-US" dirty="0" smtClean="0"/>
              <a:t>.</a:t>
            </a:r>
          </a:p>
          <a:p>
            <a:pPr algn="just"/>
            <a:r>
              <a:rPr lang="en-US" dirty="0"/>
              <a:t>You can start black‐box testing by sending it a bunch </a:t>
            </a:r>
            <a:r>
              <a:rPr lang="en-US" b="1" dirty="0"/>
              <a:t>of random inputs</a:t>
            </a:r>
            <a:r>
              <a:rPr lang="en-US" dirty="0" smtClean="0"/>
              <a:t>. so </a:t>
            </a:r>
            <a:r>
              <a:rPr lang="en-US" dirty="0"/>
              <a:t>you can test a lot </a:t>
            </a:r>
            <a:r>
              <a:rPr lang="en-US" dirty="0" smtClean="0"/>
              <a:t>of random </a:t>
            </a:r>
            <a:r>
              <a:rPr lang="en-US" dirty="0"/>
              <a:t>values.</a:t>
            </a:r>
          </a:p>
          <a:p>
            <a:pPr algn="just"/>
            <a:r>
              <a:rPr lang="en-US" dirty="0"/>
              <a:t>If a method takes </a:t>
            </a:r>
            <a:r>
              <a:rPr lang="en-US" b="1" dirty="0"/>
              <a:t>a variable number of inputs</a:t>
            </a:r>
            <a:r>
              <a:rPr lang="en-US" dirty="0"/>
              <a:t>, make sure it can handle </a:t>
            </a:r>
            <a:r>
              <a:rPr lang="en-US" b="1" dirty="0"/>
              <a:t>0 inputs and a really </a:t>
            </a:r>
            <a:r>
              <a:rPr lang="en-US" b="1" dirty="0" smtClean="0"/>
              <a:t>large number </a:t>
            </a:r>
            <a:r>
              <a:rPr lang="en-US" b="1" dirty="0"/>
              <a:t>of inputs</a:t>
            </a:r>
            <a:r>
              <a:rPr lang="en-US" dirty="0"/>
              <a:t>. </a:t>
            </a:r>
            <a:endParaRPr lang="en-US" dirty="0" smtClean="0"/>
          </a:p>
          <a:p>
            <a:pPr algn="just"/>
            <a:r>
              <a:rPr lang="en-US" dirty="0" smtClean="0"/>
              <a:t>If </a:t>
            </a:r>
            <a:r>
              <a:rPr lang="en-US" dirty="0"/>
              <a:t>it takes an array or list as a parameter, see what it does if the array or list </a:t>
            </a:r>
            <a:r>
              <a:rPr lang="en-US" dirty="0" smtClean="0"/>
              <a:t>is </a:t>
            </a:r>
            <a:r>
              <a:rPr lang="en-US" b="1" dirty="0" smtClean="0"/>
              <a:t>empty </a:t>
            </a:r>
            <a:r>
              <a:rPr lang="en-US" b="1" dirty="0"/>
              <a:t>or missing</a:t>
            </a:r>
            <a:r>
              <a:rPr lang="en-US" dirty="0"/>
              <a:t>.</a:t>
            </a:r>
          </a:p>
          <a:p>
            <a:pPr algn="just"/>
            <a:r>
              <a:rPr lang="en-US" b="1" dirty="0"/>
              <a:t>Finally, look at boundary values</a:t>
            </a:r>
            <a:r>
              <a:rPr lang="en-US" dirty="0"/>
              <a:t>. If a method expects a </a:t>
            </a:r>
            <a:r>
              <a:rPr lang="en-US" dirty="0" smtClean="0"/>
              <a:t>floating </a:t>
            </a:r>
            <a:r>
              <a:rPr lang="en-US" dirty="0"/>
              <a:t>point parameter between 0.0 </a:t>
            </a:r>
            <a:r>
              <a:rPr lang="en-US" dirty="0" smtClean="0"/>
              <a:t>and 1.0</a:t>
            </a:r>
            <a:r>
              <a:rPr lang="en-US" dirty="0"/>
              <a:t>, make sure it can handle those two values.</a:t>
            </a:r>
            <a:endParaRPr lang="fr-FR" dirty="0"/>
          </a:p>
          <a:p>
            <a:pPr algn="just"/>
            <a:endParaRPr lang="en-US" dirty="0" smtClean="0"/>
          </a:p>
          <a:p>
            <a:pPr algn="just"/>
            <a:endParaRPr lang="en-US" dirty="0" smtClean="0"/>
          </a:p>
          <a:p>
            <a:pPr algn="just"/>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28679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White‐Box </a:t>
            </a:r>
            <a:r>
              <a:rPr lang="fr-FR" dirty="0" err="1"/>
              <a:t>Testing</a:t>
            </a:r>
            <a:endParaRPr lang="fr-FR" dirty="0"/>
          </a:p>
        </p:txBody>
      </p:sp>
      <p:sp>
        <p:nvSpPr>
          <p:cNvPr id="3" name="Content Placeholder 2"/>
          <p:cNvSpPr>
            <a:spLocks noGrp="1"/>
          </p:cNvSpPr>
          <p:nvPr>
            <p:ph idx="1"/>
          </p:nvPr>
        </p:nvSpPr>
        <p:spPr/>
        <p:txBody>
          <a:bodyPr>
            <a:normAutofit/>
          </a:bodyPr>
          <a:lstStyle/>
          <a:p>
            <a:pPr algn="just"/>
            <a:r>
              <a:rPr lang="en-US" dirty="0"/>
              <a:t>Y</a:t>
            </a:r>
            <a:r>
              <a:rPr lang="en-US" dirty="0" smtClean="0"/>
              <a:t>ou </a:t>
            </a:r>
            <a:r>
              <a:rPr lang="en-US" dirty="0"/>
              <a:t>get to know how </a:t>
            </a:r>
            <a:r>
              <a:rPr lang="en-US" b="1" dirty="0"/>
              <a:t>the method does </a:t>
            </a:r>
            <a:r>
              <a:rPr lang="en-US" b="1" dirty="0" smtClean="0"/>
              <a:t>its </a:t>
            </a:r>
            <a:r>
              <a:rPr lang="en-US" b="1" dirty="0"/>
              <a:t>work</a:t>
            </a:r>
            <a:r>
              <a:rPr lang="en-US" dirty="0"/>
              <a:t>. </a:t>
            </a:r>
            <a:endParaRPr lang="en-US" dirty="0" smtClean="0"/>
          </a:p>
          <a:p>
            <a:pPr algn="just"/>
            <a:r>
              <a:rPr lang="en-US" dirty="0" smtClean="0"/>
              <a:t>You </a:t>
            </a:r>
            <a:r>
              <a:rPr lang="en-US" dirty="0"/>
              <a:t>then </a:t>
            </a:r>
            <a:r>
              <a:rPr lang="en-US" b="1" dirty="0"/>
              <a:t>use your </a:t>
            </a:r>
            <a:r>
              <a:rPr lang="en-US" b="1" dirty="0" smtClean="0"/>
              <a:t>extra knowledge </a:t>
            </a:r>
            <a:r>
              <a:rPr lang="en-US" b="1" dirty="0"/>
              <a:t>to design tests </a:t>
            </a:r>
            <a:r>
              <a:rPr lang="en-US" dirty="0"/>
              <a:t>to try to make the method crash and burn</a:t>
            </a:r>
            <a:r>
              <a:rPr lang="en-US" dirty="0" smtClean="0"/>
              <a:t>.</a:t>
            </a:r>
          </a:p>
          <a:p>
            <a:pPr algn="just"/>
            <a:r>
              <a:rPr lang="en-US" dirty="0"/>
              <a:t>Y</a:t>
            </a:r>
            <a:r>
              <a:rPr lang="en-US" dirty="0" smtClean="0"/>
              <a:t>ou </a:t>
            </a:r>
            <a:r>
              <a:rPr lang="en-US" dirty="0"/>
              <a:t>can try </a:t>
            </a:r>
            <a:r>
              <a:rPr lang="en-US" dirty="0" smtClean="0"/>
              <a:t>to pick </a:t>
            </a:r>
            <a:r>
              <a:rPr lang="en-US" dirty="0"/>
              <a:t>particularly </a:t>
            </a:r>
            <a:r>
              <a:rPr lang="en-US" dirty="0" smtClean="0"/>
              <a:t>difficult </a:t>
            </a:r>
            <a:r>
              <a:rPr lang="en-US" dirty="0"/>
              <a:t>test cases</a:t>
            </a:r>
            <a:r>
              <a:rPr lang="en-US" dirty="0" smtClean="0"/>
              <a:t>.</a:t>
            </a:r>
          </a:p>
          <a:p>
            <a:pPr algn="just"/>
            <a:r>
              <a:rPr lang="en-US" dirty="0"/>
              <a:t>T</a:t>
            </a:r>
            <a:r>
              <a:rPr lang="en-US" dirty="0" smtClean="0"/>
              <a:t>he </a:t>
            </a:r>
            <a:r>
              <a:rPr lang="en-US" b="1" dirty="0"/>
              <a:t>disadvantage</a:t>
            </a:r>
            <a:r>
              <a:rPr lang="en-US" dirty="0"/>
              <a:t> that you know how </a:t>
            </a:r>
            <a:r>
              <a:rPr lang="en-US" dirty="0" smtClean="0"/>
              <a:t>the method </a:t>
            </a:r>
            <a:r>
              <a:rPr lang="en-US" dirty="0"/>
              <a:t>works, so </a:t>
            </a:r>
            <a:r>
              <a:rPr lang="en-US" b="1" dirty="0"/>
              <a:t>you might skip some test cases that you assume work</a:t>
            </a:r>
            <a:r>
              <a:rPr lang="en-US" dirty="0" smtClean="0"/>
              <a:t>.</a:t>
            </a:r>
          </a:p>
          <a:p>
            <a:pPr algn="just"/>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42584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Gray‐Box </a:t>
            </a:r>
            <a:r>
              <a:rPr lang="fr-FR" dirty="0" err="1"/>
              <a:t>Testing</a:t>
            </a:r>
            <a:endParaRPr lang="fr-FR" dirty="0"/>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ombination </a:t>
            </a:r>
            <a:r>
              <a:rPr lang="en-US" sz="2400" dirty="0"/>
              <a:t>of white‐box and black‐box testing</a:t>
            </a:r>
            <a:r>
              <a:rPr lang="en-US" sz="2400" dirty="0" smtClean="0"/>
              <a:t>.</a:t>
            </a:r>
          </a:p>
          <a:p>
            <a:pPr algn="just"/>
            <a:r>
              <a:rPr lang="en-US" sz="2400" dirty="0" smtClean="0"/>
              <a:t>Here </a:t>
            </a:r>
            <a:r>
              <a:rPr lang="en-US" sz="2400" dirty="0"/>
              <a:t>you know some but </a:t>
            </a:r>
            <a:r>
              <a:rPr lang="en-US" sz="2400" dirty="0" smtClean="0"/>
              <a:t>not all </a:t>
            </a:r>
            <a:r>
              <a:rPr lang="en-US" sz="2400" dirty="0"/>
              <a:t>the internals of the method you are testing</a:t>
            </a:r>
            <a:r>
              <a:rPr lang="en-US" sz="2400" dirty="0" smtClean="0"/>
              <a:t>.</a:t>
            </a:r>
          </a:p>
          <a:p>
            <a:pPr lvl="1" algn="just"/>
            <a:r>
              <a:rPr lang="en-US" sz="2000" dirty="0" smtClean="0"/>
              <a:t>For instance it contains sorting of an array</a:t>
            </a:r>
            <a:endParaRPr lang="fr-FR"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920757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TESTING </a:t>
            </a:r>
            <a:r>
              <a:rPr lang="fr-FR" dirty="0" smtClean="0"/>
              <a:t>HABITS (To Read </a:t>
            </a:r>
            <a:r>
              <a:rPr lang="fr-FR" dirty="0" err="1" smtClean="0"/>
              <a:t>from</a:t>
            </a:r>
            <a:r>
              <a:rPr lang="fr-FR" dirty="0" smtClean="0"/>
              <a:t> </a:t>
            </a:r>
            <a:r>
              <a:rPr lang="fr-FR" dirty="0" err="1" smtClean="0"/>
              <a:t>EBook</a:t>
            </a:r>
            <a:r>
              <a:rPr lang="fr-FR" dirty="0" smtClean="0"/>
              <a:t>)</a:t>
            </a:r>
            <a:endParaRPr lang="fr-FR" dirty="0"/>
          </a:p>
        </p:txBody>
      </p:sp>
      <p:sp>
        <p:nvSpPr>
          <p:cNvPr id="3" name="Content Placeholder 2"/>
          <p:cNvSpPr>
            <a:spLocks noGrp="1"/>
          </p:cNvSpPr>
          <p:nvPr>
            <p:ph idx="1"/>
          </p:nvPr>
        </p:nvSpPr>
        <p:spPr/>
        <p:txBody>
          <a:bodyPr>
            <a:normAutofit/>
          </a:bodyPr>
          <a:lstStyle/>
          <a:p>
            <a:r>
              <a:rPr lang="fr-FR" sz="2000" dirty="0"/>
              <a:t>Test </a:t>
            </a:r>
            <a:r>
              <a:rPr lang="fr-FR" sz="2000" dirty="0" err="1"/>
              <a:t>Your</a:t>
            </a:r>
            <a:r>
              <a:rPr lang="fr-FR" sz="2000" dirty="0"/>
              <a:t> </a:t>
            </a:r>
            <a:r>
              <a:rPr lang="fr-FR" sz="2000" dirty="0" err="1"/>
              <a:t>Own</a:t>
            </a:r>
            <a:r>
              <a:rPr lang="fr-FR" sz="2000" dirty="0"/>
              <a:t> </a:t>
            </a:r>
            <a:r>
              <a:rPr lang="fr-FR" sz="2000" dirty="0" smtClean="0"/>
              <a:t>Code</a:t>
            </a:r>
          </a:p>
          <a:p>
            <a:r>
              <a:rPr lang="en-US" sz="2000" dirty="0"/>
              <a:t>Test and Debug When </a:t>
            </a:r>
            <a:r>
              <a:rPr lang="en-US" sz="2000" dirty="0" smtClean="0"/>
              <a:t>Alert</a:t>
            </a:r>
          </a:p>
          <a:p>
            <a:r>
              <a:rPr lang="en-US" sz="2000" dirty="0" smtClean="0"/>
              <a:t>Have </a:t>
            </a:r>
            <a:r>
              <a:rPr lang="en-US" sz="2000" dirty="0"/>
              <a:t>Someone Else Test Your </a:t>
            </a:r>
            <a:r>
              <a:rPr lang="en-US" sz="2000" dirty="0" smtClean="0"/>
              <a:t>Code</a:t>
            </a:r>
          </a:p>
          <a:p>
            <a:r>
              <a:rPr lang="fr-FR" sz="2000" dirty="0" err="1"/>
              <a:t>Fix</a:t>
            </a:r>
            <a:r>
              <a:rPr lang="fr-FR" sz="2000" dirty="0"/>
              <a:t> </a:t>
            </a:r>
            <a:r>
              <a:rPr lang="fr-FR" sz="2000" dirty="0" err="1"/>
              <a:t>Your</a:t>
            </a:r>
            <a:r>
              <a:rPr lang="fr-FR" sz="2000" dirty="0"/>
              <a:t> </a:t>
            </a:r>
            <a:r>
              <a:rPr lang="fr-FR" sz="2000" dirty="0" err="1"/>
              <a:t>Own</a:t>
            </a:r>
            <a:r>
              <a:rPr lang="fr-FR" sz="2000" dirty="0"/>
              <a:t> </a:t>
            </a:r>
            <a:r>
              <a:rPr lang="fr-FR" sz="2000" dirty="0" smtClean="0"/>
              <a:t>Bugs</a:t>
            </a:r>
            <a:endParaRPr lang="en-US" sz="2000" dirty="0"/>
          </a:p>
          <a:p>
            <a:r>
              <a:rPr lang="fr-FR" sz="2000" dirty="0" err="1"/>
              <a:t>Don’t</a:t>
            </a:r>
            <a:r>
              <a:rPr lang="fr-FR" sz="2000" dirty="0"/>
              <a:t> </a:t>
            </a:r>
            <a:r>
              <a:rPr lang="fr-FR" sz="2000" dirty="0" err="1"/>
              <a:t>Believe</a:t>
            </a:r>
            <a:r>
              <a:rPr lang="fr-FR" sz="2000" dirty="0"/>
              <a:t> in </a:t>
            </a:r>
            <a:r>
              <a:rPr lang="fr-FR" sz="2000" dirty="0" err="1" smtClean="0"/>
              <a:t>Magic</a:t>
            </a:r>
            <a:endParaRPr lang="fr-FR" sz="2000" dirty="0" smtClean="0"/>
          </a:p>
          <a:p>
            <a:r>
              <a:rPr lang="fr-FR" sz="2000" dirty="0" err="1"/>
              <a:t>See</a:t>
            </a:r>
            <a:r>
              <a:rPr lang="fr-FR" sz="2000" dirty="0"/>
              <a:t> </a:t>
            </a:r>
            <a:r>
              <a:rPr lang="fr-FR" sz="2000" dirty="0" err="1"/>
              <a:t>What</a:t>
            </a:r>
            <a:r>
              <a:rPr lang="fr-FR" sz="2000" dirty="0"/>
              <a:t> </a:t>
            </a:r>
            <a:r>
              <a:rPr lang="fr-FR" sz="2000" dirty="0" err="1" smtClean="0"/>
              <a:t>Changed</a:t>
            </a:r>
            <a:endParaRPr lang="fr-FR" sz="2000" dirty="0" smtClean="0"/>
          </a:p>
          <a:p>
            <a:r>
              <a:rPr lang="fr-FR" sz="2000" dirty="0" err="1"/>
              <a:t>Fix</a:t>
            </a:r>
            <a:r>
              <a:rPr lang="fr-FR" sz="2000" dirty="0"/>
              <a:t> Bugs, Not </a:t>
            </a:r>
            <a:r>
              <a:rPr lang="fr-FR" sz="2000" dirty="0" err="1" smtClean="0"/>
              <a:t>Symptoms</a:t>
            </a:r>
            <a:endParaRPr lang="fr-FR" sz="2000" dirty="0" smtClean="0"/>
          </a:p>
          <a:p>
            <a:r>
              <a:rPr lang="fr-FR" sz="2000" dirty="0"/>
              <a:t>Test </a:t>
            </a:r>
            <a:r>
              <a:rPr lang="fr-FR" sz="2000" dirty="0" err="1"/>
              <a:t>Your</a:t>
            </a:r>
            <a:r>
              <a:rPr lang="fr-FR" sz="2000" dirty="0"/>
              <a:t> Tests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206564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FIX A BUG</a:t>
            </a:r>
            <a:endParaRPr lang="fr-FR" dirty="0"/>
          </a:p>
        </p:txBody>
      </p:sp>
      <p:sp>
        <p:nvSpPr>
          <p:cNvPr id="3" name="Content Placeholder 2"/>
          <p:cNvSpPr>
            <a:spLocks noGrp="1"/>
          </p:cNvSpPr>
          <p:nvPr>
            <p:ph idx="1"/>
          </p:nvPr>
        </p:nvSpPr>
        <p:spPr>
          <a:xfrm>
            <a:off x="2592925" y="1527543"/>
            <a:ext cx="8915400" cy="4926419"/>
          </a:xfrm>
        </p:spPr>
        <p:txBody>
          <a:bodyPr>
            <a:noAutofit/>
          </a:bodyPr>
          <a:lstStyle/>
          <a:p>
            <a:pPr algn="just"/>
            <a:r>
              <a:rPr lang="en-US" sz="2000" dirty="0" smtClean="0"/>
              <a:t>Ask </a:t>
            </a:r>
            <a:r>
              <a:rPr lang="en-US" sz="2000" dirty="0"/>
              <a:t>yourself how you could prevent a similar bug in the future. </a:t>
            </a:r>
            <a:endParaRPr lang="en-US" sz="2000" dirty="0" smtClean="0"/>
          </a:p>
          <a:p>
            <a:pPr lvl="1" algn="just"/>
            <a:r>
              <a:rPr lang="en-US" sz="1800" dirty="0" smtClean="0"/>
              <a:t>What </a:t>
            </a:r>
            <a:r>
              <a:rPr lang="en-US" sz="1800" b="1" dirty="0"/>
              <a:t>techniques</a:t>
            </a:r>
            <a:r>
              <a:rPr lang="en-US" sz="1800" dirty="0"/>
              <a:t> could you </a:t>
            </a:r>
            <a:r>
              <a:rPr lang="en-US" sz="1800" dirty="0" smtClean="0"/>
              <a:t>use in </a:t>
            </a:r>
            <a:r>
              <a:rPr lang="en-US" sz="1800" dirty="0"/>
              <a:t>your code? </a:t>
            </a:r>
            <a:endParaRPr lang="en-US" sz="1800" dirty="0" smtClean="0"/>
          </a:p>
          <a:p>
            <a:pPr lvl="1" algn="just"/>
            <a:r>
              <a:rPr lang="en-US" sz="1800" dirty="0" smtClean="0"/>
              <a:t>What </a:t>
            </a:r>
            <a:r>
              <a:rPr lang="en-US" sz="1800" b="1" dirty="0"/>
              <a:t>tests</a:t>
            </a:r>
            <a:r>
              <a:rPr lang="en-US" sz="1800" dirty="0"/>
              <a:t> could you run to </a:t>
            </a:r>
            <a:r>
              <a:rPr lang="en-US" sz="1800" b="1" dirty="0"/>
              <a:t>detect</a:t>
            </a:r>
            <a:r>
              <a:rPr lang="en-US" sz="1800" dirty="0"/>
              <a:t> the bug sooner</a:t>
            </a:r>
            <a:r>
              <a:rPr lang="en-US" sz="1800" dirty="0" smtClean="0"/>
              <a:t>?</a:t>
            </a:r>
          </a:p>
          <a:p>
            <a:pPr algn="just"/>
            <a:r>
              <a:rPr lang="en-US" sz="2000" dirty="0"/>
              <a:t>A</a:t>
            </a:r>
            <a:r>
              <a:rPr lang="en-US" sz="2000" dirty="0" smtClean="0"/>
              <a:t>sk </a:t>
            </a:r>
            <a:r>
              <a:rPr lang="en-US" sz="2000" dirty="0"/>
              <a:t>yourself if a </a:t>
            </a:r>
            <a:r>
              <a:rPr lang="en-US" sz="2000" b="1" dirty="0"/>
              <a:t>similar bug </a:t>
            </a:r>
            <a:r>
              <a:rPr lang="en-US" sz="2000" dirty="0"/>
              <a:t>could </a:t>
            </a:r>
            <a:r>
              <a:rPr lang="en-US" sz="2000" b="1" dirty="0"/>
              <a:t>be lurking somewhere else</a:t>
            </a:r>
            <a:r>
              <a:rPr lang="en-US" sz="2000" dirty="0"/>
              <a:t>. </a:t>
            </a:r>
            <a:endParaRPr lang="en-US" sz="2000" dirty="0" smtClean="0"/>
          </a:p>
          <a:p>
            <a:pPr lvl="1" algn="just"/>
            <a:r>
              <a:rPr lang="en-US" sz="1800" dirty="0" smtClean="0"/>
              <a:t>If </a:t>
            </a:r>
            <a:r>
              <a:rPr lang="en-US" sz="1800" dirty="0"/>
              <a:t>other pieces of code contain a similar problem, it will be easier if </a:t>
            </a:r>
            <a:r>
              <a:rPr lang="en-US" sz="1800" dirty="0" smtClean="0"/>
              <a:t>you find </a:t>
            </a:r>
            <a:r>
              <a:rPr lang="en-US" sz="1800" dirty="0"/>
              <a:t>them now instead of waiting for them to break something else</a:t>
            </a:r>
            <a:r>
              <a:rPr lang="en-US" sz="1800" dirty="0" smtClean="0"/>
              <a:t>.</a:t>
            </a:r>
          </a:p>
          <a:p>
            <a:pPr algn="just"/>
            <a:r>
              <a:rPr lang="en-US" sz="2000" dirty="0"/>
              <a:t>L</a:t>
            </a:r>
            <a:r>
              <a:rPr lang="en-US" sz="2000" dirty="0" smtClean="0"/>
              <a:t>ook </a:t>
            </a:r>
            <a:r>
              <a:rPr lang="en-US" sz="2000" dirty="0"/>
              <a:t>for bugs hidden behind this one</a:t>
            </a:r>
            <a:r>
              <a:rPr lang="en-US" sz="2000" dirty="0" smtClean="0"/>
              <a:t>.</a:t>
            </a:r>
          </a:p>
          <a:p>
            <a:pPr algn="just"/>
            <a:r>
              <a:rPr lang="en-US" sz="2000" dirty="0"/>
              <a:t>E</a:t>
            </a:r>
            <a:r>
              <a:rPr lang="en-US" sz="2000" dirty="0" smtClean="0"/>
              <a:t>xamine </a:t>
            </a:r>
            <a:r>
              <a:rPr lang="en-US" sz="2000" dirty="0"/>
              <a:t>the code’s method and look for other possibly unrelated bugs</a:t>
            </a:r>
            <a:r>
              <a:rPr lang="en-US" sz="2000" dirty="0" smtClean="0"/>
              <a:t>.</a:t>
            </a:r>
          </a:p>
          <a:p>
            <a:pPr algn="just"/>
            <a:r>
              <a:rPr lang="en-US" sz="2000" dirty="0"/>
              <a:t>M</a:t>
            </a:r>
            <a:r>
              <a:rPr lang="en-US" sz="2000" dirty="0" smtClean="0"/>
              <a:t>ake </a:t>
            </a:r>
            <a:r>
              <a:rPr lang="en-US" sz="2000" dirty="0"/>
              <a:t>sure your </a:t>
            </a:r>
            <a:r>
              <a:rPr lang="en-US" sz="2000" dirty="0" smtClean="0"/>
              <a:t>fix </a:t>
            </a:r>
            <a:r>
              <a:rPr lang="en-US" sz="2000" dirty="0"/>
              <a:t>doesn’t introduce a new bug. </a:t>
            </a:r>
            <a:endParaRPr lang="en-US" sz="2000" dirty="0" smtClean="0"/>
          </a:p>
          <a:p>
            <a:pPr lvl="1" algn="just"/>
            <a:r>
              <a:rPr lang="en-US" sz="1800" dirty="0" smtClean="0"/>
              <a:t>The </a:t>
            </a:r>
            <a:r>
              <a:rPr lang="en-US" sz="1800" dirty="0"/>
              <a:t>chances of a line of </a:t>
            </a:r>
            <a:r>
              <a:rPr lang="en-US" sz="1800" dirty="0" smtClean="0"/>
              <a:t>modified code containing </a:t>
            </a:r>
            <a:r>
              <a:rPr lang="en-US" sz="1800" dirty="0"/>
              <a:t>a bug are much higher than those for an original line of code.</a:t>
            </a:r>
            <a:endParaRPr lang="fr-FR" sz="1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311496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 program – Visual Studio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43841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TESTING GOALS</a:t>
            </a:r>
          </a:p>
        </p:txBody>
      </p:sp>
      <p:sp>
        <p:nvSpPr>
          <p:cNvPr id="3" name="Content Placeholder 2"/>
          <p:cNvSpPr>
            <a:spLocks noGrp="1"/>
          </p:cNvSpPr>
          <p:nvPr>
            <p:ph idx="1"/>
          </p:nvPr>
        </p:nvSpPr>
        <p:spPr/>
        <p:txBody>
          <a:bodyPr/>
          <a:lstStyle/>
          <a:p>
            <a:pPr algn="just"/>
            <a:r>
              <a:rPr lang="en-US" dirty="0"/>
              <a:t>Testing lets you study a piece of code to see whether </a:t>
            </a:r>
            <a:endParaRPr lang="en-US" dirty="0" smtClean="0"/>
          </a:p>
          <a:p>
            <a:pPr lvl="1" algn="just"/>
            <a:r>
              <a:rPr lang="en-US" dirty="0" smtClean="0"/>
              <a:t>it </a:t>
            </a:r>
            <a:r>
              <a:rPr lang="en-US" dirty="0"/>
              <a:t>meets </a:t>
            </a:r>
            <a:r>
              <a:rPr lang="en-US" dirty="0" smtClean="0"/>
              <a:t>the requirements.</a:t>
            </a:r>
          </a:p>
          <a:p>
            <a:pPr lvl="1" algn="just"/>
            <a:r>
              <a:rPr lang="en-US" dirty="0" smtClean="0"/>
              <a:t>it </a:t>
            </a:r>
            <a:r>
              <a:rPr lang="en-US" dirty="0"/>
              <a:t>works correctly under all </a:t>
            </a:r>
            <a:r>
              <a:rPr lang="en-US" dirty="0" smtClean="0"/>
              <a:t>circumstances</a:t>
            </a:r>
            <a:r>
              <a:rPr lang="en-US" dirty="0"/>
              <a:t> </a:t>
            </a:r>
            <a:r>
              <a:rPr lang="en-US" dirty="0" smtClean="0"/>
              <a:t>(a </a:t>
            </a:r>
            <a:r>
              <a:rPr lang="en-US" dirty="0"/>
              <a:t>method works properly with any set of inputs</a:t>
            </a:r>
            <a:r>
              <a:rPr lang="en-US" dirty="0" smtClean="0"/>
              <a:t>.)</a:t>
            </a:r>
          </a:p>
          <a:p>
            <a:pPr algn="just"/>
            <a:r>
              <a:rPr lang="en-US" dirty="0"/>
              <a:t>T</a:t>
            </a:r>
            <a:r>
              <a:rPr lang="en-US" dirty="0" smtClean="0"/>
              <a:t>he </a:t>
            </a:r>
            <a:r>
              <a:rPr lang="en-US" dirty="0"/>
              <a:t>goal is often to </a:t>
            </a:r>
            <a:r>
              <a:rPr lang="en-US" b="1" dirty="0"/>
              <a:t>reduce the </a:t>
            </a:r>
            <a:r>
              <a:rPr lang="en-US" b="1" smtClean="0"/>
              <a:t>number of bugs </a:t>
            </a:r>
            <a:r>
              <a:rPr lang="en-US" dirty="0"/>
              <a:t>and their </a:t>
            </a:r>
            <a:r>
              <a:rPr lang="en-US" b="1" dirty="0"/>
              <a:t>frequency</a:t>
            </a:r>
            <a:r>
              <a:rPr lang="en-US" dirty="0"/>
              <a:t> of occurrence so that users can get their jobs done with a minimum </a:t>
            </a:r>
            <a:r>
              <a:rPr lang="en-US" dirty="0" smtClean="0"/>
              <a:t>of annoyance</a:t>
            </a:r>
            <a:r>
              <a:rPr lang="en-US" dirty="0"/>
              <a:t>.</a:t>
            </a: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04404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p:txBody>
          <a:bodyPr/>
          <a:lstStyle/>
          <a:p>
            <a:r>
              <a:rPr lang="en-US" dirty="0"/>
              <a:t>A</a:t>
            </a:r>
            <a:r>
              <a:rPr lang="en-US" dirty="0" smtClean="0"/>
              <a:t> </a:t>
            </a:r>
            <a:r>
              <a:rPr lang="en-US" dirty="0"/>
              <a:t>bug is a </a:t>
            </a:r>
            <a:r>
              <a:rPr lang="en-US" dirty="0" smtClean="0"/>
              <a:t>flaw </a:t>
            </a:r>
            <a:r>
              <a:rPr lang="en-US" dirty="0"/>
              <a:t>in a program that causes it to </a:t>
            </a:r>
            <a:r>
              <a:rPr lang="en-US" b="1" dirty="0"/>
              <a:t>produce </a:t>
            </a:r>
            <a:r>
              <a:rPr lang="en-US" b="1" dirty="0" smtClean="0"/>
              <a:t>an </a:t>
            </a:r>
            <a:r>
              <a:rPr lang="en-US" b="1" dirty="0"/>
              <a:t>incorrect result </a:t>
            </a:r>
            <a:r>
              <a:rPr lang="en-US" dirty="0"/>
              <a:t>or to </a:t>
            </a:r>
            <a:r>
              <a:rPr lang="en-US" b="1" dirty="0" smtClean="0"/>
              <a:t>behave unexpectedly</a:t>
            </a:r>
            <a:r>
              <a:rPr lang="en-US" dirty="0" smtClean="0"/>
              <a:t>.</a:t>
            </a:r>
          </a:p>
          <a:p>
            <a:r>
              <a:rPr lang="en-US" b="1" dirty="0"/>
              <a:t>Removing some bugs </a:t>
            </a:r>
            <a:r>
              <a:rPr lang="en-US" dirty="0"/>
              <a:t>is just more </a:t>
            </a:r>
            <a:r>
              <a:rPr lang="en-US" dirty="0" smtClean="0"/>
              <a:t>trouble than </a:t>
            </a:r>
            <a:r>
              <a:rPr lang="en-US" dirty="0"/>
              <a:t>it’s worth</a:t>
            </a:r>
            <a:r>
              <a:rPr lang="en-US" dirty="0" smtClean="0"/>
              <a:t>.</a:t>
            </a:r>
          </a:p>
          <a:p>
            <a:pPr marL="0" indent="0">
              <a:buNone/>
            </a:pPr>
            <a:endParaRPr lang="en-US" dirty="0" smtClean="0"/>
          </a:p>
          <a:p>
            <a:pPr marL="0" indent="0" algn="ctr">
              <a:buNone/>
            </a:pPr>
            <a:r>
              <a:rPr lang="en-US" sz="2400" dirty="0" smtClean="0">
                <a:solidFill>
                  <a:srgbClr val="FF0000"/>
                </a:solidFill>
              </a:rPr>
              <a:t>why </a:t>
            </a:r>
            <a:r>
              <a:rPr lang="en-US" sz="2400" dirty="0">
                <a:solidFill>
                  <a:srgbClr val="FF0000"/>
                </a:solidFill>
              </a:rPr>
              <a:t>software developers don’t </a:t>
            </a:r>
            <a:r>
              <a:rPr lang="en-US" sz="2400" dirty="0" smtClean="0">
                <a:solidFill>
                  <a:srgbClr val="FF0000"/>
                </a:solidFill>
              </a:rPr>
              <a:t>remove every </a:t>
            </a:r>
            <a:r>
              <a:rPr lang="en-US" sz="2400" dirty="0">
                <a:solidFill>
                  <a:srgbClr val="FF0000"/>
                </a:solidFill>
              </a:rPr>
              <a:t>bug from their </a:t>
            </a:r>
            <a:r>
              <a:rPr lang="en-US" sz="2400" dirty="0" smtClean="0">
                <a:solidFill>
                  <a:srgbClr val="FF0000"/>
                </a:solidFill>
              </a:rPr>
              <a:t>applications ??</a:t>
            </a:r>
            <a:endParaRPr lang="fr-FR" sz="2400" dirty="0">
              <a:solidFill>
                <a:srgbClr val="FF00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0719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p:txBody>
          <a:bodyPr>
            <a:normAutofit/>
          </a:bodyPr>
          <a:lstStyle/>
          <a:p>
            <a:pPr algn="just"/>
            <a:r>
              <a:rPr lang="fr-FR" b="1" dirty="0" err="1"/>
              <a:t>Diminishing</a:t>
            </a:r>
            <a:r>
              <a:rPr lang="fr-FR" b="1" dirty="0"/>
              <a:t> </a:t>
            </a:r>
            <a:r>
              <a:rPr lang="fr-FR" b="1" dirty="0" err="1" smtClean="0"/>
              <a:t>Returns</a:t>
            </a:r>
            <a:endParaRPr lang="fr-FR" b="1" dirty="0" smtClean="0"/>
          </a:p>
          <a:p>
            <a:pPr lvl="1" algn="just"/>
            <a:r>
              <a:rPr lang="en-US" dirty="0"/>
              <a:t>Finding the </a:t>
            </a:r>
            <a:r>
              <a:rPr lang="en-US" dirty="0" smtClean="0"/>
              <a:t>first </a:t>
            </a:r>
            <a:r>
              <a:rPr lang="en-US" dirty="0"/>
              <a:t>few bugs in a </a:t>
            </a:r>
            <a:r>
              <a:rPr lang="en-US" b="1" dirty="0"/>
              <a:t>newly</a:t>
            </a:r>
            <a:r>
              <a:rPr lang="en-US" dirty="0"/>
              <a:t> written piece of software is </a:t>
            </a:r>
            <a:r>
              <a:rPr lang="en-US" b="1" dirty="0"/>
              <a:t>relatively </a:t>
            </a:r>
            <a:r>
              <a:rPr lang="en-US" b="1" dirty="0" smtClean="0"/>
              <a:t>easy</a:t>
            </a:r>
            <a:r>
              <a:rPr lang="en-US" dirty="0" smtClean="0"/>
              <a:t>. </a:t>
            </a:r>
          </a:p>
          <a:p>
            <a:pPr lvl="1" algn="just"/>
            <a:r>
              <a:rPr lang="en-US" dirty="0" smtClean="0"/>
              <a:t>After </a:t>
            </a:r>
            <a:r>
              <a:rPr lang="en-US" dirty="0"/>
              <a:t>a few </a:t>
            </a:r>
            <a:r>
              <a:rPr lang="en-US" dirty="0" smtClean="0"/>
              <a:t>months, finding </a:t>
            </a:r>
            <a:r>
              <a:rPr lang="en-US" dirty="0"/>
              <a:t>bugs may become </a:t>
            </a:r>
            <a:r>
              <a:rPr lang="en-US" b="1" dirty="0"/>
              <a:t>extremely </a:t>
            </a:r>
            <a:r>
              <a:rPr lang="en-US" b="1" dirty="0" smtClean="0"/>
              <a:t>difficult</a:t>
            </a:r>
            <a:r>
              <a:rPr lang="en-US" dirty="0" smtClean="0"/>
              <a:t>.</a:t>
            </a:r>
          </a:p>
          <a:p>
            <a:pPr algn="just"/>
            <a:r>
              <a:rPr lang="fr-FR" b="1" dirty="0" smtClean="0"/>
              <a:t>Deadlines</a:t>
            </a:r>
          </a:p>
          <a:p>
            <a:pPr lvl="1" algn="just"/>
            <a:r>
              <a:rPr lang="en-US" dirty="0"/>
              <a:t>C</a:t>
            </a:r>
            <a:r>
              <a:rPr lang="en-US" dirty="0" smtClean="0"/>
              <a:t>ompanies </a:t>
            </a:r>
            <a:r>
              <a:rPr lang="en-US" dirty="0"/>
              <a:t>are often driven by </a:t>
            </a:r>
            <a:r>
              <a:rPr lang="en-US" b="1" dirty="0"/>
              <a:t>deadlines imposed by management</a:t>
            </a:r>
            <a:r>
              <a:rPr lang="en-US" dirty="0"/>
              <a:t>, competition, or a </a:t>
            </a:r>
            <a:r>
              <a:rPr lang="en-US" dirty="0" smtClean="0"/>
              <a:t>marketing. </a:t>
            </a:r>
          </a:p>
          <a:p>
            <a:pPr lvl="1" algn="just"/>
            <a:r>
              <a:rPr lang="en-US" dirty="0"/>
              <a:t>You might </a:t>
            </a:r>
            <a:r>
              <a:rPr lang="en-US" b="1" dirty="0"/>
              <a:t>delay a release to </a:t>
            </a:r>
            <a:r>
              <a:rPr lang="en-US" b="1" dirty="0" smtClean="0"/>
              <a:t>fix high‐profile </a:t>
            </a:r>
            <a:r>
              <a:rPr lang="en-US" b="1" dirty="0"/>
              <a:t>bugs</a:t>
            </a:r>
            <a:r>
              <a:rPr lang="en-US" dirty="0"/>
              <a:t>, but if the remaining bugs </a:t>
            </a:r>
            <a:r>
              <a:rPr lang="en-US" b="1" dirty="0"/>
              <a:t>aren’t too bad</a:t>
            </a:r>
            <a:r>
              <a:rPr lang="en-US" dirty="0"/>
              <a:t>, </a:t>
            </a:r>
            <a:r>
              <a:rPr lang="en-US" dirty="0" smtClean="0"/>
              <a:t>you might </a:t>
            </a:r>
            <a:r>
              <a:rPr lang="en-US" dirty="0"/>
              <a:t>be forced to release before you would </a:t>
            </a:r>
            <a:r>
              <a:rPr lang="en-US" dirty="0" smtClean="0"/>
              <a:t>like.</a:t>
            </a:r>
          </a:p>
          <a:p>
            <a:pPr algn="just"/>
            <a:r>
              <a:rPr lang="fr-FR" b="1" dirty="0" err="1" smtClean="0"/>
              <a:t>Consequences</a:t>
            </a:r>
            <a:endParaRPr lang="fr-FR" b="1" dirty="0" smtClean="0"/>
          </a:p>
          <a:p>
            <a:pPr lvl="1" algn="just"/>
            <a:r>
              <a:rPr lang="en-US" dirty="0">
                <a:solidFill>
                  <a:schemeClr val="tx1"/>
                </a:solidFill>
              </a:rPr>
              <a:t>Sometimes a bug </a:t>
            </a:r>
            <a:r>
              <a:rPr lang="en-US" dirty="0" smtClean="0">
                <a:solidFill>
                  <a:schemeClr val="tx1"/>
                </a:solidFill>
              </a:rPr>
              <a:t>fix </a:t>
            </a:r>
            <a:r>
              <a:rPr lang="en-US" dirty="0">
                <a:solidFill>
                  <a:schemeClr val="tx1"/>
                </a:solidFill>
              </a:rPr>
              <a:t>might have undesirable consequences.</a:t>
            </a:r>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11494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a:xfrm>
            <a:off x="2589212" y="2133600"/>
            <a:ext cx="8915400" cy="4084320"/>
          </a:xfrm>
        </p:spPr>
        <p:txBody>
          <a:bodyPr>
            <a:normAutofit/>
          </a:bodyPr>
          <a:lstStyle/>
          <a:p>
            <a:r>
              <a:rPr lang="fr-FR" b="1" dirty="0" err="1"/>
              <a:t>It’s</a:t>
            </a:r>
            <a:r>
              <a:rPr lang="fr-FR" b="1" dirty="0"/>
              <a:t> </a:t>
            </a:r>
            <a:r>
              <a:rPr lang="fr-FR" b="1" dirty="0" err="1"/>
              <a:t>Too</a:t>
            </a:r>
            <a:r>
              <a:rPr lang="fr-FR" b="1" dirty="0"/>
              <a:t> </a:t>
            </a:r>
            <a:r>
              <a:rPr lang="fr-FR" b="1" dirty="0" err="1"/>
              <a:t>Soon</a:t>
            </a:r>
            <a:endParaRPr lang="en-US" dirty="0" smtClean="0"/>
          </a:p>
          <a:p>
            <a:pPr lvl="1"/>
            <a:r>
              <a:rPr lang="en-US" dirty="0" smtClean="0"/>
              <a:t>If </a:t>
            </a:r>
            <a:r>
              <a:rPr lang="en-US" dirty="0"/>
              <a:t>you </a:t>
            </a:r>
            <a:r>
              <a:rPr lang="en-US" b="1" dirty="0"/>
              <a:t>just</a:t>
            </a:r>
            <a:r>
              <a:rPr lang="en-US" dirty="0"/>
              <a:t> released a version of a program, it may be too soon to give the users a </a:t>
            </a:r>
            <a:r>
              <a:rPr lang="en-US" b="1" dirty="0"/>
              <a:t>new patch to </a:t>
            </a:r>
            <a:r>
              <a:rPr lang="en-US" b="1" dirty="0" smtClean="0"/>
              <a:t>fix a </a:t>
            </a:r>
            <a:r>
              <a:rPr lang="fr-FR" b="1" dirty="0" smtClean="0"/>
              <a:t>minor </a:t>
            </a:r>
            <a:r>
              <a:rPr lang="fr-FR" b="1" dirty="0"/>
              <a:t>bug</a:t>
            </a:r>
            <a:r>
              <a:rPr lang="fr-FR" dirty="0" smtClean="0"/>
              <a:t>.</a:t>
            </a:r>
          </a:p>
          <a:p>
            <a:pPr lvl="1"/>
            <a:r>
              <a:rPr lang="en-US" b="1" dirty="0"/>
              <a:t>Too many releases will annoy users</a:t>
            </a:r>
            <a:r>
              <a:rPr lang="en-US" dirty="0"/>
              <a:t>, so you need to </a:t>
            </a:r>
            <a:r>
              <a:rPr lang="en-US" dirty="0" smtClean="0"/>
              <a:t>evaluate </a:t>
            </a:r>
            <a:r>
              <a:rPr lang="en-US" dirty="0"/>
              <a:t>the </a:t>
            </a:r>
            <a:r>
              <a:rPr lang="en-US" dirty="0" smtClean="0"/>
              <a:t>benefit </a:t>
            </a:r>
            <a:r>
              <a:rPr lang="en-US" dirty="0"/>
              <a:t>of any bug patch against </a:t>
            </a:r>
            <a:r>
              <a:rPr lang="en-US" dirty="0" smtClean="0"/>
              <a:t>the </a:t>
            </a:r>
            <a:r>
              <a:rPr lang="fr-FR" dirty="0" err="1" smtClean="0"/>
              <a:t>inconvenience</a:t>
            </a:r>
            <a:r>
              <a:rPr lang="fr-FR" dirty="0" smtClean="0"/>
              <a:t>.</a:t>
            </a:r>
          </a:p>
          <a:p>
            <a:r>
              <a:rPr lang="fr-FR" b="1" dirty="0" err="1" smtClean="0"/>
              <a:t>Usefulness</a:t>
            </a:r>
            <a:endParaRPr lang="fr-FR" b="1" dirty="0" smtClean="0"/>
          </a:p>
          <a:p>
            <a:pPr lvl="1"/>
            <a:r>
              <a:rPr lang="en-US" dirty="0"/>
              <a:t>Sometimes users come to rely on a particular bug to do something sneaky that you didn’t </a:t>
            </a:r>
            <a:r>
              <a:rPr lang="en-US" dirty="0" smtClean="0"/>
              <a:t>intend them </a:t>
            </a:r>
            <a:r>
              <a:rPr lang="en-US" dirty="0"/>
              <a:t>to do. </a:t>
            </a:r>
            <a:endParaRPr lang="en-US" dirty="0" smtClean="0"/>
          </a:p>
          <a:p>
            <a:pPr lvl="1"/>
            <a:r>
              <a:rPr lang="en-US" dirty="0" smtClean="0"/>
              <a:t>They </a:t>
            </a:r>
            <a:r>
              <a:rPr lang="en-US" b="1" dirty="0"/>
              <a:t>won’t thank you if you remove their favorite feature</a:t>
            </a:r>
            <a:r>
              <a:rPr lang="en-US" dirty="0"/>
              <a:t>, even if it started out as a bug</a:t>
            </a:r>
            <a:r>
              <a:rPr lang="en-US" dirty="0" smtClean="0"/>
              <a:t>.</a:t>
            </a:r>
          </a:p>
          <a:p>
            <a:pPr lvl="2"/>
            <a:r>
              <a:rPr lang="en-US" dirty="0"/>
              <a:t>If the users have adopted a bug and are using it in their favor, formalize it and </a:t>
            </a:r>
            <a:r>
              <a:rPr lang="en-US" b="1" dirty="0"/>
              <a:t>add it to </a:t>
            </a:r>
            <a:r>
              <a:rPr lang="en-US" b="1" dirty="0" smtClean="0"/>
              <a:t>the </a:t>
            </a:r>
            <a:r>
              <a:rPr lang="fr-FR" b="1" dirty="0" err="1" smtClean="0"/>
              <a:t>application’s</a:t>
            </a:r>
            <a:r>
              <a:rPr lang="fr-FR" b="1" dirty="0" smtClean="0"/>
              <a:t> </a:t>
            </a:r>
            <a:r>
              <a:rPr lang="fr-FR" b="1" dirty="0" err="1"/>
              <a:t>requirements</a:t>
            </a:r>
            <a:r>
              <a:rPr lang="fr-FR" dirty="0"/>
              <a:t>.</a:t>
            </a:r>
            <a:endParaRPr lang="en-US" dirty="0" smtClean="0"/>
          </a:p>
          <a:p>
            <a:endParaRPr lang="en-US" b="1" dirty="0"/>
          </a:p>
          <a:p>
            <a:pPr lvl="1"/>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03547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p:txBody>
          <a:bodyPr/>
          <a:lstStyle/>
          <a:p>
            <a:pPr algn="just"/>
            <a:r>
              <a:rPr lang="fr-FR" b="1" dirty="0" smtClean="0"/>
              <a:t>Obsolescence</a:t>
            </a:r>
          </a:p>
          <a:p>
            <a:pPr lvl="1" algn="just"/>
            <a:r>
              <a:rPr lang="en-US" dirty="0"/>
              <a:t>Over time, some features may become </a:t>
            </a:r>
            <a:r>
              <a:rPr lang="en-US" b="1" dirty="0"/>
              <a:t>less useful</a:t>
            </a:r>
            <a:r>
              <a:rPr lang="en-US" dirty="0"/>
              <a:t>. </a:t>
            </a:r>
            <a:endParaRPr lang="en-US" dirty="0" smtClean="0"/>
          </a:p>
          <a:p>
            <a:pPr lvl="1" algn="just"/>
            <a:r>
              <a:rPr lang="en-US" dirty="0" smtClean="0"/>
              <a:t>Let </a:t>
            </a:r>
            <a:r>
              <a:rPr lang="en-US" dirty="0"/>
              <a:t>the feature die rather than spending a lot of time </a:t>
            </a:r>
            <a:r>
              <a:rPr lang="en-US" dirty="0" smtClean="0"/>
              <a:t>fixing </a:t>
            </a:r>
            <a:r>
              <a:rPr lang="en-US" dirty="0"/>
              <a:t>it</a:t>
            </a:r>
            <a:r>
              <a:rPr lang="en-US" dirty="0" smtClean="0"/>
              <a:t>.</a:t>
            </a:r>
          </a:p>
          <a:p>
            <a:pPr algn="just"/>
            <a:r>
              <a:rPr lang="fr-FR" b="1" dirty="0" err="1"/>
              <a:t>It’s</a:t>
            </a:r>
            <a:r>
              <a:rPr lang="fr-FR" b="1" dirty="0"/>
              <a:t> Not a </a:t>
            </a:r>
            <a:r>
              <a:rPr lang="fr-FR" b="1" dirty="0" smtClean="0"/>
              <a:t>Bug</a:t>
            </a:r>
          </a:p>
          <a:p>
            <a:pPr lvl="1" algn="just"/>
            <a:r>
              <a:rPr lang="en-US" dirty="0"/>
              <a:t>Sometimes users </a:t>
            </a:r>
            <a:r>
              <a:rPr lang="en-US" b="1" dirty="0"/>
              <a:t>think a feature is a bug </a:t>
            </a:r>
            <a:r>
              <a:rPr lang="en-US" dirty="0"/>
              <a:t>when actually they just don’t understand what the program </a:t>
            </a:r>
            <a:r>
              <a:rPr lang="fr-FR" dirty="0" err="1"/>
              <a:t>is</a:t>
            </a:r>
            <a:r>
              <a:rPr lang="fr-FR" dirty="0"/>
              <a:t> </a:t>
            </a:r>
            <a:r>
              <a:rPr lang="fr-FR" dirty="0" err="1"/>
              <a:t>supposed</a:t>
            </a:r>
            <a:r>
              <a:rPr lang="fr-FR" dirty="0"/>
              <a:t> to do. </a:t>
            </a:r>
            <a:endParaRPr lang="fr-FR"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11587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p:txBody>
          <a:bodyPr/>
          <a:lstStyle/>
          <a:p>
            <a:r>
              <a:rPr lang="fr-FR" b="1" dirty="0"/>
              <a:t>It Never Ends and </a:t>
            </a:r>
            <a:r>
              <a:rPr lang="fr-FR" b="1" dirty="0" err="1"/>
              <a:t>It’s</a:t>
            </a:r>
            <a:r>
              <a:rPr lang="fr-FR" b="1" dirty="0"/>
              <a:t> </a:t>
            </a:r>
            <a:r>
              <a:rPr lang="fr-FR" b="1" dirty="0" err="1"/>
              <a:t>Better</a:t>
            </a:r>
            <a:r>
              <a:rPr lang="fr-FR" b="1" dirty="0"/>
              <a:t> </a:t>
            </a:r>
            <a:r>
              <a:rPr lang="fr-FR" b="1" dirty="0" err="1"/>
              <a:t>Than</a:t>
            </a:r>
            <a:r>
              <a:rPr lang="fr-FR" b="1" dirty="0"/>
              <a:t> Nothing</a:t>
            </a:r>
            <a:endParaRPr lang="fr-FR" b="1" dirty="0" smtClean="0"/>
          </a:p>
          <a:p>
            <a:pPr lvl="1"/>
            <a:r>
              <a:rPr lang="en-US" dirty="0"/>
              <a:t>If you try to </a:t>
            </a:r>
            <a:r>
              <a:rPr lang="en-US" dirty="0" smtClean="0"/>
              <a:t>fix </a:t>
            </a:r>
            <a:r>
              <a:rPr lang="en-US" dirty="0"/>
              <a:t>every bug, you’ll never release anything</a:t>
            </a:r>
            <a:r>
              <a:rPr lang="en-US" dirty="0" smtClean="0"/>
              <a:t>.</a:t>
            </a:r>
          </a:p>
          <a:p>
            <a:pPr lvl="2"/>
            <a:r>
              <a:rPr lang="en-US" dirty="0"/>
              <a:t>This is similar a problem you may have when buying a new computer</a:t>
            </a:r>
            <a:r>
              <a:rPr lang="en-US" dirty="0" smtClean="0"/>
              <a:t>.</a:t>
            </a:r>
          </a:p>
          <a:p>
            <a:pPr lvl="2"/>
            <a:r>
              <a:rPr lang="en-US" b="1" dirty="0"/>
              <a:t>P</a:t>
            </a:r>
            <a:r>
              <a:rPr lang="en-US" b="1" dirty="0" smtClean="0"/>
              <a:t>articularly</a:t>
            </a:r>
            <a:r>
              <a:rPr lang="en-US" dirty="0" smtClean="0"/>
              <a:t> </a:t>
            </a:r>
            <a:r>
              <a:rPr lang="en-US" dirty="0"/>
              <a:t>true if your application is for </a:t>
            </a:r>
            <a:r>
              <a:rPr lang="en-US" b="1" dirty="0"/>
              <a:t>in‐house</a:t>
            </a:r>
            <a:r>
              <a:rPr lang="en-US" dirty="0"/>
              <a:t> use</a:t>
            </a:r>
            <a:r>
              <a:rPr lang="en-US" dirty="0" smtClean="0"/>
              <a:t>.</a:t>
            </a:r>
          </a:p>
          <a:p>
            <a:r>
              <a:rPr lang="fr-FR" b="1" dirty="0"/>
              <a:t>Fixing Bugs Is </a:t>
            </a:r>
            <a:r>
              <a:rPr lang="fr-FR" b="1" dirty="0" smtClean="0"/>
              <a:t>Dangerous</a:t>
            </a:r>
          </a:p>
          <a:p>
            <a:pPr lvl="1"/>
            <a:r>
              <a:rPr lang="en-US" dirty="0"/>
              <a:t>When you </a:t>
            </a:r>
            <a:r>
              <a:rPr lang="en-US" dirty="0" smtClean="0"/>
              <a:t>fix </a:t>
            </a:r>
            <a:r>
              <a:rPr lang="en-US" dirty="0"/>
              <a:t>a bug, there’s a chance that </a:t>
            </a:r>
            <a:endParaRPr lang="en-US" dirty="0" smtClean="0"/>
          </a:p>
          <a:p>
            <a:pPr lvl="2"/>
            <a:r>
              <a:rPr lang="en-US" dirty="0" smtClean="0"/>
              <a:t>you’ll fix </a:t>
            </a:r>
            <a:r>
              <a:rPr lang="en-US" dirty="0"/>
              <a:t>it </a:t>
            </a:r>
            <a:r>
              <a:rPr lang="en-US" b="1" dirty="0" smtClean="0"/>
              <a:t>incorrectly</a:t>
            </a:r>
            <a:r>
              <a:rPr lang="en-US" dirty="0" smtClean="0"/>
              <a:t>.</a:t>
            </a:r>
          </a:p>
          <a:p>
            <a:pPr lvl="2"/>
            <a:r>
              <a:rPr lang="en-US" dirty="0" smtClean="0"/>
              <a:t>You’ll </a:t>
            </a:r>
            <a:r>
              <a:rPr lang="en-US" dirty="0"/>
              <a:t>introduce one </a:t>
            </a:r>
            <a:r>
              <a:rPr lang="en-US" b="1" dirty="0"/>
              <a:t>or more new </a:t>
            </a:r>
            <a:r>
              <a:rPr lang="en-US" b="1" dirty="0" smtClean="0"/>
              <a:t>bugs</a:t>
            </a:r>
            <a:r>
              <a:rPr lang="en-US" dirty="0" smtClean="0"/>
              <a:t>.</a:t>
            </a:r>
          </a:p>
          <a:p>
            <a:pPr lvl="1"/>
            <a:r>
              <a:rPr lang="en-US" dirty="0"/>
              <a:t>whether you </a:t>
            </a:r>
            <a:r>
              <a:rPr lang="en-US" dirty="0" smtClean="0"/>
              <a:t>fix </a:t>
            </a:r>
            <a:r>
              <a:rPr lang="en-US" dirty="0"/>
              <a:t>the bug correctly, other pieces of code </a:t>
            </a:r>
            <a:r>
              <a:rPr lang="en-US" b="1" dirty="0"/>
              <a:t>may rely on the buggy behavior</a:t>
            </a:r>
            <a:r>
              <a:rPr lang="en-US" dirty="0"/>
              <a:t>.</a:t>
            </a:r>
            <a:endParaRPr lang="fr-FR" dirty="0" smtClean="0"/>
          </a:p>
          <a:p>
            <a:pPr lvl="1"/>
            <a:endParaRPr lang="fr-FR"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83383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REASONS BUGS NEVER DIE</a:t>
            </a:r>
          </a:p>
        </p:txBody>
      </p:sp>
      <p:sp>
        <p:nvSpPr>
          <p:cNvPr id="3" name="Content Placeholder 2"/>
          <p:cNvSpPr>
            <a:spLocks noGrp="1"/>
          </p:cNvSpPr>
          <p:nvPr>
            <p:ph idx="1"/>
          </p:nvPr>
        </p:nvSpPr>
        <p:spPr>
          <a:xfrm>
            <a:off x="2589212" y="2133599"/>
            <a:ext cx="8915400" cy="4345577"/>
          </a:xfrm>
        </p:spPr>
        <p:txBody>
          <a:bodyPr>
            <a:noAutofit/>
          </a:bodyPr>
          <a:lstStyle/>
          <a:p>
            <a:pPr algn="just"/>
            <a:r>
              <a:rPr lang="en-US" sz="2000" b="1" dirty="0"/>
              <a:t>Which Bugs to </a:t>
            </a:r>
            <a:r>
              <a:rPr lang="en-US" sz="2000" b="1" dirty="0" smtClean="0"/>
              <a:t>Fix : </a:t>
            </a:r>
            <a:r>
              <a:rPr lang="en-US" sz="2000" dirty="0" smtClean="0"/>
              <a:t>Use </a:t>
            </a:r>
            <a:r>
              <a:rPr lang="en-US" sz="2000" dirty="0"/>
              <a:t>a simple </a:t>
            </a:r>
            <a:r>
              <a:rPr lang="en-US" sz="2000" b="1" dirty="0" smtClean="0"/>
              <a:t>cost/benefit</a:t>
            </a:r>
            <a:r>
              <a:rPr lang="en-US" sz="2000" dirty="0" smtClean="0"/>
              <a:t> </a:t>
            </a:r>
            <a:r>
              <a:rPr lang="en-US" sz="2000" dirty="0"/>
              <a:t>analysis to </a:t>
            </a:r>
            <a:r>
              <a:rPr lang="en-US" sz="2000" dirty="0" smtClean="0"/>
              <a:t>prioritize them. </a:t>
            </a:r>
            <a:r>
              <a:rPr lang="en-US" dirty="0"/>
              <a:t>evaluate the following </a:t>
            </a:r>
            <a:r>
              <a:rPr lang="en-US" dirty="0" smtClean="0"/>
              <a:t>factors:</a:t>
            </a:r>
            <a:endParaRPr lang="en-US" sz="2000" dirty="0" smtClean="0"/>
          </a:p>
          <a:p>
            <a:pPr lvl="1" algn="just"/>
            <a:r>
              <a:rPr lang="en-US" sz="1800" b="1" dirty="0" smtClean="0"/>
              <a:t>Severity </a:t>
            </a:r>
            <a:r>
              <a:rPr lang="en-US" sz="1800" dirty="0"/>
              <a:t>—How </a:t>
            </a:r>
            <a:r>
              <a:rPr lang="en-US" sz="1800" b="1" dirty="0"/>
              <a:t>painful</a:t>
            </a:r>
            <a:r>
              <a:rPr lang="en-US" sz="1800" dirty="0"/>
              <a:t> is the bug for the users? How much work, time, money, or </a:t>
            </a:r>
            <a:r>
              <a:rPr lang="en-US" sz="1800" dirty="0" smtClean="0"/>
              <a:t>other resources </a:t>
            </a:r>
            <a:r>
              <a:rPr lang="en-US" sz="1800" dirty="0"/>
              <a:t>are lost?</a:t>
            </a:r>
          </a:p>
          <a:p>
            <a:pPr lvl="1" algn="just"/>
            <a:r>
              <a:rPr lang="en-US" sz="1800" b="1" dirty="0" smtClean="0"/>
              <a:t>Work-</a:t>
            </a:r>
            <a:r>
              <a:rPr lang="en-US" sz="1800" b="1" dirty="0" err="1" smtClean="0"/>
              <a:t>arounds</a:t>
            </a:r>
            <a:r>
              <a:rPr lang="en-US" sz="1800" b="1" dirty="0" smtClean="0"/>
              <a:t> </a:t>
            </a:r>
            <a:r>
              <a:rPr lang="en-US" sz="1800" dirty="0"/>
              <a:t>—Are there work-</a:t>
            </a:r>
            <a:r>
              <a:rPr lang="en-US" sz="1800" dirty="0" err="1"/>
              <a:t>arounds</a:t>
            </a:r>
            <a:r>
              <a:rPr lang="en-US" sz="1800" dirty="0"/>
              <a:t>?</a:t>
            </a:r>
          </a:p>
          <a:p>
            <a:pPr lvl="1" algn="just"/>
            <a:r>
              <a:rPr lang="en-US" sz="1800" b="1" dirty="0" smtClean="0"/>
              <a:t>Frequency </a:t>
            </a:r>
            <a:r>
              <a:rPr lang="en-US" sz="1800" dirty="0"/>
              <a:t>—How often does the bug </a:t>
            </a:r>
            <a:r>
              <a:rPr lang="en-US" sz="1800" b="1" dirty="0"/>
              <a:t>occur</a:t>
            </a:r>
            <a:r>
              <a:rPr lang="en-US" sz="1800" dirty="0"/>
              <a:t>?</a:t>
            </a:r>
          </a:p>
          <a:p>
            <a:pPr lvl="1" algn="just"/>
            <a:r>
              <a:rPr lang="en-US" sz="1800" b="1" dirty="0" smtClean="0"/>
              <a:t>Difficulty </a:t>
            </a:r>
            <a:r>
              <a:rPr lang="en-US" sz="1800" dirty="0"/>
              <a:t>—How hard would it be to </a:t>
            </a:r>
            <a:r>
              <a:rPr lang="en-US" sz="1800" dirty="0" smtClean="0"/>
              <a:t>fix </a:t>
            </a:r>
            <a:r>
              <a:rPr lang="en-US" sz="1800" dirty="0"/>
              <a:t>the bug? (Of course, this is just a guess.)</a:t>
            </a:r>
          </a:p>
          <a:p>
            <a:pPr lvl="1" algn="just"/>
            <a:r>
              <a:rPr lang="en-US" sz="1800" b="1" dirty="0" smtClean="0"/>
              <a:t>Riskiness </a:t>
            </a:r>
            <a:r>
              <a:rPr lang="en-US" sz="1800" dirty="0"/>
              <a:t>—How risky would it be to </a:t>
            </a:r>
            <a:r>
              <a:rPr lang="en-US" sz="1800" dirty="0" smtClean="0"/>
              <a:t>fix </a:t>
            </a:r>
            <a:r>
              <a:rPr lang="en-US" sz="1800" dirty="0"/>
              <a:t>the bug? If the bug is in particularly complex code</a:t>
            </a:r>
            <a:r>
              <a:rPr lang="en-US" sz="1800" dirty="0" smtClean="0"/>
              <a:t>, fixing </a:t>
            </a:r>
            <a:r>
              <a:rPr lang="en-US" sz="1800" dirty="0"/>
              <a:t>it may introduce new bugs</a:t>
            </a:r>
            <a:r>
              <a:rPr lang="en-US" sz="1800" dirty="0" smtClean="0"/>
              <a:t>.</a:t>
            </a:r>
          </a:p>
          <a:p>
            <a:pPr marL="0" indent="0" algn="ctr">
              <a:buNone/>
            </a:pPr>
            <a:r>
              <a:rPr lang="en-US" sz="2400" dirty="0" smtClean="0">
                <a:solidFill>
                  <a:srgbClr val="FF0000"/>
                </a:solidFill>
              </a:rPr>
              <a:t>After evaluation, assign priorities.</a:t>
            </a:r>
            <a:endParaRPr lang="en-US" sz="2200" b="1" dirty="0" smtClean="0">
              <a:solidFill>
                <a:srgbClr val="FF00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52950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787C74317B14496ECFEA403E26A9A" ma:contentTypeVersion="12" ma:contentTypeDescription="Create a new document." ma:contentTypeScope="" ma:versionID="6cb9941f68aae840975b230fcc5719bc">
  <xsd:schema xmlns:xsd="http://www.w3.org/2001/XMLSchema" xmlns:xs="http://www.w3.org/2001/XMLSchema" xmlns:p="http://schemas.microsoft.com/office/2006/metadata/properties" xmlns:ns2="dd83ecbc-10d4-4dfc-98f7-734e7a545735" xmlns:ns3="47ca4041-6a0b-432d-8a98-b190593569e2" targetNamespace="http://schemas.microsoft.com/office/2006/metadata/properties" ma:root="true" ma:fieldsID="83990e489c531cd885f03ec6137143dc" ns2:_="" ns3:_="">
    <xsd:import namespace="dd83ecbc-10d4-4dfc-98f7-734e7a545735"/>
    <xsd:import namespace="47ca4041-6a0b-432d-8a98-b190593569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3ecbc-10d4-4dfc-98f7-734e7a545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ca4041-6a0b-432d-8a98-b190593569e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7733B9-D4EB-4F08-BC02-32137E9A42C4}"/>
</file>

<file path=customXml/itemProps2.xml><?xml version="1.0" encoding="utf-8"?>
<ds:datastoreItem xmlns:ds="http://schemas.openxmlformats.org/officeDocument/2006/customXml" ds:itemID="{4207F967-E21B-4098-B057-12688967EEA0}"/>
</file>

<file path=customXml/itemProps3.xml><?xml version="1.0" encoding="utf-8"?>
<ds:datastoreItem xmlns:ds="http://schemas.openxmlformats.org/officeDocument/2006/customXml" ds:itemID="{B88EB5C3-72C9-489C-A20C-19DB2C173E93}"/>
</file>

<file path=docProps/app.xml><?xml version="1.0" encoding="utf-8"?>
<Properties xmlns="http://schemas.openxmlformats.org/officeDocument/2006/extended-properties" xmlns:vt="http://schemas.openxmlformats.org/officeDocument/2006/docPropsVTypes">
  <Template>Wisp</Template>
  <TotalTime>2829</TotalTime>
  <Words>2695</Words>
  <Application>Microsoft Office PowerPoint</Application>
  <PresentationFormat>Widescreen</PresentationFormat>
  <Paragraphs>210</Paragraphs>
  <Slides>25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Testing</vt:lpstr>
      <vt:lpstr>Introduction</vt:lpstr>
      <vt:lpstr>TESTING GOALS</vt:lpstr>
      <vt:lpstr>REASONS BUGS NEVER DIE</vt:lpstr>
      <vt:lpstr>REASONS BUGS NEVER DIE</vt:lpstr>
      <vt:lpstr>REASONS BUGS NEVER DIE</vt:lpstr>
      <vt:lpstr>REASONS BUGS NEVER DIE</vt:lpstr>
      <vt:lpstr>REASONS BUGS NEVER DIE</vt:lpstr>
      <vt:lpstr>REASONS BUGS NEVER DIE</vt:lpstr>
      <vt:lpstr>LEVELS OF TESTING : Unit Testing</vt:lpstr>
      <vt:lpstr>LEVELS OF TESTING : Integration and Regression Testing</vt:lpstr>
      <vt:lpstr>LEVELS OF TESTING : Automated Testing</vt:lpstr>
      <vt:lpstr>LEVELS OF TESTING : Component Interface Testing</vt:lpstr>
      <vt:lpstr>LEVELS OF TESTING : System Testing</vt:lpstr>
      <vt:lpstr>LEVELS OF TESTING : Acceptance Testing</vt:lpstr>
      <vt:lpstr>LEVELS OF TESTING : Other Testing Categories</vt:lpstr>
      <vt:lpstr>LEVELS OF TESTING : Other Testing Categories</vt:lpstr>
      <vt:lpstr>TESTING TECHNIQUES</vt:lpstr>
      <vt:lpstr>Exhaustive Testing</vt:lpstr>
      <vt:lpstr>Black‐Box Testing</vt:lpstr>
      <vt:lpstr>White‐Box Testing</vt:lpstr>
      <vt:lpstr>Gray‐Box Testing</vt:lpstr>
      <vt:lpstr>TESTING HABITS (To Read from EBook)</vt:lpstr>
      <vt:lpstr>HOW TO FIX A BUG</vt:lpstr>
      <vt:lpstr>Debug a program – Visual Studio</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Enginnering Chapter I</dc:title>
  <dc:creator>Dr Kamal Beydoun</dc:creator>
  <cp:lastModifiedBy>Kamal Beydoun</cp:lastModifiedBy>
  <cp:revision>404</cp:revision>
  <dcterms:created xsi:type="dcterms:W3CDTF">2019-10-01T04:59:08Z</dcterms:created>
  <dcterms:modified xsi:type="dcterms:W3CDTF">2021-12-22T09:07:47Z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0x010100336787C74317B14496ECFEA403E26A9A</vt:lpwstr>
  </property>
</Properties>
</file>