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7" r:id="rId1"/>
    <p:sldMasterId id="2147483727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77" r:id="rId6"/>
    <p:sldId id="284" r:id="rId7"/>
    <p:sldId id="261" r:id="rId8"/>
    <p:sldId id="263" r:id="rId9"/>
    <p:sldId id="264" r:id="rId10"/>
    <p:sldId id="265" r:id="rId11"/>
    <p:sldId id="274" r:id="rId12"/>
    <p:sldId id="266" r:id="rId13"/>
    <p:sldId id="267" r:id="rId14"/>
    <p:sldId id="279" r:id="rId15"/>
    <p:sldId id="271" r:id="rId16"/>
    <p:sldId id="270" r:id="rId17"/>
    <p:sldId id="268" r:id="rId18"/>
    <p:sldId id="269" r:id="rId19"/>
    <p:sldId id="282" r:id="rId20"/>
    <p:sldId id="283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92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595" autoAdjust="0"/>
  </p:normalViewPr>
  <p:slideViewPr>
    <p:cSldViewPr snapToGrid="0">
      <p:cViewPr varScale="1">
        <p:scale>
          <a:sx n="84" d="100"/>
          <a:sy n="84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20594AC-9977-40CB-A76F-96E90D1AA077}" type="slidenum">
              <a:rPr lang="ar-LB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0DE65A-D7D1-4A88-93CD-E0F04E674BD4}" type="slidenum">
              <a:rPr lang="ar-LB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186285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97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DE65A-D7D1-4A88-93CD-E0F04E674BD4}" type="slidenum">
              <a:rPr lang="ar-LB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1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6302323"/>
            <a:ext cx="3145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>
                <a:solidFill>
                  <a:srgbClr val="6565FF"/>
                </a:solidFill>
              </a:rPr>
              <a:t>2019-2020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 smtClean="0">
                <a:solidFill>
                  <a:srgbClr val="6565FF"/>
                </a:solidFill>
              </a:rPr>
              <a:t>Mohamed</a:t>
            </a:r>
            <a:r>
              <a:rPr lang="en-US" altLang="en-US" sz="1400" i="1" baseline="0" dirty="0" smtClean="0">
                <a:solidFill>
                  <a:srgbClr val="6565FF"/>
                </a:solidFill>
              </a:rPr>
              <a:t> </a:t>
            </a:r>
            <a:r>
              <a:rPr lang="en-US" altLang="en-US" sz="1400" i="1" dirty="0" smtClean="0">
                <a:solidFill>
                  <a:srgbClr val="6565FF"/>
                </a:solidFill>
              </a:rPr>
              <a:t>DBOUK,</a:t>
            </a:r>
            <a:r>
              <a:rPr lang="en-US" altLang="en-US" sz="1400" i="1" baseline="0" dirty="0" smtClean="0">
                <a:solidFill>
                  <a:srgbClr val="6565FF"/>
                </a:solidFill>
              </a:rPr>
              <a:t> </a:t>
            </a:r>
            <a:r>
              <a:rPr lang="en-US" altLang="en-US" sz="1400" i="1" dirty="0" smtClean="0">
                <a:solidFill>
                  <a:srgbClr val="6565FF"/>
                </a:solidFill>
              </a:rPr>
              <a:t>Lebanese </a:t>
            </a:r>
            <a:r>
              <a:rPr lang="en-US" altLang="en-US" sz="1400" i="1" dirty="0">
                <a:solidFill>
                  <a:srgbClr val="6565FF"/>
                </a:solidFill>
              </a:rPr>
              <a:t>University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97050" y="6184900"/>
            <a:ext cx="0" cy="6731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58200" y="0"/>
            <a:ext cx="6858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5500" y="2577083"/>
            <a:ext cx="6289916" cy="3076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lvl="0"/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cxnSp>
        <p:nvCxnSpPr>
          <p:cNvPr id="9" name="Straight Connector 18"/>
          <p:cNvCxnSpPr>
            <a:cxnSpLocks noChangeShapeType="1"/>
          </p:cNvCxnSpPr>
          <p:nvPr/>
        </p:nvCxnSpPr>
        <p:spPr bwMode="auto">
          <a:xfrm flipV="1">
            <a:off x="8435975" y="6248400"/>
            <a:ext cx="708025" cy="46196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107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84616" y="965200"/>
            <a:ext cx="7795624" cy="1512651"/>
          </a:xfrm>
        </p:spPr>
        <p:txBody>
          <a:bodyPr/>
          <a:lstStyle>
            <a:lvl1pPr>
              <a:defRPr sz="36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altLang="ko-KR" noProof="0" dirty="0" smtClean="0"/>
              <a:t>Click to edit Master title style</a:t>
            </a:r>
          </a:p>
        </p:txBody>
      </p:sp>
      <p:sp>
        <p:nvSpPr>
          <p:cNvPr id="94107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63515" y="2884696"/>
            <a:ext cx="6172461" cy="3576065"/>
          </a:xfrm>
        </p:spPr>
        <p:txBody>
          <a:bodyPr/>
          <a:lstStyle>
            <a:lvl1pPr marL="441325" indent="-441325">
              <a:tabLst>
                <a:tab pos="457200" algn="l"/>
              </a:tabLst>
              <a:defRPr/>
            </a:lvl1pPr>
            <a:lvl2pPr marL="784225" lvl="1" indent="-327025" algn="l">
              <a:buFont typeface="Wingdings" pitchFamily="2" charset="2"/>
              <a:buChar char="§"/>
              <a:tabLst>
                <a:tab pos="800100" algn="l"/>
              </a:tabLst>
              <a:defRPr lang="en-US" altLang="ko-KR" sz="2000" b="1" noProof="0" dirty="0" smtClean="0">
                <a:solidFill>
                  <a:srgbClr val="FF0000"/>
                </a:solidFill>
                <a:latin typeface="+mn-lt"/>
              </a:defRPr>
            </a:lvl2pPr>
          </a:lstStyle>
          <a:p>
            <a:pPr lvl="0"/>
            <a:r>
              <a:rPr lang="en-US" altLang="ko-KR" noProof="0" dirty="0" smtClean="0"/>
              <a:t>Click to edit Master subtitle style</a:t>
            </a:r>
          </a:p>
          <a:p>
            <a:pPr lvl="1"/>
            <a:r>
              <a:rPr lang="en-US" altLang="ko-KR" noProof="0" dirty="0" err="1" smtClean="0"/>
              <a:t>dsdsds</a:t>
            </a:r>
            <a:endParaRPr lang="en-US" altLang="ko-KR" noProof="0" dirty="0" smtClean="0"/>
          </a:p>
        </p:txBody>
      </p:sp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8738283" y="339564"/>
            <a:ext cx="301329" cy="31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8436954" y="652382"/>
            <a:ext cx="301329" cy="31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17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7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5" y="998538"/>
            <a:ext cx="4021138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998538"/>
            <a:ext cx="4022725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9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9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0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08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03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623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414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2888"/>
            <a:ext cx="2047875" cy="6183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5" y="242888"/>
            <a:ext cx="5995988" cy="6183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18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7772400" cy="5291138"/>
          </a:xfrm>
        </p:spPr>
        <p:txBody>
          <a:bodyPr/>
          <a:lstStyle>
            <a:lvl2pPr marL="630238" indent="-268288">
              <a:tabLst>
                <a:tab pos="539750" algn="l"/>
              </a:tabLst>
              <a:defRPr/>
            </a:lvl2pPr>
            <a:lvl3pPr marL="900113" indent="-269875"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10338"/>
            <a:ext cx="533400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45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14204"/>
            <a:ext cx="3875087" cy="52358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63" y="1214205"/>
            <a:ext cx="3741737" cy="5235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39062-0363-43D4-B798-36D947AF3421}" type="slidenum">
              <a:rPr lang="en-US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8660"/>
            <a:ext cx="8001001" cy="69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4726-735B-466D-8367-AC47A296E124}" type="slidenum">
              <a:rPr lang="en-US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3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317F3-71D1-491A-ADE6-C864506EFC09}" type="slidenum">
              <a:rPr lang="en-US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3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46" y="1340768"/>
            <a:ext cx="8478942" cy="5076564"/>
          </a:xfr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Wingdings 3" pitchFamily="18" charset="2"/>
              <a:buChar char=""/>
              <a:defRPr lang="en-US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23900" indent="-368300">
              <a:spcBef>
                <a:spcPts val="600"/>
              </a:spcBef>
              <a:defRPr sz="1800"/>
            </a:lvl2pPr>
            <a:lvl3pPr marL="1079500" indent="-3600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 sz="1600"/>
            </a:lvl3pPr>
            <a:lvl4pPr marL="1435100" indent="-355600"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18592"/>
            <a:ext cx="8928483" cy="878160"/>
          </a:xfrm>
          <a:noFill/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43CA-0BBE-4B3F-9FA9-0775D21FB28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7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0" y="12954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609600" y="12954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677545" y="462404"/>
            <a:ext cx="7691618" cy="6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D88F-03F4-4DDC-A340-871D0BBFFDA6}" type="slidenum">
              <a:rPr lang="en-US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0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763"/>
            <a:ext cx="9144000" cy="2965450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88375" y="64579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D8B6C-4AAD-46A9-B003-F3564E0F2C33}" type="slidenum">
              <a:rPr kumimoji="0" lang="ar-L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0" y="6483350"/>
            <a:ext cx="9144000" cy="14288"/>
          </a:xfrm>
          <a:prstGeom prst="line">
            <a:avLst/>
          </a:prstGeom>
          <a:noFill/>
          <a:ln w="3175" cap="rnd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1F1F7A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00375"/>
            <a:ext cx="7800975" cy="3381375"/>
          </a:xfrm>
        </p:spPr>
        <p:txBody>
          <a:bodyPr/>
          <a:lstStyle>
            <a:lvl1pPr marL="514350" indent="-51435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44513"/>
            <a:ext cx="7772400" cy="22987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4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559800" y="0"/>
            <a:ext cx="584200" cy="6870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9784" y="387013"/>
            <a:ext cx="8039517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705" y="1142999"/>
            <a:ext cx="7944788" cy="54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9800" y="6450013"/>
            <a:ext cx="609600" cy="319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15D4D88F-03F4-4DDC-A340-871D0BBFFDA6}" type="slidenum">
              <a:rPr lang="en-US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1032" name="Straight Connector 10"/>
          <p:cNvCxnSpPr>
            <a:cxnSpLocks noChangeShapeType="1"/>
          </p:cNvCxnSpPr>
          <p:nvPr/>
        </p:nvCxnSpPr>
        <p:spPr bwMode="auto">
          <a:xfrm flipV="1">
            <a:off x="8435975" y="6248400"/>
            <a:ext cx="708025" cy="46196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-12700" y="6556474"/>
            <a:ext cx="42099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 smtClean="0">
                <a:solidFill>
                  <a:srgbClr val="6565FF"/>
                </a:solidFill>
              </a:rPr>
              <a:t>2019-2020 - M. DBOUK , Lebanese University, FS1</a:t>
            </a:r>
            <a:endParaRPr lang="en-US" altLang="en-US" sz="1400" i="1" dirty="0">
              <a:solidFill>
                <a:srgbClr val="6565F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-12700" y="992036"/>
            <a:ext cx="6203534" cy="177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818FF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 2" panose="05020102010507070707" pitchFamily="18" charset="2"/>
        <a:buChar char="®"/>
        <a:tabLst>
          <a:tab pos="361950" algn="l"/>
        </a:tabLs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 Narrow" panose="020B0606020202030204" pitchFamily="34" charset="0"/>
        <a:buChar char="●"/>
        <a:tabLst>
          <a:tab pos="723900" algn="l"/>
        </a:tabLst>
        <a:defRPr sz="2000" b="1">
          <a:solidFill>
            <a:srgbClr val="FF0000"/>
          </a:solidFill>
          <a:latin typeface="+mn-lt"/>
        </a:defRPr>
      </a:lvl2pPr>
      <a:lvl3pPr marL="1071563" indent="-346075" algn="l" rtl="0" eaLnBrk="1" fontAlgn="base" hangingPunct="1">
        <a:spcBef>
          <a:spcPct val="20000"/>
        </a:spcBef>
        <a:spcAft>
          <a:spcPct val="0"/>
        </a:spcAft>
        <a:buClr>
          <a:srgbClr val="FF090F"/>
        </a:buClr>
        <a:buFont typeface="Wingdings" panose="05000000000000000000" pitchFamily="2" charset="2"/>
        <a:buChar char="§"/>
        <a:defRPr b="1">
          <a:solidFill>
            <a:srgbClr val="0000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763"/>
            <a:ext cx="9144000" cy="922337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998538"/>
            <a:ext cx="81962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242888"/>
            <a:ext cx="8193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588375" y="64579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D7E9C-F24F-4D3C-9A77-F73BA104F14D}" type="slidenum">
              <a:rPr kumimoji="0" lang="ar-L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8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m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®"/>
        <a:defRPr kumimoji="1" b="1">
          <a:solidFill>
            <a:srgbClr val="FF0000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FF0000"/>
        </a:buClr>
        <a:buFont typeface="Trebuchet MS" panose="020B0603020202020204" pitchFamily="34" charset="0"/>
        <a:buChar char="−"/>
        <a:defRPr kumimoji="1" b="1">
          <a:solidFill>
            <a:srgbClr val="3333CC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ü"/>
        <a:defRPr kumimoji="1" b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Chapter 1 - </a:t>
            </a:r>
            <a:r>
              <a:rPr lang="en-US" altLang="en-US" dirty="0" smtClean="0"/>
              <a:t>Introduction</a:t>
            </a:r>
            <a:endParaRPr lang="en-US" alt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84616" y="2809409"/>
            <a:ext cx="4423660" cy="2879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Purpose of Database Systems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dirty="0" smtClean="0"/>
              <a:t>View </a:t>
            </a:r>
            <a:r>
              <a:rPr lang="en-US" altLang="en-US" sz="2200" dirty="0" smtClean="0"/>
              <a:t>of Data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Data Models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Data </a:t>
            </a:r>
            <a:r>
              <a:rPr lang="en-US" altLang="en-US" sz="2200" dirty="0" smtClean="0"/>
              <a:t>Definition Language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Data Manipulation Language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794337" y="3635195"/>
            <a:ext cx="4110568" cy="277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1325" indent="-441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lvl="1" indent="-3270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800100" algn="l"/>
              </a:tabLst>
              <a:defRPr lang="en-US" altLang="ko-KR" sz="2000" b="1" noProof="0" dirty="0" smtClean="0">
                <a:solidFill>
                  <a:srgbClr val="FF0000"/>
                </a:solidFill>
                <a:latin typeface="+mn-lt"/>
              </a:defRPr>
            </a:lvl2pPr>
            <a:lvl3pPr marL="1071563" indent="-3460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kern="0" dirty="0" smtClean="0"/>
              <a:t>Transaction Management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kern="0" dirty="0" smtClean="0"/>
              <a:t>Storage Management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kern="0" dirty="0" smtClean="0"/>
              <a:t>Database </a:t>
            </a:r>
            <a:r>
              <a:rPr lang="en-US" altLang="en-US" sz="2200" kern="0" dirty="0" smtClean="0"/>
              <a:t>Administrator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kern="0" dirty="0" smtClean="0"/>
              <a:t>Database Users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200" kern="0" dirty="0" smtClean="0"/>
              <a:t>Overall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5171" y="368300"/>
            <a:ext cx="8409442" cy="650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Sample </a:t>
            </a:r>
            <a:br>
              <a:rPr lang="en-US" altLang="en-US" dirty="0" smtClean="0"/>
            </a:br>
            <a:r>
              <a:rPr lang="en-US" altLang="en-US" dirty="0" smtClean="0"/>
              <a:t>Relational Database</a:t>
            </a:r>
          </a:p>
        </p:txBody>
      </p:sp>
      <p:graphicFrame>
        <p:nvGraphicFramePr>
          <p:cNvPr id="174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6847"/>
              </p:ext>
            </p:extLst>
          </p:nvPr>
        </p:nvGraphicFramePr>
        <p:xfrm>
          <a:off x="273050" y="2360612"/>
          <a:ext cx="4678363" cy="16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Worksheet" r:id="rId3" imgW="3124296" imgH="1419311" progId="Excel.Sheet.8">
                  <p:embed/>
                </p:oleObj>
              </mc:Choice>
              <mc:Fallback>
                <p:oleObj name="Worksheet" r:id="rId3" imgW="3124296" imgH="1419311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360612"/>
                        <a:ext cx="4678363" cy="1600201"/>
                      </a:xfrm>
                      <a:prstGeom prst="rect">
                        <a:avLst/>
                      </a:prstGeom>
                      <a:solidFill>
                        <a:srgbClr val="B2B2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1" y="593611"/>
            <a:ext cx="4405312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77142"/>
              </p:ext>
            </p:extLst>
          </p:nvPr>
        </p:nvGraphicFramePr>
        <p:xfrm>
          <a:off x="6075363" y="2376034"/>
          <a:ext cx="2286000" cy="235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Worksheet" r:id="rId6" imgW="1657437" imgH="1828800" progId="Excel.Sheet.8">
                  <p:embed/>
                </p:oleObj>
              </mc:Choice>
              <mc:Fallback>
                <p:oleObj name="Worksheet" r:id="rId6" imgW="1657437" imgH="18288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2376034"/>
                        <a:ext cx="2286000" cy="235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6869113" y="1599520"/>
            <a:ext cx="149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ER Diagram</a:t>
            </a:r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53180"/>
              </p:ext>
            </p:extLst>
          </p:nvPr>
        </p:nvGraphicFramePr>
        <p:xfrm>
          <a:off x="3236913" y="4129088"/>
          <a:ext cx="25082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Worksheet" r:id="rId8" imgW="2381148" imgH="2028821" progId="Excel.Sheet.8">
                  <p:embed/>
                </p:oleObj>
              </mc:Choice>
              <mc:Fallback>
                <p:oleObj name="Worksheet" r:id="rId8" imgW="2381148" imgH="202882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129088"/>
                        <a:ext cx="25082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16" name="Elbow Connector 13"/>
          <p:cNvCxnSpPr>
            <a:cxnSpLocks noChangeShapeType="1"/>
            <a:endCxn id="17413" idx="1"/>
          </p:cNvCxnSpPr>
          <p:nvPr/>
        </p:nvCxnSpPr>
        <p:spPr bwMode="auto">
          <a:xfrm rot="5400000" flipH="1" flipV="1">
            <a:off x="5518830" y="3572556"/>
            <a:ext cx="573088" cy="5399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7" name="Elbow Connector 14"/>
          <p:cNvCxnSpPr>
            <a:cxnSpLocks noChangeShapeType="1"/>
          </p:cNvCxnSpPr>
          <p:nvPr/>
        </p:nvCxnSpPr>
        <p:spPr bwMode="auto">
          <a:xfrm flipH="1" flipV="1">
            <a:off x="982435" y="3960813"/>
            <a:ext cx="2266950" cy="9715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596745" y="368300"/>
            <a:ext cx="34924" cy="3375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299305" y="795724"/>
            <a:ext cx="307974" cy="449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6342232" y="4843576"/>
            <a:ext cx="2039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Table Customers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005795" y="3925209"/>
            <a:ext cx="1876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Table Accounts</a:t>
            </a: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1102643" y="5448985"/>
            <a:ext cx="21467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Helvetica" panose="020B0604020202020204" pitchFamily="34" charset="0"/>
              </a:rPr>
              <a:t>New/added Table 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Helvetica" panose="020B0604020202020204" pitchFamily="34" charset="0"/>
              </a:rPr>
              <a:t>Depositor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34726-735B-466D-8367-AC47A296E124}" type="slidenum">
              <a:rPr lang="en-US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73050" y="1671925"/>
            <a:ext cx="3227387" cy="85112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+mn-lt"/>
              </a:defRPr>
            </a:lvl2pPr>
            <a:lvl3pPr marL="1071563" indent="-3460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 kern="0" dirty="0" smtClean="0">
                <a:solidFill>
                  <a:srgbClr val="FF0000"/>
                </a:solidFill>
              </a:rPr>
              <a:t>Example of tabular data in the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Definition Language (DDL)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Specification notation for defining the database schema</a:t>
            </a:r>
          </a:p>
          <a:p>
            <a:pPr marL="3619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b="0" dirty="0" smtClean="0"/>
              <a:t>create table</a:t>
            </a:r>
            <a:r>
              <a:rPr lang="en-US" dirty="0" smtClean="0"/>
              <a:t> </a:t>
            </a:r>
            <a:r>
              <a:rPr lang="en-US" i="1" dirty="0" smtClean="0"/>
              <a:t>account</a:t>
            </a:r>
            <a:r>
              <a:rPr lang="en-US" dirty="0" smtClean="0"/>
              <a:t> ( 	</a:t>
            </a:r>
            <a:r>
              <a:rPr lang="en-US" i="1" dirty="0" smtClean="0"/>
              <a:t>account-number</a:t>
            </a:r>
            <a:r>
              <a:rPr lang="en-US" dirty="0" smtClean="0"/>
              <a:t>    </a:t>
            </a:r>
            <a:r>
              <a:rPr lang="en-US" b="0" dirty="0" smtClean="0"/>
              <a:t>char</a:t>
            </a:r>
            <a:r>
              <a:rPr lang="en-US" dirty="0" smtClean="0"/>
              <a:t>(10),</a:t>
            </a:r>
            <a:br>
              <a:rPr lang="en-US" dirty="0" smtClean="0"/>
            </a:br>
            <a:r>
              <a:rPr lang="en-US" dirty="0" smtClean="0"/>
              <a:t>             			</a:t>
            </a:r>
            <a:r>
              <a:rPr lang="en-US" i="1" dirty="0" smtClean="0"/>
              <a:t>balance</a:t>
            </a:r>
            <a:r>
              <a:rPr lang="en-US" dirty="0" smtClean="0"/>
              <a:t>                 	</a:t>
            </a:r>
            <a:r>
              <a:rPr lang="en-US" b="0" dirty="0" smtClean="0"/>
              <a:t>integer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DDL compiler generates a set of tables stored in a </a:t>
            </a:r>
            <a:r>
              <a:rPr lang="en-US" i="1" dirty="0" smtClean="0"/>
              <a:t>data dictionary</a:t>
            </a:r>
          </a:p>
          <a:p>
            <a:pPr eaLnBrk="1" hangingPunct="1">
              <a:defRPr/>
            </a:pPr>
            <a:endParaRPr lang="en-US" i="1" dirty="0" smtClean="0"/>
          </a:p>
          <a:p>
            <a:pPr eaLnBrk="1" hangingPunct="1">
              <a:defRPr/>
            </a:pPr>
            <a:r>
              <a:rPr lang="en-US" dirty="0" smtClean="0"/>
              <a:t>Data dictionary contains metadata (i.e., data about data)</a:t>
            </a:r>
          </a:p>
          <a:p>
            <a:pPr lvl="1" eaLnBrk="1" hangingPunct="1">
              <a:defRPr/>
            </a:pPr>
            <a:r>
              <a:rPr lang="en-US" dirty="0" smtClean="0"/>
              <a:t>Database schema 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i="1" dirty="0" smtClean="0"/>
              <a:t>storage and definition</a:t>
            </a:r>
            <a:r>
              <a:rPr lang="en-US" dirty="0" smtClean="0"/>
              <a:t> language </a:t>
            </a:r>
          </a:p>
          <a:p>
            <a:pPr lvl="2" eaLnBrk="1" hangingPunct="1">
              <a:defRPr/>
            </a:pPr>
            <a:r>
              <a:rPr lang="en-US" dirty="0" smtClean="0"/>
              <a:t>language in which the storage structure and access methods used by the database system are specified</a:t>
            </a:r>
          </a:p>
          <a:p>
            <a:pPr lvl="2" eaLnBrk="1" hangingPunct="1">
              <a:defRPr/>
            </a:pPr>
            <a:r>
              <a:rPr lang="en-US" dirty="0" smtClean="0"/>
              <a:t>Usually an extension of the data definition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Language (DML)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Language for accessing and manipulating the data organized by the appropriate data model</a:t>
            </a:r>
          </a:p>
          <a:p>
            <a:pPr marL="361950" lvl="1" indent="0" eaLnBrk="1" hangingPunct="1">
              <a:buNone/>
            </a:pPr>
            <a:r>
              <a:rPr lang="en-US" altLang="en-US" dirty="0" smtClean="0"/>
              <a:t>DML also known as query language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Two classes of languages </a:t>
            </a:r>
          </a:p>
          <a:p>
            <a:pPr lvl="1" eaLnBrk="1" hangingPunct="1"/>
            <a:r>
              <a:rPr lang="en-US" altLang="en-US" dirty="0" smtClean="0"/>
              <a:t>Procedural – user specifies what data is required and how to get those </a:t>
            </a:r>
            <a:r>
              <a:rPr lang="en-US" altLang="en-US" dirty="0" smtClean="0"/>
              <a:t>data / </a:t>
            </a:r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command driven (e.g. COBOL, C, Pascal)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/>
            <a:r>
              <a:rPr lang="en-US" altLang="en-US" dirty="0" smtClean="0"/>
              <a:t>Nonprocedural – user specifies what data is required without specifying how to get those </a:t>
            </a:r>
            <a:r>
              <a:rPr lang="en-US" altLang="en-US" dirty="0" smtClean="0"/>
              <a:t>data / </a:t>
            </a:r>
            <a:r>
              <a: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function-driven (e.g. SQL, PROLOG, LISP)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SQL is the most widely used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0346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SQL: widely used non-procedural language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 smtClean="0"/>
              <a:t>E.g. find the name of the customer with customer-id 192-83-7465</a:t>
            </a:r>
            <a:br>
              <a:rPr lang="en-US" altLang="en-US" sz="1800" dirty="0" smtClean="0"/>
            </a:b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select   	</a:t>
            </a:r>
            <a:r>
              <a:rPr lang="en-US" altLang="en-US" sz="18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customer.customer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-name</a:t>
            </a:r>
            <a:b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from     	customer</a:t>
            </a:r>
            <a:b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where  	</a:t>
            </a:r>
            <a:r>
              <a:rPr lang="en-US" altLang="en-US" sz="18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customer.customer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-id = ‘192-83-7465’</a:t>
            </a:r>
          </a:p>
          <a:p>
            <a:pPr lvl="1">
              <a:spcBef>
                <a:spcPts val="0"/>
              </a:spcBef>
            </a:pPr>
            <a:r>
              <a:rPr lang="en-US" altLang="en-US" sz="1800" dirty="0" smtClean="0"/>
              <a:t>E.g. find the balances of all accounts held by the customer with customer-id 192-83-7465</a:t>
            </a:r>
            <a:br>
              <a:rPr lang="en-US" altLang="en-US" sz="1800" dirty="0" smtClean="0"/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select   	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account.balance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from     	depositor, account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where  	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depositor.customer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-id = ‘192-83-7465’ and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		            	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depositor.account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-number =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account.account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-number</a:t>
            </a:r>
          </a:p>
          <a:p>
            <a:pPr eaLnBrk="1" hangingPunct="1"/>
            <a:r>
              <a:rPr lang="en-US" altLang="en-US" dirty="0" smtClean="0"/>
              <a:t>Application programs generally access databases through one of</a:t>
            </a:r>
          </a:p>
          <a:p>
            <a:pPr lvl="1" eaLnBrk="1" hangingPunct="1"/>
            <a:r>
              <a:rPr lang="en-US" altLang="en-US" sz="1800" dirty="0" smtClean="0"/>
              <a:t>Language extensions to allow embedded SQL</a:t>
            </a:r>
          </a:p>
          <a:p>
            <a:pPr lvl="1" eaLnBrk="1" hangingPunct="1"/>
            <a:r>
              <a:rPr lang="en-US" altLang="en-US" sz="1800" dirty="0" smtClean="0"/>
              <a:t>Application program interface (e.g. ODBC/JDBC) which allow SQL queries to be sent to a database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Users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Users are differentiated by the way they expect to interact with the system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Application programmers – interact with system through DML calls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Sophisticated users – form requests in a database query language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Specialized users – write specialized database applications that do not fit into the traditional data processing framework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Naïve users – invoke one of the permanent application programs that have been written previously</a:t>
            </a:r>
          </a:p>
          <a:p>
            <a:pPr marL="361950" lvl="1" indent="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E.g. people accessing database over the web, bank tellers, clerical staff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Administrator</a:t>
            </a:r>
          </a:p>
        </p:txBody>
      </p:sp>
      <p:sp>
        <p:nvSpPr>
          <p:cNvPr id="2253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Coordinates all the activities of the database system;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the database administrator has a good understanding of the enterprise’s information resources and needs.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Database administrator's duties include:</a:t>
            </a:r>
          </a:p>
          <a:p>
            <a:pPr lvl="1" eaLnBrk="1" hangingPunct="1"/>
            <a:r>
              <a:rPr lang="en-US" altLang="en-US" smtClean="0"/>
              <a:t>Schema definition</a:t>
            </a:r>
          </a:p>
          <a:p>
            <a:pPr lvl="1" eaLnBrk="1" hangingPunct="1"/>
            <a:r>
              <a:rPr lang="en-US" altLang="en-US" smtClean="0"/>
              <a:t>Storage structure and access method definition</a:t>
            </a:r>
          </a:p>
          <a:p>
            <a:pPr lvl="1" eaLnBrk="1" hangingPunct="1"/>
            <a:r>
              <a:rPr lang="en-US" altLang="en-US" smtClean="0"/>
              <a:t>Schema and physical organization modification</a:t>
            </a:r>
          </a:p>
          <a:p>
            <a:pPr lvl="1" eaLnBrk="1" hangingPunct="1"/>
            <a:r>
              <a:rPr lang="en-US" altLang="en-US" smtClean="0"/>
              <a:t>Granting user authority to access the database</a:t>
            </a:r>
          </a:p>
          <a:p>
            <a:pPr lvl="1" eaLnBrk="1" hangingPunct="1"/>
            <a:r>
              <a:rPr lang="en-US" altLang="en-US" smtClean="0"/>
              <a:t>Specifying integrity constraints</a:t>
            </a:r>
          </a:p>
          <a:p>
            <a:pPr lvl="1" eaLnBrk="1" hangingPunct="1"/>
            <a:r>
              <a:rPr lang="en-US" altLang="en-US" smtClean="0"/>
              <a:t>Acting as liaison with users</a:t>
            </a:r>
          </a:p>
          <a:p>
            <a:pPr lvl="1" eaLnBrk="1" hangingPunct="1"/>
            <a:r>
              <a:rPr lang="en-US" altLang="en-US" smtClean="0"/>
              <a:t>Monitoring performance and responding to changes in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 Management	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transaction</a:t>
            </a:r>
            <a:r>
              <a:rPr lang="en-US" altLang="en-US" smtClean="0"/>
              <a:t> is a collection of operations that performs a single logical function in a database application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Concurrency-control manager controls the interaction among the concurrent transactions, to ensure the consistency of the database.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Storage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Storage manager is a program module that provides the interface between the low-level data stored in the database and the application programs and queries submitted to the system.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storage manager is responsible to the following tasks: </a:t>
            </a:r>
          </a:p>
          <a:p>
            <a:pPr lvl="1" eaLnBrk="1" hangingPunct="1"/>
            <a:r>
              <a:rPr lang="en-US" altLang="en-US" smtClean="0"/>
              <a:t>interaction with the file manager </a:t>
            </a:r>
          </a:p>
          <a:p>
            <a:pPr lvl="1" eaLnBrk="1" hangingPunct="1"/>
            <a:r>
              <a:rPr lang="en-US" altLang="en-US" smtClean="0"/>
              <a:t>efficient storing, retrieving and updating of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5328" y="2729714"/>
            <a:ext cx="9144000" cy="212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0" y="4929000"/>
            <a:ext cx="9144000" cy="154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895601" y="3588547"/>
            <a:ext cx="3881664" cy="959639"/>
          </a:xfrm>
          <a:prstGeom prst="rect">
            <a:avLst/>
          </a:prstGeom>
          <a:solidFill>
            <a:srgbClr val="EAEAEA"/>
          </a:solidFill>
          <a:ln w="28575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D B M S</a:t>
            </a:r>
            <a:endParaRPr kumimoji="0" lang="fr-FR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9" y="231241"/>
            <a:ext cx="8875486" cy="609600"/>
          </a:xfrm>
        </p:spPr>
        <p:txBody>
          <a:bodyPr/>
          <a:lstStyle/>
          <a:p>
            <a:pPr algn="l">
              <a:defRPr/>
            </a:pPr>
            <a:r>
              <a:rPr lang="en-US" sz="3200" smtClean="0">
                <a:effectLst/>
                <a:latin typeface="Abadi MT Condensed Light" charset="0"/>
                <a:cs typeface="Times New Roman" pitchFamily="18" charset="0"/>
              </a:rPr>
              <a:t>Simplified Database application architecture </a:t>
            </a:r>
            <a:endParaRPr lang="en-US" sz="3200" dirty="0" smtClean="0">
              <a:effectLst/>
            </a:endParaRPr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2895600" y="3003437"/>
            <a:ext cx="3881665" cy="585109"/>
          </a:xfrm>
          <a:prstGeom prst="rect">
            <a:avLst/>
          </a:prstGeom>
          <a:solidFill>
            <a:srgbClr val="EAEAEA"/>
          </a:solidFill>
          <a:ln w="28575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SQL Statements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09" name="Rectangle 39"/>
          <p:cNvSpPr>
            <a:spLocks noChangeArrowheads="1"/>
          </p:cNvSpPr>
          <p:nvPr/>
        </p:nvSpPr>
        <p:spPr bwMode="auto">
          <a:xfrm>
            <a:off x="3575049" y="3860913"/>
            <a:ext cx="2246313" cy="5635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0" name="AutoShape 40"/>
          <p:cNvSpPr>
            <a:spLocks noChangeArrowheads="1"/>
          </p:cNvSpPr>
          <p:nvPr/>
        </p:nvSpPr>
        <p:spPr bwMode="auto">
          <a:xfrm>
            <a:off x="3548723" y="5105401"/>
            <a:ext cx="2610777" cy="1219200"/>
          </a:xfrm>
          <a:prstGeom prst="can">
            <a:avLst>
              <a:gd name="adj" fmla="val 16866"/>
            </a:avLst>
          </a:prstGeom>
          <a:solidFill>
            <a:srgbClr val="EAEAEA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Database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8" name="Rectangle 48"/>
          <p:cNvSpPr>
            <a:spLocks noChangeArrowheads="1"/>
          </p:cNvSpPr>
          <p:nvPr/>
        </p:nvSpPr>
        <p:spPr bwMode="auto">
          <a:xfrm>
            <a:off x="3478893" y="5606256"/>
            <a:ext cx="2070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6199888" y="5678806"/>
            <a:ext cx="2827998" cy="50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Operating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System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-318221" y="896603"/>
            <a:ext cx="21161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End-Users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965141" y="1356266"/>
            <a:ext cx="4598988" cy="5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Unsophisticated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users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  </a:t>
            </a:r>
            <a:r>
              <a:rPr kumimoji="0" lang="fr-F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(</a:t>
            </a:r>
            <a:r>
              <a:rPr kumimoji="0" lang="fr-FR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Customers</a:t>
            </a:r>
            <a:r>
              <a:rPr kumimoji="0" lang="fr-F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, </a:t>
            </a: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travel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 agents, etc.)</a:t>
            </a:r>
            <a:endParaRPr kumimoji="0" lang="fr-F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 rot="5400000">
            <a:off x="4305811" y="-585501"/>
            <a:ext cx="572292" cy="5831114"/>
          </a:xfrm>
          <a:prstGeom prst="rightBrace">
            <a:avLst>
              <a:gd name="adj1" fmla="val 122205"/>
              <a:gd name="adj2" fmla="val 45914"/>
            </a:avLst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10000" y="1665289"/>
            <a:ext cx="1122398" cy="374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Web </a:t>
            </a:r>
            <a:r>
              <a:rPr kumimoji="0" lang="fr-F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Forms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025165" y="1669484"/>
            <a:ext cx="2175235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Application Front Ends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324600" y="1669484"/>
            <a:ext cx="1458912" cy="34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SQL Interface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260971" y="1039748"/>
            <a:ext cx="259050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Sophisticated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users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, application </a:t>
            </a: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programmers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, DB </a:t>
            </a:r>
            <a:r>
              <a:rPr kumimoji="0" lang="fr-F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Batang" pitchFamily="18" charset="-127"/>
                <a:cs typeface="Times New Roman" panose="02020603050405020304" pitchFamily="18" charset="0"/>
              </a:rPr>
              <a:t>administrators</a:t>
            </a:r>
            <a:endParaRPr kumimoji="0" lang="fr-FR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Batang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Batang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15" idx="1"/>
            <a:endCxn id="3091" idx="0"/>
          </p:cNvCxnSpPr>
          <p:nvPr/>
        </p:nvCxnSpPr>
        <p:spPr bwMode="auto">
          <a:xfrm>
            <a:off x="4830216" y="2616202"/>
            <a:ext cx="6217" cy="3872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305992" y="1520544"/>
            <a:ext cx="581385" cy="7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085" idx="2"/>
            <a:endCxn id="3110" idx="1"/>
          </p:cNvCxnSpPr>
          <p:nvPr/>
        </p:nvCxnSpPr>
        <p:spPr bwMode="auto">
          <a:xfrm>
            <a:off x="4836433" y="4548186"/>
            <a:ext cx="17679" cy="55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97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63574" y="2181352"/>
            <a:ext cx="7851776" cy="3197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3094831" y="3743452"/>
            <a:ext cx="2753522" cy="145262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9790"/>
            <a:ext cx="8566150" cy="609600"/>
          </a:xfrm>
        </p:spPr>
        <p:txBody>
          <a:bodyPr/>
          <a:lstStyle/>
          <a:p>
            <a:pPr algn="l">
              <a:defRPr/>
            </a:pPr>
            <a:r>
              <a:rPr lang="en-US" sz="3200" dirty="0" smtClean="0">
                <a:effectLst/>
                <a:latin typeface="Abadi MT Condensed Light" charset="0"/>
                <a:cs typeface="Times New Roman" pitchFamily="18" charset="0"/>
              </a:rPr>
              <a:t>Structure of a DBMS</a:t>
            </a:r>
            <a:r>
              <a:rPr lang="en-US" sz="3200" dirty="0" smtClean="0">
                <a:effectLst/>
              </a:rPr>
              <a:t>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620839" y="710074"/>
            <a:ext cx="380047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Unsophisticated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users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 (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customers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, 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travel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agents, etc.)</a:t>
            </a:r>
            <a:endParaRPr kumimoji="0" lang="fr-F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 rot="5400000">
            <a:off x="4106071" y="-1078643"/>
            <a:ext cx="242887" cy="5213350"/>
          </a:xfrm>
          <a:prstGeom prst="rightBrace">
            <a:avLst>
              <a:gd name="adj1" fmla="val 122205"/>
              <a:gd name="adj2" fmla="val 45753"/>
            </a:avLst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352800" y="1026386"/>
            <a:ext cx="1236662" cy="38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Web Forms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04875" y="1026385"/>
            <a:ext cx="2043115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Application Front Ends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37288" y="1065276"/>
            <a:ext cx="1458912" cy="34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SQL Interface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5707857" y="735076"/>
            <a:ext cx="32877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Sophisticated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users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, application 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programmers</a:t>
            </a:r>
            <a:r>
              <a:rPr kumimoji="0" lang="fr-F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, DB </a:t>
            </a:r>
            <a:r>
              <a:rPr kumimoji="0" lang="fr-F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administrators</a:t>
            </a:r>
            <a:endParaRPr kumimoji="0" lang="fr-FR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3759197" y="1578354"/>
            <a:ext cx="1981203" cy="28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SQL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 Statements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74" name="Rectangle 27"/>
          <p:cNvSpPr>
            <a:spLocks noChangeArrowheads="1"/>
          </p:cNvSpPr>
          <p:nvPr/>
        </p:nvSpPr>
        <p:spPr bwMode="auto">
          <a:xfrm>
            <a:off x="904875" y="3764883"/>
            <a:ext cx="1739504" cy="1431192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2057399" y="2382965"/>
            <a:ext cx="4806952" cy="1089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2222500" y="2467102"/>
            <a:ext cx="1784350" cy="346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Plan Executor</a:t>
            </a:r>
            <a:endParaRPr kumimoji="0" lang="fr-F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22499" y="2970340"/>
            <a:ext cx="1784351" cy="344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Operator Evaluator</a:t>
            </a: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371975" y="2467102"/>
            <a:ext cx="1235073" cy="346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Parser</a:t>
            </a:r>
            <a:endParaRPr kumimoji="0" lang="fr-F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4371975" y="2970340"/>
            <a:ext cx="1235073" cy="344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Optimizer</a:t>
            </a:r>
            <a:endParaRPr kumimoji="0" lang="fr-F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5625306" y="2372648"/>
            <a:ext cx="13192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Query</a:t>
            </a:r>
            <a:r>
              <a:rPr kumimoji="0" lang="fr-F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Evaluation </a:t>
            </a:r>
            <a:r>
              <a:rPr kumimoji="0" lang="fr-FR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Engine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2" name="Rectangle 21"/>
          <p:cNvSpPr>
            <a:spLocks noChangeArrowheads="1"/>
          </p:cNvSpPr>
          <p:nvPr/>
        </p:nvSpPr>
        <p:spPr bwMode="auto">
          <a:xfrm>
            <a:off x="1110061" y="3845847"/>
            <a:ext cx="1315640" cy="544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Transaction Manager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3" name="Rectangle 22"/>
          <p:cNvSpPr>
            <a:spLocks noChangeArrowheads="1"/>
          </p:cNvSpPr>
          <p:nvPr/>
        </p:nvSpPr>
        <p:spPr bwMode="auto">
          <a:xfrm>
            <a:off x="1110061" y="4390360"/>
            <a:ext cx="1315640" cy="3492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Lock </a:t>
            </a:r>
            <a:r>
              <a:rPr kumimoji="0" lang="fr-FR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Manager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4" name="Rectangle 23"/>
          <p:cNvSpPr>
            <a:spLocks noChangeArrowheads="1"/>
          </p:cNvSpPr>
          <p:nvPr/>
        </p:nvSpPr>
        <p:spPr bwMode="auto">
          <a:xfrm>
            <a:off x="3276600" y="3912062"/>
            <a:ext cx="2431257" cy="3790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Files and Access </a:t>
            </a:r>
            <a:r>
              <a:rPr kumimoji="0" lang="fr-F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Methods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5" name="Rectangle 24"/>
          <p:cNvSpPr>
            <a:spLocks noChangeArrowheads="1"/>
          </p:cNvSpPr>
          <p:nvPr/>
        </p:nvSpPr>
        <p:spPr bwMode="auto">
          <a:xfrm>
            <a:off x="3276600" y="4326065"/>
            <a:ext cx="2431257" cy="357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Buffer Manager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6" name="Rectangle 25"/>
          <p:cNvSpPr>
            <a:spLocks noChangeArrowheads="1"/>
          </p:cNvSpPr>
          <p:nvPr/>
        </p:nvSpPr>
        <p:spPr bwMode="auto">
          <a:xfrm>
            <a:off x="3276600" y="4734052"/>
            <a:ext cx="2431257" cy="344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Disk</a:t>
            </a: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Space</a:t>
            </a: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Manager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97" name="Rectangle 26"/>
          <p:cNvSpPr>
            <a:spLocks noChangeArrowheads="1"/>
          </p:cNvSpPr>
          <p:nvPr/>
        </p:nvSpPr>
        <p:spPr bwMode="auto">
          <a:xfrm>
            <a:off x="6303166" y="3742032"/>
            <a:ext cx="1164434" cy="1454778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Recovery</a:t>
            </a:r>
            <a:r>
              <a:rPr kumimoji="0" lang="fr-FR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        Manager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05" name="Line 35"/>
          <p:cNvSpPr>
            <a:spLocks noChangeShapeType="1"/>
          </p:cNvSpPr>
          <p:nvPr/>
        </p:nvSpPr>
        <p:spPr bwMode="auto">
          <a:xfrm flipH="1" flipV="1">
            <a:off x="4530725" y="3939032"/>
            <a:ext cx="0" cy="1254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09" name="Rectangle 39"/>
          <p:cNvSpPr>
            <a:spLocks noChangeArrowheads="1"/>
          </p:cNvSpPr>
          <p:nvPr/>
        </p:nvSpPr>
        <p:spPr bwMode="auto">
          <a:xfrm>
            <a:off x="6771479" y="2799683"/>
            <a:ext cx="1686722" cy="5635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R-DBMS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0" name="AutoShape 40"/>
          <p:cNvSpPr>
            <a:spLocks noChangeArrowheads="1"/>
          </p:cNvSpPr>
          <p:nvPr/>
        </p:nvSpPr>
        <p:spPr bwMode="auto">
          <a:xfrm>
            <a:off x="2984500" y="5703260"/>
            <a:ext cx="2976562" cy="926140"/>
          </a:xfrm>
          <a:prstGeom prst="can">
            <a:avLst>
              <a:gd name="adj" fmla="val 10158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11" name="Rectangle 41"/>
          <p:cNvSpPr>
            <a:spLocks noChangeArrowheads="1"/>
          </p:cNvSpPr>
          <p:nvPr/>
        </p:nvSpPr>
        <p:spPr bwMode="auto">
          <a:xfrm>
            <a:off x="2755902" y="5880100"/>
            <a:ext cx="13827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Index Files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2" name="Rectangle 42"/>
          <p:cNvSpPr>
            <a:spLocks noChangeArrowheads="1"/>
          </p:cNvSpPr>
          <p:nvPr/>
        </p:nvSpPr>
        <p:spPr bwMode="auto">
          <a:xfrm>
            <a:off x="3335338" y="6238875"/>
            <a:ext cx="12763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Data Files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3" name="Rectangle 43"/>
          <p:cNvSpPr>
            <a:spLocks noChangeArrowheads="1"/>
          </p:cNvSpPr>
          <p:nvPr/>
        </p:nvSpPr>
        <p:spPr bwMode="auto">
          <a:xfrm>
            <a:off x="4945063" y="5975350"/>
            <a:ext cx="12763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System catalog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14" name="Line 44"/>
          <p:cNvSpPr>
            <a:spLocks noChangeShapeType="1"/>
          </p:cNvSpPr>
          <p:nvPr/>
        </p:nvSpPr>
        <p:spPr bwMode="auto">
          <a:xfrm flipH="1" flipV="1">
            <a:off x="3897313" y="6113463"/>
            <a:ext cx="1277937" cy="1254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15" name="Line 45"/>
          <p:cNvSpPr>
            <a:spLocks noChangeShapeType="1"/>
          </p:cNvSpPr>
          <p:nvPr/>
        </p:nvSpPr>
        <p:spPr bwMode="auto">
          <a:xfrm flipH="1">
            <a:off x="4581525" y="6302375"/>
            <a:ext cx="547688" cy="125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16" name="Line 46"/>
          <p:cNvSpPr>
            <a:spLocks noChangeShapeType="1"/>
          </p:cNvSpPr>
          <p:nvPr/>
        </p:nvSpPr>
        <p:spPr bwMode="auto">
          <a:xfrm>
            <a:off x="3670300" y="6176963"/>
            <a:ext cx="182563" cy="1254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18" name="Rectangle 48"/>
          <p:cNvSpPr>
            <a:spLocks noChangeArrowheads="1"/>
          </p:cNvSpPr>
          <p:nvPr/>
        </p:nvSpPr>
        <p:spPr bwMode="auto">
          <a:xfrm>
            <a:off x="6059486" y="5784850"/>
            <a:ext cx="254476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Database</a:t>
            </a:r>
            <a:r>
              <a:rPr kumimoji="0" lang="ar-L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/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Operating system level</a:t>
            </a:r>
            <a:endParaRPr kumimoji="0" lang="ar-LB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904876" y="4730877"/>
            <a:ext cx="1685924" cy="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Concurrency</a:t>
            </a: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kumimoji="0" lang="fr-FR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control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3080" idx="1"/>
            <a:endCxn id="3075" idx="0"/>
          </p:cNvCxnSpPr>
          <p:nvPr/>
        </p:nvCxnSpPr>
        <p:spPr bwMode="auto">
          <a:xfrm>
            <a:off x="4448926" y="1649476"/>
            <a:ext cx="11949" cy="7334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56031" y="293099"/>
            <a:ext cx="1578461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End-Users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3075" idx="2"/>
            <a:endCxn id="66" idx="0"/>
          </p:cNvCxnSpPr>
          <p:nvPr/>
        </p:nvCxnSpPr>
        <p:spPr bwMode="auto">
          <a:xfrm>
            <a:off x="4460875" y="3471990"/>
            <a:ext cx="10717" cy="2714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66" idx="1"/>
          </p:cNvCxnSpPr>
          <p:nvPr/>
        </p:nvCxnSpPr>
        <p:spPr bwMode="auto">
          <a:xfrm>
            <a:off x="2644379" y="4469421"/>
            <a:ext cx="450452" cy="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66" idx="3"/>
            <a:endCxn id="3097" idx="1"/>
          </p:cNvCxnSpPr>
          <p:nvPr/>
        </p:nvCxnSpPr>
        <p:spPr bwMode="auto">
          <a:xfrm flipV="1">
            <a:off x="5848353" y="4469421"/>
            <a:ext cx="454813" cy="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Rectangle 48"/>
          <p:cNvSpPr>
            <a:spLocks noChangeArrowheads="1"/>
          </p:cNvSpPr>
          <p:nvPr/>
        </p:nvSpPr>
        <p:spPr bwMode="auto">
          <a:xfrm>
            <a:off x="5305245" y="859300"/>
            <a:ext cx="581385" cy="7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Batang" pitchFamily="18" charset="-127"/>
                <a:cs typeface="Times New Roman" panose="02020603050405020304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Batang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>
            <a:stCxn id="66" idx="2"/>
            <a:endCxn id="3110" idx="1"/>
          </p:cNvCxnSpPr>
          <p:nvPr/>
        </p:nvCxnSpPr>
        <p:spPr bwMode="auto">
          <a:xfrm>
            <a:off x="4471592" y="5196075"/>
            <a:ext cx="1189" cy="5071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7" y="461963"/>
            <a:ext cx="7977414" cy="6270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Management System (DBMS)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219200"/>
            <a:ext cx="7935686" cy="5305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Collection of interrelated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Set of programs to access the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DBMS contains information about a particular enterprise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DBMS provides an environment that is both </a:t>
            </a:r>
            <a:r>
              <a:rPr lang="en-US" altLang="en-US" sz="2000" i="1" dirty="0" smtClean="0"/>
              <a:t>convenient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efficient</a:t>
            </a:r>
            <a:r>
              <a:rPr lang="en-US" altLang="en-US" sz="2000" dirty="0" smtClean="0"/>
              <a:t> to use.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Database Applications: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Databases touch all aspects of our lives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492500" y="3185506"/>
            <a:ext cx="4876801" cy="2616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Banking: 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all transactions</a:t>
            </a:r>
          </a:p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Airlines: 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reservations, schedules</a:t>
            </a:r>
          </a:p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Universities:  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registration, grades</a:t>
            </a:r>
          </a:p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Sales: 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customers, products, </a:t>
            </a:r>
            <a:r>
              <a:rPr lang="en-US" sz="2000" b="1" kern="0" dirty="0" smtClean="0">
                <a:solidFill>
                  <a:srgbClr val="FF0000"/>
                </a:solidFill>
                <a:latin typeface="Arial Narrow"/>
              </a:rPr>
              <a:t>purchases</a:t>
            </a:r>
            <a:endParaRPr lang="en-US" sz="2000" b="1" kern="0" dirty="0">
              <a:solidFill>
                <a:srgbClr val="FF0000"/>
              </a:solidFill>
              <a:latin typeface="Arial Narrow"/>
            </a:endParaRPr>
          </a:p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Manufacturing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: production, inventory, orders, supply chain</a:t>
            </a:r>
          </a:p>
          <a:p>
            <a:pPr marL="366713" indent="-366713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Ä"/>
              <a:tabLst>
                <a:tab pos="355600" algn="l"/>
              </a:tabLst>
              <a:defRPr/>
            </a:pPr>
            <a:r>
              <a:rPr lang="en-US" sz="2000" b="1" kern="0" dirty="0">
                <a:latin typeface="Arial Narrow"/>
              </a:rPr>
              <a:t>Human resources:  </a:t>
            </a:r>
            <a:r>
              <a:rPr lang="en-US" sz="2000" b="1" kern="0" dirty="0">
                <a:solidFill>
                  <a:srgbClr val="FF0000"/>
                </a:solidFill>
                <a:latin typeface="Arial Narrow"/>
              </a:rPr>
              <a:t>employee, salaries, tax deductions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 Architectures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>
          <a:xfrm>
            <a:off x="340407" y="1361848"/>
            <a:ext cx="7767638" cy="1544637"/>
          </a:xfrm>
        </p:spPr>
        <p:txBody>
          <a:bodyPr/>
          <a:lstStyle/>
          <a:p>
            <a:pPr marL="358775" indent="-358775" eaLnBrk="1" hangingPunct="1">
              <a:lnSpc>
                <a:spcPct val="90000"/>
              </a:lnSpc>
              <a:tabLst>
                <a:tab pos="358775" algn="l"/>
              </a:tabLst>
            </a:pPr>
            <a:r>
              <a:rPr lang="en-US" altLang="en-US" dirty="0" smtClean="0"/>
              <a:t>Two-tier architecture</a:t>
            </a:r>
            <a:r>
              <a:rPr lang="en-US" altLang="en-US" b="0" dirty="0" smtClean="0"/>
              <a:t>:  E.g. client programs using ODBC/JDBC to  communicate with a database</a:t>
            </a:r>
          </a:p>
          <a:p>
            <a:pPr marL="358775" indent="-358775" eaLnBrk="1" hangingPunct="1">
              <a:lnSpc>
                <a:spcPct val="90000"/>
              </a:lnSpc>
              <a:tabLst>
                <a:tab pos="358775" algn="l"/>
              </a:tabLst>
            </a:pPr>
            <a:r>
              <a:rPr lang="en-US" altLang="en-US" dirty="0" smtClean="0"/>
              <a:t>Three-tier architecture</a:t>
            </a:r>
            <a:r>
              <a:rPr lang="en-US" altLang="en-US" b="0" dirty="0" smtClean="0"/>
              <a:t>: E.g. web-based applications, and </a:t>
            </a:r>
            <a:br>
              <a:rPr lang="en-US" altLang="en-US" b="0" dirty="0" smtClean="0"/>
            </a:br>
            <a:r>
              <a:rPr lang="en-US" altLang="en-US" b="0" dirty="0" smtClean="0"/>
              <a:t>applications built using “middleware”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71" y="2906485"/>
            <a:ext cx="6417129" cy="35280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b="1" smtClean="0"/>
              <a:pPr>
                <a:defRPr/>
              </a:pPr>
              <a:t>20</a:t>
            </a:fld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Purpose of Database System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In the early days,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i="1" dirty="0" smtClean="0"/>
              <a:t>	database applications were built on top of </a:t>
            </a:r>
            <a:r>
              <a:rPr lang="en-US" sz="2000" i="1" dirty="0" smtClean="0">
                <a:solidFill>
                  <a:srgbClr val="F12929"/>
                </a:solidFill>
              </a:rPr>
              <a:t>file systems</a:t>
            </a:r>
          </a:p>
          <a:p>
            <a:pPr eaLnBrk="1" hangingPunct="1">
              <a:defRPr/>
            </a:pPr>
            <a:endParaRPr lang="en-US" i="1" dirty="0" smtClean="0"/>
          </a:p>
          <a:p>
            <a:pPr eaLnBrk="1" hangingPunct="1">
              <a:defRPr/>
            </a:pPr>
            <a:r>
              <a:rPr lang="en-US" dirty="0" smtClean="0"/>
              <a:t>Drawbacks of using </a:t>
            </a:r>
            <a:r>
              <a:rPr lang="en-US" i="1" dirty="0" smtClean="0">
                <a:solidFill>
                  <a:srgbClr val="F12929"/>
                </a:solidFill>
              </a:rPr>
              <a:t>file systems</a:t>
            </a:r>
            <a:r>
              <a:rPr lang="en-US" dirty="0" smtClean="0"/>
              <a:t> to store data:</a:t>
            </a:r>
          </a:p>
          <a:p>
            <a:pPr lvl="1" eaLnBrk="1" hangingPunct="1">
              <a:defRPr/>
            </a:pPr>
            <a:r>
              <a:rPr lang="en-US" dirty="0" smtClean="0"/>
              <a:t>Data redundancy and inconsistency  - </a:t>
            </a:r>
          </a:p>
          <a:p>
            <a:pPr marL="361950" lvl="1" indent="0" eaLnBrk="1" hangingPunct="1">
              <a:buNone/>
              <a:defRPr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 file formats, duplication of information in different files</a:t>
            </a:r>
          </a:p>
          <a:p>
            <a:pPr lvl="1" eaLnBrk="1" hangingPunct="1">
              <a:defRPr/>
            </a:pPr>
            <a:r>
              <a:rPr lang="en-US" dirty="0" smtClean="0"/>
              <a:t>Difficulty in accessing data – </a:t>
            </a:r>
          </a:p>
          <a:p>
            <a:pPr marL="361950" lvl="1" indent="0" eaLnBrk="1" hangingPunct="1">
              <a:buNone/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Need to write a new program to carry out each new task</a:t>
            </a:r>
          </a:p>
          <a:p>
            <a:pPr lvl="1" eaLnBrk="1" hangingPunct="1">
              <a:defRPr/>
            </a:pPr>
            <a:r>
              <a:rPr lang="en-US" dirty="0" smtClean="0"/>
              <a:t>Data isolation —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 files and formats</a:t>
            </a:r>
          </a:p>
          <a:p>
            <a:pPr lvl="1" eaLnBrk="1" hangingPunct="1">
              <a:defRPr/>
            </a:pPr>
            <a:r>
              <a:rPr lang="en-US" dirty="0" smtClean="0"/>
              <a:t>Integrity problems</a:t>
            </a:r>
          </a:p>
          <a:p>
            <a:pPr lvl="2" eaLnBrk="1" hangingPunct="1">
              <a:defRPr/>
            </a:pPr>
            <a:r>
              <a:rPr lang="en-US" dirty="0" smtClean="0"/>
              <a:t>Integrity constraints  (e.g. account balance &gt; 0) become part of program code</a:t>
            </a:r>
          </a:p>
          <a:p>
            <a:pPr lvl="2" eaLnBrk="1" hangingPunct="1">
              <a:defRPr/>
            </a:pPr>
            <a:r>
              <a:rPr lang="en-US" dirty="0" smtClean="0"/>
              <a:t>Hard to add new constraints or change existing 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01663" y="269747"/>
            <a:ext cx="8193087" cy="830581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Purpose of Database Systems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dirty="0" smtClean="0"/>
              <a:t>Drawbacks of using file systems (cont.) </a:t>
            </a:r>
          </a:p>
        </p:txBody>
      </p:sp>
      <p:sp>
        <p:nvSpPr>
          <p:cNvPr id="614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Atomicity of updates</a:t>
            </a:r>
          </a:p>
          <a:p>
            <a:pPr lvl="1" eaLnBrk="1" hangingPunct="1">
              <a:defRPr/>
            </a:pPr>
            <a:r>
              <a:rPr lang="en-US" sz="1800" dirty="0" smtClean="0"/>
              <a:t>Failures may leave database in an inconsistent state with partial updates carried out</a:t>
            </a:r>
          </a:p>
          <a:p>
            <a:pPr lvl="1" eaLnBrk="1" hangingPunct="1">
              <a:defRPr/>
            </a:pPr>
            <a:r>
              <a:rPr lang="en-US" sz="1800" dirty="0" smtClean="0"/>
              <a:t>E.g. transfer of funds from one account to another should either complete or not happen at all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Concurrent access by multiple users</a:t>
            </a:r>
          </a:p>
          <a:p>
            <a:pPr lvl="1" eaLnBrk="1" hangingPunct="1">
              <a:defRPr/>
            </a:pPr>
            <a:r>
              <a:rPr lang="en-US" sz="1800" dirty="0" smtClean="0"/>
              <a:t>Concurrent accessed needed for performance</a:t>
            </a:r>
          </a:p>
          <a:p>
            <a:pPr lvl="1" eaLnBrk="1" hangingPunct="1">
              <a:defRPr/>
            </a:pPr>
            <a:r>
              <a:rPr lang="en-US" sz="1800" dirty="0" smtClean="0"/>
              <a:t>Uncontrolled concurrent accesses can lead to inconsistencies</a:t>
            </a:r>
          </a:p>
          <a:p>
            <a:pPr marL="725488" lvl="2" indent="0" eaLnBrk="1" hangingPunct="1">
              <a:buFont typeface="Arial Narrow" panose="020B0606020202030204" pitchFamily="34" charset="0"/>
              <a:buNone/>
              <a:defRPr/>
            </a:pPr>
            <a:r>
              <a:rPr lang="en-US" dirty="0" smtClean="0"/>
              <a:t>E.g. two people reading a balance and updating it at the same time</a:t>
            </a:r>
          </a:p>
          <a:p>
            <a:pPr lvl="3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Security problems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096513" y="5254955"/>
            <a:ext cx="41148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358775" indent="-358775" algn="just" eaLnBrk="1" hangingPunct="1">
              <a:buFont typeface="Wingdings" pitchFamily="2" charset="2"/>
              <a:buChar char="è"/>
              <a:defRPr/>
            </a:pPr>
            <a:r>
              <a:rPr lang="en-US" sz="2400" b="1" dirty="0"/>
              <a:t>Database systems offer solutions to all the above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71" y="3167896"/>
            <a:ext cx="3690486" cy="2922661"/>
          </a:xfrm>
          <a:prstGeom prst="rect">
            <a:avLst/>
          </a:prstGeom>
        </p:spPr>
      </p:pic>
      <p:sp>
        <p:nvSpPr>
          <p:cNvPr id="112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01663" y="342900"/>
            <a:ext cx="8193087" cy="609600"/>
          </a:xfrm>
        </p:spPr>
        <p:txBody>
          <a:bodyPr/>
          <a:lstStyle/>
          <a:p>
            <a:r>
              <a:rPr lang="en-US" altLang="en-US" sz="3600" dirty="0"/>
              <a:t>Levels of Abstraction</a:t>
            </a:r>
            <a:endParaRPr lang="en-US" altLang="en-US" sz="4800" dirty="0" smtClean="0"/>
          </a:p>
        </p:txBody>
      </p:sp>
      <p:sp>
        <p:nvSpPr>
          <p:cNvPr id="6147" name="Rectangle 1029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5221224" cy="5305425"/>
          </a:xfrm>
        </p:spPr>
        <p:txBody>
          <a:bodyPr/>
          <a:lstStyle/>
          <a:p>
            <a:pPr>
              <a:tabLst>
                <a:tab pos="1320800" algn="l"/>
                <a:tab pos="2003425" algn="l"/>
                <a:tab pos="3943350" algn="l"/>
              </a:tabLst>
            </a:pPr>
            <a:r>
              <a:rPr lang="en-US" altLang="en-US" sz="2000" dirty="0"/>
              <a:t>Physical level describes how a record (e.g., customer) is stored.</a:t>
            </a:r>
          </a:p>
          <a:p>
            <a:pPr>
              <a:tabLst>
                <a:tab pos="1320800" algn="l"/>
                <a:tab pos="2003425" algn="l"/>
                <a:tab pos="3943350" algn="l"/>
              </a:tabLst>
            </a:pPr>
            <a:endParaRPr lang="en-US" altLang="en-US" sz="2000" dirty="0"/>
          </a:p>
          <a:p>
            <a:pPr>
              <a:tabLst>
                <a:tab pos="1320800" algn="l"/>
                <a:tab pos="2003425" algn="l"/>
                <a:tab pos="3943350" algn="l"/>
              </a:tabLst>
            </a:pPr>
            <a:r>
              <a:rPr lang="en-US" altLang="en-US" sz="2000" dirty="0"/>
              <a:t>Logical level: describes data stored in database, and the relationships among the data.</a:t>
            </a:r>
          </a:p>
          <a:p>
            <a:pPr>
              <a:buNone/>
              <a:tabLst>
                <a:tab pos="1320800" algn="l"/>
                <a:tab pos="2003425" algn="l"/>
                <a:tab pos="3943350" algn="l"/>
              </a:tabLst>
            </a:pPr>
            <a:r>
              <a:rPr lang="en-US" altLang="en-US" sz="2000" dirty="0"/>
              <a:t>	</a:t>
            </a:r>
            <a:r>
              <a:rPr lang="en-US" altLang="en-US" sz="2000" b="0" dirty="0">
                <a:latin typeface="Agency FB" panose="020B0503020202020204" pitchFamily="34" charset="0"/>
              </a:rPr>
              <a:t>type</a:t>
            </a:r>
            <a:r>
              <a:rPr lang="en-US" altLang="en-US" sz="2000" dirty="0">
                <a:latin typeface="Agency FB" panose="020B0503020202020204" pitchFamily="34" charset="0"/>
              </a:rPr>
              <a:t> customer = </a:t>
            </a:r>
            <a:r>
              <a:rPr lang="en-US" altLang="en-US" sz="2000" b="0" dirty="0">
                <a:latin typeface="Agency FB" panose="020B0503020202020204" pitchFamily="34" charset="0"/>
              </a:rPr>
              <a:t>record</a:t>
            </a:r>
            <a:r>
              <a:rPr lang="en-US" altLang="en-US" sz="2000" dirty="0">
                <a:latin typeface="Agency FB" panose="020B0503020202020204" pitchFamily="34" charset="0"/>
              </a:rPr>
              <a:t/>
            </a:r>
            <a:br>
              <a:rPr lang="en-US" altLang="en-US" sz="2000" dirty="0">
                <a:latin typeface="Agency FB" panose="020B0503020202020204" pitchFamily="34" charset="0"/>
              </a:rPr>
            </a:br>
            <a:r>
              <a:rPr lang="en-US" altLang="en-US" sz="2000" dirty="0">
                <a:latin typeface="Agency FB" panose="020B0503020202020204" pitchFamily="34" charset="0"/>
              </a:rPr>
              <a:t>		</a:t>
            </a:r>
            <a:r>
              <a:rPr lang="en-US" altLang="en-US" sz="2000" i="1" dirty="0">
                <a:latin typeface="Agency FB" panose="020B0503020202020204" pitchFamily="34" charset="0"/>
              </a:rPr>
              <a:t>name</a:t>
            </a:r>
            <a:r>
              <a:rPr lang="en-US" altLang="en-US" sz="2000" dirty="0">
                <a:latin typeface="Agency FB" panose="020B0503020202020204" pitchFamily="34" charset="0"/>
              </a:rPr>
              <a:t> : string;</a:t>
            </a:r>
            <a:br>
              <a:rPr lang="en-US" altLang="en-US" sz="2000" dirty="0">
                <a:latin typeface="Agency FB" panose="020B0503020202020204" pitchFamily="34" charset="0"/>
              </a:rPr>
            </a:br>
            <a:r>
              <a:rPr lang="en-US" altLang="en-US" sz="2000" dirty="0">
                <a:latin typeface="Agency FB" panose="020B0503020202020204" pitchFamily="34" charset="0"/>
              </a:rPr>
              <a:t>		</a:t>
            </a:r>
            <a:r>
              <a:rPr lang="en-US" altLang="en-US" sz="2000" i="1" dirty="0">
                <a:latin typeface="Agency FB" panose="020B0503020202020204" pitchFamily="34" charset="0"/>
              </a:rPr>
              <a:t>street</a:t>
            </a:r>
            <a:r>
              <a:rPr lang="en-US" altLang="en-US" sz="2000" dirty="0">
                <a:latin typeface="Agency FB" panose="020B0503020202020204" pitchFamily="34" charset="0"/>
              </a:rPr>
              <a:t> : string;</a:t>
            </a:r>
            <a:br>
              <a:rPr lang="en-US" altLang="en-US" sz="2000" dirty="0">
                <a:latin typeface="Agency FB" panose="020B0503020202020204" pitchFamily="34" charset="0"/>
              </a:rPr>
            </a:br>
            <a:r>
              <a:rPr lang="en-US" altLang="en-US" sz="2000" dirty="0">
                <a:latin typeface="Agency FB" panose="020B0503020202020204" pitchFamily="34" charset="0"/>
              </a:rPr>
              <a:t>		</a:t>
            </a:r>
            <a:r>
              <a:rPr lang="en-US" altLang="en-US" sz="2000" i="1" dirty="0">
                <a:latin typeface="Agency FB" panose="020B0503020202020204" pitchFamily="34" charset="0"/>
              </a:rPr>
              <a:t>city</a:t>
            </a:r>
            <a:r>
              <a:rPr lang="en-US" altLang="en-US" sz="2000" dirty="0">
                <a:latin typeface="Agency FB" panose="020B0503020202020204" pitchFamily="34" charset="0"/>
              </a:rPr>
              <a:t> : integer;</a:t>
            </a:r>
            <a:br>
              <a:rPr lang="en-US" altLang="en-US" sz="2000" dirty="0">
                <a:latin typeface="Agency FB" panose="020B0503020202020204" pitchFamily="34" charset="0"/>
              </a:rPr>
            </a:br>
            <a:r>
              <a:rPr lang="en-US" altLang="en-US" sz="2000" dirty="0">
                <a:latin typeface="Agency FB" panose="020B0503020202020204" pitchFamily="34" charset="0"/>
              </a:rPr>
              <a:t>                           </a:t>
            </a:r>
            <a:r>
              <a:rPr lang="en-US" altLang="en-US" sz="2000" b="0" dirty="0">
                <a:latin typeface="Agency FB" panose="020B0503020202020204" pitchFamily="34" charset="0"/>
              </a:rPr>
              <a:t>end</a:t>
            </a:r>
            <a:r>
              <a:rPr lang="en-US" altLang="en-US" sz="2000" dirty="0" smtClean="0">
                <a:latin typeface="Agency FB" panose="020B0503020202020204" pitchFamily="34" charset="0"/>
              </a:rPr>
              <a:t>;</a:t>
            </a:r>
            <a:endParaRPr lang="en-US" altLang="en-US" sz="2000" dirty="0"/>
          </a:p>
          <a:p>
            <a:pPr>
              <a:tabLst>
                <a:tab pos="1320800" algn="l"/>
                <a:tab pos="2003425" algn="l"/>
                <a:tab pos="3943350" algn="l"/>
              </a:tabLst>
            </a:pPr>
            <a:r>
              <a:rPr lang="en-US" altLang="en-US" sz="2000" dirty="0"/>
              <a:t>View level: application programs hide details of data types.  Views can also hide information (e.g., salary) for security purposes.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38435" y="2421538"/>
            <a:ext cx="3380015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ts val="15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en-US" sz="1600" dirty="0">
                <a:solidFill>
                  <a:srgbClr val="F12929"/>
                </a:solidFill>
                <a:latin typeface="Helvetica" panose="020B0604020202020204" pitchFamily="34" charset="0"/>
              </a:rPr>
              <a:t>View of Data:</a:t>
            </a:r>
          </a:p>
          <a:p>
            <a:pPr algn="ctr">
              <a:lnSpc>
                <a:spcPts val="15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An architecture for a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13419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Instances and Schemas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457201" y="1219200"/>
            <a:ext cx="8000999" cy="5305425"/>
          </a:xfrm>
        </p:spPr>
        <p:txBody>
          <a:bodyPr/>
          <a:lstStyle/>
          <a:p>
            <a:r>
              <a:rPr lang="en-US" altLang="en-US" sz="2000" dirty="0" smtClean="0"/>
              <a:t>Similar to types and variables in programming languages</a:t>
            </a:r>
          </a:p>
          <a:p>
            <a:r>
              <a:rPr lang="en-US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Schema</a:t>
            </a:r>
            <a:r>
              <a:rPr lang="en-US" altLang="en-US" sz="2000" dirty="0" smtClean="0"/>
              <a:t> – the logical structure of the database </a:t>
            </a:r>
          </a:p>
          <a:p>
            <a:pPr lvl="1"/>
            <a:r>
              <a:rPr lang="en-US" altLang="en-US" sz="1800" dirty="0" smtClean="0"/>
              <a:t>e.g., the database consists of information about a set of customers and accounts and the relationship between them)</a:t>
            </a:r>
          </a:p>
          <a:p>
            <a:pPr lvl="1"/>
            <a:r>
              <a:rPr lang="en-US" altLang="en-US" sz="1800" dirty="0" smtClean="0"/>
              <a:t>Analogous to type information of a variable in a program</a:t>
            </a:r>
          </a:p>
          <a:p>
            <a:pPr lvl="1"/>
            <a:r>
              <a:rPr lang="en-US" altLang="en-US" sz="1800" dirty="0" smtClean="0"/>
              <a:t>Physical schema: database design at the physical level</a:t>
            </a:r>
          </a:p>
          <a:p>
            <a:pPr lvl="1"/>
            <a:r>
              <a:rPr lang="en-US" altLang="en-US" sz="1800" dirty="0" smtClean="0"/>
              <a:t>Logical schema: database design at the logical level</a:t>
            </a:r>
          </a:p>
          <a:p>
            <a:r>
              <a:rPr lang="en-US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Instance</a:t>
            </a:r>
            <a:r>
              <a:rPr lang="en-US" altLang="en-US" sz="2000" dirty="0" smtClean="0"/>
              <a:t> – the actual content of the database at a particular point in time </a:t>
            </a:r>
          </a:p>
          <a:p>
            <a:pPr marL="361950" lvl="1" indent="0">
              <a:buNone/>
            </a:pPr>
            <a:r>
              <a:rPr lang="en-US" altLang="en-US" sz="1800" dirty="0" smtClean="0"/>
              <a:t>Analogous to the value of a variable</a:t>
            </a:r>
          </a:p>
          <a:p>
            <a:pPr marL="361950" lvl="1" indent="0">
              <a:buNone/>
            </a:pPr>
            <a:endParaRPr lang="en-US" altLang="en-US" sz="1800" dirty="0" smtClean="0"/>
          </a:p>
          <a:p>
            <a:r>
              <a:rPr lang="en-US" altLang="en-US" sz="2000" dirty="0" smtClean="0"/>
              <a:t>Physical Data Independence – the ability to modify the physical schema without changing the logical schema</a:t>
            </a:r>
          </a:p>
          <a:p>
            <a:pPr lvl="1"/>
            <a:r>
              <a:rPr lang="en-US" altLang="en-US" sz="1800" dirty="0" smtClean="0"/>
              <a:t>Applications depend on the logical schema</a:t>
            </a:r>
          </a:p>
          <a:p>
            <a:pPr lvl="1"/>
            <a:r>
              <a:rPr lang="en-US" altLang="en-US" sz="1800" dirty="0" smtClean="0"/>
              <a:t>In general, the interfaces between the various levels and components should be well defined so that changes in some parts do not seriously influence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collection of tools for describing </a:t>
            </a:r>
          </a:p>
          <a:p>
            <a:pPr lvl="1" eaLnBrk="1" hangingPunct="1"/>
            <a:r>
              <a:rPr lang="en-US" altLang="en-US" dirty="0" smtClean="0"/>
              <a:t>data </a:t>
            </a:r>
          </a:p>
          <a:p>
            <a:pPr lvl="1" eaLnBrk="1" hangingPunct="1"/>
            <a:r>
              <a:rPr lang="en-US" altLang="en-US" dirty="0" smtClean="0"/>
              <a:t>data relationships</a:t>
            </a:r>
          </a:p>
          <a:p>
            <a:pPr lvl="1" eaLnBrk="1" hangingPunct="1"/>
            <a:r>
              <a:rPr lang="en-US" altLang="en-US" dirty="0" smtClean="0"/>
              <a:t>data semantics</a:t>
            </a:r>
          </a:p>
          <a:p>
            <a:pPr lvl="1" eaLnBrk="1" hangingPunct="1"/>
            <a:r>
              <a:rPr lang="en-US" altLang="en-US" dirty="0" smtClean="0"/>
              <a:t>data constraints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Entity-Relationship model</a:t>
            </a:r>
          </a:p>
          <a:p>
            <a:pPr eaLnBrk="1" hangingPunct="1"/>
            <a:r>
              <a:rPr lang="en-US" altLang="en-US" dirty="0" smtClean="0"/>
              <a:t>Relational model</a:t>
            </a:r>
            <a:endParaRPr lang="ar-LB" altLang="en-US" dirty="0" smtClean="0"/>
          </a:p>
          <a:p>
            <a:pPr marL="0" indent="0" eaLnBrk="1" hangingPunct="1">
              <a:buNone/>
            </a:pPr>
            <a:endParaRPr lang="en-US" altLang="en-US" sz="1400" dirty="0" smtClean="0"/>
          </a:p>
          <a:p>
            <a:pPr eaLnBrk="1" hangingPunct="1"/>
            <a:r>
              <a:rPr lang="en-US" altLang="en-US" dirty="0" smtClean="0"/>
              <a:t>Other models: </a:t>
            </a:r>
          </a:p>
          <a:p>
            <a:pPr lvl="1" eaLnBrk="1" hangingPunct="1"/>
            <a:r>
              <a:rPr lang="en-US" altLang="en-US" dirty="0" smtClean="0"/>
              <a:t>object-oriented model</a:t>
            </a:r>
          </a:p>
          <a:p>
            <a:pPr lvl="1" eaLnBrk="1" hangingPunct="1"/>
            <a:r>
              <a:rPr lang="en-US" altLang="en-US" dirty="0" smtClean="0"/>
              <a:t>semi-structured data models</a:t>
            </a:r>
          </a:p>
          <a:p>
            <a:pPr lvl="1" eaLnBrk="1" hangingPunct="1"/>
            <a:r>
              <a:rPr lang="en-US" altLang="en-US" dirty="0" smtClean="0"/>
              <a:t>Older models: network model and hierarchical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Entity-Relationship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381625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buClr>
                <a:srgbClr val="3333CC"/>
              </a:buClr>
            </a:pPr>
            <a:r>
              <a:rPr kumimoji="1" lang="en-US" altLang="en-US" dirty="0" smtClean="0"/>
              <a:t>E-R model of real world</a:t>
            </a:r>
          </a:p>
          <a:p>
            <a:pPr marL="800100" lvl="1" indent="-342900" eaLnBrk="1" hangingPunct="1">
              <a:spcBef>
                <a:spcPct val="35000"/>
              </a:spcBef>
            </a:pPr>
            <a:r>
              <a:rPr kumimoji="1" lang="en-US" altLang="en-US" dirty="0" smtClean="0"/>
              <a:t>Entities (objects)  -  </a:t>
            </a:r>
            <a:r>
              <a:rPr kumimoji="1" lang="en-US" altLang="en-US" dirty="0" smtClean="0">
                <a:solidFill>
                  <a:srgbClr val="3333CC"/>
                </a:solidFill>
              </a:rPr>
              <a:t>E.g. customers, accounts, bank branch</a:t>
            </a:r>
          </a:p>
          <a:p>
            <a:pPr marL="800100" lvl="1" indent="-342900" eaLnBrk="1" hangingPunct="1">
              <a:spcBef>
                <a:spcPct val="35000"/>
              </a:spcBef>
            </a:pPr>
            <a:r>
              <a:rPr kumimoji="1" lang="en-US" altLang="en-US" dirty="0" smtClean="0"/>
              <a:t>Relationships between entities</a:t>
            </a:r>
          </a:p>
          <a:p>
            <a:pPr marL="1143000" lvl="2" indent="-228600" eaLnBrk="1" hangingPunct="1">
              <a:spcBef>
                <a:spcPct val="35000"/>
              </a:spcBef>
              <a:buClr>
                <a:srgbClr val="FF0000"/>
              </a:buClr>
              <a:buFont typeface="Trebuchet MS" panose="020B0603020202020204" pitchFamily="34" charset="0"/>
              <a:buChar char="−"/>
            </a:pPr>
            <a:r>
              <a:rPr kumimoji="1" lang="en-US" altLang="en-US" dirty="0" smtClean="0">
                <a:solidFill>
                  <a:srgbClr val="3333CC"/>
                </a:solidFill>
              </a:rPr>
              <a:t>E.g. Account A-101 is held by customer Johnson</a:t>
            </a:r>
          </a:p>
          <a:p>
            <a:pPr marL="1143000" lvl="2" indent="-228600" eaLnBrk="1" hangingPunct="1">
              <a:spcBef>
                <a:spcPct val="35000"/>
              </a:spcBef>
              <a:buClr>
                <a:srgbClr val="FF0000"/>
              </a:buClr>
              <a:buFont typeface="Trebuchet MS" panose="020B0603020202020204" pitchFamily="34" charset="0"/>
              <a:buChar char="−"/>
            </a:pPr>
            <a:r>
              <a:rPr kumimoji="1" lang="en-US" altLang="en-US" dirty="0" smtClean="0">
                <a:solidFill>
                  <a:srgbClr val="3333CC"/>
                </a:solidFill>
              </a:rPr>
              <a:t>Relationship set </a:t>
            </a:r>
            <a:r>
              <a:rPr kumimoji="1" lang="en-US" altLang="en-US" i="1" dirty="0" smtClean="0">
                <a:solidFill>
                  <a:srgbClr val="3333CC"/>
                </a:solidFill>
              </a:rPr>
              <a:t>depositor</a:t>
            </a:r>
            <a:r>
              <a:rPr kumimoji="1" lang="en-US" altLang="en-US" dirty="0" smtClean="0">
                <a:solidFill>
                  <a:srgbClr val="3333CC"/>
                </a:solidFill>
              </a:rPr>
              <a:t> associates customers with accounts</a:t>
            </a:r>
          </a:p>
          <a:p>
            <a:pPr eaLnBrk="1" hangingPunct="1">
              <a:spcBef>
                <a:spcPct val="35000"/>
              </a:spcBef>
              <a:buClr>
                <a:srgbClr val="3333CC"/>
              </a:buClr>
            </a:pPr>
            <a:r>
              <a:rPr kumimoji="1" lang="en-US" altLang="en-US" dirty="0" smtClean="0"/>
              <a:t>Widely used for database design </a:t>
            </a:r>
            <a:r>
              <a:rPr kumimoji="1" lang="en-US" altLang="en-US" sz="2000" dirty="0" smtClean="0"/>
              <a:t>- </a:t>
            </a:r>
            <a:r>
              <a:rPr kumimoji="1" lang="en-US" altLang="en-US" sz="2000" dirty="0" smtClean="0">
                <a:solidFill>
                  <a:srgbClr val="FF0000"/>
                </a:solidFill>
              </a:rPr>
              <a:t>Database design in E-R model usually converted to design in the relational model (coming up next) which is used for storage and processing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5754688" y="5442405"/>
            <a:ext cx="2473325" cy="61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35000"/>
              </a:spcBef>
              <a:buClr>
                <a:srgbClr val="3333CC"/>
              </a:buClr>
              <a:buFontTx/>
              <a:buNone/>
            </a:pPr>
            <a:r>
              <a:rPr lang="en-US" altLang="en-US" sz="1600" b="0">
                <a:latin typeface="Helvetica" panose="020B0604020202020204" pitchFamily="34" charset="0"/>
              </a:rPr>
              <a:t>Example of schema in the entity-relationship model</a:t>
            </a:r>
          </a:p>
        </p:txBody>
      </p:sp>
      <p:sp>
        <p:nvSpPr>
          <p:cNvPr id="15365" name="Diamond 1"/>
          <p:cNvSpPr>
            <a:spLocks noChangeArrowheads="1"/>
          </p:cNvSpPr>
          <p:nvPr/>
        </p:nvSpPr>
        <p:spPr bwMode="auto">
          <a:xfrm>
            <a:off x="3502025" y="5248730"/>
            <a:ext cx="2252663" cy="733425"/>
          </a:xfrm>
          <a:prstGeom prst="diamond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depositor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32749" y="4507832"/>
            <a:ext cx="1632858" cy="1749584"/>
            <a:chOff x="1436913" y="4286055"/>
            <a:chExt cx="1632858" cy="1846660"/>
          </a:xfrm>
          <a:solidFill>
            <a:schemeClr val="bg1">
              <a:lumMod val="95000"/>
            </a:schemeClr>
          </a:solidFill>
        </p:grpSpPr>
        <p:sp>
          <p:nvSpPr>
            <p:cNvPr id="3" name="Rectangle 2"/>
            <p:cNvSpPr/>
            <p:nvPr/>
          </p:nvSpPr>
          <p:spPr bwMode="auto">
            <a:xfrm>
              <a:off x="1436914" y="4655387"/>
              <a:ext cx="1632857" cy="147732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u="sng" dirty="0" err="1"/>
                <a:t>cust</a:t>
              </a:r>
              <a:r>
                <a:rPr lang="en-US" u="sng" dirty="0"/>
                <a:t>-id</a:t>
              </a:r>
            </a:p>
            <a:p>
              <a:pPr>
                <a:defRPr/>
              </a:pPr>
              <a:r>
                <a:rPr lang="en-US" dirty="0" err="1"/>
                <a:t>cust</a:t>
              </a:r>
              <a:r>
                <a:rPr lang="en-US" dirty="0"/>
                <a:t>-name</a:t>
              </a:r>
            </a:p>
            <a:p>
              <a:pPr>
                <a:defRPr/>
              </a:pPr>
              <a:r>
                <a:rPr lang="en-US" dirty="0"/>
                <a:t>street</a:t>
              </a:r>
            </a:p>
            <a:p>
              <a:pPr>
                <a:defRPr/>
              </a:pPr>
              <a:r>
                <a:rPr lang="en-US" dirty="0"/>
                <a:t>city</a:t>
              </a:r>
            </a:p>
            <a:p>
              <a:pPr>
                <a:defRPr/>
              </a:pPr>
              <a:r>
                <a:rPr lang="en-US" dirty="0"/>
                <a:t>…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36913" y="4286055"/>
              <a:ext cx="1632857" cy="3693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Customers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99897" y="4046167"/>
            <a:ext cx="1632858" cy="1224709"/>
            <a:chOff x="7163480" y="4481200"/>
            <a:chExt cx="1632858" cy="1292662"/>
          </a:xfrm>
          <a:solidFill>
            <a:schemeClr val="bg1">
              <a:lumMod val="95000"/>
            </a:schemeClr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7163481" y="4850532"/>
              <a:ext cx="1632857" cy="92333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u="sng" dirty="0" err="1"/>
                <a:t>acc-num</a:t>
              </a:r>
              <a:endParaRPr lang="en-US" u="sng" dirty="0"/>
            </a:p>
            <a:p>
              <a:pPr>
                <a:defRPr/>
              </a:pPr>
              <a:r>
                <a:rPr lang="en-US" dirty="0"/>
                <a:t>balance</a:t>
              </a:r>
            </a:p>
            <a:p>
              <a:pPr>
                <a:defRPr/>
              </a:pPr>
              <a:r>
                <a:rPr lang="en-US" dirty="0"/>
                <a:t>…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63480" y="4481200"/>
              <a:ext cx="1632857" cy="3693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Accounts</a:t>
              </a:r>
            </a:p>
          </p:txBody>
        </p:sp>
      </p:grpSp>
      <p:cxnSp>
        <p:nvCxnSpPr>
          <p:cNvPr id="15368" name="Straight Connector 6"/>
          <p:cNvCxnSpPr>
            <a:cxnSpLocks noChangeShapeType="1"/>
            <a:stCxn id="15365" idx="1"/>
          </p:cNvCxnSpPr>
          <p:nvPr/>
        </p:nvCxnSpPr>
        <p:spPr bwMode="auto">
          <a:xfrm flipH="1">
            <a:off x="2665413" y="5615443"/>
            <a:ext cx="8366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Straight Connector 14"/>
          <p:cNvCxnSpPr>
            <a:cxnSpLocks noChangeShapeType="1"/>
            <a:endCxn id="15365" idx="0"/>
          </p:cNvCxnSpPr>
          <p:nvPr/>
        </p:nvCxnSpPr>
        <p:spPr bwMode="auto">
          <a:xfrm rot="10800000" flipV="1">
            <a:off x="4629150" y="4877255"/>
            <a:ext cx="1770063" cy="3714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Rectangle 23"/>
          <p:cNvSpPr>
            <a:spLocks noChangeArrowheads="1"/>
          </p:cNvSpPr>
          <p:nvPr/>
        </p:nvSpPr>
        <p:spPr bwMode="auto">
          <a:xfrm>
            <a:off x="3043238" y="5258255"/>
            <a:ext cx="45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</a:rPr>
              <a:t>1,n</a:t>
            </a:r>
            <a:endParaRPr lang="en-US" altLang="en-US" sz="18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5371" name="Rectangle 28"/>
          <p:cNvSpPr>
            <a:spLocks noChangeArrowheads="1"/>
          </p:cNvSpPr>
          <p:nvPr/>
        </p:nvSpPr>
        <p:spPr bwMode="auto">
          <a:xfrm>
            <a:off x="5383213" y="4304168"/>
            <a:ext cx="458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</a:rPr>
              <a:t>1,1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</a:rPr>
              <a:t>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en-US" sz="1800">
                <a:solidFill>
                  <a:srgbClr val="FF0000"/>
                </a:solidFill>
              </a:rPr>
              <a:t>1,n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628356" y="4578977"/>
            <a:ext cx="754857" cy="1038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432749" y="4788264"/>
            <a:ext cx="307974" cy="449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2555649"/>
            <a:ext cx="3227387" cy="851127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Example of tabular data in the relational model</a:t>
            </a:r>
          </a:p>
        </p:txBody>
      </p:sp>
      <p:pic>
        <p:nvPicPr>
          <p:cNvPr id="1638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8" y="506413"/>
            <a:ext cx="4576762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09827"/>
              </p:ext>
            </p:extLst>
          </p:nvPr>
        </p:nvGraphicFramePr>
        <p:xfrm>
          <a:off x="350838" y="4065588"/>
          <a:ext cx="3314700" cy="207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Worksheet" r:id="rId4" imgW="2647850" imgH="1619332" progId="Excel.Sheet.8">
                  <p:embed/>
                </p:oleObj>
              </mc:Choice>
              <mc:Fallback>
                <p:oleObj name="Worksheet" r:id="rId4" imgW="2647850" imgH="161933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065588"/>
                        <a:ext cx="3314700" cy="207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5908"/>
              </p:ext>
            </p:extLst>
          </p:nvPr>
        </p:nvGraphicFramePr>
        <p:xfrm>
          <a:off x="3890963" y="2973388"/>
          <a:ext cx="447833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Worksheet" r:id="rId6" imgW="3124296" imgH="1409593" progId="Excel.Sheet.8">
                  <p:embed/>
                </p:oleObj>
              </mc:Choice>
              <mc:Fallback>
                <p:oleObj name="Worksheet" r:id="rId6" imgW="3124296" imgH="140959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973388"/>
                        <a:ext cx="4478338" cy="2181225"/>
                      </a:xfrm>
                      <a:prstGeom prst="rect">
                        <a:avLst/>
                      </a:prstGeom>
                      <a:solidFill>
                        <a:srgbClr val="B2B2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230144" y="1659054"/>
            <a:ext cx="149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ER Diagram</a:t>
            </a:r>
          </a:p>
        </p:txBody>
      </p:sp>
      <p:sp>
        <p:nvSpPr>
          <p:cNvPr id="16392" name="Rectangle 36"/>
          <p:cNvSpPr>
            <a:spLocks noChangeArrowheads="1"/>
          </p:cNvSpPr>
          <p:nvPr/>
        </p:nvSpPr>
        <p:spPr bwMode="auto">
          <a:xfrm>
            <a:off x="6130132" y="2543629"/>
            <a:ext cx="2039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Table Customers</a:t>
            </a:r>
          </a:p>
        </p:txBody>
      </p:sp>
      <p:sp>
        <p:nvSpPr>
          <p:cNvPr id="16393" name="Rectangle 37"/>
          <p:cNvSpPr>
            <a:spLocks noChangeArrowheads="1"/>
          </p:cNvSpPr>
          <p:nvPr/>
        </p:nvSpPr>
        <p:spPr bwMode="auto">
          <a:xfrm>
            <a:off x="3665538" y="5769655"/>
            <a:ext cx="1876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Ä"/>
              <a:tabLst>
                <a:tab pos="723900" algn="l"/>
              </a:tabLst>
              <a:defRPr sz="2000" b="1">
                <a:solidFill>
                  <a:srgbClr val="FF00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90F"/>
              </a:buClr>
              <a:buFont typeface="Arial Narrow" panose="020B0606020202030204" pitchFamily="34" charset="0"/>
              <a:buChar char="−"/>
              <a:defRPr b="1">
                <a:solidFill>
                  <a:srgbClr val="0000FF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Table Accounts</a:t>
            </a:r>
          </a:p>
        </p:txBody>
      </p:sp>
      <p:cxnSp>
        <p:nvCxnSpPr>
          <p:cNvPr id="16394" name="Elbow Connector 8"/>
          <p:cNvCxnSpPr>
            <a:cxnSpLocks noChangeShapeType="1"/>
          </p:cNvCxnSpPr>
          <p:nvPr/>
        </p:nvCxnSpPr>
        <p:spPr bwMode="auto">
          <a:xfrm rot="5400000" flipH="1" flipV="1">
            <a:off x="3102769" y="3307556"/>
            <a:ext cx="539750" cy="9731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 flipH="1" flipV="1">
            <a:off x="350838" y="2298021"/>
            <a:ext cx="8018463" cy="1201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5075016" y="1920025"/>
            <a:ext cx="0" cy="637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39683" y="1920025"/>
            <a:ext cx="0" cy="637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771700" y="1920025"/>
            <a:ext cx="0" cy="637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230144" y="387013"/>
            <a:ext cx="385196" cy="3188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33989" y="795724"/>
            <a:ext cx="307974" cy="449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99A06-3C76-4B90-A676-8AF825260978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ouk1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ency FB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ency FB" pitchFamily="34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ouk1" id="{26A4BE2C-2FD2-45B7-9FEA-8717C9E80AFE}" vid="{5CE5BD8A-5C4A-46F4-AD83-767139615BFA}"/>
    </a:ext>
  </a:extLst>
</a:theme>
</file>

<file path=ppt/theme/theme2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CECFF"/>
    </a:lt1>
    <a:dk2>
      <a:srgbClr val="CC3300"/>
    </a:dk2>
    <a:lt2>
      <a:srgbClr val="666699"/>
    </a:lt2>
    <a:accent1>
      <a:srgbClr val="FFCCCC"/>
    </a:accent1>
    <a:accent2>
      <a:srgbClr val="CCCC00"/>
    </a:accent2>
    <a:accent3>
      <a:srgbClr val="E2F4FF"/>
    </a:accent3>
    <a:accent4>
      <a:srgbClr val="000000"/>
    </a:accent4>
    <a:accent5>
      <a:srgbClr val="FFE2E2"/>
    </a:accent5>
    <a:accent6>
      <a:srgbClr val="B9B900"/>
    </a:accent6>
    <a:hlink>
      <a:srgbClr val="FF9900"/>
    </a:hlink>
    <a:folHlink>
      <a:srgbClr val="FF99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8094</TotalTime>
  <Words>1035</Words>
  <Application>Microsoft Office PowerPoint</Application>
  <PresentationFormat>On-screen Show (4:3)</PresentationFormat>
  <Paragraphs>248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Abadi MT Condensed Light</vt:lpstr>
      <vt:lpstr>Agency FB</vt:lpstr>
      <vt:lpstr>Arial</vt:lpstr>
      <vt:lpstr>Arial Narrow</vt:lpstr>
      <vt:lpstr>Batang</vt:lpstr>
      <vt:lpstr>굴림</vt:lpstr>
      <vt:lpstr>Helvetica</vt:lpstr>
      <vt:lpstr>Impact</vt:lpstr>
      <vt:lpstr>Times New Roman</vt:lpstr>
      <vt:lpstr>Trebuchet MS</vt:lpstr>
      <vt:lpstr>Wingdings</vt:lpstr>
      <vt:lpstr>Wingdings 2</vt:lpstr>
      <vt:lpstr>Wingdings 3</vt:lpstr>
      <vt:lpstr>dbouk1</vt:lpstr>
      <vt:lpstr>db-book</vt:lpstr>
      <vt:lpstr>Worksheet</vt:lpstr>
      <vt:lpstr>Chapter 1 - Introduction</vt:lpstr>
      <vt:lpstr>Database Management System (DBMS)</vt:lpstr>
      <vt:lpstr>Purpose of Database System</vt:lpstr>
      <vt:lpstr>Purpose of Database Systems Drawbacks of using file systems (cont.) </vt:lpstr>
      <vt:lpstr>Levels of Abstraction</vt:lpstr>
      <vt:lpstr>Instances and Schemas</vt:lpstr>
      <vt:lpstr>Data Models</vt:lpstr>
      <vt:lpstr>Entity-Relationship Model</vt:lpstr>
      <vt:lpstr>Relational Model</vt:lpstr>
      <vt:lpstr>A Sample  Relational Database</vt:lpstr>
      <vt:lpstr>Data Definition Language (DDL)</vt:lpstr>
      <vt:lpstr>Data Manipulation Language (DML)</vt:lpstr>
      <vt:lpstr>SQL</vt:lpstr>
      <vt:lpstr>Database Users</vt:lpstr>
      <vt:lpstr>Database Administrator</vt:lpstr>
      <vt:lpstr>Transaction Management </vt:lpstr>
      <vt:lpstr>Storage Management</vt:lpstr>
      <vt:lpstr>Simplified Database application architecture </vt:lpstr>
      <vt:lpstr>Structure of a DBMS </vt:lpstr>
      <vt:lpstr>Application Architectures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Maher Fattouh</cp:lastModifiedBy>
  <cp:revision>102</cp:revision>
  <cp:lastPrinted>2001-02-09T15:35:27Z</cp:lastPrinted>
  <dcterms:created xsi:type="dcterms:W3CDTF">1999-11-04T20:50:09Z</dcterms:created>
  <dcterms:modified xsi:type="dcterms:W3CDTF">2022-12-15T22:43:28Z</dcterms:modified>
</cp:coreProperties>
</file>