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829" r:id="rId2"/>
  </p:sldMasterIdLst>
  <p:notesMasterIdLst>
    <p:notesMasterId r:id="rId14"/>
  </p:notesMasterIdLst>
  <p:handoutMasterIdLst>
    <p:handoutMasterId r:id="rId15"/>
  </p:handoutMasterIdLst>
  <p:sldIdLst>
    <p:sldId id="280" r:id="rId3"/>
    <p:sldId id="318" r:id="rId4"/>
    <p:sldId id="283" r:id="rId5"/>
    <p:sldId id="297" r:id="rId6"/>
    <p:sldId id="317" r:id="rId7"/>
    <p:sldId id="298" r:id="rId8"/>
    <p:sldId id="277" r:id="rId9"/>
    <p:sldId id="301" r:id="rId10"/>
    <p:sldId id="315" r:id="rId11"/>
    <p:sldId id="303" r:id="rId12"/>
    <p:sldId id="31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Ø"/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Ø"/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Ø"/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Ø"/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Ø"/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5" autoAdjust="0"/>
    <p:restoredTop sz="95597" autoAdjust="0"/>
  </p:normalViewPr>
  <p:slideViewPr>
    <p:cSldViewPr>
      <p:cViewPr varScale="1">
        <p:scale>
          <a:sx n="85" d="100"/>
          <a:sy n="85" d="100"/>
        </p:scale>
        <p:origin x="113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fld id="{EBAB49E4-AC03-41C9-AD9E-BFE9818BC3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fld id="{728CD2CF-D055-4923-80D5-F9F6500151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36F23-F89B-4999-8D9F-CCE689F8AD4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DC012-91F2-4013-826F-824603C8370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53A81-CBD0-4DFE-A4B9-7BD60F3709B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366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1963" defTabSz="9366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5513" defTabSz="9366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87475" defTabSz="9366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defTabSz="9366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>
              <a:buClrTx/>
              <a:buSzTx/>
              <a:buFontTx/>
              <a:buNone/>
            </a:pPr>
            <a:r>
              <a:rPr lang="en-US" altLang="en-US" sz="1000" b="0" i="1"/>
              <a:t>1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ln/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ACID: atomicity,</a:t>
            </a:r>
            <a:r>
              <a:rPr lang="en-US" baseline="0" dirty="0" smtClean="0"/>
              <a:t> consistency, isolation, durability.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CD2CF-D055-4923-80D5-F9F65001513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01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6302323"/>
            <a:ext cx="3145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None/>
            </a:pPr>
            <a:r>
              <a:rPr lang="en-US" altLang="en-US" sz="1400" i="1" dirty="0">
                <a:solidFill>
                  <a:srgbClr val="6565FF"/>
                </a:solidFill>
              </a:rPr>
              <a:t>2019-2020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None/>
            </a:pPr>
            <a:r>
              <a:rPr lang="en-US" altLang="en-US" sz="1400" i="1" dirty="0" smtClean="0">
                <a:solidFill>
                  <a:srgbClr val="6565FF"/>
                </a:solidFill>
              </a:rPr>
              <a:t>Mohamed</a:t>
            </a:r>
            <a:r>
              <a:rPr lang="en-US" altLang="en-US" sz="1400" i="1" baseline="0" dirty="0" smtClean="0">
                <a:solidFill>
                  <a:srgbClr val="6565FF"/>
                </a:solidFill>
              </a:rPr>
              <a:t> </a:t>
            </a:r>
            <a:r>
              <a:rPr lang="en-US" altLang="en-US" sz="1400" i="1" dirty="0" smtClean="0">
                <a:solidFill>
                  <a:srgbClr val="6565FF"/>
                </a:solidFill>
              </a:rPr>
              <a:t>DBOUK,</a:t>
            </a:r>
            <a:r>
              <a:rPr lang="en-US" altLang="en-US" sz="1400" i="1" baseline="0" dirty="0" smtClean="0">
                <a:solidFill>
                  <a:srgbClr val="6565FF"/>
                </a:solidFill>
              </a:rPr>
              <a:t> </a:t>
            </a:r>
            <a:r>
              <a:rPr lang="en-US" altLang="en-US" sz="1400" i="1" dirty="0" smtClean="0">
                <a:solidFill>
                  <a:srgbClr val="6565FF"/>
                </a:solidFill>
              </a:rPr>
              <a:t>Lebanese </a:t>
            </a:r>
            <a:r>
              <a:rPr lang="en-US" altLang="en-US" sz="1400" i="1" dirty="0">
                <a:solidFill>
                  <a:srgbClr val="6565FF"/>
                </a:solidFill>
              </a:rPr>
              <a:t>University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28846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lvl="0"/>
            <a:endParaRPr lang="ko-KR" altLang="en-US" sz="2400">
              <a:solidFill>
                <a:schemeClr val="bg1"/>
              </a:solidFill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  <p:cxnSp>
        <p:nvCxnSpPr>
          <p:cNvPr id="9" name="Straight Connector 18"/>
          <p:cNvCxnSpPr>
            <a:cxnSpLocks noChangeShapeType="1"/>
          </p:cNvCxnSpPr>
          <p:nvPr/>
        </p:nvCxnSpPr>
        <p:spPr bwMode="auto">
          <a:xfrm flipV="1">
            <a:off x="8435975" y="6248400"/>
            <a:ext cx="708025" cy="46196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107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40351" y="1168621"/>
            <a:ext cx="7795624" cy="1612307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  <a:endParaRPr lang="en-US" altLang="ko-KR" noProof="0" dirty="0" smtClean="0"/>
          </a:p>
        </p:txBody>
      </p:sp>
      <p:sp>
        <p:nvSpPr>
          <p:cNvPr id="94107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2884696"/>
            <a:ext cx="6096224" cy="3576065"/>
          </a:xfrm>
        </p:spPr>
        <p:txBody>
          <a:bodyPr/>
          <a:lstStyle>
            <a:lvl1pPr marL="441325" indent="-441325">
              <a:tabLst>
                <a:tab pos="457200" algn="l"/>
              </a:tabLst>
              <a:defRPr/>
            </a:lvl1pPr>
            <a:lvl2pPr marL="784225" lvl="1" indent="-327025" algn="l">
              <a:buFont typeface="Wingdings" pitchFamily="2" charset="2"/>
              <a:buChar char="§"/>
              <a:tabLst>
                <a:tab pos="800100" algn="l"/>
              </a:tabLst>
              <a:defRPr lang="en-US" altLang="ko-KR" sz="2000" b="1" noProof="0" dirty="0" smtClean="0">
                <a:solidFill>
                  <a:srgbClr val="FF0000"/>
                </a:solidFill>
                <a:latin typeface="+mn-lt"/>
              </a:defRPr>
            </a:lvl2pPr>
          </a:lstStyle>
          <a:p>
            <a:pPr lvl="0"/>
            <a:r>
              <a:rPr lang="en-US" altLang="ko-KR" noProof="0" smtClean="0"/>
              <a:t>Click to edit Master subtitle style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1031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41325"/>
            <a:ext cx="8532813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171950" cy="518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792663" y="1341438"/>
            <a:ext cx="4171950" cy="51831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435975" y="6551613"/>
            <a:ext cx="493713" cy="325437"/>
          </a:xfrm>
        </p:spPr>
        <p:txBody>
          <a:bodyPr/>
          <a:lstStyle>
            <a:lvl1pPr>
              <a:defRPr/>
            </a:lvl1pPr>
          </a:lstStyle>
          <a:p>
            <a:fld id="{CBBD65BA-5319-4410-B8C3-54063613E51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763"/>
            <a:ext cx="9144000" cy="2965450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88375" y="64579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1D8B6C-4AAD-46A9-B003-F3564E0F2C33}" type="slidenum">
              <a:rPr kumimoji="0" lang="ar-LB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0" y="6483350"/>
            <a:ext cx="9144000" cy="14288"/>
          </a:xfrm>
          <a:prstGeom prst="line">
            <a:avLst/>
          </a:prstGeom>
          <a:noFill/>
          <a:ln w="3175" cap="rnd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1F1F7A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00375"/>
            <a:ext cx="7800975" cy="3381375"/>
          </a:xfrm>
        </p:spPr>
        <p:txBody>
          <a:bodyPr/>
          <a:lstStyle>
            <a:lvl1pPr marL="514350" indent="-51435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44513"/>
            <a:ext cx="7772400" cy="22987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61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0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075" y="998538"/>
            <a:ext cx="4021138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998538"/>
            <a:ext cx="4022725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6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85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5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718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849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7772400" cy="5291138"/>
          </a:xfrm>
        </p:spPr>
        <p:txBody>
          <a:bodyPr/>
          <a:lstStyle>
            <a:lvl2pPr marL="630238" indent="-268288">
              <a:spcBef>
                <a:spcPts val="600"/>
              </a:spcBef>
              <a:tabLst>
                <a:tab pos="539750" algn="l"/>
              </a:tabLst>
              <a:defRPr/>
            </a:lvl2pPr>
            <a:lvl3pPr marL="900113" indent="-269875"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10338"/>
            <a:ext cx="533400" cy="360362"/>
          </a:xfrm>
        </p:spPr>
        <p:txBody>
          <a:bodyPr/>
          <a:lstStyle>
            <a:lvl1pPr>
              <a:defRPr/>
            </a:lvl1pPr>
          </a:lstStyle>
          <a:p>
            <a:fld id="{13BDBD3D-A819-43BA-89CE-01FDE59D10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79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4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2888"/>
            <a:ext cx="2047875" cy="6183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5" y="242888"/>
            <a:ext cx="5995988" cy="61833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14204"/>
            <a:ext cx="3875087" cy="52358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063" y="1214205"/>
            <a:ext cx="3741737" cy="5235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E0ADF-C2F0-4226-BBF9-D5818E173D8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5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8660"/>
            <a:ext cx="8001001" cy="69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20DA5-3795-469B-983C-A1D640626CF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4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5D1CD-3851-41CB-AAC3-06D0A3BB41E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78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46" y="1340768"/>
            <a:ext cx="8478942" cy="5076564"/>
          </a:xfrm>
        </p:spPr>
        <p:txBody>
          <a:bodyPr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Wingdings 3" pitchFamily="18" charset="2"/>
              <a:buChar char=""/>
              <a:defRPr lang="en-US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23900" indent="-368300">
              <a:spcBef>
                <a:spcPts val="600"/>
              </a:spcBef>
              <a:defRPr sz="1800"/>
            </a:lvl2pPr>
            <a:lvl3pPr marL="1079500" indent="-3600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 sz="1600"/>
            </a:lvl3pPr>
            <a:lvl4pPr marL="1435100" indent="-355600"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18592"/>
            <a:ext cx="8928483" cy="878160"/>
          </a:xfrm>
          <a:noFill/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2A323-9C19-4862-848A-992CE98634AE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02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0" y="12954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609600" y="12954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677545" y="462404"/>
            <a:ext cx="7691618" cy="62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48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2A323-9C19-4862-848A-992CE98634AE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07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1544" y="1351942"/>
            <a:ext cx="9144000" cy="1645010"/>
          </a:xfrm>
          <a:prstGeom prst="rect">
            <a:avLst/>
          </a:prstGeom>
          <a:solidFill>
            <a:srgbClr val="1111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57896" y="1354054"/>
            <a:ext cx="8382000" cy="1492062"/>
          </a:xfrm>
        </p:spPr>
        <p:txBody>
          <a:bodyPr wrap="none" anchor="b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6237312"/>
            <a:ext cx="21597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None/>
              <a:defRPr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2019-2020 | </a:t>
            </a:r>
          </a:p>
          <a:p>
            <a:pPr>
              <a:buNone/>
              <a:defRPr/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Mohamed</a:t>
            </a:r>
            <a:r>
              <a:rPr 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DBOUK / Lebanese University, FS1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439896" y="0"/>
            <a:ext cx="725648" cy="805062"/>
          </a:xfrm>
          <a:prstGeom prst="rect">
            <a:avLst/>
          </a:prstGeom>
          <a:solidFill>
            <a:srgbClr val="1111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958944" y="784578"/>
            <a:ext cx="467858" cy="456482"/>
          </a:xfrm>
          <a:prstGeom prst="rect">
            <a:avLst/>
          </a:prstGeom>
          <a:solidFill>
            <a:srgbClr val="1111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7234" y="499544"/>
            <a:ext cx="288616" cy="305518"/>
          </a:xfrm>
          <a:prstGeom prst="rect">
            <a:avLst/>
          </a:prstGeom>
          <a:solidFill>
            <a:srgbClr val="1111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522714" y="384885"/>
            <a:ext cx="288616" cy="3055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7220" y="3030557"/>
            <a:ext cx="288616" cy="305518"/>
          </a:xfrm>
          <a:prstGeom prst="rect">
            <a:avLst/>
          </a:prstGeom>
          <a:solidFill>
            <a:srgbClr val="1111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21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2159732" y="3044716"/>
            <a:ext cx="6651598" cy="338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3937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559800" y="0"/>
            <a:ext cx="584200" cy="6870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9784" y="387013"/>
            <a:ext cx="8039517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dirty="0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705" y="1142999"/>
            <a:ext cx="7944788" cy="54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9800" y="6450013"/>
            <a:ext cx="609600" cy="319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fld id="{1222A323-9C19-4862-848A-992CE98634AE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1032" name="Straight Connector 10"/>
          <p:cNvCxnSpPr>
            <a:cxnSpLocks noChangeShapeType="1"/>
          </p:cNvCxnSpPr>
          <p:nvPr/>
        </p:nvCxnSpPr>
        <p:spPr bwMode="auto">
          <a:xfrm flipV="1">
            <a:off x="8435975" y="6248400"/>
            <a:ext cx="708025" cy="46196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-12700" y="6556474"/>
            <a:ext cx="42099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None/>
            </a:pPr>
            <a:r>
              <a:rPr lang="en-US" altLang="en-US" sz="1400" i="1" dirty="0" smtClean="0">
                <a:solidFill>
                  <a:srgbClr val="6565FF"/>
                </a:solidFill>
              </a:rPr>
              <a:t>2019-2020 - M. DBOUK , Lebanese University, FS1</a:t>
            </a:r>
            <a:endParaRPr lang="en-US" altLang="en-US" sz="1400" i="1" dirty="0">
              <a:solidFill>
                <a:srgbClr val="6565FF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-12700" y="992036"/>
            <a:ext cx="6203534" cy="1771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818FF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818FF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 2" panose="05020102010507070707" pitchFamily="18" charset="2"/>
        <a:buChar char="®"/>
        <a:tabLst>
          <a:tab pos="361950" algn="l"/>
        </a:tabLs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 Narrow" panose="020B0606020202030204" pitchFamily="34" charset="0"/>
        <a:buChar char="●"/>
        <a:tabLst>
          <a:tab pos="723900" algn="l"/>
        </a:tabLst>
        <a:defRPr sz="2000" b="1">
          <a:solidFill>
            <a:srgbClr val="FF0000"/>
          </a:solidFill>
          <a:latin typeface="+mn-lt"/>
        </a:defRPr>
      </a:lvl2pPr>
      <a:lvl3pPr marL="1071563" indent="-346075" algn="l" rtl="0" eaLnBrk="1" fontAlgn="base" hangingPunct="1">
        <a:spcBef>
          <a:spcPct val="20000"/>
        </a:spcBef>
        <a:spcAft>
          <a:spcPct val="0"/>
        </a:spcAft>
        <a:buClr>
          <a:srgbClr val="FF090F"/>
        </a:buClr>
        <a:buFont typeface="Wingdings" panose="05000000000000000000" pitchFamily="2" charset="2"/>
        <a:buChar char="§"/>
        <a:defRPr b="1">
          <a:solidFill>
            <a:srgbClr val="0000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763"/>
            <a:ext cx="9144000" cy="922337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998538"/>
            <a:ext cx="8196263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242888"/>
            <a:ext cx="8193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588375" y="64579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D7E9C-F24F-4D3C-9A77-F73BA104F14D}" type="slidenum">
              <a:rPr kumimoji="0" lang="ar-LB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m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®"/>
        <a:defRPr kumimoji="1" b="1">
          <a:solidFill>
            <a:srgbClr val="FF0000"/>
          </a:solidFill>
          <a:latin typeface="+mn-lt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FF0000"/>
        </a:buClr>
        <a:buFont typeface="Trebuchet MS" panose="020B0603020202020204" pitchFamily="34" charset="0"/>
        <a:buChar char="−"/>
        <a:defRPr kumimoji="1" b="1">
          <a:solidFill>
            <a:srgbClr val="3333CC"/>
          </a:solidFill>
          <a:latin typeface="+mn-lt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ü"/>
        <a:defRPr kumimoji="1" b="1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b="1">
          <a:solidFill>
            <a:schemeClr val="tx1"/>
          </a:solidFill>
          <a:latin typeface="Helvetica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0351" y="1168621"/>
            <a:ext cx="7795624" cy="143228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Database Systems 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sz="4400" dirty="0" smtClean="0">
                <a:solidFill>
                  <a:schemeClr val="tx1"/>
                </a:solidFill>
              </a:rPr>
              <a:t>Introduction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31967" y="3270443"/>
            <a:ext cx="6624228" cy="289561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 smtClean="0"/>
              <a:t>Outlines</a:t>
            </a:r>
          </a:p>
          <a:p>
            <a:pPr lvl="1"/>
            <a:r>
              <a:rPr lang="en-US" dirty="0" smtClean="0">
                <a:latin typeface="Abadi MT Condensed Light" charset="0"/>
                <a:cs typeface="Times New Roman" pitchFamily="18" charset="0"/>
              </a:rPr>
              <a:t>Database application architecture </a:t>
            </a:r>
            <a:r>
              <a:rPr lang="en-US" altLang="en-US" dirty="0" smtClean="0"/>
              <a:t>– an overview</a:t>
            </a:r>
            <a:endParaRPr lang="en-US" dirty="0" smtClean="0">
              <a:latin typeface="Abadi MT Condensed Light" charset="0"/>
              <a:cs typeface="Times New Roman" pitchFamily="18" charset="0"/>
            </a:endParaRPr>
          </a:p>
          <a:p>
            <a:pPr lvl="1"/>
            <a:r>
              <a:rPr lang="en-US" altLang="en-US" dirty="0" smtClean="0"/>
              <a:t>Database Management System – an overview</a:t>
            </a:r>
          </a:p>
          <a:p>
            <a:pPr lvl="1"/>
            <a:r>
              <a:rPr lang="en-US" altLang="en-US" dirty="0" smtClean="0"/>
              <a:t>Evolution of Database Technology</a:t>
            </a:r>
            <a:endParaRPr lang="en-US" altLang="en-US" sz="500" dirty="0" smtClean="0"/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Centralized database system – topics &amp; issues</a:t>
            </a:r>
            <a:endParaRPr lang="en-US" altLang="en-US" sz="700" dirty="0" smtClean="0">
              <a:solidFill>
                <a:schemeClr val="tx1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44616" y="2132856"/>
            <a:ext cx="2807804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lnSpc>
                <a:spcPct val="85000"/>
              </a:lnSpc>
              <a:buClrTx/>
              <a:buSzTx/>
              <a:buFontTx/>
              <a:buNone/>
            </a:pPr>
            <a:endParaRPr lang="en-US" altLang="en-US" sz="32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</a:t>
            </a:r>
            <a:r>
              <a:rPr lang="en-US" altLang="en-US" dirty="0" smtClean="0"/>
              <a:t>&amp; </a:t>
            </a:r>
            <a:r>
              <a:rPr lang="en-US" altLang="en-US" dirty="0"/>
              <a:t>C</a:t>
            </a:r>
            <a:r>
              <a:rPr lang="en-US" altLang="en-US" dirty="0" smtClean="0"/>
              <a:t>oncurrency </a:t>
            </a:r>
            <a:r>
              <a:rPr lang="en-US" altLang="en-US" dirty="0"/>
              <a:t>C</a:t>
            </a:r>
            <a:r>
              <a:rPr lang="en-US" altLang="en-US" dirty="0" smtClean="0"/>
              <a:t>ontrol</a:t>
            </a:r>
            <a:endParaRPr lang="en-US" altLang="en-US" dirty="0"/>
          </a:p>
        </p:txBody>
      </p:sp>
      <p:sp>
        <p:nvSpPr>
          <p:cNvPr id="92169" name="Rectangle 9"/>
          <p:cNvSpPr>
            <a:spLocks noGrp="1" noChangeArrowheads="1"/>
          </p:cNvSpPr>
          <p:nvPr>
            <p:ph idx="1"/>
          </p:nvPr>
        </p:nvSpPr>
        <p:spPr>
          <a:xfrm>
            <a:off x="107504" y="1219201"/>
            <a:ext cx="5004556" cy="52911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1800" dirty="0"/>
              <a:t>Transaction Fundamentals 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 smtClean="0"/>
              <a:t>Transaction Concept - ACID properties - States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 smtClean="0"/>
              <a:t>Concurrent Executions – Schedules</a:t>
            </a:r>
          </a:p>
          <a:p>
            <a:pPr lvl="1"/>
            <a:r>
              <a:rPr lang="en-US" altLang="en-US" sz="1600" dirty="0" smtClean="0"/>
              <a:t>Recoverability: Why recovery? Cascading rollback 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 smtClean="0"/>
              <a:t>Concurrency Control - Levels of Consistency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Transaction Definition in SQL</a:t>
            </a:r>
          </a:p>
          <a:p>
            <a:pPr marL="361950" lvl="1" indent="0">
              <a:lnSpc>
                <a:spcPct val="75000"/>
              </a:lnSpc>
              <a:buNone/>
            </a:pPr>
            <a:endParaRPr lang="en-US" altLang="en-US" sz="1400" dirty="0" smtClean="0"/>
          </a:p>
          <a:p>
            <a:pPr marL="361950" lvl="1" indent="0">
              <a:lnSpc>
                <a:spcPct val="75000"/>
              </a:lnSpc>
              <a:buNone/>
            </a:pPr>
            <a:endParaRPr lang="en-US" altLang="en-US" sz="1400" dirty="0" smtClean="0"/>
          </a:p>
          <a:p>
            <a:pPr lvl="2">
              <a:lnSpc>
                <a:spcPct val="75000"/>
              </a:lnSpc>
            </a:pPr>
            <a:endParaRPr lang="en-US" altLang="en-US" sz="1200" dirty="0"/>
          </a:p>
          <a:p>
            <a:pPr>
              <a:lnSpc>
                <a:spcPct val="75000"/>
              </a:lnSpc>
            </a:pPr>
            <a:r>
              <a:rPr lang="en-US" altLang="en-US" sz="1600" dirty="0"/>
              <a:t>Database Concurrency Control Techniques</a:t>
            </a:r>
          </a:p>
          <a:p>
            <a:pPr lvl="1"/>
            <a:r>
              <a:rPr lang="en-US" altLang="en-US" sz="1600" dirty="0"/>
              <a:t>Purpose of Concurrency Control </a:t>
            </a:r>
          </a:p>
          <a:p>
            <a:pPr lvl="1"/>
            <a:r>
              <a:rPr lang="en-US" altLang="en-US" sz="1600" dirty="0"/>
              <a:t>Lock Protocols - </a:t>
            </a:r>
            <a:r>
              <a:rPr lang="en-US" altLang="en-US" sz="1600" dirty="0" err="1"/>
              <a:t>serializability</a:t>
            </a:r>
            <a:endParaRPr lang="en-US" altLang="en-US" sz="1600" dirty="0"/>
          </a:p>
          <a:p>
            <a:pPr lvl="1"/>
            <a:r>
              <a:rPr lang="en-US" altLang="en-US" sz="1600" dirty="0"/>
              <a:t>The Two-Phase Locking (2PL) Protocol</a:t>
            </a:r>
          </a:p>
          <a:p>
            <a:pPr lvl="1"/>
            <a:r>
              <a:rPr lang="en-US" altLang="en-US" sz="1600" dirty="0"/>
              <a:t>Timestamp-Based Protocols - Recoverability and Cascade </a:t>
            </a:r>
            <a:r>
              <a:rPr lang="en-US" altLang="en-US" sz="1600" dirty="0" smtClean="0"/>
              <a:t>Freedom</a:t>
            </a:r>
            <a:endParaRPr lang="en-US" altLang="en-US" sz="1600" dirty="0"/>
          </a:p>
          <a:p>
            <a:pPr lvl="1"/>
            <a:r>
              <a:rPr lang="en-US" altLang="en-US" sz="1600" dirty="0"/>
              <a:t>Deadlock Handling </a:t>
            </a:r>
          </a:p>
          <a:p>
            <a:pPr lvl="1"/>
            <a:r>
              <a:rPr lang="en-US" altLang="en-US" sz="1600" dirty="0"/>
              <a:t>Locking and Insert, Delete Operations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195B-6626-4420-857D-EE8776EF1A48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60032" y="3660030"/>
            <a:ext cx="4248472" cy="297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682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 Narrow" panose="020B0606020202030204" pitchFamily="34" charset="0"/>
              <a:buChar char="●"/>
              <a:tabLst>
                <a:tab pos="539750" algn="l"/>
              </a:tabLst>
              <a:defRPr sz="2000" b="1">
                <a:solidFill>
                  <a:srgbClr val="FF0000"/>
                </a:solidFill>
                <a:latin typeface="+mn-lt"/>
              </a:defRPr>
            </a:lvl2pPr>
            <a:lvl3pPr marL="90011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90F"/>
              </a:buClr>
              <a:buFont typeface="Wingdings" panose="05000000000000000000" pitchFamily="2" charset="2"/>
              <a:buChar char="§"/>
              <a:defRPr b="1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75000"/>
              </a:lnSpc>
              <a:spcBef>
                <a:spcPct val="20000"/>
              </a:spcBef>
              <a:buClr>
                <a:srgbClr val="0000CC"/>
              </a:buClr>
              <a:buSzTx/>
              <a:buFont typeface="Wingdings 2" panose="05020102010507070707" pitchFamily="18" charset="2"/>
              <a:buChar char="®"/>
              <a:tabLst>
                <a:tab pos="361950" algn="l"/>
              </a:tabLst>
            </a:pPr>
            <a:r>
              <a:rPr lang="en-US" altLang="en-US" sz="1800" dirty="0">
                <a:solidFill>
                  <a:schemeClr val="tx1"/>
                </a:solidFill>
                <a:cs typeface="+mn-cs"/>
              </a:rPr>
              <a:t>Database Recovery</a:t>
            </a:r>
          </a:p>
          <a:p>
            <a:pPr lvl="1">
              <a:buSzTx/>
            </a:pPr>
            <a:r>
              <a:rPr lang="en-US" altLang="en-US" sz="1600" dirty="0"/>
              <a:t>Database Recovery </a:t>
            </a:r>
          </a:p>
          <a:p>
            <a:pPr lvl="1">
              <a:buSzTx/>
            </a:pPr>
            <a:r>
              <a:rPr lang="en-US" altLang="en-US" sz="1600" dirty="0"/>
              <a:t>Recovery and Atomicity</a:t>
            </a:r>
          </a:p>
          <a:p>
            <a:pPr lvl="1">
              <a:buSzTx/>
            </a:pPr>
            <a:r>
              <a:rPr lang="en-US" altLang="en-US" sz="1600" dirty="0"/>
              <a:t>Log-Based Recovery</a:t>
            </a:r>
          </a:p>
          <a:p>
            <a:pPr lvl="1">
              <a:buSzTx/>
            </a:pPr>
            <a:r>
              <a:rPr lang="en-US" altLang="en-US" sz="1600" dirty="0"/>
              <a:t>Checkpoints </a:t>
            </a:r>
          </a:p>
          <a:p>
            <a:pPr lvl="1">
              <a:buSzTx/>
            </a:pPr>
            <a:r>
              <a:rPr lang="en-US" altLang="en-US" sz="1600" dirty="0"/>
              <a:t>Buffer Management - Log Record Buffering</a:t>
            </a:r>
          </a:p>
          <a:p>
            <a:pPr lvl="1">
              <a:buSzTx/>
            </a:pPr>
            <a:r>
              <a:rPr lang="en-US" altLang="en-US" sz="1600" dirty="0"/>
              <a:t>Failure with Loss of Nonvolatile Storage</a:t>
            </a:r>
          </a:p>
          <a:p>
            <a:pPr lvl="1">
              <a:buSzTx/>
            </a:pPr>
            <a:r>
              <a:rPr lang="en-US" altLang="en-US" sz="1600" dirty="0"/>
              <a:t>Shadow Paging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118" y="15033"/>
            <a:ext cx="8369300" cy="2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Centralized Database Systems - Introduction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78" y="451250"/>
            <a:ext cx="2932478" cy="2545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Object-Oriented Databases</a:t>
            </a:r>
            <a:endParaRPr lang="en-US" altLang="en-US" dirty="0"/>
          </a:p>
        </p:txBody>
      </p:sp>
      <p:sp>
        <p:nvSpPr>
          <p:cNvPr id="105480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219201"/>
            <a:ext cx="8314692" cy="5291138"/>
          </a:xfrm>
        </p:spPr>
        <p:txBody>
          <a:bodyPr/>
          <a:lstStyle/>
          <a:p>
            <a:r>
              <a:rPr lang="en-US" altLang="en-US" dirty="0" smtClean="0"/>
              <a:t>Motivation</a:t>
            </a:r>
          </a:p>
          <a:p>
            <a:r>
              <a:rPr lang="en-US" altLang="en-US" dirty="0" smtClean="0"/>
              <a:t>Engineering </a:t>
            </a:r>
            <a:r>
              <a:rPr lang="en-GB" altLang="en-US" dirty="0" smtClean="0"/>
              <a:t>Database Design-</a:t>
            </a:r>
            <a:r>
              <a:rPr lang="en-US" altLang="en-US" dirty="0" smtClean="0"/>
              <a:t>overview</a:t>
            </a:r>
            <a:r>
              <a:rPr lang="en-GB" altLang="en-US" dirty="0" smtClean="0"/>
              <a:t> </a:t>
            </a:r>
          </a:p>
          <a:p>
            <a:r>
              <a:rPr lang="en-GB" altLang="en-US" dirty="0" smtClean="0"/>
              <a:t>Object-oriented concepts</a:t>
            </a:r>
            <a:endParaRPr lang="en-US" altLang="en-US" dirty="0" smtClean="0"/>
          </a:p>
          <a:p>
            <a:r>
              <a:rPr lang="en-US" altLang="en-US" dirty="0" smtClean="0"/>
              <a:t>The Object-Oriented Data Model – </a:t>
            </a:r>
            <a:r>
              <a:rPr lang="en-GB" altLang="en-US" dirty="0" smtClean="0"/>
              <a:t>An example of a class in UML</a:t>
            </a:r>
          </a:p>
          <a:p>
            <a:endParaRPr lang="en-US" altLang="en-US" dirty="0" smtClean="0"/>
          </a:p>
          <a:p>
            <a:r>
              <a:rPr lang="en-GB" altLang="en-US" dirty="0" smtClean="0"/>
              <a:t>Object-Oriented Data Modelling - rapid overview</a:t>
            </a:r>
          </a:p>
          <a:p>
            <a:r>
              <a:rPr lang="en-GB" altLang="en-US" dirty="0" smtClean="0"/>
              <a:t>OO Data Modelling: Example</a:t>
            </a: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0D50A-171C-4C60-900A-6DA9A11CB383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charset="0"/>
                <a:cs typeface="Times New Roman" pitchFamily="18" charset="0"/>
              </a:rPr>
              <a:t>Simplified Database application architecture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DBD3D-A819-43BA-89CE-01FDE59D10B0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87" y="1628800"/>
            <a:ext cx="6659133" cy="46718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118" y="15033"/>
            <a:ext cx="8369300" cy="2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Systems -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0113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Management System DBMS – an overview</a:t>
            </a:r>
            <a:endParaRPr lang="en-US" altLang="en-US" dirty="0"/>
          </a:p>
        </p:txBody>
      </p:sp>
      <p:sp>
        <p:nvSpPr>
          <p:cNvPr id="49158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270210"/>
            <a:ext cx="7772400" cy="5291138"/>
          </a:xfrm>
        </p:spPr>
        <p:txBody>
          <a:bodyPr/>
          <a:lstStyle/>
          <a:p>
            <a:r>
              <a:rPr lang="en-US" altLang="en-US" sz="2000" dirty="0" smtClean="0"/>
              <a:t>What is DBMS? </a:t>
            </a:r>
          </a:p>
          <a:p>
            <a:pPr lvl="1"/>
            <a:r>
              <a:rPr lang="en-US" altLang="en-US" sz="1600" dirty="0" smtClean="0"/>
              <a:t>A  DBMS is a software package designed to store and manage databases.</a:t>
            </a:r>
          </a:p>
          <a:p>
            <a:pPr lvl="1"/>
            <a:r>
              <a:rPr lang="en-US" altLang="en-US" sz="1600" dirty="0" smtClean="0"/>
              <a:t>DBMS provides an environment that it both convenient and efficient to use</a:t>
            </a:r>
          </a:p>
          <a:p>
            <a:pPr marL="361950" lvl="1" indent="0">
              <a:buNone/>
            </a:pPr>
            <a:endParaRPr lang="en-US" altLang="en-US" dirty="0" smtClean="0"/>
          </a:p>
          <a:p>
            <a:r>
              <a:rPr lang="en-US" altLang="en-US" sz="2000" dirty="0" smtClean="0"/>
              <a:t>Purposes - Why Use a DBMS? </a:t>
            </a:r>
          </a:p>
          <a:p>
            <a:pPr marL="361950" lvl="1" indent="-6350"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</a:rPr>
              <a:t>DBMS were developed to handle the following issues/difficulties of typical file-processing systems supported by conventional operating systems:</a:t>
            </a:r>
          </a:p>
          <a:p>
            <a:pPr lvl="1"/>
            <a:r>
              <a:rPr lang="en-US" altLang="en-US" sz="1600" dirty="0" smtClean="0"/>
              <a:t>Data independence and efficient access.</a:t>
            </a:r>
          </a:p>
          <a:p>
            <a:pPr lvl="1"/>
            <a:r>
              <a:rPr lang="en-US" altLang="en-US" sz="1600" dirty="0" smtClean="0"/>
              <a:t>Difficulty in accessing data</a:t>
            </a:r>
          </a:p>
          <a:p>
            <a:pPr lvl="1"/>
            <a:r>
              <a:rPr lang="en-US" altLang="en-US" sz="1600" dirty="0" smtClean="0"/>
              <a:t>Data integrity and security.</a:t>
            </a:r>
          </a:p>
          <a:p>
            <a:pPr lvl="1"/>
            <a:r>
              <a:rPr lang="en-US" altLang="en-US" sz="1600" dirty="0" smtClean="0"/>
              <a:t>Data redundancy and inconsistency</a:t>
            </a:r>
          </a:p>
          <a:p>
            <a:pPr lvl="1"/>
            <a:r>
              <a:rPr lang="en-US" altLang="en-US" sz="1600" dirty="0" smtClean="0"/>
              <a:t>Replication control</a:t>
            </a:r>
          </a:p>
          <a:p>
            <a:pPr lvl="1"/>
            <a:endParaRPr lang="en-US" altLang="en-US" sz="1600" dirty="0" smtClean="0"/>
          </a:p>
          <a:p>
            <a:endParaRPr lang="en-US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52E3-CA37-4740-BB8C-A95DAB1E5B70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118" y="15033"/>
            <a:ext cx="8369300" cy="2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Systems -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1568" y="4581128"/>
            <a:ext cx="4326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68288">
              <a:spcBef>
                <a:spcPts val="600"/>
              </a:spcBef>
              <a:buFont typeface="Arial Narrow" panose="020B0606020202030204" pitchFamily="34" charset="0"/>
              <a:buChar char="●"/>
              <a:tabLst>
                <a:tab pos="539750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Uniform data administration.</a:t>
            </a:r>
          </a:p>
          <a:p>
            <a:pPr marL="630238" lvl="1" indent="-268288">
              <a:spcBef>
                <a:spcPts val="600"/>
              </a:spcBef>
              <a:buFont typeface="Arial Narrow" panose="020B0606020202030204" pitchFamily="34" charset="0"/>
              <a:buChar char="●"/>
              <a:tabLst>
                <a:tab pos="539750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Concurrent access, recovery from crashes.</a:t>
            </a:r>
          </a:p>
          <a:p>
            <a:pPr marL="630238" lvl="1" indent="-268288">
              <a:spcBef>
                <a:spcPts val="600"/>
              </a:spcBef>
              <a:buFont typeface="Arial Narrow" panose="020B0606020202030204" pitchFamily="34" charset="0"/>
              <a:buChar char="●"/>
              <a:tabLst>
                <a:tab pos="539750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Data isolation </a:t>
            </a:r>
            <a:endParaRPr lang="en-US" altLang="en-US" sz="1600" dirty="0" smtClean="0">
              <a:solidFill>
                <a:srgbClr val="FF0000"/>
              </a:solidFill>
              <a:latin typeface="+mn-lt"/>
            </a:endParaRPr>
          </a:p>
          <a:p>
            <a:pPr marL="630238" lvl="1" indent="-268288">
              <a:spcBef>
                <a:spcPts val="600"/>
              </a:spcBef>
              <a:buFont typeface="Arial Narrow" panose="020B0606020202030204" pitchFamily="34" charset="0"/>
              <a:buChar char="●"/>
              <a:tabLst>
                <a:tab pos="539750" algn="l"/>
              </a:tabLst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…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539750" algn="l"/>
              </a:tabLst>
            </a:pPr>
            <a:r>
              <a:rPr lang="en-US" altLang="en-US" sz="1600" dirty="0" smtClean="0">
                <a:latin typeface="+mn-lt"/>
              </a:rPr>
              <a:t>Reduced </a:t>
            </a:r>
            <a:r>
              <a:rPr lang="en-US" altLang="en-US" sz="1600" dirty="0">
                <a:latin typeface="+mn-lt"/>
              </a:rPr>
              <a:t>application development time.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7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0" y="4532296"/>
            <a:ext cx="2590056" cy="2081053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55" y="1194984"/>
            <a:ext cx="6446490" cy="4931095"/>
          </a:xfrm>
          <a:prstGeom prst="rect">
            <a:avLst/>
          </a:prstGeom>
        </p:spPr>
      </p:pic>
      <p:sp>
        <p:nvSpPr>
          <p:cNvPr id="77876" name="Rectangle 52"/>
          <p:cNvSpPr>
            <a:spLocks noGrp="1" noChangeArrowheads="1"/>
          </p:cNvSpPr>
          <p:nvPr>
            <p:ph type="title"/>
          </p:nvPr>
        </p:nvSpPr>
        <p:spPr>
          <a:xfrm>
            <a:off x="0" y="448011"/>
            <a:ext cx="8458200" cy="551339"/>
          </a:xfrm>
        </p:spPr>
        <p:txBody>
          <a:bodyPr/>
          <a:lstStyle/>
          <a:p>
            <a:r>
              <a:rPr lang="en-US" altLang="en-US" dirty="0"/>
              <a:t>Structure of a </a:t>
            </a:r>
            <a:r>
              <a:rPr lang="en-US" altLang="en-US" dirty="0" smtClean="0"/>
              <a:t>DBMS </a:t>
            </a:r>
            <a:endParaRPr lang="en-US" altLang="en-US" dirty="0"/>
          </a:p>
        </p:txBody>
      </p:sp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3667-9C78-435B-AD98-4B9218581A9C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3118" y="15033"/>
            <a:ext cx="8369300" cy="2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Systems -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" y="1293453"/>
            <a:ext cx="2819240" cy="244739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77876" name="Rectangle 52"/>
          <p:cNvSpPr>
            <a:spLocks noGrp="1" noChangeArrowheads="1"/>
          </p:cNvSpPr>
          <p:nvPr>
            <p:ph type="title"/>
          </p:nvPr>
        </p:nvSpPr>
        <p:spPr>
          <a:xfrm>
            <a:off x="287524" y="448011"/>
            <a:ext cx="8170676" cy="551339"/>
          </a:xfrm>
        </p:spPr>
        <p:txBody>
          <a:bodyPr/>
          <a:lstStyle/>
          <a:p>
            <a:r>
              <a:rPr lang="en-US" altLang="en-US" dirty="0"/>
              <a:t>Structure of a </a:t>
            </a:r>
            <a:r>
              <a:rPr lang="en-US" altLang="en-US" dirty="0" smtClean="0"/>
              <a:t>DBMS </a:t>
            </a:r>
            <a:endParaRPr lang="en-US" altLang="en-US" dirty="0"/>
          </a:p>
        </p:txBody>
      </p:sp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3667-9C78-435B-AD98-4B9218581A9C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77875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628800"/>
            <a:ext cx="6298468" cy="46669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3118" y="15032"/>
            <a:ext cx="8369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Systems -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6989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Evolution of Database Technology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1960s:</a:t>
            </a:r>
            <a:r>
              <a:rPr lang="en-US" altLang="en-US" sz="2000" dirty="0">
                <a:latin typeface="Arial Narrow" panose="020B0606020202030204" pitchFamily="34" charset="0"/>
              </a:rPr>
              <a:t> 	Hierarchical (IMS) &amp; network (CODASYL) DBMS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.</a:t>
            </a: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endParaRPr lang="en-US" altLang="en-US" sz="2000" dirty="0">
              <a:latin typeface="Arial Narrow" panose="020B0606020202030204" pitchFamily="34" charset="0"/>
            </a:endParaRP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1970s:</a:t>
            </a:r>
            <a:r>
              <a:rPr lang="en-US" altLang="en-US" sz="2000" dirty="0">
                <a:latin typeface="Arial Narrow" panose="020B0606020202030204" pitchFamily="34" charset="0"/>
              </a:rPr>
              <a:t> 	Relational data model, relational DBMS implementation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.</a:t>
            </a: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endParaRPr lang="en-US" altLang="en-US" sz="2000" dirty="0" smtClean="0">
              <a:latin typeface="Arial Narrow" panose="020B0606020202030204" pitchFamily="34" charset="0"/>
            </a:endParaRP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endParaRPr lang="en-US" altLang="en-US" sz="2000" dirty="0">
              <a:latin typeface="Arial Narrow" panose="020B0606020202030204" pitchFamily="34" charset="0"/>
            </a:endParaRP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1980:</a:t>
            </a:r>
            <a:r>
              <a:rPr lang="en-US" altLang="en-US" sz="2000" dirty="0">
                <a:latin typeface="Arial Narrow" panose="020B0606020202030204" pitchFamily="34" charset="0"/>
              </a:rPr>
              <a:t> 	RDBMS rules the 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earth</a:t>
            </a: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endParaRPr lang="en-US" altLang="en-US" sz="2000" dirty="0" smtClean="0">
              <a:latin typeface="Arial Narrow" panose="020B0606020202030204" pitchFamily="34" charset="0"/>
            </a:endParaRP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 smtClean="0"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1985:</a:t>
            </a:r>
            <a:r>
              <a:rPr lang="en-US" altLang="en-US" sz="2000" dirty="0">
                <a:latin typeface="Arial Narrow" panose="020B0606020202030204" pitchFamily="34" charset="0"/>
              </a:rPr>
              <a:t> 	Advanced data models (extended-relational, OO, deductive, etc.)</a:t>
            </a: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>
                <a:latin typeface="Arial Narrow" panose="020B0606020202030204" pitchFamily="34" charset="0"/>
              </a:rPr>
              <a:t>	Application-oriented DBMS (spatial, scientific, engineering, etc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.).</a:t>
            </a: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 smtClean="0"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1990s:</a:t>
            </a:r>
            <a:r>
              <a:rPr lang="en-US" altLang="en-US" sz="2000" dirty="0">
                <a:latin typeface="Arial Narrow" panose="020B0606020202030204" pitchFamily="34" charset="0"/>
              </a:rPr>
              <a:t> 	ORDB, OLAP, Data mining, data warehousing, multimedia databases, and network databases</a:t>
            </a:r>
            <a:r>
              <a:rPr lang="en-US" altLang="en-US" sz="2000" dirty="0" smtClean="0">
                <a:latin typeface="Arial Narrow" panose="020B0606020202030204" pitchFamily="34" charset="0"/>
              </a:rPr>
              <a:t>.</a:t>
            </a:r>
          </a:p>
          <a:p>
            <a:pPr marL="990600" indent="-990600">
              <a:spcBef>
                <a:spcPts val="600"/>
              </a:spcBef>
              <a:buFont typeface="Wingdings 3" panose="05040102010807070707" pitchFamily="18" charset="2"/>
              <a:buNone/>
              <a:tabLst/>
            </a:pPr>
            <a:r>
              <a:rPr lang="en-US" altLang="en-US" sz="2000" dirty="0" smtClean="0">
                <a:solidFill>
                  <a:srgbClr val="FF33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2000s:</a:t>
            </a:r>
            <a:r>
              <a:rPr lang="en-US" altLang="en-US" sz="2000" dirty="0">
                <a:latin typeface="Arial Narrow" panose="020B0606020202030204" pitchFamily="34" charset="0"/>
              </a:rPr>
              <a:t> 	Databases for XML, bioinformatics, stream data and sensor network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43D6F-6576-4F7E-9A14-4AB89DB12B6B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118" y="15033"/>
            <a:ext cx="8369300" cy="2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Systems -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83868" y="2276872"/>
            <a:ext cx="460851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rgbClr val="FF0000"/>
                </a:solidFill>
              </a:rPr>
              <a:t>The scientific revolution started in 1970 </a:t>
            </a:r>
            <a:r>
              <a:rPr lang="en-US" dirty="0">
                <a:solidFill>
                  <a:srgbClr val="1111AB"/>
                </a:solidFill>
              </a:rPr>
              <a:t>by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1111AB"/>
                </a:solidFill>
              </a:rPr>
              <a:t>Edgar (Ted) F. </a:t>
            </a:r>
            <a:r>
              <a:rPr lang="en-US" dirty="0" err="1">
                <a:solidFill>
                  <a:srgbClr val="1111AB"/>
                </a:solidFill>
              </a:rPr>
              <a:t>Codd</a:t>
            </a:r>
            <a:r>
              <a:rPr lang="en-US" dirty="0">
                <a:solidFill>
                  <a:srgbClr val="1111AB"/>
                </a:solidFill>
              </a:rPr>
              <a:t> (</a:t>
            </a:r>
            <a:r>
              <a:rPr lang="en-US" sz="1600" kern="0" dirty="0">
                <a:solidFill>
                  <a:srgbClr val="1111AB"/>
                </a:solidFill>
              </a:rPr>
              <a:t>1923 - 2003 )</a:t>
            </a:r>
          </a:p>
          <a:p>
            <a:pPr algn="r">
              <a:buNone/>
            </a:pPr>
            <a:r>
              <a:rPr lang="en-US" sz="1200" dirty="0"/>
              <a:t>at the IBM San Jose Research Laboratory</a:t>
            </a:r>
            <a:endParaRPr lang="en-US" sz="12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3200" dirty="0" smtClean="0"/>
              <a:t>database </a:t>
            </a:r>
            <a:r>
              <a:rPr lang="en-US" altLang="en-US" sz="3200" dirty="0"/>
              <a:t>system related issues 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idx="1"/>
          </p:nvPr>
        </p:nvSpPr>
        <p:spPr>
          <a:xfrm>
            <a:off x="1151620" y="1232756"/>
            <a:ext cx="6984776" cy="56252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Storage </a:t>
            </a:r>
            <a:r>
              <a:rPr lang="en-US" altLang="en-US" dirty="0"/>
              <a:t>and File Structure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Indexing and Hashing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Query Processing </a:t>
            </a:r>
            <a:r>
              <a:rPr lang="en-US" altLang="en-US" dirty="0" smtClean="0"/>
              <a:t>&amp;  optimization</a:t>
            </a:r>
          </a:p>
          <a:p>
            <a:pPr>
              <a:spcBef>
                <a:spcPts val="600"/>
              </a:spcBef>
            </a:pPr>
            <a:endParaRPr lang="en-US" altLang="en-US" dirty="0" smtClean="0"/>
          </a:p>
          <a:p>
            <a:pPr>
              <a:spcBef>
                <a:spcPts val="600"/>
              </a:spcBef>
            </a:pPr>
            <a:r>
              <a:rPr lang="en-US" altLang="en-US" dirty="0"/>
              <a:t>Database Security and </a:t>
            </a:r>
            <a:r>
              <a:rPr lang="en-US" altLang="en-US" dirty="0" smtClean="0"/>
              <a:t>Authorization 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Transaction </a:t>
            </a:r>
            <a:r>
              <a:rPr lang="en-US" altLang="en-US" dirty="0" smtClean="0"/>
              <a:t>Fundamentals @ concurrent transactions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Triggers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Stored Procedures / Functions</a:t>
            </a:r>
          </a:p>
          <a:p>
            <a:pPr marL="342900" lvl="1" indent="-342900"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Cursor</a:t>
            </a:r>
          </a:p>
          <a:p>
            <a:pPr marL="342900" lvl="1" indent="-342900"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</a:pPr>
            <a:endParaRPr lang="en-US" altLang="en-US" sz="2400" dirty="0"/>
          </a:p>
          <a:p>
            <a:pPr marL="342900" lvl="1" indent="-342900"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</a:pPr>
            <a:r>
              <a:rPr lang="en-US" altLang="en-US" sz="2400" dirty="0" smtClean="0"/>
              <a:t>Object-Oriented </a:t>
            </a:r>
            <a:r>
              <a:rPr lang="en-US" altLang="en-US" sz="2400" dirty="0"/>
              <a:t>Databases</a:t>
            </a:r>
          </a:p>
          <a:p>
            <a:pPr>
              <a:spcBef>
                <a:spcPts val="600"/>
              </a:spcBef>
            </a:pPr>
            <a:endParaRPr lang="en-US" altLang="en-US" sz="2000" dirty="0" smtClean="0"/>
          </a:p>
          <a:p>
            <a:pPr>
              <a:spcBef>
                <a:spcPts val="600"/>
              </a:spcBef>
            </a:pPr>
            <a:endParaRPr lang="en-US" altLang="en-US" sz="2000" dirty="0"/>
          </a:p>
          <a:p>
            <a:pPr marL="361950" lvl="1" indent="0">
              <a:lnSpc>
                <a:spcPct val="75000"/>
              </a:lnSpc>
              <a:buNone/>
            </a:pPr>
            <a:endParaRPr lang="en-US" alt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E4D05-5226-454E-8C85-75B81C2A4595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118" y="15033"/>
            <a:ext cx="8369300" cy="2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Systems -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File Organizations, </a:t>
            </a:r>
            <a:r>
              <a:rPr lang="en-US" altLang="en-US" dirty="0"/>
              <a:t>I</a:t>
            </a:r>
            <a:r>
              <a:rPr lang="en-US" altLang="en-US" dirty="0" smtClean="0"/>
              <a:t>ndexing and Query Processing</a:t>
            </a:r>
            <a:endParaRPr lang="en-US" altLang="en-US" dirty="0"/>
          </a:p>
        </p:txBody>
      </p:sp>
      <p:sp>
        <p:nvSpPr>
          <p:cNvPr id="85001" name="Rectangle 9"/>
          <p:cNvSpPr>
            <a:spLocks noGrp="1" noChangeArrowheads="1"/>
          </p:cNvSpPr>
          <p:nvPr>
            <p:ph idx="1"/>
          </p:nvPr>
        </p:nvSpPr>
        <p:spPr>
          <a:xfrm>
            <a:off x="107504" y="1268760"/>
            <a:ext cx="4103687" cy="536381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000" dirty="0"/>
              <a:t>Storage and File Structure 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/>
              <a:t>Physical Storage </a:t>
            </a:r>
            <a:r>
              <a:rPr lang="en-US" altLang="en-US" sz="1600" dirty="0" smtClean="0"/>
              <a:t>Media</a:t>
            </a:r>
            <a:endParaRPr lang="ar-LB" altLang="en-US" sz="1600" dirty="0" smtClean="0"/>
          </a:p>
          <a:p>
            <a:pPr lvl="1">
              <a:lnSpc>
                <a:spcPct val="75000"/>
              </a:lnSpc>
            </a:pPr>
            <a:r>
              <a:rPr lang="en-US" altLang="en-US" sz="1600" dirty="0" smtClean="0"/>
              <a:t>Storage and File Organization</a:t>
            </a:r>
          </a:p>
          <a:p>
            <a:pPr marL="361950" lvl="1" indent="0">
              <a:lnSpc>
                <a:spcPct val="75000"/>
              </a:lnSpc>
              <a:buNone/>
            </a:pPr>
            <a:endParaRPr lang="en-US" altLang="en-US" sz="1600" dirty="0" smtClean="0"/>
          </a:p>
          <a:p>
            <a:pPr marL="361950" lvl="1" indent="0">
              <a:lnSpc>
                <a:spcPct val="75000"/>
              </a:lnSpc>
              <a:buNone/>
            </a:pPr>
            <a:endParaRPr lang="en-US" altLang="en-US" sz="1600" dirty="0" smtClean="0"/>
          </a:p>
          <a:p>
            <a:pPr marL="361950" lvl="1" indent="0">
              <a:lnSpc>
                <a:spcPct val="75000"/>
              </a:lnSpc>
              <a:buNone/>
            </a:pPr>
            <a:endParaRPr lang="en-US" altLang="en-US" sz="1600" dirty="0"/>
          </a:p>
          <a:p>
            <a:pPr>
              <a:lnSpc>
                <a:spcPct val="75000"/>
              </a:lnSpc>
            </a:pPr>
            <a:r>
              <a:rPr lang="en-US" altLang="en-US" sz="2000" dirty="0"/>
              <a:t>Indexing and Hashing 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 smtClean="0"/>
              <a:t>Ordered </a:t>
            </a:r>
            <a:r>
              <a:rPr lang="en-US" altLang="en-US" sz="1600" dirty="0"/>
              <a:t>Indexes-Clustered / </a:t>
            </a:r>
            <a:r>
              <a:rPr lang="en-US" altLang="en-US" sz="1600" dirty="0" smtClean="0"/>
              <a:t>Un-clustered </a:t>
            </a:r>
            <a:endParaRPr lang="en-US" altLang="en-US" sz="1600" dirty="0"/>
          </a:p>
          <a:p>
            <a:pPr lvl="1">
              <a:lnSpc>
                <a:spcPct val="75000"/>
              </a:lnSpc>
            </a:pPr>
            <a:r>
              <a:rPr lang="en-US" altLang="en-US" sz="1600" dirty="0"/>
              <a:t>Multi-level Indexes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/>
              <a:t>Static/ Dynamic  </a:t>
            </a:r>
            <a:r>
              <a:rPr lang="en-US" altLang="en-US" sz="1600" dirty="0" smtClean="0"/>
              <a:t>Hashing</a:t>
            </a:r>
            <a:endParaRPr lang="en-US" altLang="en-US" sz="1600" dirty="0"/>
          </a:p>
          <a:p>
            <a:pPr lvl="1">
              <a:lnSpc>
                <a:spcPct val="75000"/>
              </a:lnSpc>
            </a:pPr>
            <a:r>
              <a:rPr lang="en-US" altLang="en-US" sz="1600" dirty="0" smtClean="0"/>
              <a:t>Grid </a:t>
            </a:r>
            <a:r>
              <a:rPr lang="en-US" altLang="en-US" sz="1600" dirty="0"/>
              <a:t>Files</a:t>
            </a:r>
          </a:p>
          <a:p>
            <a:pPr lvl="1">
              <a:lnSpc>
                <a:spcPct val="75000"/>
              </a:lnSpc>
            </a:pPr>
            <a:r>
              <a:rPr lang="en-US" altLang="en-US" sz="1600" dirty="0"/>
              <a:t>Bitmap </a:t>
            </a:r>
            <a:r>
              <a:rPr lang="en-US" altLang="en-US" sz="1600" dirty="0" smtClean="0"/>
              <a:t>Indices</a:t>
            </a:r>
          </a:p>
          <a:p>
            <a:pPr lvl="1">
              <a:lnSpc>
                <a:spcPct val="75000"/>
              </a:lnSpc>
            </a:pPr>
            <a:endParaRPr lang="en-US" altLang="en-US" sz="1600" dirty="0"/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/>
                </a:solidFill>
              </a:rPr>
              <a:t>Index Definition in SQL</a:t>
            </a:r>
          </a:p>
          <a:p>
            <a:pPr lvl="1">
              <a:lnSpc>
                <a:spcPct val="75000"/>
              </a:lnSpc>
            </a:pPr>
            <a:endParaRPr lang="en-US" altLang="en-US" sz="1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469A-6047-448F-AD64-5F066EE14BC7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118" y="15032"/>
            <a:ext cx="83693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  <a:lvl2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2pPr>
            <a:lvl3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3pPr>
            <a:lvl4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4pPr>
            <a:lvl5pPr>
              <a:spcBef>
                <a:spcPct val="0"/>
              </a:spcBef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FFFFFF"/>
                </a:solidFill>
                <a:latin typeface="Arial Narrow" panose="020B0606020202030204" pitchFamily="34" charset="0"/>
              </a:defRPr>
            </a:lvl9pPr>
          </a:lstStyle>
          <a:p>
            <a:pPr>
              <a:buClrTx/>
              <a:buSzTx/>
              <a:buNone/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Centralized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database system related issues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99892" y="3645024"/>
            <a:ext cx="4758680" cy="313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 2" panose="05020102010507070707" pitchFamily="18" charset="2"/>
              <a:buChar char="®"/>
              <a:tabLst>
                <a:tab pos="361950" algn="l"/>
              </a:tabLs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682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 Narrow" panose="020B0606020202030204" pitchFamily="34" charset="0"/>
              <a:buChar char="●"/>
              <a:tabLst>
                <a:tab pos="539750" algn="l"/>
              </a:tabLst>
              <a:defRPr sz="2000" b="1">
                <a:solidFill>
                  <a:srgbClr val="FF0000"/>
                </a:solidFill>
                <a:latin typeface="+mn-lt"/>
              </a:defRPr>
            </a:lvl2pPr>
            <a:lvl3pPr marL="900113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90F"/>
              </a:buClr>
              <a:buFont typeface="Wingdings" panose="05000000000000000000" pitchFamily="2" charset="2"/>
              <a:buChar char="§"/>
              <a:defRPr b="1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75000"/>
              </a:lnSpc>
              <a:buSzTx/>
            </a:pPr>
            <a:r>
              <a:rPr lang="en-US" altLang="en-US" sz="2000" dirty="0"/>
              <a:t>Query </a:t>
            </a:r>
            <a:r>
              <a:rPr lang="en-US" altLang="en-US" sz="2000" dirty="0" smtClean="0"/>
              <a:t>Processing</a:t>
            </a:r>
          </a:p>
          <a:p>
            <a:pPr marL="0" indent="0">
              <a:lnSpc>
                <a:spcPct val="75000"/>
              </a:lnSpc>
              <a:buSzTx/>
              <a:buNone/>
            </a:pPr>
            <a:endParaRPr lang="en-US" altLang="en-US" sz="2000" dirty="0"/>
          </a:p>
          <a:p>
            <a:pPr marL="649288" lvl="1" indent="-361950">
              <a:lnSpc>
                <a:spcPct val="80000"/>
              </a:lnSpc>
              <a:buSzTx/>
            </a:pPr>
            <a:r>
              <a:rPr lang="en-US" altLang="en-US" sz="1600" kern="0" dirty="0" smtClean="0"/>
              <a:t>Basic Steps in Query Processing – an overview</a:t>
            </a:r>
          </a:p>
          <a:p>
            <a:pPr marL="649288" lvl="1" indent="-361950">
              <a:lnSpc>
                <a:spcPct val="80000"/>
              </a:lnSpc>
              <a:buSzTx/>
            </a:pPr>
            <a:r>
              <a:rPr lang="en-US" altLang="en-US" sz="1600" kern="0" dirty="0" smtClean="0"/>
              <a:t>Measures of Query Cost</a:t>
            </a:r>
          </a:p>
          <a:p>
            <a:pPr marL="649288" lvl="1" indent="-361950">
              <a:lnSpc>
                <a:spcPct val="80000"/>
              </a:lnSpc>
              <a:buSzTx/>
            </a:pPr>
            <a:r>
              <a:rPr lang="en-US" altLang="en-US" sz="1600" kern="0" dirty="0" smtClean="0"/>
              <a:t>Query Processing- Several algorithms</a:t>
            </a:r>
          </a:p>
          <a:p>
            <a:pPr marL="649288" lvl="1" indent="-361950">
              <a:lnSpc>
                <a:spcPct val="80000"/>
              </a:lnSpc>
              <a:buSzTx/>
            </a:pPr>
            <a:r>
              <a:rPr lang="en-US" altLang="en-US" sz="1600" kern="0" dirty="0" smtClean="0"/>
              <a:t>Query </a:t>
            </a:r>
            <a:r>
              <a:rPr lang="en-US" altLang="en-US" sz="1600" kern="0" dirty="0"/>
              <a:t>Optimization using Heuristics </a:t>
            </a:r>
          </a:p>
          <a:p>
            <a:pPr marL="803275" lvl="2" indent="-176213">
              <a:lnSpc>
                <a:spcPct val="80000"/>
              </a:lnSpc>
              <a:buSzTx/>
            </a:pPr>
            <a:r>
              <a:rPr lang="en-US" altLang="en-US" sz="1400" kern="0" dirty="0" smtClean="0"/>
              <a:t>Query tree, Graph tree</a:t>
            </a:r>
          </a:p>
          <a:p>
            <a:pPr marL="803275" lvl="2" indent="-176213">
              <a:lnSpc>
                <a:spcPct val="75000"/>
              </a:lnSpc>
              <a:buSzTx/>
            </a:pPr>
            <a:r>
              <a:rPr lang="en-US" altLang="en-US" sz="1400" kern="0" dirty="0" smtClean="0"/>
              <a:t>Transformation of Relational Expressions</a:t>
            </a:r>
          </a:p>
          <a:p>
            <a:pPr marL="803275" lvl="2" indent="-176213">
              <a:lnSpc>
                <a:spcPct val="75000"/>
              </a:lnSpc>
              <a:buSzTx/>
            </a:pPr>
            <a:r>
              <a:rPr lang="en-US" altLang="en-US" sz="1400" kern="0" dirty="0" smtClean="0"/>
              <a:t>Choice of Evaluation Plans</a:t>
            </a:r>
          </a:p>
          <a:p>
            <a:pPr marL="803275" lvl="2" indent="-176213">
              <a:lnSpc>
                <a:spcPct val="75000"/>
              </a:lnSpc>
              <a:buSzTx/>
            </a:pPr>
            <a:r>
              <a:rPr lang="en-US" altLang="en-US" sz="1400" kern="0" dirty="0" smtClean="0"/>
              <a:t>Structure of Query Optimizers</a:t>
            </a:r>
          </a:p>
          <a:p>
            <a:pPr marL="649288" lvl="1" indent="-361950">
              <a:lnSpc>
                <a:spcPct val="80000"/>
              </a:lnSpc>
              <a:buSzTx/>
            </a:pPr>
            <a:r>
              <a:rPr lang="en-US" altLang="en-US" sz="1600" kern="0" dirty="0"/>
              <a:t>Evaluation of Expressions – </a:t>
            </a:r>
            <a:r>
              <a:rPr lang="en-US" altLang="en-US" sz="1600" kern="0" dirty="0" smtClean="0"/>
              <a:t>Materialization, etc.</a:t>
            </a:r>
            <a:endParaRPr lang="en-US" altLang="en-US" sz="1600" kern="0" dirty="0"/>
          </a:p>
          <a:p>
            <a:pPr marL="649288" lvl="1" indent="-361950">
              <a:lnSpc>
                <a:spcPct val="80000"/>
              </a:lnSpc>
              <a:buSzTx/>
            </a:pPr>
            <a:r>
              <a:rPr lang="en-US" altLang="en-US" sz="1600" kern="0" dirty="0"/>
              <a:t>Statistics for Cost Estimation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8144" y="3248980"/>
            <a:ext cx="32043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600" dirty="0" smtClean="0"/>
              <a:t>Parses, Validates and optimizes a given query before generating a low-level code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07804" y="2448524"/>
            <a:ext cx="3816424" cy="634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600" dirty="0" smtClean="0"/>
              <a:t>Indexing: speed up access of data.</a:t>
            </a:r>
          </a:p>
          <a:p>
            <a:pPr algn="just">
              <a:buNone/>
            </a:pPr>
            <a:r>
              <a:rPr lang="en-US" sz="1600" dirty="0" smtClean="0"/>
              <a:t>Hashing: generate address of data record.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83868" y="1268760"/>
            <a:ext cx="421246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600" dirty="0" smtClean="0"/>
              <a:t>How file records are mapped onto disk blocks.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Security and Authorization</a:t>
            </a:r>
            <a:endParaRPr lang="en-US" altLang="en-US" dirty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Introduction to DB Security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Access Controls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Database Security and the DBA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Discretionary Access Control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Mandatory Access Control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Discretionary Access Control vs. Mandatory Access Control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Introduction to Statistical Database Security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BABE-8DB9-4CD9-8B5D-87E14342A62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ouk3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gency FB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gency FB" pitchFamily="34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ouk3" id="{210A7590-7BB9-4C5C-9475-B1FAC6D519CF}" vid="{107662EE-8624-44C1-A92D-B6C7F2B0251F}"/>
    </a:ext>
  </a:extLst>
</a:theme>
</file>

<file path=ppt/theme/theme2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dbouk3</Template>
  <TotalTime>3428</TotalTime>
  <Words>513</Words>
  <Application>Microsoft Office PowerPoint</Application>
  <PresentationFormat>On-screen Show (4:3)</PresentationFormat>
  <Paragraphs>150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Abadi MT Condensed Light</vt:lpstr>
      <vt:lpstr>Arial</vt:lpstr>
      <vt:lpstr>Arial Narrow</vt:lpstr>
      <vt:lpstr>굴림</vt:lpstr>
      <vt:lpstr>Helvetica</vt:lpstr>
      <vt:lpstr>Impact</vt:lpstr>
      <vt:lpstr>Times New Roman</vt:lpstr>
      <vt:lpstr>Trebuchet MS</vt:lpstr>
      <vt:lpstr>Wingdings</vt:lpstr>
      <vt:lpstr>Wingdings 2</vt:lpstr>
      <vt:lpstr>Wingdings 3</vt:lpstr>
      <vt:lpstr>dbouk3</vt:lpstr>
      <vt:lpstr>db-book</vt:lpstr>
      <vt:lpstr> Database Systems  Introduction</vt:lpstr>
      <vt:lpstr>Simplified Database application architecture </vt:lpstr>
      <vt:lpstr>Database Management System DBMS – an overview</vt:lpstr>
      <vt:lpstr>Structure of a DBMS </vt:lpstr>
      <vt:lpstr>Structure of a DBMS </vt:lpstr>
      <vt:lpstr>Evolution of Database Technology</vt:lpstr>
      <vt:lpstr>database system related issues </vt:lpstr>
      <vt:lpstr>File Organizations, Indexing and Query Processing</vt:lpstr>
      <vt:lpstr>Database Security and Authorization</vt:lpstr>
      <vt:lpstr>Transaction &amp; Concurrency Control</vt:lpstr>
      <vt:lpstr>Object-Oriented Databases</vt:lpstr>
    </vt:vector>
  </TitlesOfParts>
  <Company>UMass Dartmouth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CITS</dc:creator>
  <cp:lastModifiedBy>Maher Fattouh</cp:lastModifiedBy>
  <cp:revision>107</cp:revision>
  <dcterms:created xsi:type="dcterms:W3CDTF">2001-01-30T18:47:36Z</dcterms:created>
  <dcterms:modified xsi:type="dcterms:W3CDTF">2022-12-15T23:03:39Z</dcterms:modified>
</cp:coreProperties>
</file>