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2" r:id="rId5"/>
    <p:sldId id="263" r:id="rId6"/>
    <p:sldId id="264" r:id="rId7"/>
    <p:sldId id="265" r:id="rId8"/>
    <p:sldId id="266" r:id="rId9"/>
    <p:sldId id="258" r:id="rId10"/>
    <p:sldId id="259" r:id="rId11"/>
    <p:sldId id="260" r:id="rId12"/>
    <p:sldId id="261" r:id="rId13"/>
    <p:sldId id="267" r:id="rId14"/>
    <p:sldId id="269" r:id="rId15"/>
    <p:sldId id="286" r:id="rId16"/>
    <p:sldId id="270" r:id="rId17"/>
    <p:sldId id="271" r:id="rId18"/>
    <p:sldId id="275" r:id="rId19"/>
    <p:sldId id="274" r:id="rId20"/>
    <p:sldId id="273" r:id="rId21"/>
    <p:sldId id="276" r:id="rId22"/>
    <p:sldId id="277" r:id="rId23"/>
    <p:sldId id="278" r:id="rId24"/>
    <p:sldId id="272" r:id="rId25"/>
    <p:sldId id="279" r:id="rId26"/>
    <p:sldId id="280" r:id="rId27"/>
    <p:sldId id="281" r:id="rId28"/>
    <p:sldId id="282" r:id="rId29"/>
    <p:sldId id="285" r:id="rId30"/>
    <p:sldId id="283" r:id="rId31"/>
    <p:sldId id="287" r:id="rId32"/>
    <p:sldId id="288" r:id="rId33"/>
    <p:sldId id="289" r:id="rId34"/>
    <p:sldId id="290" r:id="rId35"/>
    <p:sldId id="291" r:id="rId36"/>
    <p:sldId id="2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8978838582677E-2"/>
          <c:y val="6.3996182086849041E-2"/>
          <c:w val="0.9089344242125984"/>
          <c:h val="0.9038785738263672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Sheet1!$A$2:$A$50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AE-4D4F-B901-440E8FF4BB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Sheet1!$A$2:$A$50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Sheet1!$C$2:$C$50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AE-4D4F-B901-440E8FF4BB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Sheet1!$A$2:$A$50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Sheet1!$D$2:$D$50</c:f>
              <c:numCache>
                <c:formatCode>General</c:formatCode>
                <c:ptCount val="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AE-4D4F-B901-440E8FF4BB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8005855"/>
        <c:axId val="1397996287"/>
      </c:lineChart>
      <c:catAx>
        <c:axId val="1398005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7996287"/>
        <c:crosses val="autoZero"/>
        <c:auto val="0"/>
        <c:lblAlgn val="ctr"/>
        <c:lblOffset val="100"/>
        <c:noMultiLvlLbl val="0"/>
      </c:catAx>
      <c:valAx>
        <c:axId val="13979962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005855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2.5</c:v>
                </c:pt>
                <c:pt idx="5">
                  <c:v>2.7</c:v>
                </c:pt>
                <c:pt idx="6">
                  <c:v>2.6</c:v>
                </c:pt>
                <c:pt idx="7">
                  <c:v>2.4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2.4</c:v>
                </c:pt>
                <c:pt idx="13">
                  <c:v>2.2999999999999998</c:v>
                </c:pt>
                <c:pt idx="14">
                  <c:v>2.7</c:v>
                </c:pt>
                <c:pt idx="15">
                  <c:v>2.4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2.5</c:v>
                </c:pt>
                <c:pt idx="25">
                  <c:v>2.7</c:v>
                </c:pt>
                <c:pt idx="26">
                  <c:v>2.6</c:v>
                </c:pt>
                <c:pt idx="27">
                  <c:v>2.4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2.4</c:v>
                </c:pt>
                <c:pt idx="33">
                  <c:v>2.2999999999999998</c:v>
                </c:pt>
                <c:pt idx="34">
                  <c:v>2.7</c:v>
                </c:pt>
                <c:pt idx="35">
                  <c:v>2.4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2.2999999999999998</c:v>
                </c:pt>
                <c:pt idx="41">
                  <c:v>2.4</c:v>
                </c:pt>
                <c:pt idx="42">
                  <c:v>2.6</c:v>
                </c:pt>
                <c:pt idx="43">
                  <c:v>2.2999999999999998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81-4333-8E92-B174B5047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1629935"/>
        <c:axId val="1441612047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Sheet1!$A$2:$A$45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Sheet1!$C$2:$C$45</c15:sqref>
                        </c15:formulaRef>
                      </c:ext>
                    </c:extLst>
                    <c:numCache>
                      <c:formatCode>General</c:formatCode>
                      <c:ptCount val="4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DF81-4333-8E92-B174B5047610}"/>
                  </c:ext>
                </c:extLst>
              </c15:ser>
            </c15:filteredLineSeries>
          </c:ext>
        </c:extLst>
      </c:lineChart>
      <c:catAx>
        <c:axId val="1441629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41612047"/>
        <c:crosses val="autoZero"/>
        <c:auto val="1"/>
        <c:lblAlgn val="ctr"/>
        <c:lblOffset val="100"/>
        <c:noMultiLvlLbl val="0"/>
      </c:catAx>
      <c:valAx>
        <c:axId val="1441612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41629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81-4333-8E92-B174B5047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1629935"/>
        <c:axId val="1441612047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Sheet1!$A$2:$A$45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Sheet1!$C$2:$C$45</c15:sqref>
                        </c15:formulaRef>
                      </c:ext>
                    </c:extLst>
                    <c:numCache>
                      <c:formatCode>General</c:formatCode>
                      <c:ptCount val="4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DF81-4333-8E92-B174B5047610}"/>
                  </c:ext>
                </c:extLst>
              </c15:ser>
            </c15:filteredLineSeries>
          </c:ext>
        </c:extLst>
      </c:lineChart>
      <c:catAx>
        <c:axId val="1441629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41612047"/>
        <c:crosses val="autoZero"/>
        <c:auto val="1"/>
        <c:lblAlgn val="ctr"/>
        <c:lblOffset val="100"/>
        <c:noMultiLvlLbl val="0"/>
      </c:catAx>
      <c:valAx>
        <c:axId val="1441612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41629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81-4333-8E92-B174B5047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1629935"/>
        <c:axId val="1441612047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Sheet1!$A$2:$A$45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Sheet1!$C$2:$C$45</c15:sqref>
                        </c15:formulaRef>
                      </c:ext>
                    </c:extLst>
                    <c:numCache>
                      <c:formatCode>General</c:formatCode>
                      <c:ptCount val="4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DF81-4333-8E92-B174B5047610}"/>
                  </c:ext>
                </c:extLst>
              </c15:ser>
            </c15:filteredLineSeries>
          </c:ext>
        </c:extLst>
      </c:lineChart>
      <c:catAx>
        <c:axId val="1441629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41612047"/>
        <c:crosses val="autoZero"/>
        <c:auto val="1"/>
        <c:lblAlgn val="ctr"/>
        <c:lblOffset val="100"/>
        <c:noMultiLvlLbl val="0"/>
      </c:catAx>
      <c:valAx>
        <c:axId val="1441612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41629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0</c:v>
                </c:pt>
                <c:pt idx="21">
                  <c:v>5</c:v>
                </c:pt>
                <c:pt idx="22">
                  <c:v>0</c:v>
                </c:pt>
                <c:pt idx="23">
                  <c:v>5</c:v>
                </c:pt>
                <c:pt idx="24">
                  <c:v>0</c:v>
                </c:pt>
                <c:pt idx="25">
                  <c:v>5</c:v>
                </c:pt>
                <c:pt idx="26">
                  <c:v>5</c:v>
                </c:pt>
                <c:pt idx="27">
                  <c:v>0</c:v>
                </c:pt>
                <c:pt idx="28">
                  <c:v>5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81-4333-8E92-B174B5047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1629935"/>
        <c:axId val="1441612047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Sheet1!$A$2:$A$45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Sheet1!$C$2:$C$45</c15:sqref>
                        </c15:formulaRef>
                      </c:ext>
                    </c:extLst>
                    <c:numCache>
                      <c:formatCode>General</c:formatCode>
                      <c:ptCount val="4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DF81-4333-8E92-B174B5047610}"/>
                  </c:ext>
                </c:extLst>
              </c15:ser>
            </c15:filteredLineSeries>
          </c:ext>
        </c:extLst>
      </c:lineChart>
      <c:catAx>
        <c:axId val="1441629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41612047"/>
        <c:crosses val="autoZero"/>
        <c:auto val="1"/>
        <c:lblAlgn val="ctr"/>
        <c:lblOffset val="100"/>
        <c:noMultiLvlLbl val="0"/>
      </c:catAx>
      <c:valAx>
        <c:axId val="1441612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41629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4CE1-BBED-4AB5-86F8-60E682E09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E1D3A-9533-46CC-97E3-2B63D7477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1390F-F4EE-467F-9012-77DC1289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A268-4300-4BF7-807D-52173BD80FE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54A55-1670-4E19-BCAB-71FBDABA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5E901-BB2E-49B0-849D-A31734BC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37C-776C-4B72-B751-CB627E0C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3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40E4-8577-442E-8D60-F646E0B4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BF5D1-B8EB-4A72-ABB6-C80E99C11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24174-0577-4FA6-B7B1-B4902DDA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A268-4300-4BF7-807D-52173BD80FE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BC97D-1CD8-40AB-AB3F-04AF64EA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82488-1066-4C14-A0AB-E30709DB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37C-776C-4B72-B751-CB627E0C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722DD-A7D7-4033-BB1C-3733A879E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ABD51-2313-4B0D-B380-D8992E5AE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81738-74D9-4478-A67E-8D289732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A268-4300-4BF7-807D-52173BD80FE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FE75B-8EEE-4D9E-A0DA-80B84273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7A85F-4FAF-4B28-AC05-E47885AE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37C-776C-4B72-B751-CB627E0C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A62F-ACDD-4924-9A27-02CF75B6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29E6-8B7D-4174-80A5-B41E597EB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FF6A1-4865-4A94-AF09-C2EC5399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A268-4300-4BF7-807D-52173BD80FE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3CD2-8E88-4A2C-BF32-22EB4251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3666-4E1C-4B8A-AEE6-825C537F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37C-776C-4B72-B751-CB627E0C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6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FAF0-A84B-4723-981B-A36FCDD2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C20B9-208A-4D15-B1E9-3C7C1C2C5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B8EB4-EB4D-42B1-8CE1-4D83FB78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A268-4300-4BF7-807D-52173BD80FE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980E-39AB-4954-89AF-8F63160A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1F53B-02DC-49D0-A4AB-ECFF9CAE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37C-776C-4B72-B751-CB627E0C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1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0EFF-2BAF-4537-8FC5-4E81C6E9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E3DF-8F78-4EC9-9ECD-A01816033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6F40B-41B2-4C74-ACF1-A310096DA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6CDF7-26CD-4221-A26E-47AF3259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A268-4300-4BF7-807D-52173BD80FE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3F0E2-CEFC-4805-B495-D7F9D370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B711E-E03F-4E8E-8FAA-E55451BD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37C-776C-4B72-B751-CB627E0C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0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2FE3-0CBE-4030-B1B0-27CF5F24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6F7E-3E06-4261-B3FE-128602042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EA523-7616-429F-AEB9-ED12D9413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58686-B4DD-4AC9-83B3-060E5708D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D47F8-36DA-46EA-BC61-92F3C741B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9F7B3-B634-4C3D-AD6F-3CA58727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A268-4300-4BF7-807D-52173BD80FE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09A52-FE9C-467C-92C5-ECBA369D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DEB79-2D8E-484E-8746-80F5846E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37C-776C-4B72-B751-CB627E0C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5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3E6D-C349-4B22-BEA1-D6679362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F390C-B817-446B-887E-89A1B268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A268-4300-4BF7-807D-52173BD80FE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DDD98-42C6-4171-AD25-BAE4BD2F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ADF72-EADE-44F2-8135-F13A1AF9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37C-776C-4B72-B751-CB627E0C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D932D-5512-4FFB-B4BE-166D4C52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A268-4300-4BF7-807D-52173BD80FE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87518-688D-4F19-8FC3-1E16ACB3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FC34-B89E-434C-99E3-C6F1A928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37C-776C-4B72-B751-CB627E0C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944E-D837-451A-8B03-87FADB09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DDFF3-4B48-4853-BA7D-B8595D71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CD19B-9937-41C9-8C89-4D0781CB4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9D4AD-8CEA-4377-98CC-8754F61D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A268-4300-4BF7-807D-52173BD80FE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D2DFA-27AF-42E5-851D-714D5421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0711D-9291-48AE-95C1-29999E7E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37C-776C-4B72-B751-CB627E0C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21C1-79FE-4076-A471-C0506335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02989-3702-4DBC-A519-398AAF6E0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5A485-CC05-4731-8034-99616E717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91519-5541-40FE-8C6F-6C56E404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A268-4300-4BF7-807D-52173BD80FE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36755-52A5-4860-90D5-CF4B8B8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527DF-8FC7-4F4B-AFFF-03FB0DD3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37C-776C-4B72-B751-CB627E0C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F52A5-6A26-42E6-A181-9C5DBD10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E9633-44CF-4AA3-92EE-FB2952E2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70E2-F270-42FD-A155-3DAA9C03C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5A268-4300-4BF7-807D-52173BD80FE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67AF-28E7-4293-9532-EADD6313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11FB6-C45E-448F-AFE6-89074F74C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037C-776C-4B72-B751-CB627E0C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.com/lit/ds/symlink/l293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C661-03B6-4A7B-8CEF-0AE500F9E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Course Session Three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8E56-F7C6-423F-8480-54473613A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Tank Movement, Servo Motor (&amp; DC motor with encoders)</a:t>
            </a:r>
          </a:p>
        </p:txBody>
      </p:sp>
      <p:pic>
        <p:nvPicPr>
          <p:cNvPr id="1028" name="Picture 4" descr="4WD 260mm Car Chassis Robot Platform + 4 Wheels + 4 Motors Set Arduino |  Robotics - Robot Building \ Arduino Robot Kits">
            <a:extLst>
              <a:ext uri="{FF2B5EF4-FFF2-40B4-BE49-F238E27FC236}">
                <a16:creationId xmlns:a16="http://schemas.microsoft.com/office/drawing/2014/main" id="{58A02E72-4C29-3DA7-F1D0-6413C6A6A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6" b="23333"/>
          <a:stretch/>
        </p:blipFill>
        <p:spPr bwMode="auto">
          <a:xfrm>
            <a:off x="3600558" y="4171236"/>
            <a:ext cx="4990884" cy="268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26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35A9-527E-4F34-B310-A7222E1E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IC – How to interface with l293D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168833-6347-4A49-8EB4-0F9A25D7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66" y="1690688"/>
            <a:ext cx="6567067" cy="42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9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F1F6-291B-4F4F-93E9-D92CF198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IC – How to interface with l293D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3A88D-D9D2-4469-9A6E-968ABEBC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l293d datasheet from Texas instruments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6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AAE7-0D91-4DD0-8394-5CA945A6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IC – How to interface with l293D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9463-DF8A-4689-BFD4-ACCB91A8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Now Open tinkercad.com and start building the motor control</a:t>
            </a:r>
          </a:p>
        </p:txBody>
      </p:sp>
    </p:spTree>
    <p:extLst>
      <p:ext uri="{BB962C8B-B14F-4D97-AF65-F5344CB8AC3E}">
        <p14:creationId xmlns:p14="http://schemas.microsoft.com/office/powerpoint/2010/main" val="41363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8A87-5D8D-4EC2-9F5F-E5E543BC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Motor Tank Movement</a:t>
            </a:r>
          </a:p>
        </p:txBody>
      </p:sp>
      <p:pic>
        <p:nvPicPr>
          <p:cNvPr id="2050" name="Picture 2" descr="Tank movement based on track speeds - Game Development Stack Exchange">
            <a:extLst>
              <a:ext uri="{FF2B5EF4-FFF2-40B4-BE49-F238E27FC236}">
                <a16:creationId xmlns:a16="http://schemas.microsoft.com/office/drawing/2014/main" id="{C3D116D8-5016-4BF4-BA6F-A96F50F3F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6" b="96460" l="4556" r="40888">
                        <a14:foregroundMark x1="16287" y1="93805" x2="13212" y2="89159"/>
                        <a14:foregroundMark x1="34055" y1="96018" x2="34738" y2="964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03" t="24130" r="62512"/>
          <a:stretch/>
        </p:blipFill>
        <p:spPr bwMode="auto">
          <a:xfrm>
            <a:off x="2634018" y="2729552"/>
            <a:ext cx="2415654" cy="326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ADA046-6AE6-4DB0-BCF3-B322CB7482A8}"/>
              </a:ext>
            </a:extLst>
          </p:cNvPr>
          <p:cNvCxnSpPr>
            <a:cxnSpLocks/>
          </p:cNvCxnSpPr>
          <p:nvPr/>
        </p:nvCxnSpPr>
        <p:spPr>
          <a:xfrm flipV="1">
            <a:off x="2333767" y="3712191"/>
            <a:ext cx="0" cy="143301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9B9493-3BC1-47B2-B755-15F9B9D67BF2}"/>
              </a:ext>
            </a:extLst>
          </p:cNvPr>
          <p:cNvCxnSpPr>
            <a:cxnSpLocks/>
          </p:cNvCxnSpPr>
          <p:nvPr/>
        </p:nvCxnSpPr>
        <p:spPr>
          <a:xfrm flipV="1">
            <a:off x="5349923" y="3712191"/>
            <a:ext cx="0" cy="143301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D0D66D-EFB5-4334-97F8-074951903FD4}"/>
              </a:ext>
            </a:extLst>
          </p:cNvPr>
          <p:cNvCxnSpPr>
            <a:cxnSpLocks/>
          </p:cNvCxnSpPr>
          <p:nvPr/>
        </p:nvCxnSpPr>
        <p:spPr>
          <a:xfrm flipV="1">
            <a:off x="3878238" y="1858371"/>
            <a:ext cx="0" cy="87118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2" descr="Tank movement based on track speeds - Game Development Stack Exchange">
            <a:extLst>
              <a:ext uri="{FF2B5EF4-FFF2-40B4-BE49-F238E27FC236}">
                <a16:creationId xmlns:a16="http://schemas.microsoft.com/office/drawing/2014/main" id="{9296ACC2-0AC3-4FBB-92AE-083F8EF1F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6" b="96460" l="4556" r="40888">
                        <a14:foregroundMark x1="16287" y1="93805" x2="13212" y2="89159"/>
                        <a14:foregroundMark x1="34055" y1="96018" x2="34738" y2="964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03" t="24130" r="62512"/>
          <a:stretch/>
        </p:blipFill>
        <p:spPr bwMode="auto">
          <a:xfrm>
            <a:off x="7142330" y="2729552"/>
            <a:ext cx="2415654" cy="326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B73E7C-0C41-44AA-8696-E720D1B185D4}"/>
              </a:ext>
            </a:extLst>
          </p:cNvPr>
          <p:cNvCxnSpPr>
            <a:cxnSpLocks/>
          </p:cNvCxnSpPr>
          <p:nvPr/>
        </p:nvCxnSpPr>
        <p:spPr>
          <a:xfrm>
            <a:off x="6842079" y="3712191"/>
            <a:ext cx="0" cy="143301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39C3A4-8B4C-400E-ADF2-39DB7483C695}"/>
              </a:ext>
            </a:extLst>
          </p:cNvPr>
          <p:cNvCxnSpPr>
            <a:cxnSpLocks/>
          </p:cNvCxnSpPr>
          <p:nvPr/>
        </p:nvCxnSpPr>
        <p:spPr>
          <a:xfrm>
            <a:off x="9858235" y="3712191"/>
            <a:ext cx="0" cy="143301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3322B7-3983-4DF2-A8EC-E2686032176D}"/>
              </a:ext>
            </a:extLst>
          </p:cNvPr>
          <p:cNvCxnSpPr>
            <a:cxnSpLocks/>
          </p:cNvCxnSpPr>
          <p:nvPr/>
        </p:nvCxnSpPr>
        <p:spPr>
          <a:xfrm>
            <a:off x="8386550" y="1858371"/>
            <a:ext cx="0" cy="87118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0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8A87-5D8D-4EC2-9F5F-E5E543BC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Motor Tank Movement</a:t>
            </a:r>
          </a:p>
        </p:txBody>
      </p:sp>
      <p:pic>
        <p:nvPicPr>
          <p:cNvPr id="2050" name="Picture 2" descr="Tank movement based on track speeds - Game Development Stack Exchange">
            <a:extLst>
              <a:ext uri="{FF2B5EF4-FFF2-40B4-BE49-F238E27FC236}">
                <a16:creationId xmlns:a16="http://schemas.microsoft.com/office/drawing/2014/main" id="{C3D116D8-5016-4BF4-BA6F-A96F50F3F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690688"/>
            <a:ext cx="83629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22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2139-1E08-4D83-B97C-5E9D1EF4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Tank Movement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20604-CB78-492D-B3C7-496392D67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is function (basically)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Defining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Calling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Passing parameters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to control the tank movement easily</a:t>
            </a:r>
          </a:p>
        </p:txBody>
      </p:sp>
    </p:spTree>
    <p:extLst>
      <p:ext uri="{BB962C8B-B14F-4D97-AF65-F5344CB8AC3E}">
        <p14:creationId xmlns:p14="http://schemas.microsoft.com/office/powerpoint/2010/main" val="138786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2139-1E08-4D83-B97C-5E9D1EF4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Motor Tank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D366-89F4-4A16-A3B2-4E275DCF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The complete project will be postponed to an in-person class</a:t>
            </a:r>
          </a:p>
        </p:txBody>
      </p:sp>
    </p:spTree>
    <p:extLst>
      <p:ext uri="{BB962C8B-B14F-4D97-AF65-F5344CB8AC3E}">
        <p14:creationId xmlns:p14="http://schemas.microsoft.com/office/powerpoint/2010/main" val="204247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C661-03B6-4A7B-8CEF-0AE500F9E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3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8E56-F7C6-423F-8480-54473613A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is a servo motor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servo motor 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Practical Issue: Arduino Reset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Servo motor Arduino built-in library</a:t>
            </a:r>
          </a:p>
        </p:txBody>
      </p:sp>
    </p:spTree>
    <p:extLst>
      <p:ext uri="{BB962C8B-B14F-4D97-AF65-F5344CB8AC3E}">
        <p14:creationId xmlns:p14="http://schemas.microsoft.com/office/powerpoint/2010/main" val="338897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2D8E-A3E6-4D85-AB7F-899D5974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servo motor</a:t>
            </a:r>
          </a:p>
        </p:txBody>
      </p:sp>
      <p:pic>
        <p:nvPicPr>
          <p:cNvPr id="6146" name="Picture 2" descr="3D Detailed Model Of Common Servo Motors - Also for 3D printing | Libre  Mechanics">
            <a:extLst>
              <a:ext uri="{FF2B5EF4-FFF2-40B4-BE49-F238E27FC236}">
                <a16:creationId xmlns:a16="http://schemas.microsoft.com/office/drawing/2014/main" id="{B2EBD58E-25D9-4B47-8765-ADFEEF445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9202"/>
            <a:ext cx="2619233" cy="340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C073B-8565-466F-90C6-3C40CD123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216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Motor controlled precisely based on control signal, either industrial or hobbyist</a:t>
            </a:r>
          </a:p>
        </p:txBody>
      </p:sp>
      <p:pic>
        <p:nvPicPr>
          <p:cNvPr id="6150" name="Picture 6" descr="How does a servo motor work? | electricaleasy.com">
            <a:extLst>
              <a:ext uri="{FF2B5EF4-FFF2-40B4-BE49-F238E27FC236}">
                <a16:creationId xmlns:a16="http://schemas.microsoft.com/office/drawing/2014/main" id="{13359E19-310F-4F24-90B2-8A2AC1665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16" y="3244850"/>
            <a:ext cx="48768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1X servo 35kg high torque Coreless servo motor digital and waterproof  DS3235 servo arduino servo for Robotic DIY,RC car|Parts &amp; Accessories| -  AliExpress">
            <a:extLst>
              <a:ext uri="{FF2B5EF4-FFF2-40B4-BE49-F238E27FC236}">
                <a16:creationId xmlns:a16="http://schemas.microsoft.com/office/drawing/2014/main" id="{5C6764E1-EE3B-4E3B-9348-73DF685DE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125" b="86000" l="16375" r="99500">
                        <a14:foregroundMark x1="39250" y1="54125" x2="43375" y2="52125"/>
                        <a14:foregroundMark x1="66125" y1="50375" x2="65500" y2="48500"/>
                        <a14:foregroundMark x1="59125" y1="53375" x2="60375" y2="53875"/>
                        <a14:foregroundMark x1="43375" y1="33000" x2="37625" y2="27250"/>
                        <a14:foregroundMark x1="52750" y1="52875" x2="54125" y2="49750"/>
                        <a14:foregroundMark x1="38875" y1="57375" x2="38875" y2="57375"/>
                        <a14:foregroundMark x1="18750" y1="46125" x2="18750" y2="46125"/>
                        <a14:foregroundMark x1="16375" y1="45000" x2="16375" y2="45000"/>
                        <a14:foregroundMark x1="62375" y1="19500" x2="76750" y2="13500"/>
                        <a14:foregroundMark x1="76750" y1="13500" x2="78000" y2="17125"/>
                        <a14:foregroundMark x1="55375" y1="16750" x2="62875" y2="15625"/>
                        <a14:foregroundMark x1="62875" y1="15625" x2="64375" y2="14375"/>
                        <a14:foregroundMark x1="53375" y1="17125" x2="54625" y2="15875"/>
                        <a14:foregroundMark x1="67875" y1="20500" x2="67875" y2="20500"/>
                        <a14:foregroundMark x1="64375" y1="20500" x2="70125" y2="18750"/>
                        <a14:foregroundMark x1="66375" y1="21125" x2="69750" y2="21750"/>
                        <a14:foregroundMark x1="67375" y1="23250" x2="66750" y2="23250"/>
                        <a14:foregroundMark x1="67875" y1="22125" x2="72625" y2="22500"/>
                        <a14:foregroundMark x1="80250" y1="13500" x2="79625" y2="11125"/>
                        <a14:foregroundMark x1="77125" y1="52500" x2="99500" y2="5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9154" b="5324"/>
          <a:stretch/>
        </p:blipFill>
        <p:spPr bwMode="auto">
          <a:xfrm>
            <a:off x="8534399" y="3244850"/>
            <a:ext cx="3360161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74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4AB3-B0C8-454C-AF7C-820B1272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servo motor works – Control Signal</a:t>
            </a:r>
          </a:p>
        </p:txBody>
      </p:sp>
      <p:pic>
        <p:nvPicPr>
          <p:cNvPr id="5122" name="Picture 2" descr="How Servo Motor Works &amp; How To Control Servos using Arduino">
            <a:extLst>
              <a:ext uri="{FF2B5EF4-FFF2-40B4-BE49-F238E27FC236}">
                <a16:creationId xmlns:a16="http://schemas.microsoft.com/office/drawing/2014/main" id="{61C3B38C-544F-476F-A596-8E05C7470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01" y="1690688"/>
            <a:ext cx="8175597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16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BE72-E1FD-4A14-8B89-F08D3DDA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DE48-57A7-4627-A1C4-28CB2E89C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PWM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Serial Monitor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Transistors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Motor Driver IC</a:t>
            </a:r>
          </a:p>
        </p:txBody>
      </p:sp>
    </p:spTree>
    <p:extLst>
      <p:ext uri="{BB962C8B-B14F-4D97-AF65-F5344CB8AC3E}">
        <p14:creationId xmlns:p14="http://schemas.microsoft.com/office/powerpoint/2010/main" val="1942953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DA9C-783B-41D9-A0DB-519D07E2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servo motor works - Mechanism</a:t>
            </a:r>
          </a:p>
        </p:txBody>
      </p:sp>
      <p:pic>
        <p:nvPicPr>
          <p:cNvPr id="3074" name="Picture 2" descr="How Servo Motor Works &amp; How To Control Servos using Arduino">
            <a:extLst>
              <a:ext uri="{FF2B5EF4-FFF2-40B4-BE49-F238E27FC236}">
                <a16:creationId xmlns:a16="http://schemas.microsoft.com/office/drawing/2014/main" id="{BB515997-A978-4AC4-B5F8-8C9D300E1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62" y="1690688"/>
            <a:ext cx="8079475" cy="454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81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3414-FB23-4AAE-A96A-F2E4A281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Issue: Power Dip (Voltage Sag)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8F8E04A-734C-48A9-A472-04ABE4070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764448"/>
              </p:ext>
            </p:extLst>
          </p:nvPr>
        </p:nvGraphicFramePr>
        <p:xfrm>
          <a:off x="838201" y="1690688"/>
          <a:ext cx="105156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5817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D48C-CBE0-4165-8562-41C81AFD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control servo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0836-B191-4741-9E76-9DEF4209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Include servo library &lt;</a:t>
            </a:r>
            <a:r>
              <a:rPr lang="en-US" dirty="0" err="1"/>
              <a:t>Servo.h</a:t>
            </a:r>
            <a:r>
              <a:rPr lang="en-US" dirty="0"/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Setup Servo pin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Write PWM signal</a:t>
            </a:r>
          </a:p>
        </p:txBody>
      </p:sp>
    </p:spTree>
    <p:extLst>
      <p:ext uri="{BB962C8B-B14F-4D97-AF65-F5344CB8AC3E}">
        <p14:creationId xmlns:p14="http://schemas.microsoft.com/office/powerpoint/2010/main" val="146160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F28D-55AB-4A6D-8060-3756E7E7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servo library use software serial?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6458-75C9-42A5-8A09-2A055A0D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implementation is more efficient than our version in previous session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Using Hardware PWM device require changing Arduino clock speed which is advanced and has a high performance hit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can use hardware PWM, if interested we may discuss it and implement it at the end of the session</a:t>
            </a:r>
          </a:p>
        </p:txBody>
      </p:sp>
    </p:spTree>
    <p:extLst>
      <p:ext uri="{BB962C8B-B14F-4D97-AF65-F5344CB8AC3E}">
        <p14:creationId xmlns:p14="http://schemas.microsoft.com/office/powerpoint/2010/main" val="407138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C661-03B6-4A7B-8CEF-0AE500F9E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3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8E56-F7C6-423F-8480-54473613A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Practical Issue: non-accurate bounds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Other precise motors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Stepper motors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DC motors with encoders</a:t>
            </a:r>
          </a:p>
        </p:txBody>
      </p:sp>
    </p:spTree>
    <p:extLst>
      <p:ext uri="{BB962C8B-B14F-4D97-AF65-F5344CB8AC3E}">
        <p14:creationId xmlns:p14="http://schemas.microsoft.com/office/powerpoint/2010/main" val="1681966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E88F-67FD-4C34-9842-309F56DA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Issue: non-accurate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96185-97D9-47B0-8542-47AF31A566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Due to manufacturing in-accuracies: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err="1"/>
                  <a:t>Servo.attach</a:t>
                </a:r>
                <a:r>
                  <a:rPr lang="en-US" dirty="0"/>
                  <a:t>(pin, min-width, max-width)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err="1"/>
                  <a:t>Servo.writeMicroseconds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b="0" dirty="0"/>
                  <a:t>S value)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96185-97D9-47B0-8542-47AF31A566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292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F8D1-D77E-4008-8264-EC3F1E4B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Issue: jiggling (overshooting)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76F8-628E-4834-8A23-1D7E8BC8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Basically this problem is unsolvable but also uncommon, a quick fix is to make sure the supplied voltage is </a:t>
            </a:r>
            <a:r>
              <a:rPr lang="en-US" dirty="0" err="1"/>
              <a:t>accuratly</a:t>
            </a:r>
            <a:r>
              <a:rPr lang="en-US" dirty="0"/>
              <a:t> 5 volts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FC514-69B7-4005-AFF6-389B70BD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0813"/>
            <a:ext cx="3720152" cy="2563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09DFA-8408-4278-922A-BC9DE4B2C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271" y="2910813"/>
            <a:ext cx="5781529" cy="256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70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64FD-DEA7-46EC-BEB4-89941C76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precise motors – Stepper Motors</a:t>
            </a:r>
          </a:p>
        </p:txBody>
      </p:sp>
      <p:pic>
        <p:nvPicPr>
          <p:cNvPr id="7170" name="Picture 2" descr="103H5208-0440 | Sanyo Denki Stepper Motor 300Nmm 3000min&lt;sup&gt;-1&lt;/sup&gt; 1.8°  NEMA 17 | Distrelec Export Shop">
            <a:extLst>
              <a:ext uri="{FF2B5EF4-FFF2-40B4-BE49-F238E27FC236}">
                <a16:creationId xmlns:a16="http://schemas.microsoft.com/office/drawing/2014/main" id="{F3A9CF1E-5C6C-4FC0-92AF-16B18B7D7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5" r="22560"/>
          <a:stretch/>
        </p:blipFill>
        <p:spPr bwMode="auto">
          <a:xfrm>
            <a:off x="7765577" y="1918719"/>
            <a:ext cx="3724701" cy="38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ow a Stepper Motor Works - HowToMechatronics">
            <a:extLst>
              <a:ext uri="{FF2B5EF4-FFF2-40B4-BE49-F238E27FC236}">
                <a16:creationId xmlns:a16="http://schemas.microsoft.com/office/drawing/2014/main" id="{5C36C087-FEC3-4A58-82B0-F49620DA8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" y="2256398"/>
            <a:ext cx="76200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013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825B-D92F-453C-95C3-62901C27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precise motors – DC motor with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25E0-96E0-4F2C-BAA5-2899BF379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4262" cy="4351338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Simple to 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Cheap</a:t>
            </a:r>
          </a:p>
        </p:txBody>
      </p:sp>
      <p:pic>
        <p:nvPicPr>
          <p:cNvPr id="5" name="Picture 2" descr="DC 6V 12V 7800RPM 130 Motor Metal Speed Encoder Tachometer Motor AB Phase  For DIY|DC Motor| - AliExpress">
            <a:extLst>
              <a:ext uri="{FF2B5EF4-FFF2-40B4-BE49-F238E27FC236}">
                <a16:creationId xmlns:a16="http://schemas.microsoft.com/office/drawing/2014/main" id="{872B7129-52F6-4478-A2CA-7F5A2AFCE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2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554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D2B7-A18F-4EFD-A654-41F2B342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DC motor encoder</a:t>
            </a:r>
          </a:p>
        </p:txBody>
      </p:sp>
      <p:pic>
        <p:nvPicPr>
          <p:cNvPr id="9218" name="Picture 2" descr="Index of /wp-content/uploads/2020/03">
            <a:extLst>
              <a:ext uri="{FF2B5EF4-FFF2-40B4-BE49-F238E27FC236}">
                <a16:creationId xmlns:a16="http://schemas.microsoft.com/office/drawing/2014/main" id="{2E37D5B9-94AE-42BA-A227-0E5BBD91E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9" y="1690688"/>
            <a:ext cx="7319181" cy="458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01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A4BD-8913-4BC8-B21F-83DE8BCE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FF90-4F92-4A17-A9FF-CCB1AFEE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Tank Movement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Servo Motor controlling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Reliable Push button input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DC Motor w/encoder controlling</a:t>
            </a:r>
          </a:p>
        </p:txBody>
      </p:sp>
    </p:spTree>
    <p:extLst>
      <p:ext uri="{BB962C8B-B14F-4D97-AF65-F5344CB8AC3E}">
        <p14:creationId xmlns:p14="http://schemas.microsoft.com/office/powerpoint/2010/main" val="4033811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C661-03B6-4A7B-8CEF-0AE500F9E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3 –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8E56-F7C6-423F-8480-54473613A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to read digital signal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Push button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Schematic and connection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Practical Problem: unreliable raw reading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Practical Problem: bouncing</a:t>
            </a:r>
          </a:p>
        </p:txBody>
      </p:sp>
    </p:spTree>
    <p:extLst>
      <p:ext uri="{BB962C8B-B14F-4D97-AF65-F5344CB8AC3E}">
        <p14:creationId xmlns:p14="http://schemas.microsoft.com/office/powerpoint/2010/main" val="1897108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363E-63D6-40E7-94DD-28FDA01D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button</a:t>
            </a:r>
          </a:p>
        </p:txBody>
      </p:sp>
      <p:pic>
        <p:nvPicPr>
          <p:cNvPr id="10242" name="Picture 2" descr="SMD 按鈕- LinkIt 7697 for Arduino">
            <a:extLst>
              <a:ext uri="{FF2B5EF4-FFF2-40B4-BE49-F238E27FC236}">
                <a16:creationId xmlns:a16="http://schemas.microsoft.com/office/drawing/2014/main" id="{5B212500-A23D-4018-9DD1-83302A295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690688"/>
            <a:ext cx="76771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46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C9D4-8BCD-4D80-837E-3D9D8F95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Problem: unreliable raw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9AC5-C81E-4E0C-ADF3-B8A37DD7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current reading of push button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EC5F49A-91AA-4CA0-9A85-4A59A5796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463143"/>
              </p:ext>
            </p:extLst>
          </p:nvPr>
        </p:nvGraphicFramePr>
        <p:xfrm>
          <a:off x="838200" y="2496000"/>
          <a:ext cx="10515600" cy="43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1302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C9D4-8BCD-4D80-837E-3D9D8F95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Problem: unreliable raw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9AC5-C81E-4E0C-ADF3-B8A37DD7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desired reading of push button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EC5F49A-91AA-4CA0-9A85-4A59A5796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216565"/>
              </p:ext>
            </p:extLst>
          </p:nvPr>
        </p:nvGraphicFramePr>
        <p:xfrm>
          <a:off x="838200" y="2496000"/>
          <a:ext cx="10515600" cy="4232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1474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C9D4-8BCD-4D80-837E-3D9D8F95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Problem: bouncing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9AC5-C81E-4E0C-ADF3-B8A37DD7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Suppose we have desired limits of push button, this is our desired reading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EC5F49A-91AA-4CA0-9A85-4A59A57961D0}"/>
              </a:ext>
            </a:extLst>
          </p:cNvPr>
          <p:cNvGraphicFramePr/>
          <p:nvPr/>
        </p:nvGraphicFramePr>
        <p:xfrm>
          <a:off x="838200" y="2496000"/>
          <a:ext cx="10515600" cy="4232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0595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C9D4-8BCD-4D80-837E-3D9D8F95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Problem: bouncing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9AC5-C81E-4E0C-ADF3-B8A37DD7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25919" cy="944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 with solving the floating point problem, the actual reading of a single press will be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EC5F49A-91AA-4CA0-9A85-4A59A5796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102417"/>
              </p:ext>
            </p:extLst>
          </p:nvPr>
        </p:nvGraphicFramePr>
        <p:xfrm>
          <a:off x="838200" y="2496000"/>
          <a:ext cx="10515600" cy="4232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1481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C661-03B6-4A7B-8CEF-0AE500F9E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3 –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8E56-F7C6-423F-8480-54473613A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Floating voltage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Pull-up &amp; Pull-down Resistors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Reliable Push button reading</a:t>
            </a:r>
          </a:p>
        </p:txBody>
      </p:sp>
    </p:spTree>
    <p:extLst>
      <p:ext uri="{BB962C8B-B14F-4D97-AF65-F5344CB8AC3E}">
        <p14:creationId xmlns:p14="http://schemas.microsoft.com/office/powerpoint/2010/main" val="58832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DB6A-EA4D-458F-A6CE-F9F0A489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 Objective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76A2-28FB-4CE9-82B3-F990A9C95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to interface with motor driver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Dual motor driving (in tinkercad)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Tank movement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4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DB6A-EA4D-458F-A6CE-F9F0A489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 Objective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76A2-28FB-4CE9-82B3-F990A9C95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servo motor 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Practical Issue: Arduino Reset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to control servo motor, how to change PWM frequency in analogWrite()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Practical Issue: non-accurate bounds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Servo motor Arduino built-in library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Other precise motors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Stepper motors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DC motors with encoders</a:t>
            </a:r>
          </a:p>
        </p:txBody>
      </p:sp>
    </p:spTree>
    <p:extLst>
      <p:ext uri="{BB962C8B-B14F-4D97-AF65-F5344CB8AC3E}">
        <p14:creationId xmlns:p14="http://schemas.microsoft.com/office/powerpoint/2010/main" val="215155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F6EF-CA72-4216-A5FF-18CA2E02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 Objective –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730D-5FFA-4903-914E-4ADDD03B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to read digital signal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Push button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Schematic and connection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Practical Problem: unreliable raw reading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Practical Problem: bouncing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Floating voltage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Pull-up &amp; Pull-down Resistors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Reliable Push button reading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4058-974D-4405-BB48-211CEED9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 Objective –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EC95C-EA02-4D21-8A23-407CAFF6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to control DC motor with encoder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Reading the encoder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Function to move DC motor to a specified position</a:t>
            </a:r>
          </a:p>
        </p:txBody>
      </p:sp>
    </p:spTree>
    <p:extLst>
      <p:ext uri="{BB962C8B-B14F-4D97-AF65-F5344CB8AC3E}">
        <p14:creationId xmlns:p14="http://schemas.microsoft.com/office/powerpoint/2010/main" val="196225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C661-03B6-4A7B-8CEF-0AE500F9E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3 –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8E56-F7C6-423F-8480-54473613A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to interface with motor driver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Dual motor driving (in tinkercad)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Tank movement</a:t>
            </a:r>
          </a:p>
        </p:txBody>
      </p:sp>
    </p:spTree>
    <p:extLst>
      <p:ext uri="{BB962C8B-B14F-4D97-AF65-F5344CB8AC3E}">
        <p14:creationId xmlns:p14="http://schemas.microsoft.com/office/powerpoint/2010/main" val="12179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13F2-F40A-4AE8-A7A5-737DBF5D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IC – How to interface with it</a:t>
            </a:r>
          </a:p>
        </p:txBody>
      </p:sp>
      <p:pic>
        <p:nvPicPr>
          <p:cNvPr id="1026" name="Picture 2" descr="L9110S Dual-Channel H-Bridge Motor Driver Module Philippines | Makerlab  Electronics">
            <a:extLst>
              <a:ext uri="{FF2B5EF4-FFF2-40B4-BE49-F238E27FC236}">
                <a16:creationId xmlns:a16="http://schemas.microsoft.com/office/drawing/2014/main" id="{D1DDF7C4-0349-448D-8931-0A34DE65D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8" r="16920"/>
          <a:stretch/>
        </p:blipFill>
        <p:spPr bwMode="auto">
          <a:xfrm>
            <a:off x="838200" y="1697511"/>
            <a:ext cx="2716131" cy="370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298N motor driver module H-Bridge">
            <a:extLst>
              <a:ext uri="{FF2B5EF4-FFF2-40B4-BE49-F238E27FC236}">
                <a16:creationId xmlns:a16="http://schemas.microsoft.com/office/drawing/2014/main" id="{873AE4E4-E26C-48FB-BF7D-6941AD925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r="3405"/>
          <a:stretch/>
        </p:blipFill>
        <p:spPr bwMode="auto">
          <a:xfrm>
            <a:off x="3946604" y="1690688"/>
            <a:ext cx="3575587" cy="370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DB0751-4614-4128-A531-58FB0E2A2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r="3503"/>
          <a:stretch/>
        </p:blipFill>
        <p:spPr bwMode="auto">
          <a:xfrm>
            <a:off x="7914464" y="1697511"/>
            <a:ext cx="3439336" cy="370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81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632</Words>
  <Application>Microsoft Office PowerPoint</Application>
  <PresentationFormat>Widescreen</PresentationFormat>
  <Paragraphs>111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Arduino Course Session Three</vt:lpstr>
      <vt:lpstr>Session 2 - Recap</vt:lpstr>
      <vt:lpstr>Session 3 Objective</vt:lpstr>
      <vt:lpstr>Session 3 Objective – Part 1</vt:lpstr>
      <vt:lpstr>Session 3 Objective – Part 2</vt:lpstr>
      <vt:lpstr>Session 3 Objective – Part 3</vt:lpstr>
      <vt:lpstr>Session 3 Objective – Part 4</vt:lpstr>
      <vt:lpstr>Session 3 – Part 1</vt:lpstr>
      <vt:lpstr>Motor Driver IC – How to interface with it</vt:lpstr>
      <vt:lpstr>Motor Driver IC – How to interface with l293D </vt:lpstr>
      <vt:lpstr>Motor Driver IC – How to interface with l293D </vt:lpstr>
      <vt:lpstr>Motor Driver IC – How to interface with l293D </vt:lpstr>
      <vt:lpstr>Dual Motor Tank Movement</vt:lpstr>
      <vt:lpstr>Dual Motor Tank Movement</vt:lpstr>
      <vt:lpstr>Tank Movement Function</vt:lpstr>
      <vt:lpstr>Dual Motor Tank Movement</vt:lpstr>
      <vt:lpstr>Session 3 – Part 2</vt:lpstr>
      <vt:lpstr>What is a servo motor</vt:lpstr>
      <vt:lpstr>How servo motor works – Control Signal</vt:lpstr>
      <vt:lpstr>How servo motor works - Mechanism</vt:lpstr>
      <vt:lpstr>Practical Issue: Power Dip (Voltage Sag)</vt:lpstr>
      <vt:lpstr>How to control servo motor</vt:lpstr>
      <vt:lpstr>Why servo library use software serial?</vt:lpstr>
      <vt:lpstr>Session 3 – Part 2</vt:lpstr>
      <vt:lpstr>Practical Issue: non-accurate bounds</vt:lpstr>
      <vt:lpstr>Practical Issue: jiggling (overshooting)</vt:lpstr>
      <vt:lpstr>Other precise motors – Stepper Motors</vt:lpstr>
      <vt:lpstr>Other precise motors – DC motor with encoder</vt:lpstr>
      <vt:lpstr>How to read DC motor encoder</vt:lpstr>
      <vt:lpstr>Session 3 – Part 3</vt:lpstr>
      <vt:lpstr>Push button</vt:lpstr>
      <vt:lpstr>Practical Problem: unreliable raw reading</vt:lpstr>
      <vt:lpstr>Practical Problem: unreliable raw reading</vt:lpstr>
      <vt:lpstr>Practical Problem: bouncing</vt:lpstr>
      <vt:lpstr>Practical Problem: bouncing</vt:lpstr>
      <vt:lpstr>Session 3 – Part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Course Session Three</dc:title>
  <dc:creator>hussein allaw</dc:creator>
  <cp:lastModifiedBy>Hussein</cp:lastModifiedBy>
  <cp:revision>41</cp:revision>
  <dcterms:created xsi:type="dcterms:W3CDTF">2021-01-29T07:02:05Z</dcterms:created>
  <dcterms:modified xsi:type="dcterms:W3CDTF">2022-07-08T10:39:00Z</dcterms:modified>
</cp:coreProperties>
</file>