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3" r:id="rId5"/>
    <p:sldId id="258" r:id="rId6"/>
    <p:sldId id="274" r:id="rId7"/>
    <p:sldId id="275" r:id="rId8"/>
    <p:sldId id="276" r:id="rId9"/>
    <p:sldId id="278" r:id="rId10"/>
    <p:sldId id="277" r:id="rId11"/>
    <p:sldId id="280" r:id="rId12"/>
    <p:sldId id="279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FA81-8B41-4D3C-9229-BEDAF0314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A8ECB-19DB-4A55-95C7-7EB33DF2F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49F27-8DB1-46C3-8C05-E5202A61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CC8B-D302-48D3-828B-808A371FF1E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140B9-9CDC-43B6-A078-7150FBE1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3F7E8-F112-4E8D-A40C-7A80B7F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3B0F-B710-4701-A1F8-7DDE4799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0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DD08-CB4F-490F-90ED-DDCDEEAB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170B-91E8-4D57-B367-58CE1011F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8480-6A2D-4D72-9243-B0764D4B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CC8B-D302-48D3-828B-808A371FF1E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465A-D31B-4562-B406-D7A54904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9D52-9217-4AEB-855F-95365209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3B0F-B710-4701-A1F8-7DDE4799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15DE4-70BF-4255-90CF-46D054E48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A9622-DBBD-43DC-97C9-74DE53735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AE5A7-C887-4CFE-A8E9-5DE60855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CC8B-D302-48D3-828B-808A371FF1E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B60D-046F-45B1-AC8C-D44ACA14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5AF28-F1BF-457D-A358-05E4EA2B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3B0F-B710-4701-A1F8-7DDE4799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4CD1-CBD2-4A63-8977-EC6B46AB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D20A-3EE6-40CE-BF00-6DD0A883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17B4-E169-4A33-A4E2-221FED8D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CC8B-D302-48D3-828B-808A371FF1E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8333-566B-41D7-92A3-83D2E85C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55FE-DEFC-4561-A965-E9187992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3B0F-B710-4701-A1F8-7DDE4799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6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E68-7B41-4AD6-91CF-BA3E6151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DF8DA-8DCB-439A-A222-6C06B9CE9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0DE8-33C1-4856-A270-EDB501C4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CC8B-D302-48D3-828B-808A371FF1E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A73F-ADA6-4EE4-907C-56F38499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65871-0891-4B53-AB32-66A28405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3B0F-B710-4701-A1F8-7DDE4799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9948-F729-4796-B10C-CEDBE18D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07E2-B8EC-4F8F-90B4-3E6A9B6EA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1D2B4-971F-455E-8000-29318BCE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53E86-DDE7-4783-9407-82806082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CC8B-D302-48D3-828B-808A371FF1E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7AA10-60C6-4985-93DB-361BECB1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77DA9-A3F3-40CF-A48A-4DBD4687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3B0F-B710-4701-A1F8-7DDE4799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4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F78A-8D36-4B31-9612-FA9833F0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F5125-E5A2-48A5-BDD5-7DE696CC3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162CA-B020-475E-9F3D-150B07E1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84E95-D8A5-48BC-9680-8A99D6573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EEC58-EA24-4F51-8B74-165CFD560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C3745-90E6-486B-B959-9C3C39D1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CC8B-D302-48D3-828B-808A371FF1E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D1898-BCCB-4CCD-AEA2-5E95C598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8F55B-86F6-4216-A11B-18BF021E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3B0F-B710-4701-A1F8-7DDE4799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8962-FE3D-499F-9AB0-17544F72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89ED7-C68A-4F49-8236-01AE0900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CC8B-D302-48D3-828B-808A371FF1E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15617-EFC1-4A37-9773-CAFE0021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4A104-02B8-49B0-AE1A-DFFBC75A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3B0F-B710-4701-A1F8-7DDE4799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7D6E9-75DB-478E-83BE-6DE3BA2F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CC8B-D302-48D3-828B-808A371FF1E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6E9C5-C45F-4499-B886-25D1AB68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678D1-F9D7-4F89-A7A9-A84C81EF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3B0F-B710-4701-A1F8-7DDE4799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8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C6EC-8399-4E2F-9B7A-A9B9073C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721F-D238-4369-A694-FEDA27AC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E8B3F-E750-4DDE-8D4F-4030D489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6C06-C176-4FAA-AF87-57C69EB4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CC8B-D302-48D3-828B-808A371FF1E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2D927-5B90-40FD-8FD0-ADEB6418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A14B-D5B5-4B3F-BF20-6927C119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3B0F-B710-4701-A1F8-7DDE4799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0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4745-374C-4077-AD1E-91FDCB64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F12BF-76D5-445E-A6F4-B40CAD146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B7CB2-2A24-48C3-B7D5-2647B8213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D9748-F798-434C-A09E-7E972ED8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CC8B-D302-48D3-828B-808A371FF1E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68B06-C450-4BF4-9366-E7D50A6B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0C145-2E61-45E1-8B20-03939B62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3B0F-B710-4701-A1F8-7DDE4799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6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3FA70-F92F-435D-9A6E-BFE3F373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4557-8989-4A46-8DE1-622F34D09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8304-2A0F-47D2-82E8-8EB349028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FCC8B-D302-48D3-828B-808A371FF1E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8F7B5-77E0-458B-976C-20EEDE0BF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36A3-A9C0-4017-9BFB-02503E77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3B0F-B710-4701-A1F8-7DDE4799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ddicore 16-key (4x4) keypad Arduino compatible">
            <a:extLst>
              <a:ext uri="{FF2B5EF4-FFF2-40B4-BE49-F238E27FC236}">
                <a16:creationId xmlns:a16="http://schemas.microsoft.com/office/drawing/2014/main" id="{2376258E-E681-DA0E-600E-26161FF7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286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CD Display and Arduino Uno: I2C Liquid Crystal wiring and code">
            <a:extLst>
              <a:ext uri="{FF2B5EF4-FFF2-40B4-BE49-F238E27FC236}">
                <a16:creationId xmlns:a16="http://schemas.microsoft.com/office/drawing/2014/main" id="{6E3BC025-4886-C658-9F8C-BAC553AD9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2" t="15426" b="26391"/>
          <a:stretch/>
        </p:blipFill>
        <p:spPr bwMode="auto">
          <a:xfrm>
            <a:off x="0" y="0"/>
            <a:ext cx="5214872" cy="290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75059E-8C70-4015-8C14-788A3DA36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Session Five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7BADE-C7C1-41A0-816E-28267D581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Door Controller Project, potentiometer</a:t>
            </a:r>
          </a:p>
          <a:p>
            <a:r>
              <a:rPr lang="en-US" dirty="0"/>
              <a:t>Password Protected Gate, keypad</a:t>
            </a:r>
          </a:p>
        </p:txBody>
      </p:sp>
      <p:pic>
        <p:nvPicPr>
          <p:cNvPr id="1034" name="Picture 10" descr="Controlling Stepper Motor in the most simple and easiest way ? - Motors,  Mechanics, Power and CNC - Arduino Forum">
            <a:extLst>
              <a:ext uri="{FF2B5EF4-FFF2-40B4-BE49-F238E27FC236}">
                <a16:creationId xmlns:a16="http://schemas.microsoft.com/office/drawing/2014/main" id="{B80F1009-14C8-DC21-7EA8-1660C873E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18" b="90859" l="4155" r="95568">
                        <a14:foregroundMark x1="11634" y1="90859" x2="11080" y2="89197"/>
                        <a14:foregroundMark x1="4432" y1="81994" x2="4432" y2="85596"/>
                        <a14:foregroundMark x1="86981" y1="23823" x2="95568" y2="15789"/>
                        <a14:foregroundMark x1="59834" y1="34626" x2="56510" y2="29917"/>
                        <a14:foregroundMark x1="62881" y1="31856" x2="73961" y2="21607"/>
                        <a14:foregroundMark x1="73961" y1="21607" x2="74238" y2="21053"/>
                        <a14:foregroundMark x1="90859" y1="23823" x2="88643" y2="14127"/>
                        <a14:foregroundMark x1="8587" y1="80609" x2="21884" y2="73130"/>
                        <a14:foregroundMark x1="21884" y1="73130" x2="44044" y2="49307"/>
                        <a14:foregroundMark x1="44044" y1="49307" x2="48476" y2="46537"/>
                        <a14:foregroundMark x1="10249" y1="78947" x2="36288" y2="565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419475"/>
            <a:ext cx="34385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10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D1F5-BF24-42D3-84A3-0954F0D3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Industrial Pushbutton Grid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42E23-302A-486B-8670-1F6BBAE6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72" y="1690688"/>
            <a:ext cx="685825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0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CC40-FF4A-4CD4-9893-6A874C30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Keypad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ED825-E316-4D1A-B973-EECF44B4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451" y="1690688"/>
            <a:ext cx="623509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5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BE7F-6B7C-4C82-9A0C-66D9B60B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Hobbyist Keypad</a:t>
            </a:r>
          </a:p>
        </p:txBody>
      </p:sp>
      <p:pic>
        <p:nvPicPr>
          <p:cNvPr id="3074" name="Picture 2" descr="How to Set Up a Keypad on an Arduino - Back Side of Keypad">
            <a:extLst>
              <a:ext uri="{FF2B5EF4-FFF2-40B4-BE49-F238E27FC236}">
                <a16:creationId xmlns:a16="http://schemas.microsoft.com/office/drawing/2014/main" id="{3161196A-9F55-4FC7-83B2-6C403F75F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080747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duino Keypad Tutorial - 4X4 Keypad Schematic">
            <a:extLst>
              <a:ext uri="{FF2B5EF4-FFF2-40B4-BE49-F238E27FC236}">
                <a16:creationId xmlns:a16="http://schemas.microsoft.com/office/drawing/2014/main" id="{E15BEA66-3F0B-424D-A425-D3435223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530" y="1690688"/>
            <a:ext cx="5930270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06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37F-F062-40BC-9C71-5C9FEBC0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Water Tank 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6BA5-B8B2-4617-8456-229CBB97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Ultrasonic Sensor to determine height of empty tank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Display percentage of remaining water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Close tank filling valve if level is too high, and display filling state (the valve is controlled using servo motor)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0FEC7E-DC15-478A-9EF1-D9BB43997645}"/>
              </a:ext>
            </a:extLst>
          </p:cNvPr>
          <p:cNvSpPr txBox="1">
            <a:spLocks/>
          </p:cNvSpPr>
          <p:nvPr/>
        </p:nvSpPr>
        <p:spPr>
          <a:xfrm>
            <a:off x="6095998" y="365125"/>
            <a:ext cx="52578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Car Parking Assistant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6FFE8F-11B5-4BB1-909A-F9871D455012}"/>
              </a:ext>
            </a:extLst>
          </p:cNvPr>
          <p:cNvSpPr txBox="1">
            <a:spLocks/>
          </p:cNvSpPr>
          <p:nvPr/>
        </p:nvSpPr>
        <p:spPr>
          <a:xfrm>
            <a:off x="6095998" y="1825625"/>
            <a:ext cx="525780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/>
              <a:t>Use Ultrasonic Sensor to determine distance from sensor to object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Display the value of lowest distance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Alarm the user if car is too near to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4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3D1D-5439-4AA0-98D7-550EA7D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Ultrasonic works	</a:t>
            </a:r>
          </a:p>
        </p:txBody>
      </p:sp>
      <p:pic>
        <p:nvPicPr>
          <p:cNvPr id="4098" name="Picture 2" descr="Image result for how ultrasonic works">
            <a:extLst>
              <a:ext uri="{FF2B5EF4-FFF2-40B4-BE49-F238E27FC236}">
                <a16:creationId xmlns:a16="http://schemas.microsoft.com/office/drawing/2014/main" id="{18DEE263-3539-4716-B8DF-B872A6C15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66" y="1690688"/>
            <a:ext cx="7366067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3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4D22-B6F5-4BDE-88AE-93BC0B0A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HC-SR04 Ultrasonic module works</a:t>
            </a:r>
          </a:p>
        </p:txBody>
      </p:sp>
      <p:sp>
        <p:nvSpPr>
          <p:cNvPr id="4" name="AutoShape 2" descr="Image result for hcsr04">
            <a:extLst>
              <a:ext uri="{FF2B5EF4-FFF2-40B4-BE49-F238E27FC236}">
                <a16:creationId xmlns:a16="http://schemas.microsoft.com/office/drawing/2014/main" id="{3B46FD9E-5E7B-4AAF-8B50-C986C79305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EF5C36-EDF0-4C55-AB2E-FECA8FBBE18D}"/>
                  </a:ext>
                </a:extLst>
              </p:cNvPr>
              <p:cNvSpPr txBox="1"/>
              <p:nvPr/>
            </p:nvSpPr>
            <p:spPr>
              <a:xfrm>
                <a:off x="838200" y="2636134"/>
                <a:ext cx="105156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timing diagram is shown below. You only need to supply a short 10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2400" b="0" dirty="0"/>
                  <a:t>S pulse to the trigger input to start the ranging, and then the module will send out an 8 cycle burst of ultrasound at 40 kHz and </a:t>
                </a:r>
                <a:r>
                  <a:rPr lang="en-US" sz="2400" b="1" dirty="0"/>
                  <a:t>raise its echo to HIGH.</a:t>
                </a:r>
              </a:p>
              <a:p>
                <a:r>
                  <a:rPr lang="en-US" sz="2400" dirty="0"/>
                  <a:t>The time of echo signal being HIGH is the time taken by the first pulse to be reflected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Note: use 60ms between reading to avoid an old echo intercepting a new reading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EF5C36-EDF0-4C55-AB2E-FECA8FBBE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36134"/>
                <a:ext cx="10515600" cy="2677656"/>
              </a:xfrm>
              <a:prstGeom prst="rect">
                <a:avLst/>
              </a:prstGeom>
              <a:blipFill>
                <a:blip r:embed="rId2"/>
                <a:stretch>
                  <a:fillRect l="-928" t="-1818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24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C63B-2D3E-4D90-B815-A234EA87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HC-SR04 Ultrasonic module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A63B5-AAD2-416E-BC1C-140EE6DB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05" y="1690688"/>
            <a:ext cx="9549790" cy="41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5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F498-0500-49E3-AEE3-DD83960A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Controller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AE95-6F51-4A3F-9957-F45EBFCA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Connected Motor and Encoder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Recorded Rotational Sense Encoder Sequence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Coded Door Setup and Main Control Loop</a:t>
            </a:r>
          </a:p>
        </p:txBody>
      </p:sp>
    </p:spTree>
    <p:extLst>
      <p:ext uri="{BB962C8B-B14F-4D97-AF65-F5344CB8AC3E}">
        <p14:creationId xmlns:p14="http://schemas.microsoft.com/office/powerpoint/2010/main" val="344929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83DF-A32F-4321-BEB1-0EF1E0C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Controller –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5213-E665-4B55-A8DE-F3E6CCBA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Code variables: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Current command (int):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1-&gt; open door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2-&gt; close door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3-&gt; stop motors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Motor ticks (int):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0-&gt; door is closed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200 -&gt; door is fully opened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&gt; 200 -&gt; door needs to be closed</a:t>
            </a:r>
          </a:p>
        </p:txBody>
      </p:sp>
    </p:spTree>
    <p:extLst>
      <p:ext uri="{BB962C8B-B14F-4D97-AF65-F5344CB8AC3E}">
        <p14:creationId xmlns:p14="http://schemas.microsoft.com/office/powerpoint/2010/main" val="242971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AC4A-9F69-44DA-A51A-8A8710D6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Controller – Main Control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FA42-CD4E-454D-8C1D-805A683D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ticks &gt; 210: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Close the door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ticks in [200, 209] or ticks &lt; 5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User_input</a:t>
            </a:r>
            <a:r>
              <a:rPr lang="en-US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55170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B1E3-E9C9-417D-84CD-019B6A3B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Controller –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8EE9-39E0-4C3E-8C40-6899216F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Stop motors when the door reaches the limit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 variable speed for the door using potentiometer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 Auto Door opening based on PIR sensor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4E06-FB69-4215-936C-09AAD853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Protected Gate –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9FD08-E37A-4144-A31A-C0F67F9F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Explain how keyboards register keys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Read buttons from keypad and display them on serial monitor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Implement reading password function</a:t>
            </a:r>
          </a:p>
        </p:txBody>
      </p:sp>
    </p:spTree>
    <p:extLst>
      <p:ext uri="{BB962C8B-B14F-4D97-AF65-F5344CB8AC3E}">
        <p14:creationId xmlns:p14="http://schemas.microsoft.com/office/powerpoint/2010/main" val="183730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5547-BF48-4B3E-B260-57062AEB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Pushbutton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0BA8-C362-4EB7-8D8D-5944FED8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</a:t>
            </a:r>
            <a:r>
              <a:rPr lang="en-US" dirty="0" err="1"/>
              <a:t>dlow</a:t>
            </a:r>
            <a:r>
              <a:rPr lang="en-US" dirty="0"/>
              <a:t> interrupted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flow continued</a:t>
            </a:r>
          </a:p>
        </p:txBody>
      </p:sp>
      <p:pic>
        <p:nvPicPr>
          <p:cNvPr id="5" name="Picture 2" descr="Image result for how pushbutton works">
            <a:extLst>
              <a:ext uri="{FF2B5EF4-FFF2-40B4-BE49-F238E27FC236}">
                <a16:creationId xmlns:a16="http://schemas.microsoft.com/office/drawing/2014/main" id="{5CFEB26F-4AB6-476A-BB3B-DC8355E8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33" b="90000" l="10000" r="90000">
                        <a14:foregroundMark x1="47667" y1="13667" x2="47333" y2="9333"/>
                        <a14:foregroundMark x1="42333" y1="24333" x2="28000" y2="24667"/>
                        <a14:foregroundMark x1="53333" y1="23333" x2="65667" y2="24000"/>
                        <a14:foregroundMark x1="65667" y1="24000" x2="70333" y2="23333"/>
                        <a14:foregroundMark x1="26333" y1="75333" x2="39667" y2="75333"/>
                        <a14:foregroundMark x1="59000" y1="74667" x2="77333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016690" cy="501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6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4C44-BF3F-4C25-8585-A992A4F6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Pushbutton Grid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8FB7E-6372-4029-889D-500AF902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978" y="1690688"/>
            <a:ext cx="6852043" cy="47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4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1BBF-D7A8-457E-8D8B-8B95CAF9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Pushbutton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7E95-34C3-4D5B-9D12-D2B5644A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button can be enabled return HIGH or LOW based on press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Or Disabled returning always HIGH no matter pressed or not</a:t>
            </a:r>
          </a:p>
        </p:txBody>
      </p:sp>
    </p:spTree>
    <p:extLst>
      <p:ext uri="{BB962C8B-B14F-4D97-AF65-F5344CB8AC3E}">
        <p14:creationId xmlns:p14="http://schemas.microsoft.com/office/powerpoint/2010/main" val="251634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374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Arduino Session Five</vt:lpstr>
      <vt:lpstr>Door Controller Progress</vt:lpstr>
      <vt:lpstr>Door Controller – Variables</vt:lpstr>
      <vt:lpstr>Door Controller – Main Control Loop</vt:lpstr>
      <vt:lpstr>Door Controller – Objectives</vt:lpstr>
      <vt:lpstr>Password Protected Gate – Objectives</vt:lpstr>
      <vt:lpstr>How Pushbutton Works</vt:lpstr>
      <vt:lpstr>Basis Pushbutton Grid</vt:lpstr>
      <vt:lpstr>Active Pushbutton</vt:lpstr>
      <vt:lpstr>Industrial Pushbutton Grid</vt:lpstr>
      <vt:lpstr>How to Read Keypad</vt:lpstr>
      <vt:lpstr>Hobbyist Keypad</vt:lpstr>
      <vt:lpstr>Water Tank Meter</vt:lpstr>
      <vt:lpstr>How Ultrasonic works </vt:lpstr>
      <vt:lpstr>How HC-SR04 Ultrasonic module works</vt:lpstr>
      <vt:lpstr>How HC-SR04 Ultrasonic module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Session Five</dc:title>
  <dc:creator>hussein allaw</dc:creator>
  <cp:lastModifiedBy>Hussein</cp:lastModifiedBy>
  <cp:revision>21</cp:revision>
  <dcterms:created xsi:type="dcterms:W3CDTF">2021-02-04T21:05:30Z</dcterms:created>
  <dcterms:modified xsi:type="dcterms:W3CDTF">2022-07-08T16:28:41Z</dcterms:modified>
</cp:coreProperties>
</file>