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2A40C78-AC71-40AE-846C-FC5BAE763747}" type="datetimeFigureOut">
              <a:rPr lang="en-US" smtClean="0"/>
              <a:t>7/9/2022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CEA55CA-036E-4486-8518-72B7F0A12D08}" type="slidenum">
              <a:rPr lang="en-US" smtClean="0"/>
              <a:t>‹#›</a:t>
            </a:fld>
            <a:endParaRPr lang="en-US"/>
          </a:p>
        </p:txBody>
      </p:sp>
    </p:spTree>
    <p:extLst>
      <p:ext uri="{BB962C8B-B14F-4D97-AF65-F5344CB8AC3E}">
        <p14:creationId xmlns:p14="http://schemas.microsoft.com/office/powerpoint/2010/main" val="158251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40C78-AC71-40AE-846C-FC5BAE763747}"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365047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40C78-AC71-40AE-846C-FC5BAE763747}"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127754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40C78-AC71-40AE-846C-FC5BAE763747}"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153038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40C78-AC71-40AE-846C-FC5BAE763747}"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241613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40C78-AC71-40AE-846C-FC5BAE763747}" type="datetimeFigureOut">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5563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40C78-AC71-40AE-846C-FC5BAE763747}" type="datetimeFigureOut">
              <a:rPr lang="en-US" smtClean="0"/>
              <a:t>7/9/2022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407389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40C78-AC71-40AE-846C-FC5BAE763747}" type="datetimeFigureOut">
              <a:rPr lang="en-US" smtClean="0"/>
              <a:t>7/9/2022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342136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40C78-AC71-40AE-846C-FC5BAE763747}" type="datetimeFigureOut">
              <a:rPr lang="en-US" smtClean="0"/>
              <a:t>7/9/2022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A55CA-036E-4486-8518-72B7F0A12D08}" type="slidenum">
              <a:rPr lang="en-US" smtClean="0"/>
              <a:t>‹#›</a:t>
            </a:fld>
            <a:endParaRPr lang="en-US"/>
          </a:p>
        </p:txBody>
      </p:sp>
    </p:spTree>
    <p:extLst>
      <p:ext uri="{BB962C8B-B14F-4D97-AF65-F5344CB8AC3E}">
        <p14:creationId xmlns:p14="http://schemas.microsoft.com/office/powerpoint/2010/main" val="74818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2A40C78-AC71-40AE-846C-FC5BAE763747}" type="datetimeFigureOut">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CEA55CA-036E-4486-8518-72B7F0A12D08}" type="slidenum">
              <a:rPr lang="en-US" smtClean="0"/>
              <a:t>‹#›</a:t>
            </a:fld>
            <a:endParaRPr lang="en-US"/>
          </a:p>
        </p:txBody>
      </p:sp>
    </p:spTree>
    <p:extLst>
      <p:ext uri="{BB962C8B-B14F-4D97-AF65-F5344CB8AC3E}">
        <p14:creationId xmlns:p14="http://schemas.microsoft.com/office/powerpoint/2010/main" val="236714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2A40C78-AC71-40AE-846C-FC5BAE763747}" type="datetimeFigureOut">
              <a:rPr lang="en-US" smtClean="0"/>
              <a:t>7/9/2022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CEA55CA-036E-4486-8518-72B7F0A12D08}" type="slidenum">
              <a:rPr lang="en-US" smtClean="0"/>
              <a:t>‹#›</a:t>
            </a:fld>
            <a:endParaRPr lang="en-US"/>
          </a:p>
        </p:txBody>
      </p:sp>
    </p:spTree>
    <p:extLst>
      <p:ext uri="{BB962C8B-B14F-4D97-AF65-F5344CB8AC3E}">
        <p14:creationId xmlns:p14="http://schemas.microsoft.com/office/powerpoint/2010/main" val="74895576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2A40C78-AC71-40AE-846C-FC5BAE763747}" type="datetimeFigureOut">
              <a:rPr lang="en-US" smtClean="0"/>
              <a:t>7/9/2022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CEA55CA-036E-4486-8518-72B7F0A12D08}" type="slidenum">
              <a:rPr lang="en-US" smtClean="0"/>
              <a:t>‹#›</a:t>
            </a:fld>
            <a:endParaRPr lang="en-US"/>
          </a:p>
        </p:txBody>
      </p:sp>
    </p:spTree>
    <p:extLst>
      <p:ext uri="{BB962C8B-B14F-4D97-AF65-F5344CB8AC3E}">
        <p14:creationId xmlns:p14="http://schemas.microsoft.com/office/powerpoint/2010/main" val="76273028"/>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1D0E-5AA4-46B0-A48B-0D051A1EC972}"/>
              </a:ext>
            </a:extLst>
          </p:cNvPr>
          <p:cNvSpPr>
            <a:spLocks noGrp="1"/>
          </p:cNvSpPr>
          <p:nvPr>
            <p:ph type="ctrTitle"/>
          </p:nvPr>
        </p:nvSpPr>
        <p:spPr/>
        <p:txBody>
          <a:bodyPr/>
          <a:lstStyle/>
          <a:p>
            <a:r>
              <a:rPr lang="en-US" dirty="0"/>
              <a:t>Arduino Session 12</a:t>
            </a:r>
          </a:p>
        </p:txBody>
      </p:sp>
      <p:sp>
        <p:nvSpPr>
          <p:cNvPr id="3" name="Subtitle 2">
            <a:extLst>
              <a:ext uri="{FF2B5EF4-FFF2-40B4-BE49-F238E27FC236}">
                <a16:creationId xmlns:a16="http://schemas.microsoft.com/office/drawing/2014/main" id="{6554F8DE-FF14-4CF7-9BD2-02EFFC77B169}"/>
              </a:ext>
            </a:extLst>
          </p:cNvPr>
          <p:cNvSpPr>
            <a:spLocks noGrp="1"/>
          </p:cNvSpPr>
          <p:nvPr>
            <p:ph type="subTitle" idx="1"/>
          </p:nvPr>
        </p:nvSpPr>
        <p:spPr>
          <a:xfrm>
            <a:off x="667512" y="4206875"/>
            <a:ext cx="10782300" cy="1880657"/>
          </a:xfrm>
        </p:spPr>
        <p:txBody>
          <a:bodyPr>
            <a:normAutofit/>
          </a:bodyPr>
          <a:lstStyle/>
          <a:p>
            <a:pPr marL="457200" indent="-457200">
              <a:buFont typeface="Wingdings" panose="05000000000000000000" pitchFamily="2" charset="2"/>
              <a:buChar char="§"/>
            </a:pPr>
            <a:r>
              <a:rPr lang="en-US" dirty="0"/>
              <a:t>Continue the IR Receiver</a:t>
            </a:r>
          </a:p>
          <a:p>
            <a:pPr marL="457200" indent="-457200">
              <a:buFont typeface="Wingdings" panose="05000000000000000000" pitchFamily="2" charset="2"/>
              <a:buChar char="§"/>
            </a:pPr>
            <a:r>
              <a:rPr lang="en-US" dirty="0"/>
              <a:t>SPI Protocol Part 1 of 4</a:t>
            </a:r>
          </a:p>
          <a:p>
            <a:r>
              <a:rPr lang="en-US" dirty="0"/>
              <a:t>	</a:t>
            </a:r>
            <a:r>
              <a:rPr lang="en-US" sz="2800" dirty="0"/>
              <a:t>Arduino as SPI Master (sending data only)</a:t>
            </a:r>
            <a:endParaRPr lang="en-US" dirty="0"/>
          </a:p>
        </p:txBody>
      </p:sp>
    </p:spTree>
    <p:extLst>
      <p:ext uri="{BB962C8B-B14F-4D97-AF65-F5344CB8AC3E}">
        <p14:creationId xmlns:p14="http://schemas.microsoft.com/office/powerpoint/2010/main" val="383607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8403-4BDF-41C0-A0A0-9092C3B7FC16}"/>
              </a:ext>
            </a:extLst>
          </p:cNvPr>
          <p:cNvSpPr>
            <a:spLocks noGrp="1"/>
          </p:cNvSpPr>
          <p:nvPr>
            <p:ph type="title"/>
          </p:nvPr>
        </p:nvSpPr>
        <p:spPr/>
        <p:txBody>
          <a:bodyPr/>
          <a:lstStyle/>
          <a:p>
            <a:r>
              <a:rPr lang="en-US" dirty="0"/>
              <a:t>How is SPI device is embedded inside a microcontroller</a:t>
            </a:r>
          </a:p>
        </p:txBody>
      </p:sp>
      <p:sp>
        <p:nvSpPr>
          <p:cNvPr id="3" name="Content Placeholder 2">
            <a:extLst>
              <a:ext uri="{FF2B5EF4-FFF2-40B4-BE49-F238E27FC236}">
                <a16:creationId xmlns:a16="http://schemas.microsoft.com/office/drawing/2014/main" id="{9393C46A-36CE-48EC-ADB5-98E32C2DF588}"/>
              </a:ext>
            </a:extLst>
          </p:cNvPr>
          <p:cNvSpPr>
            <a:spLocks noGrp="1"/>
          </p:cNvSpPr>
          <p:nvPr>
            <p:ph idx="1"/>
          </p:nvPr>
        </p:nvSpPr>
        <p:spPr>
          <a:xfrm>
            <a:off x="676657" y="2011680"/>
            <a:ext cx="5145084" cy="3766185"/>
          </a:xfrm>
        </p:spPr>
        <p:txBody>
          <a:bodyPr anchor="ctr"/>
          <a:lstStyle/>
          <a:p>
            <a:pPr>
              <a:buFont typeface="Wingdings" panose="05000000000000000000" pitchFamily="2" charset="2"/>
              <a:buChar char="q"/>
            </a:pPr>
            <a:r>
              <a:rPr lang="en-US" dirty="0"/>
              <a:t>The control registers of the SPI device are exposed to </a:t>
            </a:r>
            <a:r>
              <a:rPr lang="en-US"/>
              <a:t>the CPU</a:t>
            </a:r>
          </a:p>
          <a:p>
            <a:pPr>
              <a:buFont typeface="Wingdings" panose="05000000000000000000" pitchFamily="2" charset="2"/>
              <a:buChar char="q"/>
            </a:pPr>
            <a:r>
              <a:rPr lang="en-US"/>
              <a:t>These </a:t>
            </a:r>
            <a:r>
              <a:rPr lang="en-US" dirty="0"/>
              <a:t>control registers, determine how the SPI will behave, like will it be master or slave, clock speed, …</a:t>
            </a:r>
          </a:p>
          <a:p>
            <a:pPr>
              <a:buFont typeface="Wingdings" panose="05000000000000000000" pitchFamily="2" charset="2"/>
              <a:buChar char="q"/>
            </a:pPr>
            <a:r>
              <a:rPr lang="en-US" dirty="0"/>
              <a:t>But the most recognizable register is the SPI Buffer (it is called “SPDR”, if you are interested)</a:t>
            </a:r>
          </a:p>
        </p:txBody>
      </p:sp>
      <p:pic>
        <p:nvPicPr>
          <p:cNvPr id="4100" name="Picture 4" descr="PIC16C73/73A/74/74A Microcontroller Architecture | Embedded C">
            <a:extLst>
              <a:ext uri="{FF2B5EF4-FFF2-40B4-BE49-F238E27FC236}">
                <a16:creationId xmlns:a16="http://schemas.microsoft.com/office/drawing/2014/main" id="{C5B1849A-39B0-447C-A56B-92B824132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741" y="2011681"/>
            <a:ext cx="5608258" cy="376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75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EAA2-21DD-414F-B35E-A2C8736E4638}"/>
              </a:ext>
            </a:extLst>
          </p:cNvPr>
          <p:cNvSpPr>
            <a:spLocks noGrp="1"/>
          </p:cNvSpPr>
          <p:nvPr>
            <p:ph type="title"/>
          </p:nvPr>
        </p:nvSpPr>
        <p:spPr/>
        <p:txBody>
          <a:bodyPr/>
          <a:lstStyle/>
          <a:p>
            <a:r>
              <a:rPr lang="en-US" dirty="0"/>
              <a:t>How to use SPI registers &amp; Buffer</a:t>
            </a:r>
          </a:p>
        </p:txBody>
      </p:sp>
      <p:sp>
        <p:nvSpPr>
          <p:cNvPr id="3" name="Content Placeholder 2">
            <a:extLst>
              <a:ext uri="{FF2B5EF4-FFF2-40B4-BE49-F238E27FC236}">
                <a16:creationId xmlns:a16="http://schemas.microsoft.com/office/drawing/2014/main" id="{139BC63A-6334-4578-9F50-173424476317}"/>
              </a:ext>
            </a:extLst>
          </p:cNvPr>
          <p:cNvSpPr>
            <a:spLocks noGrp="1"/>
          </p:cNvSpPr>
          <p:nvPr>
            <p:ph idx="1"/>
          </p:nvPr>
        </p:nvSpPr>
        <p:spPr/>
        <p:txBody>
          <a:bodyPr anchor="ctr"/>
          <a:lstStyle/>
          <a:p>
            <a:r>
              <a:rPr lang="en-US" dirty="0"/>
              <a:t>In Master Mode just as we access the I/O port register through beginner-friendly commands, we will see these commands shortly in the tinkercad, for now we will see the master aspect of the SPI device.</a:t>
            </a:r>
          </a:p>
          <a:p>
            <a:r>
              <a:rPr lang="en-US" dirty="0"/>
              <a:t>However, in order to know how to fill the SPI parameters (thinks of it like </a:t>
            </a:r>
            <a:r>
              <a:rPr lang="en-US" dirty="0" err="1"/>
              <a:t>pinMode</a:t>
            </a:r>
            <a:r>
              <a:rPr lang="en-US" dirty="0"/>
              <a:t> for I/O ports, but extended) we need to call the initializer function of the SPI library</a:t>
            </a:r>
          </a:p>
          <a:p>
            <a:r>
              <a:rPr lang="en-US" dirty="0"/>
              <a:t>Regarding the buffers, they are available so that the Arduino, is not overwhelmed with the speed of any external communication bus, or the frequency of receiving the data</a:t>
            </a:r>
          </a:p>
        </p:txBody>
      </p:sp>
    </p:spTree>
    <p:extLst>
      <p:ext uri="{BB962C8B-B14F-4D97-AF65-F5344CB8AC3E}">
        <p14:creationId xmlns:p14="http://schemas.microsoft.com/office/powerpoint/2010/main" val="319065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5AE7-FA43-4D8E-BDC0-447090159375}"/>
              </a:ext>
            </a:extLst>
          </p:cNvPr>
          <p:cNvSpPr>
            <a:spLocks noGrp="1"/>
          </p:cNvSpPr>
          <p:nvPr>
            <p:ph type="title"/>
          </p:nvPr>
        </p:nvSpPr>
        <p:spPr/>
        <p:txBody>
          <a:bodyPr/>
          <a:lstStyle/>
          <a:p>
            <a:r>
              <a:rPr lang="en-US" dirty="0"/>
              <a:t>How to send Data using SPI</a:t>
            </a:r>
          </a:p>
        </p:txBody>
      </p:sp>
      <p:sp>
        <p:nvSpPr>
          <p:cNvPr id="3" name="Content Placeholder 2">
            <a:extLst>
              <a:ext uri="{FF2B5EF4-FFF2-40B4-BE49-F238E27FC236}">
                <a16:creationId xmlns:a16="http://schemas.microsoft.com/office/drawing/2014/main" id="{0591E942-5B90-436C-8549-15801300048D}"/>
              </a:ext>
            </a:extLst>
          </p:cNvPr>
          <p:cNvSpPr>
            <a:spLocks noGrp="1"/>
          </p:cNvSpPr>
          <p:nvPr>
            <p:ph idx="1"/>
          </p:nvPr>
        </p:nvSpPr>
        <p:spPr>
          <a:xfrm>
            <a:off x="676657" y="2011680"/>
            <a:ext cx="6551024" cy="3911448"/>
          </a:xfrm>
        </p:spPr>
        <p:txBody>
          <a:bodyPr anchor="ctr">
            <a:normAutofit fontScale="92500"/>
          </a:bodyPr>
          <a:lstStyle/>
          <a:p>
            <a:pPr>
              <a:buFont typeface="Wingdings" panose="05000000000000000000" pitchFamily="2" charset="2"/>
              <a:buChar char="q"/>
            </a:pPr>
            <a:r>
              <a:rPr lang="en-US" dirty="0"/>
              <a:t>We pull the SS line of the desired slave to “LOW”</a:t>
            </a:r>
          </a:p>
          <a:p>
            <a:pPr>
              <a:buFont typeface="Wingdings" panose="05000000000000000000" pitchFamily="2" charset="2"/>
              <a:buChar char="q"/>
            </a:pPr>
            <a:r>
              <a:rPr lang="en-US" dirty="0"/>
              <a:t>We initiate the SPI device with appropriate setting</a:t>
            </a:r>
          </a:p>
          <a:p>
            <a:pPr>
              <a:buFont typeface="Wingdings" panose="05000000000000000000" pitchFamily="2" charset="2"/>
              <a:buChar char="q"/>
            </a:pPr>
            <a:r>
              <a:rPr lang="en-US" dirty="0"/>
              <a:t>We fill the “SPI Buffer” with desired data to be sent</a:t>
            </a:r>
          </a:p>
          <a:p>
            <a:pPr>
              <a:buFont typeface="Wingdings" panose="05000000000000000000" pitchFamily="2" charset="2"/>
              <a:buChar char="q"/>
            </a:pPr>
            <a:r>
              <a:rPr lang="en-US" dirty="0"/>
              <a:t>Data sending is done either when requested by the Arduino, or the SPI device is terminated</a:t>
            </a:r>
          </a:p>
          <a:p>
            <a:pPr>
              <a:buFont typeface="Wingdings" panose="05000000000000000000" pitchFamily="2" charset="2"/>
              <a:buChar char="q"/>
            </a:pPr>
            <a:r>
              <a:rPr lang="en-US" dirty="0"/>
              <a:t>We pull the SS line of the desired slave back to “HIGH”</a:t>
            </a:r>
          </a:p>
          <a:p>
            <a:pPr>
              <a:buFont typeface="Wingdings" panose="05000000000000000000" pitchFamily="2" charset="2"/>
              <a:buChar char="q"/>
            </a:pPr>
            <a:r>
              <a:rPr lang="en-US" dirty="0"/>
              <a:t>Data is sent on the “MOSI” line with synchronous with the “SCLK” line</a:t>
            </a:r>
          </a:p>
        </p:txBody>
      </p:sp>
      <p:pic>
        <p:nvPicPr>
          <p:cNvPr id="6" name="Picture 5">
            <a:extLst>
              <a:ext uri="{FF2B5EF4-FFF2-40B4-BE49-F238E27FC236}">
                <a16:creationId xmlns:a16="http://schemas.microsoft.com/office/drawing/2014/main" id="{C9F3DA76-26B0-423C-8A4E-F0FF2EC116B9}"/>
              </a:ext>
            </a:extLst>
          </p:cNvPr>
          <p:cNvPicPr>
            <a:picLocks noChangeAspect="1"/>
          </p:cNvPicPr>
          <p:nvPr/>
        </p:nvPicPr>
        <p:blipFill>
          <a:blip r:embed="rId2"/>
          <a:stretch>
            <a:fillRect/>
          </a:stretch>
        </p:blipFill>
        <p:spPr>
          <a:xfrm>
            <a:off x="7227680" y="2157731"/>
            <a:ext cx="4202319" cy="3620134"/>
          </a:xfrm>
          <a:prstGeom prst="rect">
            <a:avLst/>
          </a:prstGeom>
        </p:spPr>
      </p:pic>
    </p:spTree>
    <p:extLst>
      <p:ext uri="{BB962C8B-B14F-4D97-AF65-F5344CB8AC3E}">
        <p14:creationId xmlns:p14="http://schemas.microsoft.com/office/powerpoint/2010/main" val="338694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FE04-2CFE-4178-A277-7695E90914EA}"/>
              </a:ext>
            </a:extLst>
          </p:cNvPr>
          <p:cNvSpPr>
            <a:spLocks noGrp="1"/>
          </p:cNvSpPr>
          <p:nvPr>
            <p:ph type="title"/>
          </p:nvPr>
        </p:nvSpPr>
        <p:spPr/>
        <p:txBody>
          <a:bodyPr/>
          <a:lstStyle/>
          <a:p>
            <a:r>
              <a:rPr lang="en-US" dirty="0"/>
              <a:t>How to Control a Dummy Slave Arduino</a:t>
            </a:r>
          </a:p>
        </p:txBody>
      </p:sp>
      <p:sp>
        <p:nvSpPr>
          <p:cNvPr id="3" name="Content Placeholder 2">
            <a:extLst>
              <a:ext uri="{FF2B5EF4-FFF2-40B4-BE49-F238E27FC236}">
                <a16:creationId xmlns:a16="http://schemas.microsoft.com/office/drawing/2014/main" id="{702AE4A4-B4BC-4CA0-8306-73C74BFAD961}"/>
              </a:ext>
            </a:extLst>
          </p:cNvPr>
          <p:cNvSpPr>
            <a:spLocks noGrp="1"/>
          </p:cNvSpPr>
          <p:nvPr>
            <p:ph idx="1"/>
          </p:nvPr>
        </p:nvSpPr>
        <p:spPr/>
        <p:txBody>
          <a:bodyPr anchor="ctr"/>
          <a:lstStyle/>
          <a:p>
            <a:pPr algn="ctr"/>
            <a:r>
              <a:rPr lang="en-US" dirty="0"/>
              <a:t>Open tinkercad, use the link I will share with you to copy the Arduino code ONLY, then create you own sketch and paste the dummy code into it</a:t>
            </a:r>
          </a:p>
          <a:p>
            <a:pPr algn="ctr"/>
            <a:r>
              <a:rPr lang="en-US" dirty="0"/>
              <a:t>Our configuration: Arduino as master, default setting for speed and mode of operation, only sending data over MISO, MOSI line is not activated</a:t>
            </a:r>
          </a:p>
        </p:txBody>
      </p:sp>
    </p:spTree>
    <p:extLst>
      <p:ext uri="{BB962C8B-B14F-4D97-AF65-F5344CB8AC3E}">
        <p14:creationId xmlns:p14="http://schemas.microsoft.com/office/powerpoint/2010/main" val="231480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488F-7996-4037-9C26-5D0DD8B5E96D}"/>
              </a:ext>
            </a:extLst>
          </p:cNvPr>
          <p:cNvSpPr>
            <a:spLocks noGrp="1"/>
          </p:cNvSpPr>
          <p:nvPr>
            <p:ph type="title"/>
          </p:nvPr>
        </p:nvSpPr>
        <p:spPr/>
        <p:txBody>
          <a:bodyPr/>
          <a:lstStyle/>
          <a:p>
            <a:r>
              <a:rPr lang="en-US" dirty="0"/>
              <a:t>SPI setting</a:t>
            </a:r>
          </a:p>
        </p:txBody>
      </p:sp>
      <p:sp>
        <p:nvSpPr>
          <p:cNvPr id="3" name="Content Placeholder 2">
            <a:extLst>
              <a:ext uri="{FF2B5EF4-FFF2-40B4-BE49-F238E27FC236}">
                <a16:creationId xmlns:a16="http://schemas.microsoft.com/office/drawing/2014/main" id="{BD4E79D4-22F9-4D07-9BD7-ABB5B9F45720}"/>
              </a:ext>
            </a:extLst>
          </p:cNvPr>
          <p:cNvSpPr>
            <a:spLocks noGrp="1"/>
          </p:cNvSpPr>
          <p:nvPr>
            <p:ph idx="1"/>
          </p:nvPr>
        </p:nvSpPr>
        <p:spPr/>
        <p:txBody>
          <a:bodyPr/>
          <a:lstStyle/>
          <a:p>
            <a:pPr marL="0" indent="0">
              <a:buNone/>
            </a:pPr>
            <a:r>
              <a:rPr lang="en-US" dirty="0"/>
              <a:t>The parameters of the communication are dependent only on the master, or need to be agreed on between devices</a:t>
            </a:r>
          </a:p>
          <a:p>
            <a:pPr>
              <a:buFont typeface="Wingdings" panose="05000000000000000000" pitchFamily="2" charset="2"/>
              <a:buChar char="q"/>
            </a:pPr>
            <a:r>
              <a:rPr lang="en-US" dirty="0"/>
              <a:t>The most significant parameter are:</a:t>
            </a:r>
          </a:p>
          <a:p>
            <a:pPr lvl="2">
              <a:buFont typeface="Wingdings" panose="05000000000000000000" pitchFamily="2" charset="2"/>
              <a:buChar char="q"/>
            </a:pPr>
            <a:r>
              <a:rPr lang="en-US" dirty="0"/>
              <a:t>“</a:t>
            </a:r>
            <a:r>
              <a:rPr lang="en-US" dirty="0" err="1"/>
              <a:t>ClockDivider</a:t>
            </a:r>
            <a:r>
              <a:rPr lang="en-US" dirty="0"/>
              <a:t>” controls the speed of the SPI data bus</a:t>
            </a:r>
          </a:p>
          <a:p>
            <a:pPr lvl="2">
              <a:buFont typeface="Wingdings" panose="05000000000000000000" pitchFamily="2" charset="2"/>
              <a:buChar char="q"/>
            </a:pPr>
            <a:r>
              <a:rPr lang="en-US" dirty="0"/>
              <a:t>“</a:t>
            </a:r>
            <a:r>
              <a:rPr lang="en-US" dirty="0" err="1"/>
              <a:t>SPIMode</a:t>
            </a:r>
            <a:r>
              <a:rPr lang="en-US" dirty="0"/>
              <a:t>” controls the Method of data interruption</a:t>
            </a:r>
          </a:p>
          <a:p>
            <a:pPr>
              <a:buFont typeface="Wingdings" panose="05000000000000000000" pitchFamily="2" charset="2"/>
              <a:buChar char="q"/>
            </a:pPr>
            <a:r>
              <a:rPr lang="en-US" dirty="0"/>
              <a:t>Other less significant parameters:</a:t>
            </a:r>
          </a:p>
          <a:p>
            <a:pPr lvl="2">
              <a:buFont typeface="Wingdings" panose="05000000000000000000" pitchFamily="2" charset="2"/>
              <a:buChar char="q"/>
            </a:pPr>
            <a:r>
              <a:rPr lang="en-US" dirty="0"/>
              <a:t>“</a:t>
            </a:r>
            <a:r>
              <a:rPr lang="en-US" dirty="0" err="1"/>
              <a:t>OrderOfSending</a:t>
            </a:r>
            <a:r>
              <a:rPr lang="en-US" dirty="0"/>
              <a:t>”</a:t>
            </a:r>
          </a:p>
          <a:p>
            <a:pPr lvl="2">
              <a:buFont typeface="Wingdings" panose="05000000000000000000" pitchFamily="2" charset="2"/>
              <a:buChar char="q"/>
            </a:pPr>
            <a:r>
              <a:rPr lang="en-US" dirty="0"/>
              <a:t>“</a:t>
            </a:r>
            <a:r>
              <a:rPr lang="en-US" dirty="0" err="1"/>
              <a:t>SPIInterrupt</a:t>
            </a:r>
            <a:r>
              <a:rPr lang="en-US" dirty="0"/>
              <a:t>”</a:t>
            </a:r>
          </a:p>
        </p:txBody>
      </p:sp>
    </p:spTree>
    <p:extLst>
      <p:ext uri="{BB962C8B-B14F-4D97-AF65-F5344CB8AC3E}">
        <p14:creationId xmlns:p14="http://schemas.microsoft.com/office/powerpoint/2010/main" val="339451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E9CF-A84D-4D33-B269-C485E15D0D11}"/>
              </a:ext>
            </a:extLst>
          </p:cNvPr>
          <p:cNvSpPr>
            <a:spLocks noGrp="1"/>
          </p:cNvSpPr>
          <p:nvPr>
            <p:ph type="title"/>
          </p:nvPr>
        </p:nvSpPr>
        <p:spPr/>
        <p:txBody>
          <a:bodyPr/>
          <a:lstStyle/>
          <a:p>
            <a:r>
              <a:rPr lang="en-US" dirty="0"/>
              <a:t>Continuing the IR Receiver</a:t>
            </a:r>
          </a:p>
        </p:txBody>
      </p:sp>
      <p:sp>
        <p:nvSpPr>
          <p:cNvPr id="3" name="Content Placeholder 2">
            <a:extLst>
              <a:ext uri="{FF2B5EF4-FFF2-40B4-BE49-F238E27FC236}">
                <a16:creationId xmlns:a16="http://schemas.microsoft.com/office/drawing/2014/main" id="{43770A6E-2589-4FD6-B253-098C1A30A6F7}"/>
              </a:ext>
            </a:extLst>
          </p:cNvPr>
          <p:cNvSpPr>
            <a:spLocks noGrp="1"/>
          </p:cNvSpPr>
          <p:nvPr>
            <p:ph idx="1"/>
          </p:nvPr>
        </p:nvSpPr>
        <p:spPr/>
        <p:txBody>
          <a:bodyPr anchor="ctr"/>
          <a:lstStyle/>
          <a:p>
            <a:pPr marL="0" indent="0" algn="ctr">
              <a:buNone/>
            </a:pPr>
            <a:r>
              <a:rPr lang="en-US" dirty="0"/>
              <a:t>We will continue in the tinkercad</a:t>
            </a:r>
          </a:p>
        </p:txBody>
      </p:sp>
    </p:spTree>
    <p:extLst>
      <p:ext uri="{BB962C8B-B14F-4D97-AF65-F5344CB8AC3E}">
        <p14:creationId xmlns:p14="http://schemas.microsoft.com/office/powerpoint/2010/main" val="156079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FAB4-5BEC-452F-AC0F-AA33A8F8D032}"/>
              </a:ext>
            </a:extLst>
          </p:cNvPr>
          <p:cNvSpPr>
            <a:spLocks noGrp="1"/>
          </p:cNvSpPr>
          <p:nvPr>
            <p:ph type="title"/>
          </p:nvPr>
        </p:nvSpPr>
        <p:spPr/>
        <p:txBody>
          <a:bodyPr/>
          <a:lstStyle/>
          <a:p>
            <a:r>
              <a:rPr lang="en-US" dirty="0"/>
              <a:t>How Communications are Organized</a:t>
            </a:r>
          </a:p>
        </p:txBody>
      </p:sp>
      <p:sp>
        <p:nvSpPr>
          <p:cNvPr id="3" name="Content Placeholder 2">
            <a:extLst>
              <a:ext uri="{FF2B5EF4-FFF2-40B4-BE49-F238E27FC236}">
                <a16:creationId xmlns:a16="http://schemas.microsoft.com/office/drawing/2014/main" id="{9B8DA012-92E4-40E3-82A7-862DBE3E729B}"/>
              </a:ext>
            </a:extLst>
          </p:cNvPr>
          <p:cNvSpPr>
            <a:spLocks noGrp="1"/>
          </p:cNvSpPr>
          <p:nvPr>
            <p:ph idx="1"/>
          </p:nvPr>
        </p:nvSpPr>
        <p:spPr/>
        <p:txBody>
          <a:bodyPr/>
          <a:lstStyle/>
          <a:p>
            <a:pPr marL="0" indent="0">
              <a:buNone/>
            </a:pPr>
            <a:r>
              <a:rPr lang="en-US" dirty="0"/>
              <a:t>The communication between devices falls into these categories</a:t>
            </a:r>
          </a:p>
          <a:p>
            <a:pPr>
              <a:buFont typeface="Wingdings" panose="05000000000000000000" pitchFamily="2" charset="2"/>
              <a:buChar char="q"/>
            </a:pPr>
            <a:r>
              <a:rPr lang="en-US" dirty="0"/>
              <a:t>Supervised</a:t>
            </a:r>
          </a:p>
          <a:p>
            <a:pPr lvl="2">
              <a:buFont typeface="Wingdings" panose="05000000000000000000" pitchFamily="2" charset="2"/>
              <a:buChar char="q"/>
            </a:pPr>
            <a:r>
              <a:rPr lang="en-US" dirty="0"/>
              <a:t>All Communications are managed by a master (possibly multiple)</a:t>
            </a:r>
          </a:p>
          <a:p>
            <a:pPr lvl="2">
              <a:buFont typeface="Wingdings" panose="05000000000000000000" pitchFamily="2" charset="2"/>
              <a:buChar char="q"/>
            </a:pPr>
            <a:r>
              <a:rPr lang="en-US" dirty="0"/>
              <a:t>Every other device other than master are called slaves</a:t>
            </a:r>
          </a:p>
          <a:p>
            <a:pPr lvl="2">
              <a:buFont typeface="Wingdings" panose="05000000000000000000" pitchFamily="2" charset="2"/>
              <a:buChar char="q"/>
            </a:pPr>
            <a:r>
              <a:rPr lang="en-US" dirty="0"/>
              <a:t>Slaves can’t initiate communication, they only obey master requests</a:t>
            </a:r>
          </a:p>
          <a:p>
            <a:pPr>
              <a:buFont typeface="Wingdings" panose="05000000000000000000" pitchFamily="2" charset="2"/>
              <a:buChar char="q"/>
            </a:pPr>
            <a:r>
              <a:rPr lang="en-US" dirty="0"/>
              <a:t>Unsupervised</a:t>
            </a:r>
          </a:p>
          <a:p>
            <a:pPr lvl="2">
              <a:buFont typeface="Wingdings" panose="05000000000000000000" pitchFamily="2" charset="2"/>
              <a:buChar char="q"/>
            </a:pPr>
            <a:r>
              <a:rPr lang="en-US" dirty="0"/>
              <a:t>Communications are managed by a convention, or managed by a hub devices (though the hub is not a master)</a:t>
            </a:r>
          </a:p>
          <a:p>
            <a:pPr lvl="2">
              <a:buFont typeface="Wingdings" panose="05000000000000000000" pitchFamily="2" charset="2"/>
              <a:buChar char="q"/>
            </a:pPr>
            <a:r>
              <a:rPr lang="en-US" dirty="0"/>
              <a:t>Any devices can contact any other devices and send whatever data they want</a:t>
            </a:r>
          </a:p>
          <a:p>
            <a:pPr lvl="2">
              <a:buFont typeface="Wingdings" panose="05000000000000000000" pitchFamily="2" charset="2"/>
              <a:buChar char="q"/>
            </a:pPr>
            <a:r>
              <a:rPr lang="en-US" dirty="0"/>
              <a:t>Any devices is free to reply with whatever they want </a:t>
            </a:r>
          </a:p>
        </p:txBody>
      </p:sp>
    </p:spTree>
    <p:extLst>
      <p:ext uri="{BB962C8B-B14F-4D97-AF65-F5344CB8AC3E}">
        <p14:creationId xmlns:p14="http://schemas.microsoft.com/office/powerpoint/2010/main" val="260864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BCE2-1CE0-499E-9806-74CBD7129E24}"/>
              </a:ext>
            </a:extLst>
          </p:cNvPr>
          <p:cNvSpPr>
            <a:spLocks noGrp="1"/>
          </p:cNvSpPr>
          <p:nvPr>
            <p:ph type="title"/>
          </p:nvPr>
        </p:nvSpPr>
        <p:spPr/>
        <p:txBody>
          <a:bodyPr>
            <a:normAutofit/>
          </a:bodyPr>
          <a:lstStyle/>
          <a:p>
            <a:r>
              <a:rPr lang="en-US" dirty="0"/>
              <a:t>Types of Network Connections</a:t>
            </a:r>
            <a:br>
              <a:rPr lang="en-US" dirty="0"/>
            </a:br>
            <a:r>
              <a:rPr lang="en-US" sz="3200" dirty="0"/>
              <a:t>(How devices are connected)</a:t>
            </a:r>
            <a:endParaRPr lang="en-US" dirty="0"/>
          </a:p>
        </p:txBody>
      </p:sp>
      <p:sp>
        <p:nvSpPr>
          <p:cNvPr id="3" name="Content Placeholder 2">
            <a:extLst>
              <a:ext uri="{FF2B5EF4-FFF2-40B4-BE49-F238E27FC236}">
                <a16:creationId xmlns:a16="http://schemas.microsoft.com/office/drawing/2014/main" id="{38BE573B-52EE-4C9A-B1A8-FF6B75B65229}"/>
              </a:ext>
            </a:extLst>
          </p:cNvPr>
          <p:cNvSpPr>
            <a:spLocks noGrp="1"/>
          </p:cNvSpPr>
          <p:nvPr>
            <p:ph idx="1"/>
          </p:nvPr>
        </p:nvSpPr>
        <p:spPr/>
        <p:txBody>
          <a:bodyPr anchor="ctr"/>
          <a:lstStyle/>
          <a:p>
            <a:pPr marL="0" indent="0">
              <a:buNone/>
            </a:pPr>
            <a:r>
              <a:rPr lang="en-US" dirty="0"/>
              <a:t>There are many types of network topologies, we will see the most common one in consumer electronics and the most common one in embedded devices (e.g. Arduino)</a:t>
            </a:r>
          </a:p>
        </p:txBody>
      </p:sp>
    </p:spTree>
    <p:extLst>
      <p:ext uri="{BB962C8B-B14F-4D97-AF65-F5344CB8AC3E}">
        <p14:creationId xmlns:p14="http://schemas.microsoft.com/office/powerpoint/2010/main" val="420036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3818-40C0-490F-910B-F6930DF838EA}"/>
              </a:ext>
            </a:extLst>
          </p:cNvPr>
          <p:cNvSpPr>
            <a:spLocks noGrp="1"/>
          </p:cNvSpPr>
          <p:nvPr>
            <p:ph type="title"/>
          </p:nvPr>
        </p:nvSpPr>
        <p:spPr/>
        <p:txBody>
          <a:bodyPr/>
          <a:lstStyle/>
          <a:p>
            <a:r>
              <a:rPr lang="en-US" dirty="0"/>
              <a:t>Star Topology</a:t>
            </a:r>
          </a:p>
        </p:txBody>
      </p:sp>
      <p:sp>
        <p:nvSpPr>
          <p:cNvPr id="3" name="Content Placeholder 2">
            <a:extLst>
              <a:ext uri="{FF2B5EF4-FFF2-40B4-BE49-F238E27FC236}">
                <a16:creationId xmlns:a16="http://schemas.microsoft.com/office/drawing/2014/main" id="{3FDEF047-B7C4-4F4F-A2A3-0D5B15C9F202}"/>
              </a:ext>
            </a:extLst>
          </p:cNvPr>
          <p:cNvSpPr>
            <a:spLocks noGrp="1"/>
          </p:cNvSpPr>
          <p:nvPr>
            <p:ph idx="1"/>
          </p:nvPr>
        </p:nvSpPr>
        <p:spPr>
          <a:xfrm>
            <a:off x="676657" y="2011680"/>
            <a:ext cx="6896406" cy="3766185"/>
          </a:xfrm>
        </p:spPr>
        <p:txBody>
          <a:bodyPr anchor="ctr"/>
          <a:lstStyle/>
          <a:p>
            <a:pPr>
              <a:buFont typeface="Wingdings" panose="05000000000000000000" pitchFamily="2" charset="2"/>
              <a:buChar char="q"/>
            </a:pPr>
            <a:r>
              <a:rPr lang="en-US" dirty="0"/>
              <a:t>Usually (especially in consumer electronics) in star communication the central device is not a master (although it can be)</a:t>
            </a:r>
          </a:p>
          <a:p>
            <a:pPr>
              <a:buFont typeface="Wingdings" panose="05000000000000000000" pitchFamily="2" charset="2"/>
              <a:buChar char="q"/>
            </a:pPr>
            <a:r>
              <a:rPr lang="en-US" dirty="0"/>
              <a:t>If any device wants to perform any of communication, the device needs to contact the hub with the desired data and the meta-data required for data re-routing</a:t>
            </a:r>
          </a:p>
        </p:txBody>
      </p:sp>
      <p:pic>
        <p:nvPicPr>
          <p:cNvPr id="1026" name="Picture 2" descr="telecom: ME prep /Chap.1 + Topology Diagram | Quizlet">
            <a:extLst>
              <a:ext uri="{FF2B5EF4-FFF2-40B4-BE49-F238E27FC236}">
                <a16:creationId xmlns:a16="http://schemas.microsoft.com/office/drawing/2014/main" id="{32D9AD0E-4660-4EDC-B8C8-79724A807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063" y="2011680"/>
            <a:ext cx="3856936" cy="376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9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6D3E-E7A2-4AA7-9097-1A43852EC611}"/>
              </a:ext>
            </a:extLst>
          </p:cNvPr>
          <p:cNvSpPr>
            <a:spLocks noGrp="1"/>
          </p:cNvSpPr>
          <p:nvPr>
            <p:ph type="title"/>
          </p:nvPr>
        </p:nvSpPr>
        <p:spPr/>
        <p:txBody>
          <a:bodyPr/>
          <a:lstStyle/>
          <a:p>
            <a:r>
              <a:rPr lang="en-US" dirty="0"/>
              <a:t>Common Bus Topology</a:t>
            </a:r>
          </a:p>
        </p:txBody>
      </p:sp>
      <p:sp>
        <p:nvSpPr>
          <p:cNvPr id="3" name="Content Placeholder 2">
            <a:extLst>
              <a:ext uri="{FF2B5EF4-FFF2-40B4-BE49-F238E27FC236}">
                <a16:creationId xmlns:a16="http://schemas.microsoft.com/office/drawing/2014/main" id="{B51638F5-73EC-40A7-B575-CC0DFE63972F}"/>
              </a:ext>
            </a:extLst>
          </p:cNvPr>
          <p:cNvSpPr>
            <a:spLocks noGrp="1"/>
          </p:cNvSpPr>
          <p:nvPr>
            <p:ph idx="1"/>
          </p:nvPr>
        </p:nvSpPr>
        <p:spPr>
          <a:xfrm>
            <a:off x="676655" y="2011680"/>
            <a:ext cx="6222633" cy="3766185"/>
          </a:xfrm>
        </p:spPr>
        <p:txBody>
          <a:bodyPr anchor="ctr"/>
          <a:lstStyle/>
          <a:p>
            <a:pPr>
              <a:buFont typeface="Wingdings" panose="05000000000000000000" pitchFamily="2" charset="2"/>
              <a:buChar char="q"/>
            </a:pPr>
            <a:r>
              <a:rPr lang="en-US" dirty="0"/>
              <a:t>Usually in embedded system (like the Arduino, cars electronics, smartphones internally), there is at least one master, where the whole system works for the master (like how 4G chip, radio chip, camera module, roughly speaking serve the CPU)</a:t>
            </a:r>
          </a:p>
          <a:p>
            <a:pPr>
              <a:buFont typeface="Wingdings" panose="05000000000000000000" pitchFamily="2" charset="2"/>
              <a:buChar char="q"/>
            </a:pPr>
            <a:r>
              <a:rPr lang="en-US" dirty="0"/>
              <a:t>The Common Bus Topology supports multiple masters</a:t>
            </a:r>
          </a:p>
          <a:p>
            <a:pPr>
              <a:buFont typeface="Wingdings" panose="05000000000000000000" pitchFamily="2" charset="2"/>
              <a:buChar char="q"/>
            </a:pPr>
            <a:r>
              <a:rPr lang="en-US" dirty="0"/>
              <a:t>The master may act as an organizer only but still a have full control over the bus</a:t>
            </a:r>
          </a:p>
        </p:txBody>
      </p:sp>
      <p:pic>
        <p:nvPicPr>
          <p:cNvPr id="4" name="Picture 3">
            <a:extLst>
              <a:ext uri="{FF2B5EF4-FFF2-40B4-BE49-F238E27FC236}">
                <a16:creationId xmlns:a16="http://schemas.microsoft.com/office/drawing/2014/main" id="{C6F8B084-4C3F-4661-AB8A-AC06CE9479D8}"/>
              </a:ext>
            </a:extLst>
          </p:cNvPr>
          <p:cNvPicPr>
            <a:picLocks noChangeAspect="1"/>
          </p:cNvPicPr>
          <p:nvPr/>
        </p:nvPicPr>
        <p:blipFill>
          <a:blip r:embed="rId2"/>
          <a:stretch>
            <a:fillRect/>
          </a:stretch>
        </p:blipFill>
        <p:spPr>
          <a:xfrm>
            <a:off x="6899289" y="1986090"/>
            <a:ext cx="4530710" cy="3817364"/>
          </a:xfrm>
          <a:prstGeom prst="rect">
            <a:avLst/>
          </a:prstGeom>
        </p:spPr>
      </p:pic>
    </p:spTree>
    <p:extLst>
      <p:ext uri="{BB962C8B-B14F-4D97-AF65-F5344CB8AC3E}">
        <p14:creationId xmlns:p14="http://schemas.microsoft.com/office/powerpoint/2010/main" val="52279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33A9-6042-4BF9-9632-13E4803FF897}"/>
              </a:ext>
            </a:extLst>
          </p:cNvPr>
          <p:cNvSpPr>
            <a:spLocks noGrp="1"/>
          </p:cNvSpPr>
          <p:nvPr>
            <p:ph type="title"/>
          </p:nvPr>
        </p:nvSpPr>
        <p:spPr/>
        <p:txBody>
          <a:bodyPr/>
          <a:lstStyle/>
          <a:p>
            <a:r>
              <a:rPr lang="en-US" dirty="0"/>
              <a:t>Serial Peripheral Interface</a:t>
            </a:r>
          </a:p>
        </p:txBody>
      </p:sp>
      <p:sp>
        <p:nvSpPr>
          <p:cNvPr id="3" name="Content Placeholder 2">
            <a:extLst>
              <a:ext uri="{FF2B5EF4-FFF2-40B4-BE49-F238E27FC236}">
                <a16:creationId xmlns:a16="http://schemas.microsoft.com/office/drawing/2014/main" id="{3DD61D16-D145-439E-9C3E-BC11B53977A2}"/>
              </a:ext>
            </a:extLst>
          </p:cNvPr>
          <p:cNvSpPr>
            <a:spLocks noGrp="1"/>
          </p:cNvSpPr>
          <p:nvPr>
            <p:ph idx="1"/>
          </p:nvPr>
        </p:nvSpPr>
        <p:spPr>
          <a:xfrm>
            <a:off x="676657" y="2011680"/>
            <a:ext cx="6010746" cy="3766185"/>
          </a:xfrm>
        </p:spPr>
        <p:txBody>
          <a:bodyPr anchor="ctr">
            <a:normAutofit/>
          </a:bodyPr>
          <a:lstStyle/>
          <a:p>
            <a:pPr>
              <a:buFont typeface="Wingdings" panose="05000000000000000000" pitchFamily="2" charset="2"/>
              <a:buChar char="q"/>
            </a:pPr>
            <a:r>
              <a:rPr lang="en-US" dirty="0"/>
              <a:t>In Arduino practically we connect at most one or two devices</a:t>
            </a:r>
          </a:p>
          <a:p>
            <a:pPr>
              <a:buFont typeface="Wingdings" panose="05000000000000000000" pitchFamily="2" charset="2"/>
              <a:buChar char="q"/>
            </a:pPr>
            <a:r>
              <a:rPr lang="en-US" dirty="0"/>
              <a:t>The common bus consist of “</a:t>
            </a:r>
            <a:r>
              <a:rPr lang="en-US" dirty="0" err="1"/>
              <a:t>MasterOutSlaveIn</a:t>
            </a:r>
            <a:r>
              <a:rPr lang="en-US" dirty="0"/>
              <a:t>”, “</a:t>
            </a:r>
            <a:r>
              <a:rPr lang="en-US" dirty="0" err="1"/>
              <a:t>MasterInSlaveOut</a:t>
            </a:r>
            <a:r>
              <a:rPr lang="en-US" dirty="0"/>
              <a:t>”, “</a:t>
            </a:r>
            <a:r>
              <a:rPr lang="en-US" dirty="0" err="1"/>
              <a:t>SerialClock</a:t>
            </a:r>
            <a:r>
              <a:rPr lang="en-US" dirty="0"/>
              <a:t>”</a:t>
            </a:r>
            <a:endParaRPr lang="ar-LB" dirty="0"/>
          </a:p>
        </p:txBody>
      </p:sp>
      <p:pic>
        <p:nvPicPr>
          <p:cNvPr id="3074" name="Picture 2" descr="Serial Peripheral Interface - Wikipedia">
            <a:extLst>
              <a:ext uri="{FF2B5EF4-FFF2-40B4-BE49-F238E27FC236}">
                <a16:creationId xmlns:a16="http://schemas.microsoft.com/office/drawing/2014/main" id="{DFE3DE9A-F682-4148-B221-B11BF4DFC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3" y="2011680"/>
            <a:ext cx="4742596" cy="3766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1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33A9-6042-4BF9-9632-13E4803FF897}"/>
              </a:ext>
            </a:extLst>
          </p:cNvPr>
          <p:cNvSpPr>
            <a:spLocks noGrp="1"/>
          </p:cNvSpPr>
          <p:nvPr>
            <p:ph type="title"/>
          </p:nvPr>
        </p:nvSpPr>
        <p:spPr/>
        <p:txBody>
          <a:bodyPr/>
          <a:lstStyle/>
          <a:p>
            <a:r>
              <a:rPr lang="en-US" dirty="0"/>
              <a:t>Serial Peripheral Interface</a:t>
            </a:r>
          </a:p>
        </p:txBody>
      </p:sp>
      <p:sp>
        <p:nvSpPr>
          <p:cNvPr id="3" name="Content Placeholder 2">
            <a:extLst>
              <a:ext uri="{FF2B5EF4-FFF2-40B4-BE49-F238E27FC236}">
                <a16:creationId xmlns:a16="http://schemas.microsoft.com/office/drawing/2014/main" id="{3DD61D16-D145-439E-9C3E-BC11B53977A2}"/>
              </a:ext>
            </a:extLst>
          </p:cNvPr>
          <p:cNvSpPr>
            <a:spLocks noGrp="1"/>
          </p:cNvSpPr>
          <p:nvPr>
            <p:ph idx="1"/>
          </p:nvPr>
        </p:nvSpPr>
        <p:spPr>
          <a:xfrm>
            <a:off x="676657" y="2011680"/>
            <a:ext cx="6010746" cy="3766185"/>
          </a:xfrm>
        </p:spPr>
        <p:txBody>
          <a:bodyPr anchor="ctr">
            <a:normAutofit/>
          </a:bodyPr>
          <a:lstStyle/>
          <a:p>
            <a:pPr>
              <a:buFont typeface="Wingdings" panose="05000000000000000000" pitchFamily="2" charset="2"/>
              <a:buChar char="q"/>
            </a:pPr>
            <a:r>
              <a:rPr lang="en-US" dirty="0"/>
              <a:t>As there is MISO &amp; MOSI lines then the SPI protocol is full-duplex</a:t>
            </a:r>
          </a:p>
          <a:p>
            <a:pPr>
              <a:buFont typeface="Wingdings" panose="05000000000000000000" pitchFamily="2" charset="2"/>
              <a:buChar char="q"/>
            </a:pPr>
            <a:r>
              <a:rPr lang="en-US" dirty="0"/>
              <a:t>As of the SCLK the SPI protocol is synchronous</a:t>
            </a:r>
          </a:p>
          <a:p>
            <a:pPr>
              <a:buFont typeface="Wingdings" panose="05000000000000000000" pitchFamily="2" charset="2"/>
              <a:buChar char="q"/>
            </a:pPr>
            <a:r>
              <a:rPr lang="en-US" dirty="0"/>
              <a:t>The SPI protocol doesn’t have in-data package addressing, for selectivity the “</a:t>
            </a:r>
            <a:r>
              <a:rPr lang="en-US" dirty="0" err="1"/>
              <a:t>SlaveSelect</a:t>
            </a:r>
            <a:r>
              <a:rPr lang="en-US" dirty="0"/>
              <a:t>” line is activated with the target slave</a:t>
            </a:r>
          </a:p>
        </p:txBody>
      </p:sp>
      <p:pic>
        <p:nvPicPr>
          <p:cNvPr id="3074" name="Picture 2" descr="Serial Peripheral Interface - Wikipedia">
            <a:extLst>
              <a:ext uri="{FF2B5EF4-FFF2-40B4-BE49-F238E27FC236}">
                <a16:creationId xmlns:a16="http://schemas.microsoft.com/office/drawing/2014/main" id="{DFE3DE9A-F682-4148-B221-B11BF4DFC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3" y="2011680"/>
            <a:ext cx="4742596" cy="3766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23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C850-2CD6-4FAD-8A00-91645B40A297}"/>
              </a:ext>
            </a:extLst>
          </p:cNvPr>
          <p:cNvSpPr>
            <a:spLocks noGrp="1"/>
          </p:cNvSpPr>
          <p:nvPr>
            <p:ph type="title"/>
          </p:nvPr>
        </p:nvSpPr>
        <p:spPr/>
        <p:txBody>
          <a:bodyPr/>
          <a:lstStyle/>
          <a:p>
            <a:r>
              <a:rPr lang="en-US" dirty="0"/>
              <a:t>Pros &amp; Cons of SPI</a:t>
            </a:r>
          </a:p>
        </p:txBody>
      </p:sp>
      <p:sp>
        <p:nvSpPr>
          <p:cNvPr id="3" name="Content Placeholder 2">
            <a:extLst>
              <a:ext uri="{FF2B5EF4-FFF2-40B4-BE49-F238E27FC236}">
                <a16:creationId xmlns:a16="http://schemas.microsoft.com/office/drawing/2014/main" id="{6B4D6F7A-081F-4B17-8DFE-3E20309EA72E}"/>
              </a:ext>
            </a:extLst>
          </p:cNvPr>
          <p:cNvSpPr>
            <a:spLocks noGrp="1"/>
          </p:cNvSpPr>
          <p:nvPr>
            <p:ph idx="1"/>
          </p:nvPr>
        </p:nvSpPr>
        <p:spPr/>
        <p:txBody>
          <a:bodyPr anchor="ctr"/>
          <a:lstStyle/>
          <a:p>
            <a:pPr algn="ctr"/>
            <a:r>
              <a:rPr lang="en-US" dirty="0"/>
              <a:t>Search online for why to use SPI, any why not</a:t>
            </a:r>
          </a:p>
          <a:p>
            <a:pPr algn="ctr"/>
            <a:r>
              <a:rPr lang="en-US" dirty="0"/>
              <a:t>ETC: 5min</a:t>
            </a:r>
          </a:p>
        </p:txBody>
      </p:sp>
    </p:spTree>
    <p:extLst>
      <p:ext uri="{BB962C8B-B14F-4D97-AF65-F5344CB8AC3E}">
        <p14:creationId xmlns:p14="http://schemas.microsoft.com/office/powerpoint/2010/main" val="220056907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1649</TotalTime>
  <Words>780</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 Light</vt:lpstr>
      <vt:lpstr>Wingdings</vt:lpstr>
      <vt:lpstr>Metropolitan</vt:lpstr>
      <vt:lpstr>Arduino Session 12</vt:lpstr>
      <vt:lpstr>Continuing the IR Receiver</vt:lpstr>
      <vt:lpstr>How Communications are Organized</vt:lpstr>
      <vt:lpstr>Types of Network Connections (How devices are connected)</vt:lpstr>
      <vt:lpstr>Star Topology</vt:lpstr>
      <vt:lpstr>Common Bus Topology</vt:lpstr>
      <vt:lpstr>Serial Peripheral Interface</vt:lpstr>
      <vt:lpstr>Serial Peripheral Interface</vt:lpstr>
      <vt:lpstr>Pros &amp; Cons of SPI</vt:lpstr>
      <vt:lpstr>How is SPI device is embedded inside a microcontroller</vt:lpstr>
      <vt:lpstr>How to use SPI registers &amp; Buffer</vt:lpstr>
      <vt:lpstr>How to send Data using SPI</vt:lpstr>
      <vt:lpstr>How to Control a Dummy Slave Arduino</vt:lpstr>
      <vt:lpstr>SPI setting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Session 12</dc:title>
  <dc:creator>hussein allaw</dc:creator>
  <cp:lastModifiedBy>Hussein</cp:lastModifiedBy>
  <cp:revision>28</cp:revision>
  <dcterms:created xsi:type="dcterms:W3CDTF">2021-03-05T18:00:51Z</dcterms:created>
  <dcterms:modified xsi:type="dcterms:W3CDTF">2022-07-09T05:51:00Z</dcterms:modified>
</cp:coreProperties>
</file>