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57" r:id="rId3"/>
    <p:sldId id="289" r:id="rId4"/>
    <p:sldId id="259" r:id="rId5"/>
    <p:sldId id="281" r:id="rId6"/>
    <p:sldId id="288" r:id="rId7"/>
    <p:sldId id="260" r:id="rId8"/>
    <p:sldId id="280" r:id="rId9"/>
    <p:sldId id="261" r:id="rId10"/>
    <p:sldId id="286" r:id="rId11"/>
    <p:sldId id="265" r:id="rId12"/>
    <p:sldId id="262" r:id="rId13"/>
    <p:sldId id="266" r:id="rId14"/>
    <p:sldId id="302" r:id="rId15"/>
    <p:sldId id="263" r:id="rId16"/>
    <p:sldId id="277" r:id="rId17"/>
    <p:sldId id="278" r:id="rId18"/>
    <p:sldId id="273" r:id="rId19"/>
    <p:sldId id="297" r:id="rId20"/>
    <p:sldId id="275" r:id="rId21"/>
    <p:sldId id="276" r:id="rId22"/>
    <p:sldId id="30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675" autoAdjust="0"/>
  </p:normalViewPr>
  <p:slideViewPr>
    <p:cSldViewPr>
      <p:cViewPr>
        <p:scale>
          <a:sx n="58" d="100"/>
          <a:sy n="58" d="100"/>
        </p:scale>
        <p:origin x="-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8F2A-BF20-4E6A-B92B-E884A2023F58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3B6C-7801-411E-9455-AF7E04B7E72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7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37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5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6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23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26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80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3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9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9EE8-0BD6-4479-B664-CC3F716E0BE7}" type="datetimeFigureOut">
              <a:rPr lang="ru-RU" smtClean="0"/>
              <a:pPr/>
              <a:t>07.02.2013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42D7-DC69-40E4-8C3C-BFE28CE481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freshit.net/blog/wp-content/uploads/2012/03/%D0%B0%D0%BD%D0%B0%D1%82%D0%BE%D0%BC%D0%B8%D1%8F-%D0%BF%D0%BE%D1%81%D0%B0%D0%B4%D0%BE%D1%87%D0%BD%D0%BE%D0%B9-%D1%81%D1%82%D1%80%D0%B0%D0%BD%D0%B8%D1%86%D1%8B%D1%84%D0%B8%D0%BD%D0%B0%D0%BB1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ru-RU" dirty="0"/>
              <a:t>Контекстная </a:t>
            </a:r>
            <a:r>
              <a:rPr lang="ru-RU" dirty="0" smtClean="0"/>
              <a:t>реклама </a:t>
            </a:r>
            <a:r>
              <a:rPr lang="ru-RU" dirty="0"/>
              <a:t>Т</a:t>
            </a:r>
            <a:r>
              <a:rPr lang="ru-RU" dirty="0" smtClean="0"/>
              <a:t>ехнологии </a:t>
            </a:r>
            <a:r>
              <a:rPr lang="ru-RU" dirty="0"/>
              <a:t>2013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2852936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Степан Семилетов</a:t>
            </a:r>
            <a:endParaRPr lang="en-US" sz="2800" dirty="0" smtClean="0"/>
          </a:p>
          <a:p>
            <a:r>
              <a:rPr lang="en-US" sz="2800" dirty="0" err="1" smtClean="0"/>
              <a:t>ArrowMedia</a:t>
            </a:r>
            <a:endParaRPr lang="ru-RU" sz="2800" dirty="0" smtClean="0"/>
          </a:p>
          <a:p>
            <a:endParaRPr lang="ru-RU" sz="1800" dirty="0"/>
          </a:p>
        </p:txBody>
      </p:sp>
      <p:pic>
        <p:nvPicPr>
          <p:cNvPr id="4" name="Picture 2" descr="C:\Users\adv2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4475010"/>
            <a:ext cx="1794660" cy="122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395536" y="260648"/>
            <a:ext cx="837377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 smtClean="0">
                <a:latin typeface="+mj-lt"/>
                <a:ea typeface="+mj-ea"/>
                <a:cs typeface="+mj-cs"/>
              </a:rPr>
              <a:t>Отчетность по данным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GA, YM</a:t>
            </a:r>
            <a:endParaRPr lang="ru-RU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9286" name="Содержимое 10"/>
          <p:cNvSpPr>
            <a:spLocks noGrp="1"/>
          </p:cNvSpPr>
          <p:nvPr>
            <p:ph idx="1"/>
          </p:nvPr>
        </p:nvSpPr>
        <p:spPr>
          <a:xfrm>
            <a:off x="214312" y="1080120"/>
            <a:ext cx="8643938" cy="76470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None/>
            </a:pPr>
            <a:r>
              <a:rPr lang="ru-RU" sz="2000" dirty="0" smtClean="0"/>
              <a:t>Цель: </a:t>
            </a:r>
            <a:r>
              <a:rPr lang="ru-RU" sz="2000" b="1" dirty="0" smtClean="0"/>
              <a:t>«Заявка на сайте»  </a:t>
            </a:r>
            <a:r>
              <a:rPr lang="ru-RU" sz="2000" dirty="0" smtClean="0"/>
              <a:t>- посетитель отправил свои контактные данные.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5750" y="5500688"/>
            <a:ext cx="8572500" cy="951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700" b="1" dirty="0">
                <a:latin typeface="+mn-lt"/>
              </a:rPr>
              <a:t>Выводы и рекомендации:</a:t>
            </a:r>
          </a:p>
          <a:p>
            <a:pPr>
              <a:spcBef>
                <a:spcPts val="900"/>
              </a:spcBef>
              <a:defRPr/>
            </a:pPr>
            <a:r>
              <a:rPr lang="ru-RU" sz="1400" dirty="0"/>
              <a:t>1. Уменьшение средней цены </a:t>
            </a:r>
            <a:r>
              <a:rPr lang="ru-RU" sz="1400" dirty="0" smtClean="0"/>
              <a:t>достижения ц</a:t>
            </a:r>
            <a:r>
              <a:rPr lang="ru-RU" sz="1400" dirty="0"/>
              <a:t>е</a:t>
            </a:r>
            <a:r>
              <a:rPr lang="ru-RU" sz="1400" dirty="0" smtClean="0"/>
              <a:t>ли </a:t>
            </a:r>
            <a:r>
              <a:rPr lang="ru-RU" sz="1400" dirty="0"/>
              <a:t>в системе </a:t>
            </a:r>
            <a:r>
              <a:rPr lang="ru-RU" sz="1400" dirty="0" err="1" smtClean="0"/>
              <a:t>Яндекс.Директ</a:t>
            </a:r>
            <a:endParaRPr lang="ru-RU" sz="1400" dirty="0"/>
          </a:p>
          <a:p>
            <a:pPr>
              <a:spcBef>
                <a:spcPts val="400"/>
              </a:spcBef>
              <a:defRPr/>
            </a:pPr>
            <a:r>
              <a:rPr lang="ru-RU" sz="1400" dirty="0"/>
              <a:t>2.  Перераспределение части средств </a:t>
            </a:r>
            <a:r>
              <a:rPr lang="ru-RU" sz="1400" dirty="0" smtClean="0"/>
              <a:t>из Яндекс Директ в </a:t>
            </a:r>
            <a:r>
              <a:rPr lang="en-US" sz="1400" dirty="0" smtClean="0"/>
              <a:t>Google </a:t>
            </a:r>
            <a:r>
              <a:rPr lang="en-US" sz="1400" dirty="0" err="1" smtClean="0"/>
              <a:t>AdWords</a:t>
            </a:r>
            <a:r>
              <a:rPr lang="ru-RU" sz="1400" dirty="0" smtClean="0"/>
              <a:t> (оптимальный по </a:t>
            </a:r>
            <a:r>
              <a:rPr lang="en-US" sz="1400" dirty="0" smtClean="0"/>
              <a:t>ROI </a:t>
            </a:r>
            <a:r>
              <a:rPr lang="ru-RU" sz="1400" dirty="0" smtClean="0"/>
              <a:t>канал).</a:t>
            </a:r>
            <a:endParaRPr lang="ru-RU" sz="14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79413"/>
              </p:ext>
            </p:extLst>
          </p:nvPr>
        </p:nvGraphicFramePr>
        <p:xfrm>
          <a:off x="285750" y="1844824"/>
          <a:ext cx="8318697" cy="3528392"/>
        </p:xfrm>
        <a:graphic>
          <a:graphicData uri="http://schemas.openxmlformats.org/drawingml/2006/table">
            <a:tbl>
              <a:tblPr/>
              <a:tblGrid>
                <a:gridCol w="2736414"/>
                <a:gridCol w="1532391"/>
                <a:gridCol w="2079675"/>
                <a:gridCol w="1970217"/>
              </a:tblGrid>
              <a:tr h="85536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Источник посетителей</a:t>
                      </a:r>
                    </a:p>
                  </a:txBody>
                  <a:tcPr marL="7246" marR="7246" marT="724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Число 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заявок 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/>
                      </a:r>
                      <a:b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</a:b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с сайта</a:t>
                      </a: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Конверсия, %</a:t>
                      </a: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Сред. 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цена заявки, руб.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7246" marR="7246" marT="72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Yandex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Direct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B050"/>
                          </a:solidFill>
                          <a:latin typeface="Book Antiqua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2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,2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FF0000"/>
                          </a:solidFill>
                          <a:latin typeface="Book Antiqua"/>
                        </a:rPr>
                        <a:t>542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Google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AdWords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,4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rgbClr val="00B050"/>
                          </a:solidFill>
                          <a:latin typeface="Book Antiqua"/>
                        </a:rPr>
                        <a:t>284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Begun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(Rambler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)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0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,7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375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Yandex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Organic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1,8%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Book Antiqu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-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6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latin typeface="Book Antiqua"/>
                        </a:rPr>
                        <a:t>Прямые заходы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>
                          <a:solidFill>
                            <a:schemeClr val="tx1"/>
                          </a:solidFill>
                          <a:latin typeface="Book Antiqua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4</a:t>
                      </a:r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,5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ook Antiqua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smtClean="0">
                          <a:solidFill>
                            <a:schemeClr val="tx1"/>
                          </a:solidFill>
                          <a:latin typeface="Book Antiqua"/>
                        </a:rPr>
                        <a:t>-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84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CallTracking</a:t>
            </a:r>
            <a:r>
              <a:rPr lang="en-US" sz="3200" dirty="0" smtClean="0"/>
              <a:t> – </a:t>
            </a:r>
            <a:r>
              <a:rPr lang="ru-RU" sz="3200" dirty="0" smtClean="0"/>
              <a:t>подмена</a:t>
            </a:r>
            <a:r>
              <a:rPr lang="en-US" sz="3200" dirty="0" smtClean="0"/>
              <a:t> </a:t>
            </a:r>
            <a:r>
              <a:rPr lang="ru-RU" sz="3200" dirty="0" smtClean="0"/>
              <a:t>номеров</a:t>
            </a:r>
            <a:endParaRPr lang="ru-RU" sz="3200" dirty="0"/>
          </a:p>
        </p:txBody>
      </p:sp>
      <p:pic>
        <p:nvPicPr>
          <p:cNvPr id="4098" name="Picture 2" descr="C:\Users\adv2\Desktop\Семинар PC\arrowtracker_telef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5"/>
          <a:stretch/>
        </p:blipFill>
        <p:spPr bwMode="auto">
          <a:xfrm>
            <a:off x="560006" y="1124744"/>
            <a:ext cx="7612393" cy="43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Call Tracking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ru-RU" dirty="0" smtClean="0"/>
              <a:t>+  Связывает рекламу и звонки </a:t>
            </a:r>
          </a:p>
          <a:p>
            <a:pPr marL="0" indent="0">
              <a:buNone/>
            </a:pPr>
            <a:r>
              <a:rPr lang="ru-RU" dirty="0" smtClean="0"/>
              <a:t>+  Знаем цену звонка для каждого источника</a:t>
            </a:r>
          </a:p>
          <a:p>
            <a:pPr marL="0" indent="0">
              <a:buNone/>
            </a:pPr>
            <a:r>
              <a:rPr lang="ru-RU" dirty="0" smtClean="0"/>
              <a:t>+  Звонки с точностью до ключевого слова</a:t>
            </a:r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Требует аренды номеров</a:t>
            </a:r>
          </a:p>
          <a:p>
            <a:pPr>
              <a:buFontTx/>
              <a:buChar char="-"/>
            </a:pPr>
            <a:r>
              <a:rPr lang="ru-RU" dirty="0" smtClean="0"/>
              <a:t>Требуется настройка рекламных кампаний</a:t>
            </a:r>
          </a:p>
          <a:p>
            <a:pPr>
              <a:buFontTx/>
              <a:buChar char="-"/>
            </a:pPr>
            <a:r>
              <a:rPr lang="ru-RU" dirty="0" smtClean="0"/>
              <a:t>Выше точность – больше бюджет</a:t>
            </a:r>
          </a:p>
        </p:txBody>
      </p:sp>
    </p:spTree>
    <p:extLst>
      <p:ext uri="{BB962C8B-B14F-4D97-AF65-F5344CB8AC3E}">
        <p14:creationId xmlns:p14="http://schemas.microsoft.com/office/powerpoint/2010/main" val="15060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распределение звонк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97" y="476672"/>
            <a:ext cx="9256210" cy="551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по звонкам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079751"/>
              </p:ext>
            </p:extLst>
          </p:nvPr>
        </p:nvGraphicFramePr>
        <p:xfrm>
          <a:off x="323528" y="1700808"/>
          <a:ext cx="7920881" cy="37141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0280"/>
                <a:gridCol w="1450189"/>
                <a:gridCol w="1716960"/>
                <a:gridCol w="2233452"/>
              </a:tblGrid>
              <a:tr h="11535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/>
                        <a:t>Источник 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/>
                        <a:t>Число звонков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/>
                        <a:t>Расход,</a:t>
                      </a:r>
                    </a:p>
                    <a:p>
                      <a:pPr algn="ctr" fontAlgn="b"/>
                      <a:r>
                        <a:rPr lang="ru-RU" sz="2400" b="1" u="none" strike="noStrike" dirty="0" smtClean="0"/>
                        <a:t>руб.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/>
                        <a:t>Цена звонка, руб.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</a:tr>
              <a:tr h="442163">
                <a:tc>
                  <a:txBody>
                    <a:bodyPr/>
                    <a:lstStyle/>
                    <a:p>
                      <a:pPr lvl="0" algn="ctr" fontAlgn="b"/>
                      <a:r>
                        <a:rPr lang="ru-RU" sz="2400" u="none" strike="noStrike" dirty="0" smtClean="0"/>
                        <a:t>Яндекс</a:t>
                      </a:r>
                      <a:r>
                        <a:rPr lang="ru-RU" sz="2400" u="none" strike="noStrike" baseline="0" dirty="0" smtClean="0"/>
                        <a:t> </a:t>
                      </a:r>
                      <a:r>
                        <a:rPr lang="ru-RU" sz="2400" u="none" strike="noStrike" baseline="0" dirty="0" err="1" smtClean="0"/>
                        <a:t>Директ</a:t>
                      </a:r>
                      <a:endParaRPr lang="en-US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solidFill>
                            <a:srgbClr val="00B050"/>
                          </a:solidFill>
                        </a:rPr>
                        <a:t>52</a:t>
                      </a:r>
                      <a:endParaRPr lang="ru-RU" sz="2400" b="1" i="0" u="none" strike="noStrike" dirty="0">
                        <a:solidFill>
                          <a:srgbClr val="00B050"/>
                        </a:solidFill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/>
                        <a:t>52 900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solidFill>
                            <a:srgbClr val="00B050"/>
                          </a:solidFill>
                        </a:rPr>
                        <a:t>1 017</a:t>
                      </a:r>
                      <a:endParaRPr lang="ru-RU" sz="2400" b="1" i="0" u="none" strike="noStrike" dirty="0">
                        <a:solidFill>
                          <a:srgbClr val="00B050"/>
                        </a:solidFill>
                        <a:latin typeface="Arial Cyr"/>
                      </a:endParaRPr>
                    </a:p>
                  </a:txBody>
                  <a:tcPr marL="0" marR="0" marT="0" marB="0" anchor="ctr"/>
                </a:tc>
              </a:tr>
              <a:tr h="442163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400" u="none" strike="noStrike" dirty="0"/>
                        <a:t>Google </a:t>
                      </a:r>
                      <a:r>
                        <a:rPr lang="en-US" sz="2400" u="none" strike="noStrike" dirty="0" smtClean="0"/>
                        <a:t>AdWords</a:t>
                      </a:r>
                      <a:endParaRPr lang="en-US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/>
                        <a:t>20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/>
                        <a:t>36 </a:t>
                      </a:r>
                      <a:r>
                        <a:rPr lang="ru-RU" sz="2400" u="none" strike="noStrike" dirty="0" smtClean="0"/>
                        <a:t>422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FF0000"/>
                          </a:solidFill>
                        </a:rPr>
                        <a:t>1 821</a:t>
                      </a:r>
                      <a:endParaRPr lang="ru-RU" sz="2400" b="0" i="0" u="none" strike="noStrike" dirty="0">
                        <a:solidFill>
                          <a:srgbClr val="FF0000"/>
                        </a:solidFill>
                        <a:latin typeface="Arial Cyr"/>
                      </a:endParaRPr>
                    </a:p>
                  </a:txBody>
                  <a:tcPr marL="0" marR="0" marT="0" marB="0" anchor="ctr"/>
                </a:tc>
              </a:tr>
              <a:tr h="442163">
                <a:tc>
                  <a:txBody>
                    <a:bodyPr/>
                    <a:lstStyle/>
                    <a:p>
                      <a:pPr lvl="0" algn="ctr" fontAlgn="b"/>
                      <a:r>
                        <a:rPr lang="ru-RU" sz="2400" u="none" strike="noStrike" dirty="0" smtClean="0"/>
                        <a:t>Бегун</a:t>
                      </a:r>
                      <a:endParaRPr lang="en-US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/>
                        <a:t>10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/>
                        <a:t>12 298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/>
                        <a:t>1 230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</a:tr>
              <a:tr h="751819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2400" u="none" strike="noStrike" dirty="0" smtClean="0"/>
                        <a:t>SEO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/>
                        <a:t>30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/>
                        <a:t>50 685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/>
                        <a:t>1 690</a:t>
                      </a:r>
                      <a:endParaRPr lang="ru-RU" sz="2400" b="0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</a:tr>
              <a:tr h="4823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latin typeface="Arial Cyr"/>
                        </a:rPr>
                        <a:t>Итого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/>
                        <a:t>112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/>
                        <a:t>152 305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/>
                        <a:t>1 359</a:t>
                      </a:r>
                      <a:endParaRPr lang="ru-RU" sz="2400" b="1" i="0" u="none" strike="noStrike" dirty="0">
                        <a:latin typeface="Arial Cyr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0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sz="4200" dirty="0" smtClean="0"/>
              <a:t>Главное в работе с агентством</a:t>
            </a:r>
            <a:endParaRPr lang="ru-RU" sz="4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ru-RU" dirty="0" smtClean="0"/>
              <a:t>Определить критерии </a:t>
            </a:r>
            <a:r>
              <a:rPr lang="ru-RU" dirty="0"/>
              <a:t>эффективности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Контролируйте:</a:t>
            </a:r>
          </a:p>
          <a:p>
            <a:pPr lvl="1">
              <a:spcBef>
                <a:spcPts val="2400"/>
              </a:spcBef>
            </a:pPr>
            <a:r>
              <a:rPr lang="ru-RU" dirty="0" smtClean="0"/>
              <a:t>Динамику % конверсии</a:t>
            </a:r>
          </a:p>
          <a:p>
            <a:pPr lvl="1">
              <a:spcBef>
                <a:spcPts val="2400"/>
              </a:spcBef>
            </a:pPr>
            <a:r>
              <a:rPr lang="ru-RU" dirty="0" smtClean="0"/>
              <a:t>Число достижения целей</a:t>
            </a:r>
            <a:r>
              <a:rPr lang="en-US" dirty="0" smtClean="0"/>
              <a:t>/</a:t>
            </a:r>
            <a:r>
              <a:rPr lang="ru-RU" dirty="0" smtClean="0"/>
              <a:t>звонки</a:t>
            </a:r>
          </a:p>
          <a:p>
            <a:pPr lvl="1">
              <a:spcBef>
                <a:spcPts val="2400"/>
              </a:spcBef>
            </a:pPr>
            <a:r>
              <a:rPr lang="ru-RU" dirty="0" smtClean="0"/>
              <a:t>Динамику стоимости привлечения</a:t>
            </a:r>
          </a:p>
          <a:p>
            <a:pPr lvl="1">
              <a:spcBef>
                <a:spcPts val="2400"/>
              </a:spcBef>
            </a:pPr>
            <a:r>
              <a:rPr lang="ru-RU" dirty="0"/>
              <a:t>Возврат </a:t>
            </a:r>
            <a:r>
              <a:rPr lang="ru-RU" dirty="0" smtClean="0"/>
              <a:t>инвестиций </a:t>
            </a:r>
            <a:r>
              <a:rPr lang="en-US" dirty="0" smtClean="0"/>
              <a:t>(ROI)</a:t>
            </a:r>
            <a:endParaRPr lang="ru-RU" dirty="0"/>
          </a:p>
          <a:p>
            <a:pPr lvl="1">
              <a:spcBef>
                <a:spcPts val="2400"/>
              </a:spcBef>
            </a:pPr>
            <a:endParaRPr lang="ru-RU" dirty="0" smtClean="0"/>
          </a:p>
          <a:p>
            <a:pPr>
              <a:spcBef>
                <a:spcPts val="24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80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Идеальна ли ваша реклама?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Утверждены </a:t>
            </a:r>
            <a:r>
              <a:rPr lang="en-US" b="1" dirty="0" smtClean="0"/>
              <a:t>KPI </a:t>
            </a:r>
            <a:r>
              <a:rPr lang="ru-RU" b="1" dirty="0" smtClean="0"/>
              <a:t>и настроено отслеживание.</a:t>
            </a:r>
            <a:br>
              <a:rPr lang="ru-RU" b="1" dirty="0" smtClean="0"/>
            </a:br>
            <a:endParaRPr lang="ru-RU" b="1" dirty="0" smtClean="0"/>
          </a:p>
          <a:p>
            <a:r>
              <a:rPr lang="ru-RU" dirty="0" smtClean="0"/>
              <a:t>Идеал в Яндекс </a:t>
            </a:r>
            <a:r>
              <a:rPr lang="ru-RU" dirty="0" err="1" smtClean="0"/>
              <a:t>Директ</a:t>
            </a:r>
            <a:r>
              <a:rPr lang="ru-RU" dirty="0" smtClean="0"/>
              <a:t>: </a:t>
            </a:r>
          </a:p>
          <a:p>
            <a:pPr>
              <a:buFontTx/>
              <a:buChar char="-"/>
            </a:pPr>
            <a:r>
              <a:rPr lang="ru-RU" sz="2800" dirty="0" smtClean="0"/>
              <a:t>уникальные объявления для каждого ключевого слова</a:t>
            </a:r>
          </a:p>
          <a:p>
            <a:pPr>
              <a:buFontTx/>
              <a:buChar char="-"/>
            </a:pPr>
            <a:r>
              <a:rPr lang="ru-RU" sz="2800" dirty="0"/>
              <a:t>у</a:t>
            </a:r>
            <a:r>
              <a:rPr lang="ru-RU" sz="2800" dirty="0" smtClean="0"/>
              <a:t>величение цены за клик при перезапуске объявления</a:t>
            </a:r>
          </a:p>
          <a:p>
            <a:pPr>
              <a:buFontTx/>
              <a:buChar char="-"/>
            </a:pPr>
            <a:r>
              <a:rPr lang="ru-RU" sz="2800" dirty="0" smtClean="0"/>
              <a:t>отдельные кампании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dirty="0" smtClean="0"/>
              <a:t>категорий и регионов</a:t>
            </a:r>
          </a:p>
          <a:p>
            <a:pPr>
              <a:buFontTx/>
              <a:buChar char="-"/>
            </a:pPr>
            <a:r>
              <a:rPr lang="ru-RU" sz="2800" dirty="0" smtClean="0"/>
              <a:t>отдельные кампании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dirty="0" smtClean="0"/>
              <a:t>поиска </a:t>
            </a:r>
            <a:r>
              <a:rPr lang="ru-RU" sz="2800" dirty="0"/>
              <a:t>и </a:t>
            </a:r>
            <a:r>
              <a:rPr lang="ru-RU" sz="2800" dirty="0" smtClean="0"/>
              <a:t>тематики</a:t>
            </a:r>
            <a:endParaRPr lang="ru-RU" sz="2800" dirty="0"/>
          </a:p>
          <a:p>
            <a:pPr>
              <a:buFontTx/>
              <a:buChar char="-"/>
            </a:pPr>
            <a:endParaRPr lang="ru-RU" sz="2800" dirty="0" smtClean="0"/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http://www.mir-promo.com/assets/images/images/yandex_direc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4"/>
            <a:ext cx="2235696" cy="223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Норматив по </a:t>
            </a:r>
            <a:r>
              <a:rPr lang="en-US" dirty="0" smtClean="0"/>
              <a:t>Google</a:t>
            </a:r>
            <a:r>
              <a:rPr lang="ru-RU" dirty="0" smtClean="0"/>
              <a:t> </a:t>
            </a:r>
            <a:r>
              <a:rPr lang="en-US" dirty="0" err="1" smtClean="0"/>
              <a:t>AdWords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Разные кампании для поиска и тематики</a:t>
            </a:r>
          </a:p>
          <a:p>
            <a:r>
              <a:rPr lang="ru-RU" dirty="0" smtClean="0"/>
              <a:t>1 группа – 1 ключевое слово</a:t>
            </a:r>
          </a:p>
          <a:p>
            <a:r>
              <a:rPr lang="ru-RU" dirty="0" smtClean="0"/>
              <a:t>«Показатель качества» </a:t>
            </a:r>
            <a:r>
              <a:rPr lang="en-US" dirty="0" smtClean="0"/>
              <a:t>&gt;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ru-RU" dirty="0" smtClean="0"/>
              <a:t>для «основных» слов</a:t>
            </a:r>
          </a:p>
          <a:p>
            <a:r>
              <a:rPr lang="ru-RU" dirty="0" smtClean="0"/>
              <a:t>Баннеры и тексты в сети (КМС)</a:t>
            </a:r>
          </a:p>
          <a:p>
            <a:r>
              <a:rPr lang="ru-RU" dirty="0" smtClean="0"/>
              <a:t>Расширения объявлений</a:t>
            </a:r>
          </a:p>
          <a:p>
            <a:r>
              <a:rPr lang="ru-RU" dirty="0" smtClean="0"/>
              <a:t>Ремаркетинг</a:t>
            </a:r>
            <a:endParaRPr lang="ru-RU" dirty="0"/>
          </a:p>
        </p:txBody>
      </p:sp>
      <p:pic>
        <p:nvPicPr>
          <p:cNvPr id="1026" name="Picture 2" descr="http://thietkewebdep.edu.vn/wp-content/uploads/2012/08/google-adwords-tai-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31589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рекламой единой!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Четкая структура в виде списка </a:t>
            </a:r>
          </a:p>
          <a:p>
            <a:r>
              <a:rPr lang="ru-RU" dirty="0"/>
              <a:t>Заголовок и подзаголовки – 90% успеха</a:t>
            </a:r>
          </a:p>
          <a:p>
            <a:r>
              <a:rPr lang="ru-RU" dirty="0" smtClean="0"/>
              <a:t>Суть и смысл в первом экране</a:t>
            </a:r>
            <a:endParaRPr lang="ru-RU" dirty="0"/>
          </a:p>
          <a:p>
            <a:r>
              <a:rPr lang="ru-RU" dirty="0" smtClean="0"/>
              <a:t>Крупные кнопки «</a:t>
            </a:r>
            <a:r>
              <a:rPr lang="en-US" dirty="0" smtClean="0"/>
              <a:t>Call to Action</a:t>
            </a:r>
            <a:r>
              <a:rPr lang="ru-RU" dirty="0" smtClean="0"/>
              <a:t>»</a:t>
            </a:r>
          </a:p>
          <a:p>
            <a:r>
              <a:rPr lang="ru-RU" dirty="0"/>
              <a:t>Призыв к действию в конце </a:t>
            </a:r>
            <a:r>
              <a:rPr lang="ru-RU" dirty="0" smtClean="0"/>
              <a:t>страницы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7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://freshit.net/blog/wp-content/uploads/2012/03/%D0%B0%D0%BD%D0%B0%D1%82%D0%BE%D0%BC%D0%B8%D1%8F-%D0%BF%D0%BE%D1%81%D0%B0%D0%B4%D0%BE%D1%87%D0%BD%D0%BE%D0%B9-%D1%81%D1%82%D1%80%D0%B0%D0%BD%D0%B8%D1%86%D1%8B%D1%84%D0%B8%D0%BD%D0%B0%D0%BB1.jpg">
            <a:hlinkClick r:id="rId2"/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5689" r="1173" b="66360"/>
          <a:stretch/>
        </p:blipFill>
        <p:spPr bwMode="auto">
          <a:xfrm>
            <a:off x="62752" y="295834"/>
            <a:ext cx="9044735" cy="6518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6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/>
          <a:lstStyle/>
          <a:p>
            <a:r>
              <a:rPr lang="ru-RU" dirty="0" smtClean="0"/>
              <a:t>Не хочу заморачиваться!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idx="1"/>
          </p:nvPr>
        </p:nvSpPr>
        <p:spPr>
          <a:xfrm>
            <a:off x="457200" y="2781300"/>
            <a:ext cx="8229600" cy="3344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Простой критерий выбора агентства</a:t>
            </a:r>
          </a:p>
          <a:p>
            <a:pPr marL="0" indent="0">
              <a:buNone/>
            </a:pPr>
            <a:endParaRPr lang="ru-RU" sz="3600" dirty="0" smtClean="0"/>
          </a:p>
        </p:txBody>
      </p:sp>
      <p:pic>
        <p:nvPicPr>
          <p:cNvPr id="2050" name="Picture 2" descr="C:\Users\adv2\Desktop\Семинар PC\gold_ya_dir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9062"/>
            <a:ext cx="14763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v2\Desktop\Семинар PC\ga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84" y="3929063"/>
            <a:ext cx="13462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v2\Desktop\Семинар PC\banner.begun.12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57" y="4221088"/>
            <a:ext cx="1434321" cy="8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rwm.ru/sites/all/themes/default/images/awards-a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66" y="3929062"/>
            <a:ext cx="1346199" cy="13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улучшить страницы?</a:t>
            </a:r>
            <a:br>
              <a:rPr lang="ru-RU" dirty="0" smtClean="0"/>
            </a:br>
            <a:r>
              <a:rPr lang="ru-RU" dirty="0" smtClean="0"/>
              <a:t>Простейшие тесты!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endParaRPr lang="ru-RU" sz="1800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Незнакомый с вашим сайтом человек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Достаточно 4-х человек, чтобы понять главные проблемы сайта.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Дайте задание что-то купить или найти  и посмотрите, что получится </a:t>
            </a:r>
            <a:r>
              <a:rPr lang="ru-RU" dirty="0" smtClean="0">
                <a:sym typeface="Wingdings" pitchFamily="2" charset="2"/>
              </a:rPr>
              <a:t> </a:t>
            </a:r>
            <a:endParaRPr lang="ru-RU" dirty="0" smtClean="0"/>
          </a:p>
          <a:p>
            <a:pPr marL="0" indent="0">
              <a:spcBef>
                <a:spcPts val="24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5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Реклама с оплатой </a:t>
            </a:r>
            <a:br>
              <a:rPr lang="ru-RU" sz="3600" dirty="0" smtClean="0"/>
            </a:br>
            <a:r>
              <a:rPr lang="ru-RU" sz="3600" dirty="0" smtClean="0"/>
              <a:t>за результат (</a:t>
            </a:r>
            <a:r>
              <a:rPr lang="en-US" sz="3600" dirty="0" smtClean="0"/>
              <a:t>CPA</a:t>
            </a:r>
            <a:r>
              <a:rPr lang="ru-RU" sz="3600" dirty="0" smtClean="0"/>
              <a:t>, «</a:t>
            </a:r>
            <a:r>
              <a:rPr lang="ru-RU" sz="3600" dirty="0" err="1" smtClean="0"/>
              <a:t>лидогенерация</a:t>
            </a:r>
            <a:r>
              <a:rPr lang="ru-RU" sz="3600" dirty="0" smtClean="0"/>
              <a:t>»)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+  хороша для массовых услуг</a:t>
            </a:r>
          </a:p>
          <a:p>
            <a:pPr marL="0" indent="0">
              <a:buNone/>
            </a:pPr>
            <a:r>
              <a:rPr lang="ru-RU" dirty="0" smtClean="0"/>
              <a:t>+  подходит ленивым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ru-RU" b="1" dirty="0" smtClean="0"/>
              <a:t>нет контроля и управления</a:t>
            </a:r>
          </a:p>
          <a:p>
            <a:pPr>
              <a:buFontTx/>
              <a:buChar char="-"/>
            </a:pPr>
            <a:r>
              <a:rPr lang="ru-RU" dirty="0" smtClean="0"/>
              <a:t>не работает на «узких» рынках</a:t>
            </a:r>
          </a:p>
          <a:p>
            <a:pPr>
              <a:buFontTx/>
              <a:buChar char="-"/>
            </a:pPr>
            <a:r>
              <a:rPr lang="ru-RU" dirty="0" smtClean="0"/>
              <a:t>снижает риски, повышает затраты</a:t>
            </a:r>
          </a:p>
          <a:p>
            <a:pPr>
              <a:buFontTx/>
              <a:buChar char="-"/>
            </a:pPr>
            <a:r>
              <a:rPr lang="ru-RU" dirty="0"/>
              <a:t>р</a:t>
            </a:r>
            <a:r>
              <a:rPr lang="ru-RU" dirty="0" smtClean="0"/>
              <a:t>екламодатель не управляет ценой</a:t>
            </a:r>
          </a:p>
          <a:p>
            <a:pPr>
              <a:buFontTx/>
              <a:buChar char="-"/>
            </a:pPr>
            <a:r>
              <a:rPr lang="ru-RU" dirty="0" smtClean="0"/>
              <a:t>не развивает бизнес: -знания, -опыт, -общение</a:t>
            </a:r>
          </a:p>
        </p:txBody>
      </p:sp>
    </p:spTree>
    <p:extLst>
      <p:ext uri="{BB962C8B-B14F-4D97-AF65-F5344CB8AC3E}">
        <p14:creationId xmlns:p14="http://schemas.microsoft.com/office/powerpoint/2010/main" val="40214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268760"/>
            <a:ext cx="6400800" cy="72008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Степан Семилетов</a:t>
            </a:r>
            <a:endParaRPr lang="ru-RU" sz="1800" dirty="0"/>
          </a:p>
        </p:txBody>
      </p:sp>
      <p:pic>
        <p:nvPicPr>
          <p:cNvPr id="4" name="Picture 2" descr="C:\Users\adv2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48880"/>
            <a:ext cx="27363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776" y="4509120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ЭрроуМедиа</a:t>
            </a:r>
            <a:endParaRPr lang="ru-RU" sz="3200" dirty="0" smtClean="0"/>
          </a:p>
          <a:p>
            <a:pPr algn="ctr"/>
            <a:r>
              <a:rPr lang="en-US" sz="3200" dirty="0" smtClean="0"/>
              <a:t>www.arwm.ru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0787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572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Другой критерий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1944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Хорошо = звонки и продажи! 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Но! </a:t>
            </a:r>
            <a:endParaRPr lang="ru-RU" sz="2800" dirty="0" smtClean="0"/>
          </a:p>
          <a:p>
            <a:pPr marL="0" indent="0" algn="ctr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3600" dirty="0" smtClean="0"/>
          </a:p>
        </p:txBody>
      </p:sp>
      <p:pic>
        <p:nvPicPr>
          <p:cNvPr id="1026" name="Picture 2" descr="http://www.medicus.ru/images/upload/92657.jpg?pha_id=55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43" y="3874649"/>
            <a:ext cx="1460219" cy="217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4365104"/>
            <a:ext cx="63688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Часть бюджета приносит результат,</a:t>
            </a:r>
            <a:br>
              <a:rPr lang="ru-RU" sz="3200" dirty="0"/>
            </a:br>
            <a:r>
              <a:rPr lang="ru-RU" sz="3200" dirty="0"/>
              <a:t> часть – тратится впустую</a:t>
            </a:r>
            <a:r>
              <a:rPr lang="ru-RU" sz="3200" dirty="0" smtClean="0"/>
              <a:t>…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9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Правильный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564904"/>
            <a:ext cx="4038600" cy="35612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НЕ интернет-магазин</a:t>
            </a:r>
          </a:p>
          <a:p>
            <a:pPr marL="114300" indent="0" algn="ctr">
              <a:buNone/>
            </a:pPr>
            <a:r>
              <a:rPr lang="ru-RU" sz="1200" dirty="0" smtClean="0"/>
              <a:t>  </a:t>
            </a:r>
          </a:p>
          <a:p>
            <a:r>
              <a:rPr lang="ru-RU" sz="2400" dirty="0" smtClean="0"/>
              <a:t>Посещение страницы контактов</a:t>
            </a:r>
          </a:p>
          <a:p>
            <a:r>
              <a:rPr lang="ru-RU" sz="2400" dirty="0" smtClean="0"/>
              <a:t>Просмотр «О компании» </a:t>
            </a:r>
          </a:p>
          <a:p>
            <a:r>
              <a:rPr lang="ru-RU" sz="2400" dirty="0" smtClean="0"/>
              <a:t>Показатель отказов</a:t>
            </a:r>
          </a:p>
          <a:p>
            <a:r>
              <a:rPr lang="ru-RU" sz="2400" b="1" dirty="0" smtClean="0"/>
              <a:t>Оформление заявки</a:t>
            </a:r>
          </a:p>
          <a:p>
            <a:r>
              <a:rPr lang="ru-RU" sz="2400" b="1" dirty="0" smtClean="0"/>
              <a:t>Звонок</a:t>
            </a:r>
            <a:endParaRPr lang="ru-RU" sz="2400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16016" y="2564904"/>
            <a:ext cx="4038600" cy="35283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dirty="0" smtClean="0"/>
              <a:t>Интернет-магазин</a:t>
            </a:r>
          </a:p>
          <a:p>
            <a:pPr marL="0" indent="0">
              <a:buNone/>
            </a:pPr>
            <a:r>
              <a:rPr lang="ru-RU" sz="1100" dirty="0" smtClean="0"/>
              <a:t>  </a:t>
            </a:r>
          </a:p>
          <a:p>
            <a:r>
              <a:rPr lang="ru-RU" sz="2400" dirty="0" smtClean="0"/>
              <a:t>Просмотр более 5 стр. каталога</a:t>
            </a:r>
          </a:p>
          <a:p>
            <a:r>
              <a:rPr lang="ru-RU" sz="2400" dirty="0" smtClean="0"/>
              <a:t>Добавление в корзину</a:t>
            </a:r>
          </a:p>
          <a:p>
            <a:r>
              <a:rPr lang="ru-RU" sz="2400" b="1" dirty="0" smtClean="0"/>
              <a:t>Подтверждение заказа</a:t>
            </a:r>
          </a:p>
          <a:p>
            <a:r>
              <a:rPr lang="ru-RU" sz="2400" dirty="0" smtClean="0"/>
              <a:t>Регистрация на сайте</a:t>
            </a:r>
          </a:p>
          <a:p>
            <a:r>
              <a:rPr lang="ru-RU" sz="2400" b="1" dirty="0" smtClean="0"/>
              <a:t>Звонок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2846" y="1283623"/>
            <a:ext cx="6771522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ru-RU" sz="3200" dirty="0">
                <a:solidFill>
                  <a:srgbClr val="00B050"/>
                </a:solidFill>
              </a:rPr>
              <a:t>Целевое действие на </a:t>
            </a:r>
            <a:r>
              <a:rPr lang="ru-RU" sz="3200" dirty="0" smtClean="0">
                <a:solidFill>
                  <a:srgbClr val="00B050"/>
                </a:solidFill>
              </a:rPr>
              <a:t>сайте (</a:t>
            </a:r>
            <a:r>
              <a:rPr lang="en-US" sz="3200" dirty="0" smtClean="0">
                <a:solidFill>
                  <a:srgbClr val="00B050"/>
                </a:solidFill>
              </a:rPr>
              <a:t>KPI)</a:t>
            </a:r>
            <a:endParaRPr lang="ru-RU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Инструменты</a:t>
            </a:r>
            <a:r>
              <a:rPr lang="ru-RU" sz="36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204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Google Analytics</a:t>
            </a:r>
            <a:endParaRPr lang="ru-RU" sz="54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ru-RU" sz="5400" dirty="0" smtClean="0"/>
              <a:t>Яндекс Метрика</a:t>
            </a:r>
            <a:endParaRPr lang="en-US" sz="5400" dirty="0" smtClean="0"/>
          </a:p>
          <a:p>
            <a:pPr marL="0" indent="0" algn="ctr">
              <a:buNone/>
            </a:pPr>
            <a:endParaRPr lang="ru-RU" sz="2800" dirty="0" smtClean="0"/>
          </a:p>
          <a:p>
            <a:pPr marL="0" indent="0" algn="ctr">
              <a:buNone/>
            </a:pPr>
            <a:r>
              <a:rPr lang="en-US" sz="5400" dirty="0" err="1" smtClean="0"/>
              <a:t>Calltracking</a:t>
            </a:r>
            <a:r>
              <a:rPr lang="ru-RU" sz="5400" dirty="0" smtClean="0"/>
              <a:t>-системы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788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Analytics </a:t>
            </a:r>
            <a:r>
              <a:rPr lang="ru-RU" dirty="0" smtClean="0"/>
              <a:t>- целевые действия для НЕ интернет-магазина</a:t>
            </a:r>
            <a:endParaRPr lang="ru-RU" dirty="0"/>
          </a:p>
        </p:txBody>
      </p:sp>
      <p:pic>
        <p:nvPicPr>
          <p:cNvPr id="5" name="Picture 6" descr="C:\Users\adv2\Desktop\Семинар\цели НЕ И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843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marL="0" indent="0"/>
            <a:r>
              <a:rPr lang="en-US" dirty="0"/>
              <a:t>Google </a:t>
            </a:r>
            <a:r>
              <a:rPr lang="en-US" dirty="0" smtClean="0"/>
              <a:t>Analytics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5136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+</a:t>
            </a:r>
            <a:r>
              <a:rPr lang="ru-RU" dirty="0" smtClean="0"/>
              <a:t> сравнение разных каналов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позволяет управлять эффективностью РК</a:t>
            </a:r>
          </a:p>
          <a:p>
            <a:pPr marL="0" indent="0">
              <a:buNone/>
            </a:pPr>
            <a:r>
              <a:rPr lang="ru-RU" dirty="0" smtClean="0"/>
              <a:t>+ выявление проблем на сайте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dirty="0" smtClean="0"/>
              <a:t>- отслеживание </a:t>
            </a:r>
            <a:r>
              <a:rPr lang="ru-RU" dirty="0" err="1" smtClean="0"/>
              <a:t>Директа</a:t>
            </a:r>
            <a:r>
              <a:rPr lang="ru-RU" dirty="0" smtClean="0"/>
              <a:t> требует настройки</a:t>
            </a:r>
          </a:p>
          <a:p>
            <a:pPr marL="0" indent="0">
              <a:buNone/>
            </a:pPr>
            <a:r>
              <a:rPr lang="ru-RU" dirty="0" smtClean="0"/>
              <a:t>- не дает понимания офлайн-активности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0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Яндекс</a:t>
            </a:r>
            <a:r>
              <a:rPr lang="en-US" sz="3600" dirty="0" smtClean="0"/>
              <a:t> </a:t>
            </a:r>
            <a:r>
              <a:rPr lang="ru-RU" sz="3600" dirty="0" smtClean="0"/>
              <a:t>Метрика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adv2\Desktop\Семинар PC\Яндекс.Метрика  Цели CP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424936" cy="50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Яндекс Метрика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13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+ отслеживает Директ и </a:t>
            </a:r>
            <a:r>
              <a:rPr lang="en-US" dirty="0" err="1" smtClean="0"/>
              <a:t>Ad</a:t>
            </a:r>
            <a:r>
              <a:rPr lang="en-US" dirty="0" err="1"/>
              <a:t>W</a:t>
            </a:r>
            <a:r>
              <a:rPr lang="en-US" dirty="0" err="1" smtClean="0"/>
              <a:t>ords</a:t>
            </a:r>
            <a:r>
              <a:rPr lang="ru-RU" dirty="0" smtClean="0"/>
              <a:t> автоматически</a:t>
            </a:r>
          </a:p>
          <a:p>
            <a:pPr marL="0" indent="0">
              <a:buNone/>
            </a:pPr>
            <a:r>
              <a:rPr lang="ru-RU" dirty="0" smtClean="0"/>
              <a:t>+ показывает видеозапись сессии</a:t>
            </a:r>
          </a:p>
          <a:p>
            <a:pPr marL="0" indent="0">
              <a:buNone/>
            </a:pPr>
            <a:r>
              <a:rPr lang="ru-RU" dirty="0" smtClean="0"/>
              <a:t>+ отслеживает звонки по рекламе в </a:t>
            </a:r>
            <a:r>
              <a:rPr lang="ru-RU" dirty="0" err="1" smtClean="0"/>
              <a:t>Директе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 позволяет анализировать формы заказа</a:t>
            </a:r>
          </a:p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endParaRPr lang="ru-RU" sz="1700" dirty="0"/>
          </a:p>
          <a:p>
            <a:pPr>
              <a:buFontTx/>
              <a:buChar char="-"/>
            </a:pPr>
            <a:r>
              <a:rPr lang="ru-RU" dirty="0" smtClean="0"/>
              <a:t>неточные данные по </a:t>
            </a:r>
            <a:r>
              <a:rPr lang="en-US" dirty="0" smtClean="0"/>
              <a:t>AdWords</a:t>
            </a:r>
          </a:p>
          <a:p>
            <a:pPr>
              <a:buFontTx/>
              <a:buChar char="-"/>
            </a:pPr>
            <a:r>
              <a:rPr lang="ru-RU" dirty="0" smtClean="0"/>
              <a:t>сложность сравнения разных источников</a:t>
            </a:r>
          </a:p>
          <a:p>
            <a:pPr>
              <a:buFontTx/>
              <a:buChar char="-"/>
            </a:pPr>
            <a:r>
              <a:rPr lang="ru-RU" dirty="0" smtClean="0"/>
              <a:t>нет привязки к деньгам (на уровне кампаний и ключевых слов)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6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531</Words>
  <Application>Microsoft Office PowerPoint</Application>
  <PresentationFormat>Экран (4:3)</PresentationFormat>
  <Paragraphs>162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Контекстная реклама Технологии 2013</vt:lpstr>
      <vt:lpstr>Не хочу заморачиваться!</vt:lpstr>
      <vt:lpstr>Другой критерий</vt:lpstr>
      <vt:lpstr>  Правильный критерий</vt:lpstr>
      <vt:lpstr>Инструменты:</vt:lpstr>
      <vt:lpstr>Google Analytics - целевые действия для НЕ интернет-магазина</vt:lpstr>
      <vt:lpstr>Google Analytics</vt:lpstr>
      <vt:lpstr>Яндекс Метрика </vt:lpstr>
      <vt:lpstr>Яндекс Метрика</vt:lpstr>
      <vt:lpstr>Презентация PowerPoint</vt:lpstr>
      <vt:lpstr>CallTracking – подмена номеров</vt:lpstr>
      <vt:lpstr>Call Tracking</vt:lpstr>
      <vt:lpstr>Презентация PowerPoint</vt:lpstr>
      <vt:lpstr>Отчет по звонкам</vt:lpstr>
      <vt:lpstr>Главное в работе с агентством</vt:lpstr>
      <vt:lpstr>Идеальна ли ваша реклама?</vt:lpstr>
      <vt:lpstr>Норматив по Google AdWords</vt:lpstr>
      <vt:lpstr>Не рекламой единой!</vt:lpstr>
      <vt:lpstr>Презентация PowerPoint</vt:lpstr>
      <vt:lpstr>Как улучшить страницы? Простейшие тесты!</vt:lpstr>
      <vt:lpstr>Реклама с оплатой  за результат (CPA, «лидогенерация»)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Выбирайте не агентство, выбирайте эффективность</dc:title>
  <dc:creator>Горностаев</dc:creator>
  <cp:lastModifiedBy>User</cp:lastModifiedBy>
  <cp:revision>80</cp:revision>
  <dcterms:created xsi:type="dcterms:W3CDTF">2011-10-27T09:54:05Z</dcterms:created>
  <dcterms:modified xsi:type="dcterms:W3CDTF">2013-02-07T10:30:25Z</dcterms:modified>
</cp:coreProperties>
</file>