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3" r:id="rId4"/>
    <p:sldId id="291" r:id="rId5"/>
    <p:sldId id="292" r:id="rId6"/>
    <p:sldId id="293" r:id="rId7"/>
    <p:sldId id="272" r:id="rId8"/>
    <p:sldId id="294" r:id="rId9"/>
    <p:sldId id="276" r:id="rId10"/>
    <p:sldId id="277" r:id="rId11"/>
    <p:sldId id="290" r:id="rId12"/>
    <p:sldId id="278" r:id="rId13"/>
    <p:sldId id="279" r:id="rId14"/>
    <p:sldId id="287" r:id="rId15"/>
    <p:sldId id="280" r:id="rId16"/>
    <p:sldId id="281"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E4EF"/>
    <a:srgbClr val="E7F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3" d="100"/>
          <a:sy n="113" d="100"/>
        </p:scale>
        <p:origin x="115"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1A1D4-08C3-7817-5CCB-5B8E320957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0A076D-D0C8-DA4E-A95D-449C7C5F57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445E08-1C6E-790C-6E13-AC9B864F7357}"/>
              </a:ext>
            </a:extLst>
          </p:cNvPr>
          <p:cNvSpPr>
            <a:spLocks noGrp="1"/>
          </p:cNvSpPr>
          <p:nvPr>
            <p:ph type="dt" sz="half" idx="10"/>
          </p:nvPr>
        </p:nvSpPr>
        <p:spPr/>
        <p:txBody>
          <a:bodyPr/>
          <a:lstStyle/>
          <a:p>
            <a:fld id="{9B85D830-A387-45C5-A166-900D1325A226}" type="datetimeFigureOut">
              <a:rPr lang="en-US" smtClean="0"/>
              <a:t>4/19/2023</a:t>
            </a:fld>
            <a:endParaRPr lang="en-US"/>
          </a:p>
        </p:txBody>
      </p:sp>
      <p:sp>
        <p:nvSpPr>
          <p:cNvPr id="5" name="Footer Placeholder 4">
            <a:extLst>
              <a:ext uri="{FF2B5EF4-FFF2-40B4-BE49-F238E27FC236}">
                <a16:creationId xmlns:a16="http://schemas.microsoft.com/office/drawing/2014/main" id="{28E0F760-6AAD-0CBB-055F-B6E566FAC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0A134-4C6A-D5B8-A2B7-9B97845D482A}"/>
              </a:ext>
            </a:extLst>
          </p:cNvPr>
          <p:cNvSpPr>
            <a:spLocks noGrp="1"/>
          </p:cNvSpPr>
          <p:nvPr>
            <p:ph type="sldNum" sz="quarter" idx="12"/>
          </p:nvPr>
        </p:nvSpPr>
        <p:spPr/>
        <p:txBody>
          <a:bodyPr/>
          <a:lstStyle/>
          <a:p>
            <a:fld id="{6D182A39-842F-417D-851E-12556B167359}" type="slidenum">
              <a:rPr lang="en-US" smtClean="0"/>
              <a:t>‹#›</a:t>
            </a:fld>
            <a:endParaRPr lang="en-US"/>
          </a:p>
        </p:txBody>
      </p:sp>
    </p:spTree>
    <p:extLst>
      <p:ext uri="{BB962C8B-B14F-4D97-AF65-F5344CB8AC3E}">
        <p14:creationId xmlns:p14="http://schemas.microsoft.com/office/powerpoint/2010/main" val="83454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0700C-8C1A-0AC1-1BA3-6F067201BC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064D4D-B734-DD39-17C7-CE45B69579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722737-6BB6-483A-E9BC-D80B50F412C4}"/>
              </a:ext>
            </a:extLst>
          </p:cNvPr>
          <p:cNvSpPr>
            <a:spLocks noGrp="1"/>
          </p:cNvSpPr>
          <p:nvPr>
            <p:ph type="dt" sz="half" idx="10"/>
          </p:nvPr>
        </p:nvSpPr>
        <p:spPr/>
        <p:txBody>
          <a:bodyPr/>
          <a:lstStyle/>
          <a:p>
            <a:fld id="{9B85D830-A387-45C5-A166-900D1325A226}" type="datetimeFigureOut">
              <a:rPr lang="en-US" smtClean="0"/>
              <a:t>4/19/2023</a:t>
            </a:fld>
            <a:endParaRPr lang="en-US"/>
          </a:p>
        </p:txBody>
      </p:sp>
      <p:sp>
        <p:nvSpPr>
          <p:cNvPr id="5" name="Footer Placeholder 4">
            <a:extLst>
              <a:ext uri="{FF2B5EF4-FFF2-40B4-BE49-F238E27FC236}">
                <a16:creationId xmlns:a16="http://schemas.microsoft.com/office/drawing/2014/main" id="{560B17AF-BAA9-02BB-47BE-843F1DFA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DA42B-F5E6-AB0B-FFF3-A7ABE82EE0C8}"/>
              </a:ext>
            </a:extLst>
          </p:cNvPr>
          <p:cNvSpPr>
            <a:spLocks noGrp="1"/>
          </p:cNvSpPr>
          <p:nvPr>
            <p:ph type="sldNum" sz="quarter" idx="12"/>
          </p:nvPr>
        </p:nvSpPr>
        <p:spPr/>
        <p:txBody>
          <a:bodyPr/>
          <a:lstStyle/>
          <a:p>
            <a:fld id="{6D182A39-842F-417D-851E-12556B167359}" type="slidenum">
              <a:rPr lang="en-US" smtClean="0"/>
              <a:t>‹#›</a:t>
            </a:fld>
            <a:endParaRPr lang="en-US"/>
          </a:p>
        </p:txBody>
      </p:sp>
    </p:spTree>
    <p:extLst>
      <p:ext uri="{BB962C8B-B14F-4D97-AF65-F5344CB8AC3E}">
        <p14:creationId xmlns:p14="http://schemas.microsoft.com/office/powerpoint/2010/main" val="3431248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ECCC1F-09EE-7948-C7AE-4A61CCE6B5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41450C-038A-94BD-A981-D8B5482B14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5FC17B-055C-E4AD-7E05-3319AA277921}"/>
              </a:ext>
            </a:extLst>
          </p:cNvPr>
          <p:cNvSpPr>
            <a:spLocks noGrp="1"/>
          </p:cNvSpPr>
          <p:nvPr>
            <p:ph type="dt" sz="half" idx="10"/>
          </p:nvPr>
        </p:nvSpPr>
        <p:spPr/>
        <p:txBody>
          <a:bodyPr/>
          <a:lstStyle/>
          <a:p>
            <a:fld id="{9B85D830-A387-45C5-A166-900D1325A226}" type="datetimeFigureOut">
              <a:rPr lang="en-US" smtClean="0"/>
              <a:t>4/19/2023</a:t>
            </a:fld>
            <a:endParaRPr lang="en-US"/>
          </a:p>
        </p:txBody>
      </p:sp>
      <p:sp>
        <p:nvSpPr>
          <p:cNvPr id="5" name="Footer Placeholder 4">
            <a:extLst>
              <a:ext uri="{FF2B5EF4-FFF2-40B4-BE49-F238E27FC236}">
                <a16:creationId xmlns:a16="http://schemas.microsoft.com/office/drawing/2014/main" id="{CEBA1CA9-C350-C1EB-A130-BA08155A4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92B0F0-2D03-0774-A328-5AEE30215153}"/>
              </a:ext>
            </a:extLst>
          </p:cNvPr>
          <p:cNvSpPr>
            <a:spLocks noGrp="1"/>
          </p:cNvSpPr>
          <p:nvPr>
            <p:ph type="sldNum" sz="quarter" idx="12"/>
          </p:nvPr>
        </p:nvSpPr>
        <p:spPr/>
        <p:txBody>
          <a:bodyPr/>
          <a:lstStyle/>
          <a:p>
            <a:fld id="{6D182A39-842F-417D-851E-12556B167359}" type="slidenum">
              <a:rPr lang="en-US" smtClean="0"/>
              <a:t>‹#›</a:t>
            </a:fld>
            <a:endParaRPr lang="en-US"/>
          </a:p>
        </p:txBody>
      </p:sp>
    </p:spTree>
    <p:extLst>
      <p:ext uri="{BB962C8B-B14F-4D97-AF65-F5344CB8AC3E}">
        <p14:creationId xmlns:p14="http://schemas.microsoft.com/office/powerpoint/2010/main" val="3404791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95A43-5E94-A57D-FB5E-EF5BFB40A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A5B7AF-5BE8-B270-37B7-084DFA509D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76410-0F82-B7FE-55D2-B8B5A5BD35E4}"/>
              </a:ext>
            </a:extLst>
          </p:cNvPr>
          <p:cNvSpPr>
            <a:spLocks noGrp="1"/>
          </p:cNvSpPr>
          <p:nvPr>
            <p:ph type="dt" sz="half" idx="10"/>
          </p:nvPr>
        </p:nvSpPr>
        <p:spPr/>
        <p:txBody>
          <a:bodyPr/>
          <a:lstStyle/>
          <a:p>
            <a:fld id="{9B85D830-A387-45C5-A166-900D1325A226}" type="datetimeFigureOut">
              <a:rPr lang="en-US" smtClean="0"/>
              <a:t>4/19/2023</a:t>
            </a:fld>
            <a:endParaRPr lang="en-US"/>
          </a:p>
        </p:txBody>
      </p:sp>
      <p:sp>
        <p:nvSpPr>
          <p:cNvPr id="5" name="Footer Placeholder 4">
            <a:extLst>
              <a:ext uri="{FF2B5EF4-FFF2-40B4-BE49-F238E27FC236}">
                <a16:creationId xmlns:a16="http://schemas.microsoft.com/office/drawing/2014/main" id="{52CFA753-C129-F0F6-06BC-2BC35A0A9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B024C-3651-5A58-CE5D-9FCC0A8A9996}"/>
              </a:ext>
            </a:extLst>
          </p:cNvPr>
          <p:cNvSpPr>
            <a:spLocks noGrp="1"/>
          </p:cNvSpPr>
          <p:nvPr>
            <p:ph type="sldNum" sz="quarter" idx="12"/>
          </p:nvPr>
        </p:nvSpPr>
        <p:spPr/>
        <p:txBody>
          <a:bodyPr/>
          <a:lstStyle/>
          <a:p>
            <a:fld id="{6D182A39-842F-417D-851E-12556B167359}" type="slidenum">
              <a:rPr lang="en-US" smtClean="0"/>
              <a:t>‹#›</a:t>
            </a:fld>
            <a:endParaRPr lang="en-US"/>
          </a:p>
        </p:txBody>
      </p:sp>
    </p:spTree>
    <p:extLst>
      <p:ext uri="{BB962C8B-B14F-4D97-AF65-F5344CB8AC3E}">
        <p14:creationId xmlns:p14="http://schemas.microsoft.com/office/powerpoint/2010/main" val="384858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A6DB9-A983-DB05-6148-26F4CACE5B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A5667F-DBE1-EDA2-4126-1F4CA5CCAE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ECFFBE-DA2E-A1E2-5FE2-EB021E241117}"/>
              </a:ext>
            </a:extLst>
          </p:cNvPr>
          <p:cNvSpPr>
            <a:spLocks noGrp="1"/>
          </p:cNvSpPr>
          <p:nvPr>
            <p:ph type="dt" sz="half" idx="10"/>
          </p:nvPr>
        </p:nvSpPr>
        <p:spPr/>
        <p:txBody>
          <a:bodyPr/>
          <a:lstStyle/>
          <a:p>
            <a:fld id="{9B85D830-A387-45C5-A166-900D1325A226}" type="datetimeFigureOut">
              <a:rPr lang="en-US" smtClean="0"/>
              <a:t>4/19/2023</a:t>
            </a:fld>
            <a:endParaRPr lang="en-US"/>
          </a:p>
        </p:txBody>
      </p:sp>
      <p:sp>
        <p:nvSpPr>
          <p:cNvPr id="5" name="Footer Placeholder 4">
            <a:extLst>
              <a:ext uri="{FF2B5EF4-FFF2-40B4-BE49-F238E27FC236}">
                <a16:creationId xmlns:a16="http://schemas.microsoft.com/office/drawing/2014/main" id="{13E9F3F3-A3A3-CC7F-0ECA-73DDF4DB4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069B4-7AA2-EF63-5390-FF751D3758AB}"/>
              </a:ext>
            </a:extLst>
          </p:cNvPr>
          <p:cNvSpPr>
            <a:spLocks noGrp="1"/>
          </p:cNvSpPr>
          <p:nvPr>
            <p:ph type="sldNum" sz="quarter" idx="12"/>
          </p:nvPr>
        </p:nvSpPr>
        <p:spPr/>
        <p:txBody>
          <a:bodyPr/>
          <a:lstStyle/>
          <a:p>
            <a:fld id="{6D182A39-842F-417D-851E-12556B167359}" type="slidenum">
              <a:rPr lang="en-US" smtClean="0"/>
              <a:t>‹#›</a:t>
            </a:fld>
            <a:endParaRPr lang="en-US"/>
          </a:p>
        </p:txBody>
      </p:sp>
    </p:spTree>
    <p:extLst>
      <p:ext uri="{BB962C8B-B14F-4D97-AF65-F5344CB8AC3E}">
        <p14:creationId xmlns:p14="http://schemas.microsoft.com/office/powerpoint/2010/main" val="236812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152B-97A0-FDA0-70CE-2D9F36338A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4F5D18-E3EA-6B53-9228-933D74DE7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03F1B6-3FA8-4EC4-2A11-0108629B5A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2BC68E-F29E-2020-C777-834825BBE69B}"/>
              </a:ext>
            </a:extLst>
          </p:cNvPr>
          <p:cNvSpPr>
            <a:spLocks noGrp="1"/>
          </p:cNvSpPr>
          <p:nvPr>
            <p:ph type="dt" sz="half" idx="10"/>
          </p:nvPr>
        </p:nvSpPr>
        <p:spPr/>
        <p:txBody>
          <a:bodyPr/>
          <a:lstStyle/>
          <a:p>
            <a:fld id="{9B85D830-A387-45C5-A166-900D1325A226}" type="datetimeFigureOut">
              <a:rPr lang="en-US" smtClean="0"/>
              <a:t>4/19/2023</a:t>
            </a:fld>
            <a:endParaRPr lang="en-US"/>
          </a:p>
        </p:txBody>
      </p:sp>
      <p:sp>
        <p:nvSpPr>
          <p:cNvPr id="6" name="Footer Placeholder 5">
            <a:extLst>
              <a:ext uri="{FF2B5EF4-FFF2-40B4-BE49-F238E27FC236}">
                <a16:creationId xmlns:a16="http://schemas.microsoft.com/office/drawing/2014/main" id="{45C2F1AF-0C31-C11C-E9EE-1DAE2B5B99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16CDA-9FED-7CE8-80E8-BF2AE1BC3EEF}"/>
              </a:ext>
            </a:extLst>
          </p:cNvPr>
          <p:cNvSpPr>
            <a:spLocks noGrp="1"/>
          </p:cNvSpPr>
          <p:nvPr>
            <p:ph type="sldNum" sz="quarter" idx="12"/>
          </p:nvPr>
        </p:nvSpPr>
        <p:spPr/>
        <p:txBody>
          <a:bodyPr/>
          <a:lstStyle/>
          <a:p>
            <a:fld id="{6D182A39-842F-417D-851E-12556B167359}" type="slidenum">
              <a:rPr lang="en-US" smtClean="0"/>
              <a:t>‹#›</a:t>
            </a:fld>
            <a:endParaRPr lang="en-US"/>
          </a:p>
        </p:txBody>
      </p:sp>
    </p:spTree>
    <p:extLst>
      <p:ext uri="{BB962C8B-B14F-4D97-AF65-F5344CB8AC3E}">
        <p14:creationId xmlns:p14="http://schemas.microsoft.com/office/powerpoint/2010/main" val="23890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51EC3-52F5-9D8F-6F4B-79E060244F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32A775-19EB-23E1-BC3F-909E9429B6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853941-3303-30BF-FEC4-DA9B61ACE7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4E5BE3-E884-CA11-838B-65D888E257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10180-5DB5-4D5A-889B-7F48DBD396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A31A93-4BC0-67EA-FC64-BBB58C409F4B}"/>
              </a:ext>
            </a:extLst>
          </p:cNvPr>
          <p:cNvSpPr>
            <a:spLocks noGrp="1"/>
          </p:cNvSpPr>
          <p:nvPr>
            <p:ph type="dt" sz="half" idx="10"/>
          </p:nvPr>
        </p:nvSpPr>
        <p:spPr/>
        <p:txBody>
          <a:bodyPr/>
          <a:lstStyle/>
          <a:p>
            <a:fld id="{9B85D830-A387-45C5-A166-900D1325A226}" type="datetimeFigureOut">
              <a:rPr lang="en-US" smtClean="0"/>
              <a:t>4/19/2023</a:t>
            </a:fld>
            <a:endParaRPr lang="en-US"/>
          </a:p>
        </p:txBody>
      </p:sp>
      <p:sp>
        <p:nvSpPr>
          <p:cNvPr id="8" name="Footer Placeholder 7">
            <a:extLst>
              <a:ext uri="{FF2B5EF4-FFF2-40B4-BE49-F238E27FC236}">
                <a16:creationId xmlns:a16="http://schemas.microsoft.com/office/drawing/2014/main" id="{8CB37616-A09B-DE81-F952-1138AAD975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507465-6858-4A9C-F5DD-008E75556EFC}"/>
              </a:ext>
            </a:extLst>
          </p:cNvPr>
          <p:cNvSpPr>
            <a:spLocks noGrp="1"/>
          </p:cNvSpPr>
          <p:nvPr>
            <p:ph type="sldNum" sz="quarter" idx="12"/>
          </p:nvPr>
        </p:nvSpPr>
        <p:spPr/>
        <p:txBody>
          <a:bodyPr/>
          <a:lstStyle/>
          <a:p>
            <a:fld id="{6D182A39-842F-417D-851E-12556B167359}" type="slidenum">
              <a:rPr lang="en-US" smtClean="0"/>
              <a:t>‹#›</a:t>
            </a:fld>
            <a:endParaRPr lang="en-US"/>
          </a:p>
        </p:txBody>
      </p:sp>
    </p:spTree>
    <p:extLst>
      <p:ext uri="{BB962C8B-B14F-4D97-AF65-F5344CB8AC3E}">
        <p14:creationId xmlns:p14="http://schemas.microsoft.com/office/powerpoint/2010/main" val="1042116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65FB-2880-7B3C-8771-98BF98FD72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5EB45A-E419-276F-8C25-305FBE877269}"/>
              </a:ext>
            </a:extLst>
          </p:cNvPr>
          <p:cNvSpPr>
            <a:spLocks noGrp="1"/>
          </p:cNvSpPr>
          <p:nvPr>
            <p:ph type="dt" sz="half" idx="10"/>
          </p:nvPr>
        </p:nvSpPr>
        <p:spPr/>
        <p:txBody>
          <a:bodyPr/>
          <a:lstStyle/>
          <a:p>
            <a:fld id="{9B85D830-A387-45C5-A166-900D1325A226}" type="datetimeFigureOut">
              <a:rPr lang="en-US" smtClean="0"/>
              <a:t>4/19/2023</a:t>
            </a:fld>
            <a:endParaRPr lang="en-US"/>
          </a:p>
        </p:txBody>
      </p:sp>
      <p:sp>
        <p:nvSpPr>
          <p:cNvPr id="4" name="Footer Placeholder 3">
            <a:extLst>
              <a:ext uri="{FF2B5EF4-FFF2-40B4-BE49-F238E27FC236}">
                <a16:creationId xmlns:a16="http://schemas.microsoft.com/office/drawing/2014/main" id="{AFFDBBBD-0502-33EE-5559-1871D82009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8A0FBD-0129-8BF7-8EF4-A084998F5A66}"/>
              </a:ext>
            </a:extLst>
          </p:cNvPr>
          <p:cNvSpPr>
            <a:spLocks noGrp="1"/>
          </p:cNvSpPr>
          <p:nvPr>
            <p:ph type="sldNum" sz="quarter" idx="12"/>
          </p:nvPr>
        </p:nvSpPr>
        <p:spPr/>
        <p:txBody>
          <a:bodyPr/>
          <a:lstStyle/>
          <a:p>
            <a:fld id="{6D182A39-842F-417D-851E-12556B167359}" type="slidenum">
              <a:rPr lang="en-US" smtClean="0"/>
              <a:t>‹#›</a:t>
            </a:fld>
            <a:endParaRPr lang="en-US"/>
          </a:p>
        </p:txBody>
      </p:sp>
    </p:spTree>
    <p:extLst>
      <p:ext uri="{BB962C8B-B14F-4D97-AF65-F5344CB8AC3E}">
        <p14:creationId xmlns:p14="http://schemas.microsoft.com/office/powerpoint/2010/main" val="352015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40DB51-9487-E6C6-DEDC-E3BB32AEE889}"/>
              </a:ext>
            </a:extLst>
          </p:cNvPr>
          <p:cNvSpPr>
            <a:spLocks noGrp="1"/>
          </p:cNvSpPr>
          <p:nvPr>
            <p:ph type="dt" sz="half" idx="10"/>
          </p:nvPr>
        </p:nvSpPr>
        <p:spPr/>
        <p:txBody>
          <a:bodyPr/>
          <a:lstStyle/>
          <a:p>
            <a:fld id="{9B85D830-A387-45C5-A166-900D1325A226}" type="datetimeFigureOut">
              <a:rPr lang="en-US" smtClean="0"/>
              <a:t>4/19/2023</a:t>
            </a:fld>
            <a:endParaRPr lang="en-US"/>
          </a:p>
        </p:txBody>
      </p:sp>
      <p:sp>
        <p:nvSpPr>
          <p:cNvPr id="3" name="Footer Placeholder 2">
            <a:extLst>
              <a:ext uri="{FF2B5EF4-FFF2-40B4-BE49-F238E27FC236}">
                <a16:creationId xmlns:a16="http://schemas.microsoft.com/office/drawing/2014/main" id="{4A038656-4DEC-9ABC-DD7C-B4BB37BB61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E4B856-079B-07B5-859B-09F3D69F2412}"/>
              </a:ext>
            </a:extLst>
          </p:cNvPr>
          <p:cNvSpPr>
            <a:spLocks noGrp="1"/>
          </p:cNvSpPr>
          <p:nvPr>
            <p:ph type="sldNum" sz="quarter" idx="12"/>
          </p:nvPr>
        </p:nvSpPr>
        <p:spPr/>
        <p:txBody>
          <a:bodyPr/>
          <a:lstStyle/>
          <a:p>
            <a:fld id="{6D182A39-842F-417D-851E-12556B167359}" type="slidenum">
              <a:rPr lang="en-US" smtClean="0"/>
              <a:t>‹#›</a:t>
            </a:fld>
            <a:endParaRPr lang="en-US"/>
          </a:p>
        </p:txBody>
      </p:sp>
    </p:spTree>
    <p:extLst>
      <p:ext uri="{BB962C8B-B14F-4D97-AF65-F5344CB8AC3E}">
        <p14:creationId xmlns:p14="http://schemas.microsoft.com/office/powerpoint/2010/main" val="1838400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C4ED7-BD57-55C8-484E-C9A5E337F0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15561-30B9-6AAF-F71B-92F178F1A2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EE5292-1EF2-DD7B-BD51-54FBF765D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7A464-5569-B19C-A806-D8A0CE284525}"/>
              </a:ext>
            </a:extLst>
          </p:cNvPr>
          <p:cNvSpPr>
            <a:spLocks noGrp="1"/>
          </p:cNvSpPr>
          <p:nvPr>
            <p:ph type="dt" sz="half" idx="10"/>
          </p:nvPr>
        </p:nvSpPr>
        <p:spPr/>
        <p:txBody>
          <a:bodyPr/>
          <a:lstStyle/>
          <a:p>
            <a:fld id="{9B85D830-A387-45C5-A166-900D1325A226}" type="datetimeFigureOut">
              <a:rPr lang="en-US" smtClean="0"/>
              <a:t>4/19/2023</a:t>
            </a:fld>
            <a:endParaRPr lang="en-US"/>
          </a:p>
        </p:txBody>
      </p:sp>
      <p:sp>
        <p:nvSpPr>
          <p:cNvPr id="6" name="Footer Placeholder 5">
            <a:extLst>
              <a:ext uri="{FF2B5EF4-FFF2-40B4-BE49-F238E27FC236}">
                <a16:creationId xmlns:a16="http://schemas.microsoft.com/office/drawing/2014/main" id="{E54E48F7-2C7E-AFD8-133E-19BA9FA861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0804DD-E39F-44D6-A06B-A2C01D9CF138}"/>
              </a:ext>
            </a:extLst>
          </p:cNvPr>
          <p:cNvSpPr>
            <a:spLocks noGrp="1"/>
          </p:cNvSpPr>
          <p:nvPr>
            <p:ph type="sldNum" sz="quarter" idx="12"/>
          </p:nvPr>
        </p:nvSpPr>
        <p:spPr/>
        <p:txBody>
          <a:bodyPr/>
          <a:lstStyle/>
          <a:p>
            <a:fld id="{6D182A39-842F-417D-851E-12556B167359}" type="slidenum">
              <a:rPr lang="en-US" smtClean="0"/>
              <a:t>‹#›</a:t>
            </a:fld>
            <a:endParaRPr lang="en-US"/>
          </a:p>
        </p:txBody>
      </p:sp>
    </p:spTree>
    <p:extLst>
      <p:ext uri="{BB962C8B-B14F-4D97-AF65-F5344CB8AC3E}">
        <p14:creationId xmlns:p14="http://schemas.microsoft.com/office/powerpoint/2010/main" val="535341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66B3D-ADA1-5D7A-1AAF-1E3A63A32F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AD8D46-AA46-1129-063B-E26DD834F2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5CCCA0-E6B8-28C2-B66E-4E19927BB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DB1BCF-4000-D9F6-A41D-32E2B7399660}"/>
              </a:ext>
            </a:extLst>
          </p:cNvPr>
          <p:cNvSpPr>
            <a:spLocks noGrp="1"/>
          </p:cNvSpPr>
          <p:nvPr>
            <p:ph type="dt" sz="half" idx="10"/>
          </p:nvPr>
        </p:nvSpPr>
        <p:spPr/>
        <p:txBody>
          <a:bodyPr/>
          <a:lstStyle/>
          <a:p>
            <a:fld id="{9B85D830-A387-45C5-A166-900D1325A226}" type="datetimeFigureOut">
              <a:rPr lang="en-US" smtClean="0"/>
              <a:t>4/19/2023</a:t>
            </a:fld>
            <a:endParaRPr lang="en-US"/>
          </a:p>
        </p:txBody>
      </p:sp>
      <p:sp>
        <p:nvSpPr>
          <p:cNvPr id="6" name="Footer Placeholder 5">
            <a:extLst>
              <a:ext uri="{FF2B5EF4-FFF2-40B4-BE49-F238E27FC236}">
                <a16:creationId xmlns:a16="http://schemas.microsoft.com/office/drawing/2014/main" id="{9E253104-7B4B-999B-CA6F-F9EA57C03E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E5DFDE-9A05-7FBB-EF0F-7097EE710116}"/>
              </a:ext>
            </a:extLst>
          </p:cNvPr>
          <p:cNvSpPr>
            <a:spLocks noGrp="1"/>
          </p:cNvSpPr>
          <p:nvPr>
            <p:ph type="sldNum" sz="quarter" idx="12"/>
          </p:nvPr>
        </p:nvSpPr>
        <p:spPr/>
        <p:txBody>
          <a:bodyPr/>
          <a:lstStyle/>
          <a:p>
            <a:fld id="{6D182A39-842F-417D-851E-12556B167359}" type="slidenum">
              <a:rPr lang="en-US" smtClean="0"/>
              <a:t>‹#›</a:t>
            </a:fld>
            <a:endParaRPr lang="en-US"/>
          </a:p>
        </p:txBody>
      </p:sp>
    </p:spTree>
    <p:extLst>
      <p:ext uri="{BB962C8B-B14F-4D97-AF65-F5344CB8AC3E}">
        <p14:creationId xmlns:p14="http://schemas.microsoft.com/office/powerpoint/2010/main" val="1197023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DE771F-656A-E705-0C37-C1C84EED56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8CCEDD-864C-F4AB-D755-53F3BDB109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2E3F1-776F-B49F-119F-96237D4586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85D830-A387-45C5-A166-900D1325A226}" type="datetimeFigureOut">
              <a:rPr lang="en-US" smtClean="0"/>
              <a:t>4/19/2023</a:t>
            </a:fld>
            <a:endParaRPr lang="en-US"/>
          </a:p>
        </p:txBody>
      </p:sp>
      <p:sp>
        <p:nvSpPr>
          <p:cNvPr id="5" name="Footer Placeholder 4">
            <a:extLst>
              <a:ext uri="{FF2B5EF4-FFF2-40B4-BE49-F238E27FC236}">
                <a16:creationId xmlns:a16="http://schemas.microsoft.com/office/drawing/2014/main" id="{6AADDD54-4290-19D0-C5C9-D42FAEE4D8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205546-772F-0704-F3B4-5086D980A7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82A39-842F-417D-851E-12556B167359}" type="slidenum">
              <a:rPr lang="en-US" smtClean="0"/>
              <a:t>‹#›</a:t>
            </a:fld>
            <a:endParaRPr lang="en-US"/>
          </a:p>
        </p:txBody>
      </p:sp>
    </p:spTree>
    <p:extLst>
      <p:ext uri="{BB962C8B-B14F-4D97-AF65-F5344CB8AC3E}">
        <p14:creationId xmlns:p14="http://schemas.microsoft.com/office/powerpoint/2010/main" val="2066222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google.com/document/d/1IN6jxxE84xZUFQXbc5sWIHi-nCPfJBUg/edit?usp=sharing&amp;ouid=100741126508149922985&amp;rtpof=true&amp;sd=true"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https://colab.research.google.com/drive/1WOEGFUfAYpXU_WDC7FlxFDJRvyriQSK_?usp=share_link"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0109F4-CCED-D992-FD93-8F9A5A1B52B4}"/>
              </a:ext>
            </a:extLst>
          </p:cNvPr>
          <p:cNvSpPr>
            <a:spLocks noGrp="1"/>
          </p:cNvSpPr>
          <p:nvPr>
            <p:ph type="subTitle" idx="1"/>
          </p:nvPr>
        </p:nvSpPr>
        <p:spPr/>
        <p:txBody>
          <a:bodyPr>
            <a:normAutofit lnSpcReduction="10000"/>
          </a:bodyPr>
          <a:lstStyle/>
          <a:p>
            <a:r>
              <a:rPr lang="en-US" sz="3200" dirty="0"/>
              <a:t>Capstone III</a:t>
            </a:r>
          </a:p>
          <a:p>
            <a:r>
              <a:rPr lang="en-US" sz="3200" dirty="0"/>
              <a:t>Statistical Analysis of Patient Health Outcomes</a:t>
            </a:r>
          </a:p>
          <a:p>
            <a:r>
              <a:rPr lang="en-US" sz="3200" dirty="0"/>
              <a:t>Allison Lawrence</a:t>
            </a:r>
          </a:p>
        </p:txBody>
      </p:sp>
      <p:pic>
        <p:nvPicPr>
          <p:cNvPr id="1026" name="Picture 2">
            <a:extLst>
              <a:ext uri="{FF2B5EF4-FFF2-40B4-BE49-F238E27FC236}">
                <a16:creationId xmlns:a16="http://schemas.microsoft.com/office/drawing/2014/main" id="{F8529F75-92B2-CCDC-AF0B-2712D5199D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816" b="27074"/>
          <a:stretch/>
        </p:blipFill>
        <p:spPr bwMode="auto">
          <a:xfrm>
            <a:off x="1097763" y="1251316"/>
            <a:ext cx="9996473" cy="2004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49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442C1C-6438-5531-5852-ED931ECFF823}"/>
              </a:ext>
            </a:extLst>
          </p:cNvPr>
          <p:cNvSpPr>
            <a:spLocks noGrp="1"/>
          </p:cNvSpPr>
          <p:nvPr>
            <p:ph type="title"/>
          </p:nvPr>
        </p:nvSpPr>
        <p:spPr>
          <a:xfrm>
            <a:off x="1144506" y="457201"/>
            <a:ext cx="10075361" cy="759707"/>
          </a:xfrm>
        </p:spPr>
        <p:txBody>
          <a:bodyPr anchor="b">
            <a:normAutofit/>
          </a:bodyPr>
          <a:lstStyle/>
          <a:p>
            <a:r>
              <a:rPr lang="en-US" sz="4000" dirty="0"/>
              <a:t>Analysis – Normal Distribution</a:t>
            </a:r>
          </a:p>
        </p:txBody>
      </p:sp>
      <p:sp>
        <p:nvSpPr>
          <p:cNvPr id="4" name="Content Placeholder 3">
            <a:extLst>
              <a:ext uri="{FF2B5EF4-FFF2-40B4-BE49-F238E27FC236}">
                <a16:creationId xmlns:a16="http://schemas.microsoft.com/office/drawing/2014/main" id="{C3524A22-1398-41F0-1D77-4B5E13027C4A}"/>
              </a:ext>
            </a:extLst>
          </p:cNvPr>
          <p:cNvSpPr>
            <a:spLocks noGrp="1"/>
          </p:cNvSpPr>
          <p:nvPr>
            <p:ph idx="1"/>
          </p:nvPr>
        </p:nvSpPr>
        <p:spPr>
          <a:xfrm>
            <a:off x="1144505" y="1674105"/>
            <a:ext cx="10289162" cy="4064086"/>
          </a:xfrm>
        </p:spPr>
        <p:txBody>
          <a:bodyPr>
            <a:normAutofit/>
          </a:bodyPr>
          <a:lstStyle/>
          <a:p>
            <a:r>
              <a:rPr lang="en-US" sz="2000" dirty="0"/>
              <a:t>Both variables are normally distributed, so it is reasonable to use the statistical testing results.</a:t>
            </a:r>
          </a:p>
        </p:txBody>
      </p:sp>
      <p:pic>
        <p:nvPicPr>
          <p:cNvPr id="2052" name="Picture 4">
            <a:extLst>
              <a:ext uri="{FF2B5EF4-FFF2-40B4-BE49-F238E27FC236}">
                <a16:creationId xmlns:a16="http://schemas.microsoft.com/office/drawing/2014/main" id="{79430C7C-C1E9-FF99-8514-2339F26D01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014" r="50787"/>
          <a:stretch/>
        </p:blipFill>
        <p:spPr bwMode="auto">
          <a:xfrm>
            <a:off x="2498442" y="2096928"/>
            <a:ext cx="3080315" cy="364125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016A48AA-DF33-E92A-FFB7-9840A09B67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787" t="6014"/>
          <a:stretch/>
        </p:blipFill>
        <p:spPr bwMode="auto">
          <a:xfrm>
            <a:off x="6932694" y="2096927"/>
            <a:ext cx="3080315" cy="3641260"/>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56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750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56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F0FD119-CBFE-B4ED-FB5E-EA6A8195D241}"/>
              </a:ext>
            </a:extLst>
          </p:cNvPr>
          <p:cNvSpPr>
            <a:spLocks noGrp="1"/>
          </p:cNvSpPr>
          <p:nvPr>
            <p:ph type="title"/>
          </p:nvPr>
        </p:nvSpPr>
        <p:spPr>
          <a:xfrm>
            <a:off x="838200" y="365125"/>
            <a:ext cx="10515600" cy="1325563"/>
          </a:xfrm>
        </p:spPr>
        <p:txBody>
          <a:bodyPr/>
          <a:lstStyle/>
          <a:p>
            <a:r>
              <a:rPr lang="en-US" dirty="0"/>
              <a:t>Rubric for Correlation Coefficient</a:t>
            </a:r>
          </a:p>
        </p:txBody>
      </p:sp>
      <p:graphicFrame>
        <p:nvGraphicFramePr>
          <p:cNvPr id="10" name="Table 4">
            <a:extLst>
              <a:ext uri="{FF2B5EF4-FFF2-40B4-BE49-F238E27FC236}">
                <a16:creationId xmlns:a16="http://schemas.microsoft.com/office/drawing/2014/main" id="{EE44E9CA-F901-9694-9F7D-4CE0E4591452}"/>
              </a:ext>
            </a:extLst>
          </p:cNvPr>
          <p:cNvGraphicFramePr>
            <a:graphicFrameLocks noGrp="1"/>
          </p:cNvGraphicFramePr>
          <p:nvPr>
            <p:extLst>
              <p:ext uri="{D42A27DB-BD31-4B8C-83A1-F6EECF244321}">
                <p14:modId xmlns:p14="http://schemas.microsoft.com/office/powerpoint/2010/main" val="3372000350"/>
              </p:ext>
            </p:extLst>
          </p:nvPr>
        </p:nvGraphicFramePr>
        <p:xfrm>
          <a:off x="838200" y="2055813"/>
          <a:ext cx="10515600" cy="3157771"/>
        </p:xfrm>
        <a:graphic>
          <a:graphicData uri="http://schemas.openxmlformats.org/drawingml/2006/table">
            <a:tbl>
              <a:tblPr firstRow="1" bandRow="1">
                <a:tableStyleId>{5A111915-BE36-4E01-A7E5-04B1672EAD32}</a:tableStyleId>
              </a:tblPr>
              <a:tblGrid>
                <a:gridCol w="4146973">
                  <a:extLst>
                    <a:ext uri="{9D8B030D-6E8A-4147-A177-3AD203B41FA5}">
                      <a16:colId xmlns:a16="http://schemas.microsoft.com/office/drawing/2014/main" val="1460917420"/>
                    </a:ext>
                  </a:extLst>
                </a:gridCol>
                <a:gridCol w="6368627">
                  <a:extLst>
                    <a:ext uri="{9D8B030D-6E8A-4147-A177-3AD203B41FA5}">
                      <a16:colId xmlns:a16="http://schemas.microsoft.com/office/drawing/2014/main" val="518417375"/>
                    </a:ext>
                  </a:extLst>
                </a:gridCol>
              </a:tblGrid>
              <a:tr h="564580">
                <a:tc>
                  <a:txBody>
                    <a:bodyPr/>
                    <a:lstStyle/>
                    <a:p>
                      <a:pPr algn="ctr"/>
                      <a:r>
                        <a:rPr lang="en-US" sz="2400" dirty="0">
                          <a:solidFill>
                            <a:schemeClr val="tx1"/>
                          </a:solidFill>
                        </a:rPr>
                        <a:t>Size of Correlation</a:t>
                      </a:r>
                    </a:p>
                  </a:txBody>
                  <a:tcPr marL="97350" marR="97350" marT="48675" marB="48675" anchor="ctr">
                    <a:solidFill>
                      <a:schemeClr val="accent5">
                        <a:lumMod val="40000"/>
                        <a:lumOff val="60000"/>
                      </a:schemeClr>
                    </a:solidFill>
                  </a:tcPr>
                </a:tc>
                <a:tc>
                  <a:txBody>
                    <a:bodyPr/>
                    <a:lstStyle/>
                    <a:p>
                      <a:pPr algn="ctr"/>
                      <a:r>
                        <a:rPr lang="en-US" sz="2400" dirty="0">
                          <a:solidFill>
                            <a:schemeClr val="tx1"/>
                          </a:solidFill>
                        </a:rPr>
                        <a:t>Interpretation</a:t>
                      </a:r>
                    </a:p>
                  </a:txBody>
                  <a:tcPr marL="97350" marR="97350" marT="48675" marB="48675" anchor="ctr">
                    <a:solidFill>
                      <a:schemeClr val="accent5">
                        <a:lumMod val="40000"/>
                        <a:lumOff val="60000"/>
                      </a:schemeClr>
                    </a:solidFill>
                  </a:tcPr>
                </a:tc>
                <a:extLst>
                  <a:ext uri="{0D108BD9-81ED-4DB2-BD59-A6C34878D82A}">
                    <a16:rowId xmlns:a16="http://schemas.microsoft.com/office/drawing/2014/main" val="496810474"/>
                  </a:ext>
                </a:extLst>
              </a:tr>
              <a:tr h="639281">
                <a:tc>
                  <a:txBody>
                    <a:bodyPr/>
                    <a:lstStyle/>
                    <a:p>
                      <a:pPr algn="ctr"/>
                      <a:r>
                        <a:rPr lang="en-US" sz="2400"/>
                        <a:t>.90 to 1.00 (-.90 to -1.00)</a:t>
                      </a:r>
                    </a:p>
                  </a:txBody>
                  <a:tcPr marL="97350" marR="97350" marT="48675" marB="48675"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a:t>Very High Positive (Negative) Correlation</a:t>
                      </a:r>
                    </a:p>
                  </a:txBody>
                  <a:tcPr marL="97350" marR="97350" marT="48675" marB="48675" anchor="ctr"/>
                </a:tc>
                <a:extLst>
                  <a:ext uri="{0D108BD9-81ED-4DB2-BD59-A6C34878D82A}">
                    <a16:rowId xmlns:a16="http://schemas.microsoft.com/office/drawing/2014/main" val="3229411314"/>
                  </a:ext>
                </a:extLst>
              </a:tr>
              <a:tr h="4105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a:t>.70 to .90 (-.70 to -.90)</a:t>
                      </a:r>
                    </a:p>
                  </a:txBody>
                  <a:tcPr marL="97350" marR="97350" marT="48675" marB="48675"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a:t>High Positive (Negative) Correlation</a:t>
                      </a:r>
                    </a:p>
                  </a:txBody>
                  <a:tcPr marL="97350" marR="97350" marT="48675" marB="48675" anchor="ctr"/>
                </a:tc>
                <a:extLst>
                  <a:ext uri="{0D108BD9-81ED-4DB2-BD59-A6C34878D82A}">
                    <a16:rowId xmlns:a16="http://schemas.microsoft.com/office/drawing/2014/main" val="473122069"/>
                  </a:ext>
                </a:extLst>
              </a:tr>
              <a:tr h="3876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a:t>.50 to .70 (-.50 to -.70)</a:t>
                      </a:r>
                    </a:p>
                  </a:txBody>
                  <a:tcPr marL="97350" marR="97350" marT="48675" marB="48675"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a:t>Moderate Positive (Negative) Correlation</a:t>
                      </a:r>
                    </a:p>
                  </a:txBody>
                  <a:tcPr marL="97350" marR="97350" marT="48675" marB="48675" anchor="ctr"/>
                </a:tc>
                <a:extLst>
                  <a:ext uri="{0D108BD9-81ED-4DB2-BD59-A6C34878D82A}">
                    <a16:rowId xmlns:a16="http://schemas.microsoft.com/office/drawing/2014/main" val="639400536"/>
                  </a:ext>
                </a:extLst>
              </a:tr>
              <a:tr h="1767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a:t>.30 to .50 (-.30 to -.50)</a:t>
                      </a:r>
                    </a:p>
                  </a:txBody>
                  <a:tcPr marL="97350" marR="97350" marT="48675" marB="48675" anchor="ctr"/>
                </a:tc>
                <a:tc>
                  <a:txBody>
                    <a:bodyPr/>
                    <a:lstStyle/>
                    <a:p>
                      <a:pPr algn="ctr"/>
                      <a:r>
                        <a:rPr lang="en-US" sz="2400"/>
                        <a:t>Low Positive (Negative) Correlation</a:t>
                      </a:r>
                    </a:p>
                  </a:txBody>
                  <a:tcPr marL="97350" marR="97350" marT="48675" marB="48675" anchor="ctr"/>
                </a:tc>
                <a:extLst>
                  <a:ext uri="{0D108BD9-81ED-4DB2-BD59-A6C34878D82A}">
                    <a16:rowId xmlns:a16="http://schemas.microsoft.com/office/drawing/2014/main" val="3925678163"/>
                  </a:ext>
                </a:extLst>
              </a:tr>
              <a:tr h="5645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a:t>.00 to .30 (.00 to -.30)</a:t>
                      </a:r>
                    </a:p>
                  </a:txBody>
                  <a:tcPr marL="97350" marR="97350" marT="48675" marB="48675" anchor="ctr"/>
                </a:tc>
                <a:tc>
                  <a:txBody>
                    <a:bodyPr/>
                    <a:lstStyle/>
                    <a:p>
                      <a:pPr algn="ctr"/>
                      <a:r>
                        <a:rPr lang="en-US" sz="2400" dirty="0"/>
                        <a:t>Negligible Correlation</a:t>
                      </a:r>
                    </a:p>
                  </a:txBody>
                  <a:tcPr marL="97350" marR="97350" marT="48675" marB="48675" anchor="ctr"/>
                </a:tc>
                <a:extLst>
                  <a:ext uri="{0D108BD9-81ED-4DB2-BD59-A6C34878D82A}">
                    <a16:rowId xmlns:a16="http://schemas.microsoft.com/office/drawing/2014/main" val="740541488"/>
                  </a:ext>
                </a:extLst>
              </a:tr>
            </a:tbl>
          </a:graphicData>
        </a:graphic>
      </p:graphicFrame>
    </p:spTree>
    <p:extLst>
      <p:ext uri="{BB962C8B-B14F-4D97-AF65-F5344CB8AC3E}">
        <p14:creationId xmlns:p14="http://schemas.microsoft.com/office/powerpoint/2010/main" val="1422727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442C1C-6438-5531-5852-ED931ECFF823}"/>
              </a:ext>
            </a:extLst>
          </p:cNvPr>
          <p:cNvSpPr>
            <a:spLocks noGrp="1"/>
          </p:cNvSpPr>
          <p:nvPr>
            <p:ph type="title"/>
          </p:nvPr>
        </p:nvSpPr>
        <p:spPr>
          <a:xfrm>
            <a:off x="1136398" y="457201"/>
            <a:ext cx="10117810" cy="1150470"/>
          </a:xfrm>
        </p:spPr>
        <p:txBody>
          <a:bodyPr vert="horz" lIns="91440" tIns="45720" rIns="91440" bIns="45720" rtlCol="0" anchor="b">
            <a:normAutofit/>
          </a:bodyPr>
          <a:lstStyle/>
          <a:p>
            <a:r>
              <a:rPr lang="en-US" sz="3700"/>
              <a:t>Analysis- Hypothesis 1: Correlation between Weight and Glucose</a:t>
            </a:r>
          </a:p>
        </p:txBody>
      </p:sp>
      <p:sp>
        <p:nvSpPr>
          <p:cNvPr id="4" name="Content Placeholder 3">
            <a:extLst>
              <a:ext uri="{FF2B5EF4-FFF2-40B4-BE49-F238E27FC236}">
                <a16:creationId xmlns:a16="http://schemas.microsoft.com/office/drawing/2014/main" id="{45EFCFEF-1764-2737-ECC3-2F6B8CCA33BA}"/>
              </a:ext>
            </a:extLst>
          </p:cNvPr>
          <p:cNvSpPr>
            <a:spLocks noGrp="1"/>
          </p:cNvSpPr>
          <p:nvPr>
            <p:ph sz="half" idx="1"/>
          </p:nvPr>
        </p:nvSpPr>
        <p:spPr>
          <a:xfrm>
            <a:off x="1150286" y="1980775"/>
            <a:ext cx="6001836" cy="3632824"/>
          </a:xfrm>
        </p:spPr>
        <p:txBody>
          <a:bodyPr vert="horz" lIns="91440" tIns="45720" rIns="91440" bIns="45720" rtlCol="0" anchor="t">
            <a:normAutofit/>
          </a:bodyPr>
          <a:lstStyle/>
          <a:p>
            <a:pPr marL="0">
              <a:spcAft>
                <a:spcPts val="600"/>
              </a:spcAft>
            </a:pPr>
            <a:r>
              <a:rPr lang="en-US" sz="2000" b="1" i="0">
                <a:effectLst/>
              </a:rPr>
              <a:t>Fail to Reject the Null Hypothesis.</a:t>
            </a:r>
            <a:endParaRPr lang="en-US" sz="2000"/>
          </a:p>
          <a:p>
            <a:pPr>
              <a:spcAft>
                <a:spcPts val="600"/>
              </a:spcAft>
            </a:pPr>
            <a:r>
              <a:rPr lang="en-US" sz="2000"/>
              <a:t>The correlation coefficient is -.056, which indicates a </a:t>
            </a:r>
            <a:r>
              <a:rPr lang="en-US" sz="2000" b="1" i="1"/>
              <a:t>negligible correlation </a:t>
            </a:r>
            <a:r>
              <a:rPr lang="en-US" sz="2000"/>
              <a:t>between the two variables.</a:t>
            </a:r>
          </a:p>
          <a:p>
            <a:pPr>
              <a:spcAft>
                <a:spcPts val="600"/>
              </a:spcAft>
            </a:pPr>
            <a:r>
              <a:rPr lang="en-US" sz="2000"/>
              <a:t>p-value=0.258</a:t>
            </a:r>
          </a:p>
          <a:p>
            <a:pPr>
              <a:spcAft>
                <a:spcPts val="600"/>
              </a:spcAft>
            </a:pPr>
            <a:r>
              <a:rPr lang="en-US" sz="2000"/>
              <a:t>.003% of the variability in weight is explained by the variability in glucose readings. (R-squared value: 0.003)</a:t>
            </a:r>
          </a:p>
          <a:p>
            <a:pPr marL="0">
              <a:spcAft>
                <a:spcPts val="600"/>
              </a:spcAft>
            </a:pPr>
            <a:r>
              <a:rPr lang="en-US" sz="2000" b="1"/>
              <a:t>There is no significant or linear relationship between the 'Weight' and 'Glucose' variables.</a:t>
            </a:r>
          </a:p>
        </p:txBody>
      </p:sp>
      <p:pic>
        <p:nvPicPr>
          <p:cNvPr id="3076" name="Picture 4">
            <a:extLst>
              <a:ext uri="{FF2B5EF4-FFF2-40B4-BE49-F238E27FC236}">
                <a16:creationId xmlns:a16="http://schemas.microsoft.com/office/drawing/2014/main" id="{A30B5D14-7BDF-6E14-3498-DC2F8D96A4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0" r="20805" b="4"/>
          <a:stretch/>
        </p:blipFill>
        <p:spPr bwMode="auto">
          <a:xfrm>
            <a:off x="7646838" y="1980775"/>
            <a:ext cx="3748858" cy="3632824"/>
          </a:xfrm>
          <a:prstGeom prst="rect">
            <a:avLst/>
          </a:prstGeom>
          <a:noFill/>
          <a:extLst>
            <a:ext uri="{909E8E84-426E-40DD-AFC4-6F175D3DCCD1}">
              <a14:hiddenFill xmlns:a14="http://schemas.microsoft.com/office/drawing/2010/main">
                <a:solidFill>
                  <a:srgbClr val="FFFFFF"/>
                </a:solidFill>
              </a14:hiddenFill>
            </a:ext>
          </a:extLst>
        </p:spPr>
      </p:pic>
      <p:sp>
        <p:nvSpPr>
          <p:cNvPr id="3083" name="Rectangle 3082">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3398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442C1C-6438-5531-5852-ED931ECFF823}"/>
              </a:ext>
            </a:extLst>
          </p:cNvPr>
          <p:cNvSpPr>
            <a:spLocks noGrp="1"/>
          </p:cNvSpPr>
          <p:nvPr>
            <p:ph type="title"/>
          </p:nvPr>
        </p:nvSpPr>
        <p:spPr>
          <a:xfrm>
            <a:off x="1136398" y="457201"/>
            <a:ext cx="10117810" cy="1150470"/>
          </a:xfrm>
        </p:spPr>
        <p:txBody>
          <a:bodyPr anchor="b">
            <a:normAutofit/>
          </a:bodyPr>
          <a:lstStyle/>
          <a:p>
            <a:r>
              <a:rPr lang="en-US" sz="3700"/>
              <a:t>Analysis- Hypothesis 2: Significant Difference between Cohorts</a:t>
            </a:r>
          </a:p>
        </p:txBody>
      </p:sp>
      <p:sp>
        <p:nvSpPr>
          <p:cNvPr id="3" name="Content Placeholder 2">
            <a:extLst>
              <a:ext uri="{FF2B5EF4-FFF2-40B4-BE49-F238E27FC236}">
                <a16:creationId xmlns:a16="http://schemas.microsoft.com/office/drawing/2014/main" id="{953C875F-4501-17D7-4803-62DAC6AA3734}"/>
              </a:ext>
            </a:extLst>
          </p:cNvPr>
          <p:cNvSpPr>
            <a:spLocks noGrp="1"/>
          </p:cNvSpPr>
          <p:nvPr>
            <p:ph idx="1"/>
          </p:nvPr>
        </p:nvSpPr>
        <p:spPr>
          <a:xfrm>
            <a:off x="1150286" y="1980775"/>
            <a:ext cx="6001836" cy="3632824"/>
          </a:xfrm>
        </p:spPr>
        <p:txBody>
          <a:bodyPr anchor="t">
            <a:normAutofit/>
          </a:bodyPr>
          <a:lstStyle/>
          <a:p>
            <a:pPr>
              <a:spcAft>
                <a:spcPts val="600"/>
              </a:spcAft>
            </a:pPr>
            <a:r>
              <a:rPr lang="en-US" sz="2000" b="0" i="1">
                <a:effectLst/>
                <a:latin typeface="Roboto" panose="02000000000000000000" pitchFamily="2" charset="0"/>
              </a:rPr>
              <a:t>There is no statistically significant difference in Glucose readings of Cohort 1 and Cohort 2</a:t>
            </a:r>
            <a:endParaRPr lang="en-US" sz="2000" i="0">
              <a:effectLst/>
              <a:latin typeface="Roboto" panose="02000000000000000000" pitchFamily="2" charset="0"/>
            </a:endParaRPr>
          </a:p>
          <a:p>
            <a:pPr>
              <a:spcAft>
                <a:spcPts val="600"/>
              </a:spcAft>
            </a:pPr>
            <a:r>
              <a:rPr lang="en-US" sz="2000" i="0">
                <a:effectLst/>
                <a:latin typeface="Roboto" panose="02000000000000000000" pitchFamily="2" charset="0"/>
              </a:rPr>
              <a:t>p-value=0.312</a:t>
            </a:r>
          </a:p>
          <a:p>
            <a:pPr marL="0" indent="0">
              <a:spcAft>
                <a:spcPts val="600"/>
              </a:spcAft>
              <a:buNone/>
            </a:pPr>
            <a:r>
              <a:rPr lang="en-US" sz="2000" b="1" i="0">
                <a:effectLst/>
                <a:latin typeface="Roboto" panose="02000000000000000000" pitchFamily="2" charset="0"/>
              </a:rPr>
              <a:t>Fail to Reject the Null Hypothesis.</a:t>
            </a:r>
            <a:endParaRPr lang="en-US" sz="2000" b="0" i="0">
              <a:effectLst/>
              <a:latin typeface="Roboto" panose="02000000000000000000" pitchFamily="2" charset="0"/>
            </a:endParaRPr>
          </a:p>
        </p:txBody>
      </p:sp>
      <p:pic>
        <p:nvPicPr>
          <p:cNvPr id="4100" name="Picture 4">
            <a:extLst>
              <a:ext uri="{FF2B5EF4-FFF2-40B4-BE49-F238E27FC236}">
                <a16:creationId xmlns:a16="http://schemas.microsoft.com/office/drawing/2014/main" id="{827A553B-A7BA-FE3D-DED5-F3FC257663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1905"/>
          <a:stretch/>
        </p:blipFill>
        <p:spPr bwMode="auto">
          <a:xfrm>
            <a:off x="7646838" y="1980775"/>
            <a:ext cx="3748858" cy="3742692"/>
          </a:xfrm>
          <a:prstGeom prst="rect">
            <a:avLst/>
          </a:prstGeom>
          <a:noFill/>
          <a:extLst>
            <a:ext uri="{909E8E84-426E-40DD-AFC4-6F175D3DCCD1}">
              <a14:hiddenFill xmlns:a14="http://schemas.microsoft.com/office/drawing/2010/main">
                <a:solidFill>
                  <a:srgbClr val="FFFFFF"/>
                </a:solidFill>
              </a14:hiddenFill>
            </a:ext>
          </a:extLst>
        </p:spPr>
      </p:pic>
      <p:sp>
        <p:nvSpPr>
          <p:cNvPr id="4107" name="Rectangle 4106">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6653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Doctor and patient">
            <a:extLst>
              <a:ext uri="{FF2B5EF4-FFF2-40B4-BE49-F238E27FC236}">
                <a16:creationId xmlns:a16="http://schemas.microsoft.com/office/drawing/2014/main" id="{34C512D2-4A11-043F-0192-567ABFB23286}"/>
              </a:ext>
            </a:extLst>
          </p:cNvPr>
          <p:cNvPicPr>
            <a:picLocks noChangeAspect="1"/>
          </p:cNvPicPr>
          <p:nvPr/>
        </p:nvPicPr>
        <p:blipFill rotWithShape="1">
          <a:blip r:embed="rId2">
            <a:extLst>
              <a:ext uri="{28A0092B-C50C-407E-A947-70E740481C1C}">
                <a14:useLocalDpi xmlns:a14="http://schemas.microsoft.com/office/drawing/2010/main" val="0"/>
              </a:ext>
            </a:extLst>
          </a:blip>
          <a:srcRect l="5884" r="-1" b="-1"/>
          <a:stretch/>
        </p:blipFill>
        <p:spPr>
          <a:xfrm>
            <a:off x="2522356" y="10"/>
            <a:ext cx="9669642" cy="6857990"/>
          </a:xfrm>
          <a:prstGeom prst="rect">
            <a:avLst/>
          </a:prstGeom>
        </p:spPr>
      </p:pic>
      <p:sp>
        <p:nvSpPr>
          <p:cNvPr id="21"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E212CF-62B4-4CBB-82E1-E88524F26A45}"/>
              </a:ext>
            </a:extLst>
          </p:cNvPr>
          <p:cNvSpPr>
            <a:spLocks noGrp="1"/>
          </p:cNvSpPr>
          <p:nvPr>
            <p:ph type="title"/>
          </p:nvPr>
        </p:nvSpPr>
        <p:spPr>
          <a:xfrm>
            <a:off x="838200" y="365125"/>
            <a:ext cx="3822189" cy="1899912"/>
          </a:xfrm>
        </p:spPr>
        <p:txBody>
          <a:bodyPr>
            <a:normAutofit/>
          </a:bodyPr>
          <a:lstStyle/>
          <a:p>
            <a:r>
              <a:rPr lang="en-US" sz="3700"/>
              <a:t>Final Message and Recommendations</a:t>
            </a:r>
          </a:p>
        </p:txBody>
      </p:sp>
      <p:sp>
        <p:nvSpPr>
          <p:cNvPr id="3" name="Content Placeholder 2">
            <a:extLst>
              <a:ext uri="{FF2B5EF4-FFF2-40B4-BE49-F238E27FC236}">
                <a16:creationId xmlns:a16="http://schemas.microsoft.com/office/drawing/2014/main" id="{C0BBF73F-C047-F167-7CF0-4E90F758406B}"/>
              </a:ext>
            </a:extLst>
          </p:cNvPr>
          <p:cNvSpPr>
            <a:spLocks noGrp="1"/>
          </p:cNvSpPr>
          <p:nvPr>
            <p:ph idx="1"/>
          </p:nvPr>
        </p:nvSpPr>
        <p:spPr>
          <a:xfrm>
            <a:off x="838200" y="2434201"/>
            <a:ext cx="3822189" cy="3742762"/>
          </a:xfrm>
        </p:spPr>
        <p:txBody>
          <a:bodyPr>
            <a:normAutofit/>
          </a:bodyPr>
          <a:lstStyle/>
          <a:p>
            <a:pPr marL="0" indent="0">
              <a:spcAft>
                <a:spcPts val="600"/>
              </a:spcAft>
              <a:buNone/>
            </a:pPr>
            <a:r>
              <a:rPr lang="en-US" sz="1700"/>
              <a:t>Hypothesis 1</a:t>
            </a:r>
          </a:p>
          <a:p>
            <a:pPr lvl="1">
              <a:spcAft>
                <a:spcPts val="600"/>
              </a:spcAft>
            </a:pPr>
            <a:r>
              <a:rPr lang="en-US" sz="1700"/>
              <a:t>The Statistical Analysis shows there is no statistically significant or linear relationship between weight and glucose.</a:t>
            </a:r>
          </a:p>
          <a:p>
            <a:pPr marL="0" indent="0">
              <a:spcAft>
                <a:spcPts val="600"/>
              </a:spcAft>
              <a:buNone/>
            </a:pPr>
            <a:r>
              <a:rPr lang="en-US" sz="1700"/>
              <a:t>Recommendations</a:t>
            </a:r>
          </a:p>
          <a:p>
            <a:pPr lvl="1">
              <a:spcAft>
                <a:spcPts val="600"/>
              </a:spcAft>
            </a:pPr>
            <a:r>
              <a:rPr lang="en-US" sz="1700"/>
              <a:t>Doctors should continue to monitor their patient's weight and glucose levels on a case-by-case basis. Knowing that weight does not appear to be impacting glucose levels directly in this group of patients.</a:t>
            </a:r>
          </a:p>
        </p:txBody>
      </p:sp>
    </p:spTree>
    <p:extLst>
      <p:ext uri="{BB962C8B-B14F-4D97-AF65-F5344CB8AC3E}">
        <p14:creationId xmlns:p14="http://schemas.microsoft.com/office/powerpoint/2010/main" val="80561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12CF-62B4-4CBB-82E1-E88524F26A45}"/>
              </a:ext>
            </a:extLst>
          </p:cNvPr>
          <p:cNvSpPr>
            <a:spLocks noGrp="1"/>
          </p:cNvSpPr>
          <p:nvPr>
            <p:ph type="title"/>
          </p:nvPr>
        </p:nvSpPr>
        <p:spPr>
          <a:xfrm>
            <a:off x="838200" y="365125"/>
            <a:ext cx="11067330" cy="1325563"/>
          </a:xfrm>
        </p:spPr>
        <p:txBody>
          <a:bodyPr/>
          <a:lstStyle/>
          <a:p>
            <a:r>
              <a:rPr lang="en-US" dirty="0"/>
              <a:t>Final Message and Recommendations</a:t>
            </a:r>
          </a:p>
        </p:txBody>
      </p:sp>
      <p:sp>
        <p:nvSpPr>
          <p:cNvPr id="3" name="Content Placeholder 2">
            <a:extLst>
              <a:ext uri="{FF2B5EF4-FFF2-40B4-BE49-F238E27FC236}">
                <a16:creationId xmlns:a16="http://schemas.microsoft.com/office/drawing/2014/main" id="{C0BBF73F-C047-F167-7CF0-4E90F758406B}"/>
              </a:ext>
            </a:extLst>
          </p:cNvPr>
          <p:cNvSpPr>
            <a:spLocks noGrp="1"/>
          </p:cNvSpPr>
          <p:nvPr>
            <p:ph idx="1"/>
          </p:nvPr>
        </p:nvSpPr>
        <p:spPr>
          <a:xfrm>
            <a:off x="838200" y="1825625"/>
            <a:ext cx="6700520" cy="4351338"/>
          </a:xfrm>
        </p:spPr>
        <p:txBody>
          <a:bodyPr>
            <a:normAutofit fontScale="77500" lnSpcReduction="20000"/>
          </a:bodyPr>
          <a:lstStyle/>
          <a:p>
            <a:pPr marL="0" indent="0">
              <a:lnSpc>
                <a:spcPct val="120000"/>
              </a:lnSpc>
              <a:spcAft>
                <a:spcPts val="600"/>
              </a:spcAft>
              <a:buNone/>
            </a:pPr>
            <a:r>
              <a:rPr lang="en-US" sz="3600" dirty="0"/>
              <a:t>Hypothesis 2</a:t>
            </a:r>
          </a:p>
          <a:p>
            <a:pPr lvl="1">
              <a:lnSpc>
                <a:spcPct val="120000"/>
              </a:lnSpc>
              <a:spcAft>
                <a:spcPts val="600"/>
              </a:spcAft>
            </a:pPr>
            <a:r>
              <a:rPr lang="en-US" sz="3200" b="0" dirty="0">
                <a:solidFill>
                  <a:srgbClr val="212121"/>
                </a:solidFill>
                <a:effectLst/>
                <a:latin typeface="Roboto" panose="02000000000000000000" pitchFamily="2" charset="0"/>
              </a:rPr>
              <a:t>There is no statistically significant difference in Glucose readings of Cohort 1 and Cohort 2</a:t>
            </a:r>
            <a:endParaRPr lang="en-US" sz="3200" dirty="0">
              <a:solidFill>
                <a:srgbClr val="212121"/>
              </a:solidFill>
              <a:effectLst/>
              <a:latin typeface="Roboto" panose="02000000000000000000" pitchFamily="2" charset="0"/>
            </a:endParaRPr>
          </a:p>
          <a:p>
            <a:pPr marL="0" indent="0">
              <a:lnSpc>
                <a:spcPct val="120000"/>
              </a:lnSpc>
              <a:spcAft>
                <a:spcPts val="600"/>
              </a:spcAft>
              <a:buNone/>
            </a:pPr>
            <a:r>
              <a:rPr lang="en-US" sz="3600" dirty="0"/>
              <a:t>Recommendations</a:t>
            </a:r>
          </a:p>
          <a:p>
            <a:pPr lvl="1">
              <a:lnSpc>
                <a:spcPct val="120000"/>
              </a:lnSpc>
              <a:spcAft>
                <a:spcPts val="600"/>
              </a:spcAft>
            </a:pPr>
            <a:r>
              <a:rPr lang="en-US" sz="3200" dirty="0"/>
              <a:t>Since there is no significant difference between cohort’s glucose readings, doctors should consider a different intervention for improving glucose levels in patients.</a:t>
            </a:r>
          </a:p>
        </p:txBody>
      </p:sp>
      <p:pic>
        <p:nvPicPr>
          <p:cNvPr id="2050" name="Picture 2" descr="Happy African American Medical Professional Isolated Stock Photo - Download  Image Now - iStock">
            <a:extLst>
              <a:ext uri="{FF2B5EF4-FFF2-40B4-BE49-F238E27FC236}">
                <a16:creationId xmlns:a16="http://schemas.microsoft.com/office/drawing/2014/main" id="{1770537A-4308-9F67-1CEF-AF9308C9F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5936" y="1571413"/>
            <a:ext cx="3904473" cy="5286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788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0" name="Rectangle 309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Nurses at Home | Basic &amp; Specialty Nurses for Patients at Home">
            <a:extLst>
              <a:ext uri="{FF2B5EF4-FFF2-40B4-BE49-F238E27FC236}">
                <a16:creationId xmlns:a16="http://schemas.microsoft.com/office/drawing/2014/main" id="{2E9742F2-343D-D33B-6D87-69C23F314A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25" r="27876"/>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3102" name="Rectangle 310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E212CF-62B4-4CBB-82E1-E88524F26A45}"/>
              </a:ext>
            </a:extLst>
          </p:cNvPr>
          <p:cNvSpPr>
            <a:spLocks noGrp="1"/>
          </p:cNvSpPr>
          <p:nvPr>
            <p:ph type="title"/>
          </p:nvPr>
        </p:nvSpPr>
        <p:spPr>
          <a:xfrm>
            <a:off x="7531610" y="365125"/>
            <a:ext cx="3822189" cy="1899912"/>
          </a:xfrm>
        </p:spPr>
        <p:txBody>
          <a:bodyPr>
            <a:normAutofit/>
          </a:bodyPr>
          <a:lstStyle/>
          <a:p>
            <a:r>
              <a:rPr lang="en-US" sz="3700" dirty="0"/>
              <a:t>Final Message and Recommendations</a:t>
            </a:r>
          </a:p>
        </p:txBody>
      </p:sp>
      <p:sp>
        <p:nvSpPr>
          <p:cNvPr id="3" name="Content Placeholder 2">
            <a:extLst>
              <a:ext uri="{FF2B5EF4-FFF2-40B4-BE49-F238E27FC236}">
                <a16:creationId xmlns:a16="http://schemas.microsoft.com/office/drawing/2014/main" id="{C0BBF73F-C047-F167-7CF0-4E90F758406B}"/>
              </a:ext>
            </a:extLst>
          </p:cNvPr>
          <p:cNvSpPr>
            <a:spLocks noGrp="1"/>
          </p:cNvSpPr>
          <p:nvPr>
            <p:ph idx="1"/>
          </p:nvPr>
        </p:nvSpPr>
        <p:spPr>
          <a:xfrm>
            <a:off x="7531610" y="2434201"/>
            <a:ext cx="3822189" cy="3742762"/>
          </a:xfrm>
        </p:spPr>
        <p:txBody>
          <a:bodyPr>
            <a:normAutofit fontScale="92500" lnSpcReduction="10000"/>
          </a:bodyPr>
          <a:lstStyle/>
          <a:p>
            <a:pPr marL="0" indent="0">
              <a:spcAft>
                <a:spcPts val="600"/>
              </a:spcAft>
              <a:buNone/>
            </a:pPr>
            <a:r>
              <a:rPr lang="en-US" sz="1900" dirty="0"/>
              <a:t>Further Research</a:t>
            </a:r>
          </a:p>
          <a:p>
            <a:pPr>
              <a:spcAft>
                <a:spcPts val="600"/>
              </a:spcAft>
            </a:pPr>
            <a:r>
              <a:rPr lang="en-US" sz="1900" dirty="0"/>
              <a:t>Another avenue for research could be inclusion of patient history. Correlations can be tested on patient’s lifestyles and their health metrics. </a:t>
            </a:r>
          </a:p>
          <a:p>
            <a:pPr lvl="1">
              <a:spcAft>
                <a:spcPts val="600"/>
              </a:spcAft>
            </a:pPr>
            <a:r>
              <a:rPr lang="en-US" sz="1900" dirty="0"/>
              <a:t>Ex. Smoking, diet, exercise, alcohol intake and other lifestyle choices can be compared to their health metrics.</a:t>
            </a:r>
          </a:p>
          <a:p>
            <a:pPr marL="0" indent="0" algn="r">
              <a:buNone/>
            </a:pPr>
            <a:r>
              <a:rPr lang="en-US" sz="1200" dirty="0">
                <a:cs typeface="Helvetica"/>
              </a:rPr>
              <a:t>For reference:</a:t>
            </a:r>
            <a:endParaRPr lang="en-US" sz="1200" dirty="0"/>
          </a:p>
          <a:p>
            <a:pPr marL="0" indent="0" algn="r">
              <a:buNone/>
            </a:pPr>
            <a:r>
              <a:rPr lang="en-US" sz="1200" dirty="0">
                <a:cs typeface="Helvetica"/>
              </a:rPr>
              <a:t>The proposal is </a:t>
            </a:r>
            <a:r>
              <a:rPr lang="en-US" sz="1200" dirty="0">
                <a:cs typeface="Helvetica"/>
                <a:hlinkClick r:id="rId3">
                  <a:extLst>
                    <a:ext uri="{A12FA001-AC4F-418D-AE19-62706E023703}">
                      <ahyp:hlinkClr xmlns:ahyp="http://schemas.microsoft.com/office/drawing/2018/hyperlinkcolor" val="tx"/>
                    </a:ext>
                  </a:extLst>
                </a:hlinkClick>
              </a:rPr>
              <a:t>here</a:t>
            </a:r>
            <a:r>
              <a:rPr lang="en-US" sz="1200" dirty="0">
                <a:cs typeface="Helvetica"/>
              </a:rPr>
              <a:t>.</a:t>
            </a:r>
          </a:p>
          <a:p>
            <a:pPr marL="0" indent="0" algn="r">
              <a:buNone/>
            </a:pPr>
            <a:r>
              <a:rPr lang="en-US" sz="1200" dirty="0">
                <a:cs typeface="Helvetica"/>
              </a:rPr>
              <a:t>The </a:t>
            </a:r>
            <a:r>
              <a:rPr lang="en-US" sz="1200" dirty="0" err="1">
                <a:cs typeface="Helvetica"/>
              </a:rPr>
              <a:t>Colab</a:t>
            </a:r>
            <a:r>
              <a:rPr lang="en-US" sz="1200" dirty="0">
                <a:cs typeface="Helvetica"/>
              </a:rPr>
              <a:t> Notebook is </a:t>
            </a:r>
            <a:r>
              <a:rPr lang="en-US" sz="1200" dirty="0">
                <a:cs typeface="Helvetica"/>
                <a:hlinkClick r:id="rId4">
                  <a:extLst>
                    <a:ext uri="{A12FA001-AC4F-418D-AE19-62706E023703}">
                      <ahyp:hlinkClr xmlns:ahyp="http://schemas.microsoft.com/office/drawing/2018/hyperlinkcolor" val="tx"/>
                    </a:ext>
                  </a:extLst>
                </a:hlinkClick>
              </a:rPr>
              <a:t>here</a:t>
            </a:r>
            <a:r>
              <a:rPr lang="en-US" sz="1200" dirty="0">
                <a:cs typeface="Helvetica"/>
              </a:rPr>
              <a:t>.</a:t>
            </a:r>
          </a:p>
        </p:txBody>
      </p:sp>
    </p:spTree>
    <p:extLst>
      <p:ext uri="{BB962C8B-B14F-4D97-AF65-F5344CB8AC3E}">
        <p14:creationId xmlns:p14="http://schemas.microsoft.com/office/powerpoint/2010/main" val="2087643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34" name="Rectangle 4133">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8E1CB35-1CDA-9175-09FE-F45AC220FCBC}"/>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Questions</a:t>
            </a:r>
          </a:p>
        </p:txBody>
      </p:sp>
      <p:pic>
        <p:nvPicPr>
          <p:cNvPr id="4129" name="Graphic 4128" descr="Help">
            <a:extLst>
              <a:ext uri="{FF2B5EF4-FFF2-40B4-BE49-F238E27FC236}">
                <a16:creationId xmlns:a16="http://schemas.microsoft.com/office/drawing/2014/main" id="{05E71BC0-9B3D-FAA9-62BD-7BC99E83B3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4135" name="Graphic 4130" descr="Help">
            <a:extLst>
              <a:ext uri="{FF2B5EF4-FFF2-40B4-BE49-F238E27FC236}">
                <a16:creationId xmlns:a16="http://schemas.microsoft.com/office/drawing/2014/main" id="{88EB3C1A-491D-4613-926B-4341E04BC6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574526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66172-F71C-0E96-2271-7591BBBBB8C5}"/>
              </a:ext>
            </a:extLst>
          </p:cNvPr>
          <p:cNvSpPr>
            <a:spLocks noGrp="1"/>
          </p:cNvSpPr>
          <p:nvPr>
            <p:ph type="title"/>
          </p:nvPr>
        </p:nvSpPr>
        <p:spPr>
          <a:xfrm>
            <a:off x="5596501" y="489508"/>
            <a:ext cx="5754896" cy="1667569"/>
          </a:xfrm>
        </p:spPr>
        <p:txBody>
          <a:bodyPr anchor="b">
            <a:normAutofit/>
          </a:bodyPr>
          <a:lstStyle/>
          <a:p>
            <a:r>
              <a:rPr lang="en-US" sz="4000"/>
              <a:t>Data Background Information</a:t>
            </a:r>
          </a:p>
        </p:txBody>
      </p:sp>
      <p:pic>
        <p:nvPicPr>
          <p:cNvPr id="5" name="Picture 2">
            <a:extLst>
              <a:ext uri="{FF2B5EF4-FFF2-40B4-BE49-F238E27FC236}">
                <a16:creationId xmlns:a16="http://schemas.microsoft.com/office/drawing/2014/main" id="{DBCE068B-FC92-7348-7188-C39B3018E6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816" b="27074"/>
          <a:stretch/>
        </p:blipFill>
        <p:spPr bwMode="auto">
          <a:xfrm>
            <a:off x="1068130" y="2824683"/>
            <a:ext cx="3876165" cy="77693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5AC02B2-E9E0-046D-7164-41BB42EECD19}"/>
              </a:ext>
            </a:extLst>
          </p:cNvPr>
          <p:cNvSpPr>
            <a:spLocks noGrp="1"/>
          </p:cNvSpPr>
          <p:nvPr>
            <p:ph idx="1"/>
          </p:nvPr>
        </p:nvSpPr>
        <p:spPr>
          <a:xfrm>
            <a:off x="5596502" y="2405894"/>
            <a:ext cx="5754896" cy="3197464"/>
          </a:xfrm>
        </p:spPr>
        <p:txBody>
          <a:bodyPr anchor="t">
            <a:normAutofit/>
          </a:bodyPr>
          <a:lstStyle/>
          <a:p>
            <a:pPr>
              <a:spcAft>
                <a:spcPts val="600"/>
              </a:spcAft>
            </a:pPr>
            <a:r>
              <a:rPr lang="en-US" sz="2000"/>
              <a:t>The dataset I used is from SmartviewMD. </a:t>
            </a:r>
          </a:p>
          <a:p>
            <a:pPr>
              <a:spcAft>
                <a:spcPts val="600"/>
              </a:spcAft>
            </a:pPr>
            <a:r>
              <a:rPr lang="en-US" sz="2000"/>
              <a:t>This health device metric receiving application is utilized by a clinic in Miami, FL. </a:t>
            </a:r>
          </a:p>
          <a:p>
            <a:pPr>
              <a:spcAft>
                <a:spcPts val="600"/>
              </a:spcAft>
            </a:pPr>
            <a:r>
              <a:rPr lang="en-US" sz="2000"/>
              <a:t>The data I used for this analysis is their testing environment data but the framework is the same so they will be able to implement the code for use with their actual patient data.</a:t>
            </a:r>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8840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66172-F71C-0E96-2271-7591BBBBB8C5}"/>
              </a:ext>
            </a:extLst>
          </p:cNvPr>
          <p:cNvSpPr>
            <a:spLocks noGrp="1"/>
          </p:cNvSpPr>
          <p:nvPr>
            <p:ph type="title"/>
          </p:nvPr>
        </p:nvSpPr>
        <p:spPr>
          <a:xfrm>
            <a:off x="1136397" y="502021"/>
            <a:ext cx="9688296" cy="1642969"/>
          </a:xfrm>
        </p:spPr>
        <p:txBody>
          <a:bodyPr anchor="b">
            <a:normAutofit/>
          </a:bodyPr>
          <a:lstStyle/>
          <a:p>
            <a:r>
              <a:rPr lang="en-US" sz="4000"/>
              <a:t>Data</a:t>
            </a:r>
          </a:p>
        </p:txBody>
      </p:sp>
      <p:sp>
        <p:nvSpPr>
          <p:cNvPr id="3" name="Content Placeholder 2">
            <a:extLst>
              <a:ext uri="{FF2B5EF4-FFF2-40B4-BE49-F238E27FC236}">
                <a16:creationId xmlns:a16="http://schemas.microsoft.com/office/drawing/2014/main" id="{B5AC02B2-E9E0-046D-7164-41BB42EECD19}"/>
              </a:ext>
            </a:extLst>
          </p:cNvPr>
          <p:cNvSpPr>
            <a:spLocks noGrp="1"/>
          </p:cNvSpPr>
          <p:nvPr>
            <p:ph idx="1"/>
          </p:nvPr>
        </p:nvSpPr>
        <p:spPr>
          <a:xfrm>
            <a:off x="1136397" y="2418409"/>
            <a:ext cx="9688296" cy="3454358"/>
          </a:xfrm>
        </p:spPr>
        <p:txBody>
          <a:bodyPr anchor="t">
            <a:normAutofit/>
          </a:bodyPr>
          <a:lstStyle/>
          <a:p>
            <a:pPr marL="0" indent="0" rtl="0">
              <a:spcBef>
                <a:spcPts val="600"/>
              </a:spcBef>
              <a:spcAft>
                <a:spcPts val="600"/>
              </a:spcAft>
              <a:buNone/>
            </a:pPr>
            <a:r>
              <a:rPr lang="en-US" sz="2000" b="0" i="0" u="none" strike="noStrike">
                <a:effectLst/>
              </a:rPr>
              <a:t>There are 3690 records across 8 fields of data, but I will focus on the following for this analysis:</a:t>
            </a:r>
          </a:p>
          <a:p>
            <a:pPr marL="114300" rtl="0">
              <a:spcBef>
                <a:spcPts val="600"/>
              </a:spcBef>
              <a:spcAft>
                <a:spcPts val="600"/>
              </a:spcAft>
            </a:pPr>
            <a:r>
              <a:rPr lang="en-US" sz="2000" b="0" i="0" u="none" strike="noStrike">
                <a:effectLst/>
              </a:rPr>
              <a:t>Cohort</a:t>
            </a:r>
          </a:p>
          <a:p>
            <a:pPr marL="114300" rtl="0">
              <a:spcBef>
                <a:spcPts val="600"/>
              </a:spcBef>
              <a:spcAft>
                <a:spcPts val="600"/>
              </a:spcAft>
            </a:pPr>
            <a:r>
              <a:rPr lang="en-US" sz="2000" b="0" i="0" u="none" strike="noStrike">
                <a:effectLst/>
              </a:rPr>
              <a:t>Readings</a:t>
            </a:r>
          </a:p>
          <a:p>
            <a:pPr marL="114300" rtl="0">
              <a:spcBef>
                <a:spcPts val="600"/>
              </a:spcBef>
              <a:spcAft>
                <a:spcPts val="600"/>
              </a:spcAft>
            </a:pPr>
            <a:r>
              <a:rPr lang="en-US" sz="2000"/>
              <a:t>R</a:t>
            </a:r>
            <a:r>
              <a:rPr lang="en-US" sz="2000" b="0" i="0" u="none" strike="noStrike">
                <a:effectLst/>
              </a:rPr>
              <a:t>eading</a:t>
            </a:r>
            <a:r>
              <a:rPr lang="en-US" sz="2000"/>
              <a:t> T</a:t>
            </a:r>
            <a:r>
              <a:rPr lang="en-US" sz="2000" b="0" i="0" u="none" strike="noStrike">
                <a:effectLst/>
              </a:rPr>
              <a:t>ypes:</a:t>
            </a:r>
          </a:p>
          <a:p>
            <a:pPr marL="571500" lvl="1">
              <a:spcBef>
                <a:spcPts val="600"/>
              </a:spcBef>
              <a:spcAft>
                <a:spcPts val="600"/>
              </a:spcAft>
            </a:pPr>
            <a:r>
              <a:rPr lang="en-US" sz="2000" b="0" i="0" u="none" strike="noStrike">
                <a:effectLst/>
              </a:rPr>
              <a:t>Glucose</a:t>
            </a:r>
            <a:endParaRPr lang="en-US" sz="2000" b="0">
              <a:effectLst/>
            </a:endParaRPr>
          </a:p>
          <a:p>
            <a:pPr marL="571500" lvl="1">
              <a:spcBef>
                <a:spcPts val="600"/>
              </a:spcBef>
              <a:spcAft>
                <a:spcPts val="600"/>
              </a:spcAft>
            </a:pPr>
            <a:r>
              <a:rPr lang="en-US" sz="2000" b="0" i="0" u="none" strike="noStrike">
                <a:effectLst/>
              </a:rPr>
              <a:t> Weight</a:t>
            </a:r>
            <a:endParaRPr lang="en-US" sz="2000" b="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18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BBA2DD67-B8CF-510D-9E22-E5B1F51828EF}"/>
              </a:ext>
            </a:extLst>
          </p:cNvPr>
          <p:cNvSpPr>
            <a:spLocks noGrp="1"/>
          </p:cNvSpPr>
          <p:nvPr>
            <p:ph type="title"/>
          </p:nvPr>
        </p:nvSpPr>
        <p:spPr>
          <a:xfrm>
            <a:off x="699713" y="248038"/>
            <a:ext cx="10601010" cy="1159200"/>
          </a:xfrm>
        </p:spPr>
        <p:txBody>
          <a:bodyPr vert="horz" lIns="91440" tIns="45720" rIns="91440" bIns="45720" rtlCol="0" anchor="ctr">
            <a:normAutofit/>
          </a:bodyPr>
          <a:lstStyle/>
          <a:p>
            <a:r>
              <a:rPr lang="en-US" sz="4000" kern="1200" dirty="0">
                <a:latin typeface="+mj-lt"/>
                <a:ea typeface="+mj-ea"/>
                <a:cs typeface="+mj-cs"/>
              </a:rPr>
              <a:t>Data</a:t>
            </a:r>
          </a:p>
        </p:txBody>
      </p:sp>
      <p:graphicFrame>
        <p:nvGraphicFramePr>
          <p:cNvPr id="11" name="Table 10">
            <a:extLst>
              <a:ext uri="{FF2B5EF4-FFF2-40B4-BE49-F238E27FC236}">
                <a16:creationId xmlns:a16="http://schemas.microsoft.com/office/drawing/2014/main" id="{15588257-93B4-8523-6192-3B4DCD5CE70B}"/>
              </a:ext>
            </a:extLst>
          </p:cNvPr>
          <p:cNvGraphicFramePr>
            <a:graphicFrameLocks noGrp="1"/>
          </p:cNvGraphicFramePr>
          <p:nvPr>
            <p:extLst>
              <p:ext uri="{D42A27DB-BD31-4B8C-83A1-F6EECF244321}">
                <p14:modId xmlns:p14="http://schemas.microsoft.com/office/powerpoint/2010/main" val="4034800720"/>
              </p:ext>
            </p:extLst>
          </p:nvPr>
        </p:nvGraphicFramePr>
        <p:xfrm>
          <a:off x="1303127" y="1407238"/>
          <a:ext cx="9585745" cy="4452162"/>
        </p:xfrm>
        <a:graphic>
          <a:graphicData uri="http://schemas.openxmlformats.org/drawingml/2006/table">
            <a:tbl>
              <a:tblPr firstRow="1">
                <a:tableStyleId>{FABFCF23-3B69-468F-B69F-88F6DE6A72F2}</a:tableStyleId>
              </a:tblPr>
              <a:tblGrid>
                <a:gridCol w="4120134">
                  <a:extLst>
                    <a:ext uri="{9D8B030D-6E8A-4147-A177-3AD203B41FA5}">
                      <a16:colId xmlns:a16="http://schemas.microsoft.com/office/drawing/2014/main" val="795441109"/>
                    </a:ext>
                  </a:extLst>
                </a:gridCol>
                <a:gridCol w="5465611">
                  <a:extLst>
                    <a:ext uri="{9D8B030D-6E8A-4147-A177-3AD203B41FA5}">
                      <a16:colId xmlns:a16="http://schemas.microsoft.com/office/drawing/2014/main" val="569578512"/>
                    </a:ext>
                  </a:extLst>
                </a:gridCol>
              </a:tblGrid>
              <a:tr h="404742">
                <a:tc>
                  <a:txBody>
                    <a:bodyPr/>
                    <a:lstStyle/>
                    <a:p>
                      <a:pPr algn="ctr" fontAlgn="b"/>
                      <a:r>
                        <a:rPr lang="en-US" sz="2400" b="1" u="none" strike="noStrike" dirty="0">
                          <a:solidFill>
                            <a:srgbClr val="000000"/>
                          </a:solidFill>
                          <a:effectLst/>
                        </a:rPr>
                        <a:t>Reading Type</a:t>
                      </a:r>
                      <a:endParaRPr lang="en-US" sz="2400" b="1" i="0" u="none" strike="noStrike" dirty="0">
                        <a:solidFill>
                          <a:srgbClr val="000000"/>
                        </a:solidFill>
                        <a:effectLst/>
                        <a:latin typeface="+mn-lt"/>
                      </a:endParaRPr>
                    </a:p>
                  </a:txBody>
                  <a:tcPr marL="7523" marR="7523" marT="7523" marB="0" anchor="ctr">
                    <a:solidFill>
                      <a:schemeClr val="accent5">
                        <a:lumMod val="40000"/>
                        <a:lumOff val="60000"/>
                      </a:schemeClr>
                    </a:solidFill>
                  </a:tcPr>
                </a:tc>
                <a:tc>
                  <a:txBody>
                    <a:bodyPr/>
                    <a:lstStyle/>
                    <a:p>
                      <a:pPr algn="ctr" fontAlgn="b"/>
                      <a:r>
                        <a:rPr lang="en-US" sz="2400" b="1" u="none" strike="noStrike" dirty="0">
                          <a:solidFill>
                            <a:srgbClr val="000000"/>
                          </a:solidFill>
                          <a:effectLst/>
                        </a:rPr>
                        <a:t>Count of Readings</a:t>
                      </a:r>
                      <a:endParaRPr lang="en-US" sz="2400" b="1" i="0" u="none" strike="noStrike" dirty="0">
                        <a:solidFill>
                          <a:srgbClr val="000000"/>
                        </a:solidFill>
                        <a:effectLst/>
                        <a:latin typeface="+mn-lt"/>
                      </a:endParaRPr>
                    </a:p>
                  </a:txBody>
                  <a:tcPr marL="7523" marR="7523" marT="7523" marB="0" anchor="ctr">
                    <a:solidFill>
                      <a:schemeClr val="accent5">
                        <a:lumMod val="40000"/>
                        <a:lumOff val="60000"/>
                      </a:schemeClr>
                    </a:solidFill>
                  </a:tcPr>
                </a:tc>
                <a:extLst>
                  <a:ext uri="{0D108BD9-81ED-4DB2-BD59-A6C34878D82A}">
                    <a16:rowId xmlns:a16="http://schemas.microsoft.com/office/drawing/2014/main" val="947471695"/>
                  </a:ext>
                </a:extLst>
              </a:tr>
              <a:tr h="404742">
                <a:tc>
                  <a:txBody>
                    <a:bodyPr/>
                    <a:lstStyle/>
                    <a:p>
                      <a:pPr algn="ctr" fontAlgn="b"/>
                      <a:r>
                        <a:rPr lang="en-US" sz="2400" u="none" strike="noStrike" dirty="0">
                          <a:effectLst/>
                          <a:highlight>
                            <a:srgbClr val="FFFF00"/>
                          </a:highlight>
                        </a:rPr>
                        <a:t>Glucose</a:t>
                      </a:r>
                      <a:endParaRPr lang="en-US" sz="2400" b="0" i="0" u="none" strike="noStrike" dirty="0">
                        <a:solidFill>
                          <a:srgbClr val="000000"/>
                        </a:solidFill>
                        <a:effectLst/>
                        <a:highlight>
                          <a:srgbClr val="FFFF00"/>
                        </a:highlight>
                        <a:latin typeface="+mn-lt"/>
                      </a:endParaRPr>
                    </a:p>
                  </a:txBody>
                  <a:tcPr marL="7523" marR="7523" marT="7523" marB="0" anchor="ctr"/>
                </a:tc>
                <a:tc>
                  <a:txBody>
                    <a:bodyPr/>
                    <a:lstStyle/>
                    <a:p>
                      <a:pPr algn="ctr" fontAlgn="b"/>
                      <a:r>
                        <a:rPr lang="en-US" sz="2400" u="none" strike="noStrike" dirty="0">
                          <a:effectLst/>
                          <a:highlight>
                            <a:srgbClr val="FFFF00"/>
                          </a:highlight>
                        </a:rPr>
                        <a:t>410</a:t>
                      </a:r>
                      <a:endParaRPr lang="en-US" sz="2400" b="0" i="0" u="none" strike="noStrike" dirty="0">
                        <a:solidFill>
                          <a:srgbClr val="000000"/>
                        </a:solidFill>
                        <a:effectLst/>
                        <a:highlight>
                          <a:srgbClr val="FFFF00"/>
                        </a:highlight>
                        <a:latin typeface="+mn-lt"/>
                      </a:endParaRPr>
                    </a:p>
                  </a:txBody>
                  <a:tcPr marL="7523" marR="7523" marT="7523" marB="0" anchor="ctr"/>
                </a:tc>
                <a:extLst>
                  <a:ext uri="{0D108BD9-81ED-4DB2-BD59-A6C34878D82A}">
                    <a16:rowId xmlns:a16="http://schemas.microsoft.com/office/drawing/2014/main" val="389135995"/>
                  </a:ext>
                </a:extLst>
              </a:tr>
              <a:tr h="404742">
                <a:tc>
                  <a:txBody>
                    <a:bodyPr/>
                    <a:lstStyle/>
                    <a:p>
                      <a:pPr algn="ctr" fontAlgn="b"/>
                      <a:r>
                        <a:rPr lang="en-US" sz="2400" u="none" strike="noStrike" dirty="0">
                          <a:effectLst/>
                        </a:rPr>
                        <a:t>Lower</a:t>
                      </a:r>
                      <a:endParaRPr lang="en-US" sz="2400" b="0" i="0" u="none" strike="noStrike" dirty="0">
                        <a:solidFill>
                          <a:srgbClr val="000000"/>
                        </a:solidFill>
                        <a:effectLst/>
                        <a:latin typeface="+mn-lt"/>
                      </a:endParaRPr>
                    </a:p>
                  </a:txBody>
                  <a:tcPr marL="7523" marR="7523" marT="7523" marB="0" anchor="ctr"/>
                </a:tc>
                <a:tc>
                  <a:txBody>
                    <a:bodyPr/>
                    <a:lstStyle/>
                    <a:p>
                      <a:pPr algn="ctr" fontAlgn="b"/>
                      <a:r>
                        <a:rPr lang="en-US" sz="2400" u="none" strike="noStrike" dirty="0">
                          <a:effectLst/>
                        </a:rPr>
                        <a:t>410</a:t>
                      </a:r>
                      <a:endParaRPr lang="en-US" sz="2400" b="0" i="0" u="none" strike="noStrike" dirty="0">
                        <a:solidFill>
                          <a:srgbClr val="000000"/>
                        </a:solidFill>
                        <a:effectLst/>
                        <a:latin typeface="+mn-lt"/>
                      </a:endParaRPr>
                    </a:p>
                  </a:txBody>
                  <a:tcPr marL="7523" marR="7523" marT="7523" marB="0" anchor="ctr"/>
                </a:tc>
                <a:extLst>
                  <a:ext uri="{0D108BD9-81ED-4DB2-BD59-A6C34878D82A}">
                    <a16:rowId xmlns:a16="http://schemas.microsoft.com/office/drawing/2014/main" val="1775776644"/>
                  </a:ext>
                </a:extLst>
              </a:tr>
              <a:tr h="404742">
                <a:tc>
                  <a:txBody>
                    <a:bodyPr/>
                    <a:lstStyle/>
                    <a:p>
                      <a:pPr algn="ctr" fontAlgn="b"/>
                      <a:r>
                        <a:rPr lang="en-US" sz="2400" u="none" strike="noStrike">
                          <a:effectLst/>
                        </a:rPr>
                        <a:t>Peak Flow</a:t>
                      </a:r>
                      <a:endParaRPr lang="en-US" sz="2400" b="0" i="0" u="none" strike="noStrike">
                        <a:solidFill>
                          <a:srgbClr val="000000"/>
                        </a:solidFill>
                        <a:effectLst/>
                        <a:latin typeface="+mn-lt"/>
                      </a:endParaRPr>
                    </a:p>
                  </a:txBody>
                  <a:tcPr marL="7523" marR="7523" marT="7523" marB="0" anchor="ctr"/>
                </a:tc>
                <a:tc>
                  <a:txBody>
                    <a:bodyPr/>
                    <a:lstStyle/>
                    <a:p>
                      <a:pPr algn="ctr" fontAlgn="b"/>
                      <a:r>
                        <a:rPr lang="en-US" sz="2400" u="none" strike="noStrike" dirty="0">
                          <a:effectLst/>
                        </a:rPr>
                        <a:t>410</a:t>
                      </a:r>
                      <a:endParaRPr lang="en-US" sz="2400" b="0" i="0" u="none" strike="noStrike" dirty="0">
                        <a:solidFill>
                          <a:srgbClr val="000000"/>
                        </a:solidFill>
                        <a:effectLst/>
                        <a:latin typeface="+mn-lt"/>
                      </a:endParaRPr>
                    </a:p>
                  </a:txBody>
                  <a:tcPr marL="7523" marR="7523" marT="7523" marB="0" anchor="ctr"/>
                </a:tc>
                <a:extLst>
                  <a:ext uri="{0D108BD9-81ED-4DB2-BD59-A6C34878D82A}">
                    <a16:rowId xmlns:a16="http://schemas.microsoft.com/office/drawing/2014/main" val="4258609269"/>
                  </a:ext>
                </a:extLst>
              </a:tr>
              <a:tr h="404742">
                <a:tc>
                  <a:txBody>
                    <a:bodyPr/>
                    <a:lstStyle/>
                    <a:p>
                      <a:pPr algn="ctr" fontAlgn="b"/>
                      <a:r>
                        <a:rPr lang="en-US" sz="2400" u="none" strike="noStrike">
                          <a:effectLst/>
                        </a:rPr>
                        <a:t>PI</a:t>
                      </a:r>
                      <a:endParaRPr lang="en-US" sz="2400" b="0" i="0" u="none" strike="noStrike">
                        <a:solidFill>
                          <a:srgbClr val="000000"/>
                        </a:solidFill>
                        <a:effectLst/>
                        <a:latin typeface="+mn-lt"/>
                      </a:endParaRPr>
                    </a:p>
                  </a:txBody>
                  <a:tcPr marL="7523" marR="7523" marT="7523" marB="0" anchor="ctr"/>
                </a:tc>
                <a:tc>
                  <a:txBody>
                    <a:bodyPr/>
                    <a:lstStyle/>
                    <a:p>
                      <a:pPr algn="ctr" fontAlgn="b"/>
                      <a:r>
                        <a:rPr lang="en-US" sz="2400" u="none" strike="noStrike" dirty="0">
                          <a:effectLst/>
                        </a:rPr>
                        <a:t>410</a:t>
                      </a:r>
                      <a:endParaRPr lang="en-US" sz="2400" b="0" i="0" u="none" strike="noStrike" dirty="0">
                        <a:solidFill>
                          <a:srgbClr val="000000"/>
                        </a:solidFill>
                        <a:effectLst/>
                        <a:latin typeface="+mn-lt"/>
                      </a:endParaRPr>
                    </a:p>
                  </a:txBody>
                  <a:tcPr marL="7523" marR="7523" marT="7523" marB="0" anchor="ctr"/>
                </a:tc>
                <a:extLst>
                  <a:ext uri="{0D108BD9-81ED-4DB2-BD59-A6C34878D82A}">
                    <a16:rowId xmlns:a16="http://schemas.microsoft.com/office/drawing/2014/main" val="2411644870"/>
                  </a:ext>
                </a:extLst>
              </a:tr>
              <a:tr h="404742">
                <a:tc>
                  <a:txBody>
                    <a:bodyPr/>
                    <a:lstStyle/>
                    <a:p>
                      <a:pPr algn="ctr" fontAlgn="b"/>
                      <a:r>
                        <a:rPr lang="en-US" sz="2400" u="none" strike="noStrike">
                          <a:effectLst/>
                        </a:rPr>
                        <a:t>PR</a:t>
                      </a:r>
                      <a:endParaRPr lang="en-US" sz="2400" b="0" i="0" u="none" strike="noStrike">
                        <a:solidFill>
                          <a:srgbClr val="000000"/>
                        </a:solidFill>
                        <a:effectLst/>
                        <a:latin typeface="+mn-lt"/>
                      </a:endParaRPr>
                    </a:p>
                  </a:txBody>
                  <a:tcPr marL="7523" marR="7523" marT="7523" marB="0" anchor="ctr"/>
                </a:tc>
                <a:tc>
                  <a:txBody>
                    <a:bodyPr/>
                    <a:lstStyle/>
                    <a:p>
                      <a:pPr algn="ctr" fontAlgn="b"/>
                      <a:r>
                        <a:rPr lang="en-US" sz="2400" u="none" strike="noStrike">
                          <a:effectLst/>
                        </a:rPr>
                        <a:t>410</a:t>
                      </a:r>
                      <a:endParaRPr lang="en-US" sz="2400" b="0" i="0" u="none" strike="noStrike">
                        <a:solidFill>
                          <a:srgbClr val="000000"/>
                        </a:solidFill>
                        <a:effectLst/>
                        <a:latin typeface="+mn-lt"/>
                      </a:endParaRPr>
                    </a:p>
                  </a:txBody>
                  <a:tcPr marL="7523" marR="7523" marT="7523" marB="0" anchor="ctr"/>
                </a:tc>
                <a:extLst>
                  <a:ext uri="{0D108BD9-81ED-4DB2-BD59-A6C34878D82A}">
                    <a16:rowId xmlns:a16="http://schemas.microsoft.com/office/drawing/2014/main" val="1300637444"/>
                  </a:ext>
                </a:extLst>
              </a:tr>
              <a:tr h="404742">
                <a:tc>
                  <a:txBody>
                    <a:bodyPr/>
                    <a:lstStyle/>
                    <a:p>
                      <a:pPr algn="ctr" fontAlgn="b"/>
                      <a:r>
                        <a:rPr lang="en-US" sz="2400" u="none" strike="noStrike">
                          <a:effectLst/>
                        </a:rPr>
                        <a:t>Pulse</a:t>
                      </a:r>
                      <a:endParaRPr lang="en-US" sz="2400" b="0" i="0" u="none" strike="noStrike">
                        <a:solidFill>
                          <a:srgbClr val="000000"/>
                        </a:solidFill>
                        <a:effectLst/>
                        <a:latin typeface="+mn-lt"/>
                      </a:endParaRPr>
                    </a:p>
                  </a:txBody>
                  <a:tcPr marL="7523" marR="7523" marT="7523" marB="0" anchor="ctr"/>
                </a:tc>
                <a:tc>
                  <a:txBody>
                    <a:bodyPr/>
                    <a:lstStyle/>
                    <a:p>
                      <a:pPr algn="ctr" fontAlgn="b"/>
                      <a:r>
                        <a:rPr lang="en-US" sz="2400" u="none" strike="noStrike">
                          <a:effectLst/>
                        </a:rPr>
                        <a:t>410</a:t>
                      </a:r>
                      <a:endParaRPr lang="en-US" sz="2400" b="0" i="0" u="none" strike="noStrike">
                        <a:solidFill>
                          <a:srgbClr val="000000"/>
                        </a:solidFill>
                        <a:effectLst/>
                        <a:latin typeface="+mn-lt"/>
                      </a:endParaRPr>
                    </a:p>
                  </a:txBody>
                  <a:tcPr marL="7523" marR="7523" marT="7523" marB="0" anchor="ctr"/>
                </a:tc>
                <a:extLst>
                  <a:ext uri="{0D108BD9-81ED-4DB2-BD59-A6C34878D82A}">
                    <a16:rowId xmlns:a16="http://schemas.microsoft.com/office/drawing/2014/main" val="371441649"/>
                  </a:ext>
                </a:extLst>
              </a:tr>
              <a:tr h="404742">
                <a:tc>
                  <a:txBody>
                    <a:bodyPr/>
                    <a:lstStyle/>
                    <a:p>
                      <a:pPr algn="ctr" fontAlgn="b"/>
                      <a:r>
                        <a:rPr lang="en-US" sz="2400" u="none" strike="noStrike">
                          <a:effectLst/>
                        </a:rPr>
                        <a:t>SpO2</a:t>
                      </a:r>
                      <a:endParaRPr lang="en-US" sz="2400" b="0" i="0" u="none" strike="noStrike">
                        <a:solidFill>
                          <a:srgbClr val="000000"/>
                        </a:solidFill>
                        <a:effectLst/>
                        <a:latin typeface="+mn-lt"/>
                      </a:endParaRPr>
                    </a:p>
                  </a:txBody>
                  <a:tcPr marL="7523" marR="7523" marT="7523" marB="0" anchor="ctr"/>
                </a:tc>
                <a:tc>
                  <a:txBody>
                    <a:bodyPr/>
                    <a:lstStyle/>
                    <a:p>
                      <a:pPr algn="ctr" fontAlgn="b"/>
                      <a:r>
                        <a:rPr lang="en-US" sz="2400" u="none" strike="noStrike">
                          <a:effectLst/>
                        </a:rPr>
                        <a:t>410</a:t>
                      </a:r>
                      <a:endParaRPr lang="en-US" sz="2400" b="0" i="0" u="none" strike="noStrike">
                        <a:solidFill>
                          <a:srgbClr val="000000"/>
                        </a:solidFill>
                        <a:effectLst/>
                        <a:latin typeface="+mn-lt"/>
                      </a:endParaRPr>
                    </a:p>
                  </a:txBody>
                  <a:tcPr marL="7523" marR="7523" marT="7523" marB="0" anchor="ctr"/>
                </a:tc>
                <a:extLst>
                  <a:ext uri="{0D108BD9-81ED-4DB2-BD59-A6C34878D82A}">
                    <a16:rowId xmlns:a16="http://schemas.microsoft.com/office/drawing/2014/main" val="4197460519"/>
                  </a:ext>
                </a:extLst>
              </a:tr>
              <a:tr h="404742">
                <a:tc>
                  <a:txBody>
                    <a:bodyPr/>
                    <a:lstStyle/>
                    <a:p>
                      <a:pPr algn="ctr" fontAlgn="b"/>
                      <a:r>
                        <a:rPr lang="en-US" sz="2400" u="none" strike="noStrike">
                          <a:effectLst/>
                        </a:rPr>
                        <a:t>Upper</a:t>
                      </a:r>
                      <a:endParaRPr lang="en-US" sz="2400" b="0" i="0" u="none" strike="noStrike">
                        <a:solidFill>
                          <a:srgbClr val="000000"/>
                        </a:solidFill>
                        <a:effectLst/>
                        <a:latin typeface="+mn-lt"/>
                      </a:endParaRPr>
                    </a:p>
                  </a:txBody>
                  <a:tcPr marL="7523" marR="7523" marT="7523" marB="0" anchor="ctr"/>
                </a:tc>
                <a:tc>
                  <a:txBody>
                    <a:bodyPr/>
                    <a:lstStyle/>
                    <a:p>
                      <a:pPr algn="ctr" fontAlgn="b"/>
                      <a:r>
                        <a:rPr lang="en-US" sz="2400" u="none" strike="noStrike">
                          <a:effectLst/>
                        </a:rPr>
                        <a:t>410</a:t>
                      </a:r>
                      <a:endParaRPr lang="en-US" sz="2400" b="0" i="0" u="none" strike="noStrike">
                        <a:solidFill>
                          <a:srgbClr val="000000"/>
                        </a:solidFill>
                        <a:effectLst/>
                        <a:latin typeface="+mn-lt"/>
                      </a:endParaRPr>
                    </a:p>
                  </a:txBody>
                  <a:tcPr marL="7523" marR="7523" marT="7523" marB="0" anchor="ctr"/>
                </a:tc>
                <a:extLst>
                  <a:ext uri="{0D108BD9-81ED-4DB2-BD59-A6C34878D82A}">
                    <a16:rowId xmlns:a16="http://schemas.microsoft.com/office/drawing/2014/main" val="4067858579"/>
                  </a:ext>
                </a:extLst>
              </a:tr>
              <a:tr h="404742">
                <a:tc>
                  <a:txBody>
                    <a:bodyPr/>
                    <a:lstStyle/>
                    <a:p>
                      <a:pPr algn="ctr" fontAlgn="b"/>
                      <a:r>
                        <a:rPr lang="en-US" sz="2400" u="none" strike="noStrike" dirty="0">
                          <a:effectLst/>
                          <a:highlight>
                            <a:srgbClr val="FFFF00"/>
                          </a:highlight>
                        </a:rPr>
                        <a:t>Weight</a:t>
                      </a:r>
                      <a:endParaRPr lang="en-US" sz="2400" b="0" i="0" u="none" strike="noStrike" dirty="0">
                        <a:solidFill>
                          <a:srgbClr val="000000"/>
                        </a:solidFill>
                        <a:effectLst/>
                        <a:highlight>
                          <a:srgbClr val="FFFF00"/>
                        </a:highlight>
                        <a:latin typeface="+mn-lt"/>
                      </a:endParaRPr>
                    </a:p>
                  </a:txBody>
                  <a:tcPr marL="7523" marR="7523" marT="7523" marB="0" anchor="ctr"/>
                </a:tc>
                <a:tc>
                  <a:txBody>
                    <a:bodyPr/>
                    <a:lstStyle/>
                    <a:p>
                      <a:pPr algn="ctr" fontAlgn="b"/>
                      <a:r>
                        <a:rPr lang="en-US" sz="2400" u="none" strike="noStrike" dirty="0">
                          <a:effectLst/>
                          <a:highlight>
                            <a:srgbClr val="FFFF00"/>
                          </a:highlight>
                        </a:rPr>
                        <a:t>410</a:t>
                      </a:r>
                      <a:endParaRPr lang="en-US" sz="2400" b="0" i="0" u="none" strike="noStrike" dirty="0">
                        <a:solidFill>
                          <a:srgbClr val="000000"/>
                        </a:solidFill>
                        <a:effectLst/>
                        <a:highlight>
                          <a:srgbClr val="FFFF00"/>
                        </a:highlight>
                        <a:latin typeface="+mn-lt"/>
                      </a:endParaRPr>
                    </a:p>
                  </a:txBody>
                  <a:tcPr marL="7523" marR="7523" marT="7523" marB="0" anchor="ctr"/>
                </a:tc>
                <a:extLst>
                  <a:ext uri="{0D108BD9-81ED-4DB2-BD59-A6C34878D82A}">
                    <a16:rowId xmlns:a16="http://schemas.microsoft.com/office/drawing/2014/main" val="1586184450"/>
                  </a:ext>
                </a:extLst>
              </a:tr>
              <a:tr h="404742">
                <a:tc>
                  <a:txBody>
                    <a:bodyPr/>
                    <a:lstStyle/>
                    <a:p>
                      <a:pPr algn="ctr" fontAlgn="b"/>
                      <a:r>
                        <a:rPr lang="en-US" sz="2400" u="none" strike="noStrike" dirty="0">
                          <a:effectLst/>
                        </a:rPr>
                        <a:t>Grand Total</a:t>
                      </a:r>
                      <a:endParaRPr lang="en-US" sz="2400" b="1" i="0" u="none" strike="noStrike" dirty="0">
                        <a:solidFill>
                          <a:srgbClr val="000000"/>
                        </a:solidFill>
                        <a:effectLst/>
                        <a:latin typeface="+mn-lt"/>
                      </a:endParaRPr>
                    </a:p>
                  </a:txBody>
                  <a:tcPr marL="7523" marR="7523" marT="7523" marB="0" anchor="ctr"/>
                </a:tc>
                <a:tc>
                  <a:txBody>
                    <a:bodyPr/>
                    <a:lstStyle/>
                    <a:p>
                      <a:pPr algn="ctr" fontAlgn="b"/>
                      <a:r>
                        <a:rPr lang="en-US" sz="2400" u="none" strike="noStrike" dirty="0">
                          <a:effectLst/>
                        </a:rPr>
                        <a:t>3690</a:t>
                      </a:r>
                      <a:endParaRPr lang="en-US" sz="2400" b="1" i="0" u="none" strike="noStrike" dirty="0">
                        <a:solidFill>
                          <a:srgbClr val="000000"/>
                        </a:solidFill>
                        <a:effectLst/>
                        <a:latin typeface="+mn-lt"/>
                      </a:endParaRPr>
                    </a:p>
                  </a:txBody>
                  <a:tcPr marL="7523" marR="7523" marT="7523" marB="0" anchor="ctr"/>
                </a:tc>
                <a:extLst>
                  <a:ext uri="{0D108BD9-81ED-4DB2-BD59-A6C34878D82A}">
                    <a16:rowId xmlns:a16="http://schemas.microsoft.com/office/drawing/2014/main" val="2309696245"/>
                  </a:ext>
                </a:extLst>
              </a:tr>
            </a:tbl>
          </a:graphicData>
        </a:graphic>
      </p:graphicFrame>
    </p:spTree>
    <p:extLst>
      <p:ext uri="{BB962C8B-B14F-4D97-AF65-F5344CB8AC3E}">
        <p14:creationId xmlns:p14="http://schemas.microsoft.com/office/powerpoint/2010/main" val="54795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B603D8-D378-4F43-D913-9E759E65C5E4}"/>
              </a:ext>
            </a:extLst>
          </p:cNvPr>
          <p:cNvSpPr>
            <a:spLocks noGrp="1"/>
          </p:cNvSpPr>
          <p:nvPr>
            <p:ph type="title"/>
          </p:nvPr>
        </p:nvSpPr>
        <p:spPr>
          <a:xfrm>
            <a:off x="838199" y="569215"/>
            <a:ext cx="7063721" cy="1159200"/>
          </a:xfrm>
        </p:spPr>
        <p:txBody>
          <a:bodyPr vert="horz" lIns="91440" tIns="45720" rIns="91440" bIns="45720" rtlCol="0" anchor="ctr">
            <a:normAutofit/>
          </a:bodyPr>
          <a:lstStyle/>
          <a:p>
            <a:r>
              <a:rPr lang="en-US" sz="4000" kern="1200" dirty="0">
                <a:latin typeface="+mj-lt"/>
                <a:ea typeface="+mj-ea"/>
                <a:cs typeface="+mj-cs"/>
              </a:rPr>
              <a:t>Data</a:t>
            </a:r>
          </a:p>
        </p:txBody>
      </p:sp>
      <p:graphicFrame>
        <p:nvGraphicFramePr>
          <p:cNvPr id="3" name="Table 2">
            <a:extLst>
              <a:ext uri="{FF2B5EF4-FFF2-40B4-BE49-F238E27FC236}">
                <a16:creationId xmlns:a16="http://schemas.microsoft.com/office/drawing/2014/main" id="{E6662442-2E31-43F8-0973-1CDCD05DAC2D}"/>
              </a:ext>
            </a:extLst>
          </p:cNvPr>
          <p:cNvGraphicFramePr>
            <a:graphicFrameLocks noGrp="1"/>
          </p:cNvGraphicFramePr>
          <p:nvPr>
            <p:extLst>
              <p:ext uri="{D42A27DB-BD31-4B8C-83A1-F6EECF244321}">
                <p14:modId xmlns:p14="http://schemas.microsoft.com/office/powerpoint/2010/main" val="2545722509"/>
              </p:ext>
            </p:extLst>
          </p:nvPr>
        </p:nvGraphicFramePr>
        <p:xfrm>
          <a:off x="838199" y="2127252"/>
          <a:ext cx="10515601" cy="4090187"/>
        </p:xfrm>
        <a:graphic>
          <a:graphicData uri="http://schemas.openxmlformats.org/drawingml/2006/table">
            <a:tbl>
              <a:tblPr firstRow="1">
                <a:tableStyleId>{FABFCF23-3B69-468F-B69F-88F6DE6A72F2}</a:tableStyleId>
              </a:tblPr>
              <a:tblGrid>
                <a:gridCol w="3130973">
                  <a:extLst>
                    <a:ext uri="{9D8B030D-6E8A-4147-A177-3AD203B41FA5}">
                      <a16:colId xmlns:a16="http://schemas.microsoft.com/office/drawing/2014/main" val="603697862"/>
                    </a:ext>
                  </a:extLst>
                </a:gridCol>
                <a:gridCol w="4368800">
                  <a:extLst>
                    <a:ext uri="{9D8B030D-6E8A-4147-A177-3AD203B41FA5}">
                      <a16:colId xmlns:a16="http://schemas.microsoft.com/office/drawing/2014/main" val="3017491116"/>
                    </a:ext>
                  </a:extLst>
                </a:gridCol>
                <a:gridCol w="3015828">
                  <a:extLst>
                    <a:ext uri="{9D8B030D-6E8A-4147-A177-3AD203B41FA5}">
                      <a16:colId xmlns:a16="http://schemas.microsoft.com/office/drawing/2014/main" val="1086462304"/>
                    </a:ext>
                  </a:extLst>
                </a:gridCol>
              </a:tblGrid>
              <a:tr h="477311">
                <a:tc gridSpan="3">
                  <a:txBody>
                    <a:bodyPr/>
                    <a:lstStyle/>
                    <a:p>
                      <a:pPr algn="ctr" fontAlgn="b"/>
                      <a:r>
                        <a:rPr lang="en-US" sz="2400" b="1" u="none" strike="noStrike" dirty="0">
                          <a:solidFill>
                            <a:schemeClr val="tx1"/>
                          </a:solidFill>
                          <a:effectLst/>
                        </a:rPr>
                        <a:t>Reading Type: Glucose</a:t>
                      </a:r>
                      <a:endParaRPr lang="en-US" sz="2400" b="1" i="0" u="none" strike="noStrike" dirty="0">
                        <a:solidFill>
                          <a:schemeClr val="tx1"/>
                        </a:solidFill>
                        <a:effectLst/>
                        <a:latin typeface="+mn-lt"/>
                      </a:endParaRPr>
                    </a:p>
                  </a:txBody>
                  <a:tcPr marL="7620" marR="7620" marT="7620" marB="0" anchor="ctr">
                    <a:solidFill>
                      <a:schemeClr val="accent5">
                        <a:lumMod val="40000"/>
                        <a:lumOff val="60000"/>
                      </a:schemeClr>
                    </a:solidFill>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2400" b="1" i="0" u="none" strike="noStrike" dirty="0">
                        <a:solidFill>
                          <a:schemeClr val="tx1"/>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698194818"/>
                  </a:ext>
                </a:extLst>
              </a:tr>
              <a:tr h="903219">
                <a:tc>
                  <a:txBody>
                    <a:bodyPr/>
                    <a:lstStyle/>
                    <a:p>
                      <a:pPr algn="ctr" fontAlgn="b"/>
                      <a:r>
                        <a:rPr lang="en-US" sz="2400" b="0" u="none" strike="noStrike" dirty="0">
                          <a:solidFill>
                            <a:schemeClr val="tx1"/>
                          </a:solidFill>
                          <a:effectLst/>
                        </a:rPr>
                        <a:t>Cohort</a:t>
                      </a:r>
                      <a:endParaRPr lang="en-US" sz="2400" b="0" i="1" u="none" strike="noStrike" dirty="0">
                        <a:solidFill>
                          <a:schemeClr val="tx1"/>
                        </a:solidFill>
                        <a:effectLst/>
                        <a:latin typeface="+mn-lt"/>
                      </a:endParaRPr>
                    </a:p>
                  </a:txBody>
                  <a:tcPr marL="7620" marR="7620" marT="7620" marB="0" anchor="ctr"/>
                </a:tc>
                <a:tc>
                  <a:txBody>
                    <a:bodyPr/>
                    <a:lstStyle/>
                    <a:p>
                      <a:pPr algn="ctr" fontAlgn="b"/>
                      <a:r>
                        <a:rPr lang="en-US" sz="2400" u="none" strike="noStrike" dirty="0">
                          <a:solidFill>
                            <a:schemeClr val="tx1"/>
                          </a:solidFill>
                          <a:effectLst/>
                        </a:rPr>
                        <a:t>Count of glucose readings</a:t>
                      </a:r>
                      <a:endParaRPr lang="en-US" sz="2400" b="1" i="1" u="none" strike="noStrike" dirty="0">
                        <a:solidFill>
                          <a:schemeClr val="tx1"/>
                        </a:solidFill>
                        <a:effectLst/>
                        <a:latin typeface="+mn-lt"/>
                      </a:endParaRPr>
                    </a:p>
                  </a:txBody>
                  <a:tcPr marL="7620" marR="7620" marT="7620" marB="0" anchor="ctr"/>
                </a:tc>
                <a:tc>
                  <a:txBody>
                    <a:bodyPr/>
                    <a:lstStyle/>
                    <a:p>
                      <a:pPr algn="ctr" fontAlgn="b"/>
                      <a:r>
                        <a:rPr lang="en-US" sz="2400" b="0" u="none" strike="noStrike" dirty="0">
                          <a:solidFill>
                            <a:schemeClr val="tx1"/>
                          </a:solidFill>
                          <a:effectLst/>
                        </a:rPr>
                        <a:t>Percent</a:t>
                      </a:r>
                      <a:endParaRPr lang="en-US" sz="2400" b="0" i="1" u="none" strike="noStrike" dirty="0">
                        <a:solidFill>
                          <a:schemeClr val="tx1"/>
                        </a:solidFill>
                        <a:effectLst/>
                        <a:latin typeface="+mn-lt"/>
                      </a:endParaRPr>
                    </a:p>
                  </a:txBody>
                  <a:tcPr marL="7620" marR="7620" marT="7620" marB="0" anchor="ctr"/>
                </a:tc>
                <a:extLst>
                  <a:ext uri="{0D108BD9-81ED-4DB2-BD59-A6C34878D82A}">
                    <a16:rowId xmlns:a16="http://schemas.microsoft.com/office/drawing/2014/main" val="32402831"/>
                  </a:ext>
                </a:extLst>
              </a:tr>
              <a:tr h="903219">
                <a:tc>
                  <a:txBody>
                    <a:bodyPr/>
                    <a:lstStyle/>
                    <a:p>
                      <a:pPr algn="ctr" fontAlgn="b"/>
                      <a:r>
                        <a:rPr lang="en-US" sz="2400" u="none" strike="noStrike">
                          <a:solidFill>
                            <a:schemeClr val="tx1"/>
                          </a:solidFill>
                          <a:effectLst/>
                        </a:rPr>
                        <a:t>Cohort 1</a:t>
                      </a:r>
                      <a:endParaRPr lang="en-US" sz="2400" b="0" i="0" u="none" strike="noStrike">
                        <a:solidFill>
                          <a:schemeClr val="tx1"/>
                        </a:solidFill>
                        <a:effectLst/>
                        <a:latin typeface="+mn-lt"/>
                      </a:endParaRPr>
                    </a:p>
                  </a:txBody>
                  <a:tcPr marL="7620" marR="7620" marT="7620" marB="0" anchor="ctr"/>
                </a:tc>
                <a:tc>
                  <a:txBody>
                    <a:bodyPr/>
                    <a:lstStyle/>
                    <a:p>
                      <a:pPr algn="ctr" fontAlgn="b"/>
                      <a:r>
                        <a:rPr lang="en-US" sz="2400" u="none" strike="noStrike" dirty="0">
                          <a:solidFill>
                            <a:schemeClr val="tx1"/>
                          </a:solidFill>
                          <a:effectLst/>
                        </a:rPr>
                        <a:t>206</a:t>
                      </a:r>
                      <a:endParaRPr lang="en-US" sz="2400" b="0" i="0" u="none" strike="noStrike" dirty="0">
                        <a:solidFill>
                          <a:schemeClr val="tx1"/>
                        </a:solidFill>
                        <a:effectLst/>
                        <a:latin typeface="+mn-lt"/>
                      </a:endParaRPr>
                    </a:p>
                  </a:txBody>
                  <a:tcPr marL="7620" marR="7620" marT="7620" marB="0" anchor="ctr"/>
                </a:tc>
                <a:tc>
                  <a:txBody>
                    <a:bodyPr/>
                    <a:lstStyle/>
                    <a:p>
                      <a:pPr algn="ctr" fontAlgn="b"/>
                      <a:r>
                        <a:rPr lang="en-US" sz="2400" b="0" u="none" strike="noStrike" dirty="0">
                          <a:solidFill>
                            <a:srgbClr val="000000"/>
                          </a:solidFill>
                          <a:effectLst/>
                        </a:rPr>
                        <a:t>50.2%</a:t>
                      </a:r>
                      <a:endParaRPr lang="en-US" sz="2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528909850"/>
                  </a:ext>
                </a:extLst>
              </a:tr>
              <a:tr h="903219">
                <a:tc>
                  <a:txBody>
                    <a:bodyPr/>
                    <a:lstStyle/>
                    <a:p>
                      <a:pPr algn="ctr" fontAlgn="b"/>
                      <a:r>
                        <a:rPr lang="en-US" sz="2400" u="none" strike="noStrike">
                          <a:solidFill>
                            <a:schemeClr val="tx1"/>
                          </a:solidFill>
                          <a:effectLst/>
                        </a:rPr>
                        <a:t>Cohort 2</a:t>
                      </a:r>
                      <a:endParaRPr lang="en-US" sz="2400" b="0" i="0" u="none" strike="noStrike">
                        <a:solidFill>
                          <a:schemeClr val="tx1"/>
                        </a:solidFill>
                        <a:effectLst/>
                        <a:latin typeface="+mn-lt"/>
                      </a:endParaRPr>
                    </a:p>
                  </a:txBody>
                  <a:tcPr marL="7620" marR="7620" marT="7620" marB="0" anchor="ctr"/>
                </a:tc>
                <a:tc>
                  <a:txBody>
                    <a:bodyPr/>
                    <a:lstStyle/>
                    <a:p>
                      <a:pPr algn="ctr" fontAlgn="b"/>
                      <a:r>
                        <a:rPr lang="en-US" sz="2400" u="none" strike="noStrike" dirty="0">
                          <a:solidFill>
                            <a:schemeClr val="tx1"/>
                          </a:solidFill>
                          <a:effectLst/>
                        </a:rPr>
                        <a:t>204</a:t>
                      </a:r>
                      <a:endParaRPr lang="en-US" sz="2400" b="0" i="0" u="none" strike="noStrike" dirty="0">
                        <a:solidFill>
                          <a:schemeClr val="tx1"/>
                        </a:solidFill>
                        <a:effectLst/>
                        <a:latin typeface="+mn-lt"/>
                      </a:endParaRPr>
                    </a:p>
                  </a:txBody>
                  <a:tcPr marL="7620" marR="7620" marT="7620" marB="0" anchor="ctr"/>
                </a:tc>
                <a:tc>
                  <a:txBody>
                    <a:bodyPr/>
                    <a:lstStyle/>
                    <a:p>
                      <a:pPr algn="ctr" fontAlgn="b"/>
                      <a:r>
                        <a:rPr lang="en-US" sz="2400" b="0" u="none" strike="noStrike" dirty="0">
                          <a:solidFill>
                            <a:srgbClr val="000000"/>
                          </a:solidFill>
                          <a:effectLst/>
                        </a:rPr>
                        <a:t>49.8%</a:t>
                      </a:r>
                      <a:endParaRPr lang="en-US" sz="2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3797433320"/>
                  </a:ext>
                </a:extLst>
              </a:tr>
              <a:tr h="903219">
                <a:tc>
                  <a:txBody>
                    <a:bodyPr/>
                    <a:lstStyle/>
                    <a:p>
                      <a:pPr algn="ctr" fontAlgn="b"/>
                      <a:r>
                        <a:rPr lang="en-US" sz="2400" u="none" strike="noStrike">
                          <a:solidFill>
                            <a:schemeClr val="tx1"/>
                          </a:solidFill>
                          <a:effectLst/>
                        </a:rPr>
                        <a:t>Grand Total</a:t>
                      </a:r>
                      <a:endParaRPr lang="en-US" sz="2400" b="1" i="0" u="none" strike="noStrike">
                        <a:solidFill>
                          <a:schemeClr val="tx1"/>
                        </a:solidFill>
                        <a:effectLst/>
                        <a:latin typeface="+mn-lt"/>
                      </a:endParaRPr>
                    </a:p>
                  </a:txBody>
                  <a:tcPr marL="7620" marR="7620" marT="7620" marB="0" anchor="ctr"/>
                </a:tc>
                <a:tc>
                  <a:txBody>
                    <a:bodyPr/>
                    <a:lstStyle/>
                    <a:p>
                      <a:pPr algn="ctr" fontAlgn="b"/>
                      <a:r>
                        <a:rPr lang="en-US" sz="2400" u="none" strike="noStrike" dirty="0">
                          <a:solidFill>
                            <a:schemeClr val="tx1"/>
                          </a:solidFill>
                          <a:effectLst/>
                        </a:rPr>
                        <a:t>410</a:t>
                      </a:r>
                      <a:endParaRPr lang="en-US" sz="2400" b="1" i="0" u="none" strike="noStrike" dirty="0">
                        <a:solidFill>
                          <a:schemeClr val="tx1"/>
                        </a:solidFill>
                        <a:effectLst/>
                        <a:latin typeface="+mn-lt"/>
                      </a:endParaRPr>
                    </a:p>
                  </a:txBody>
                  <a:tcPr marL="7620" marR="7620" marT="7620" marB="0" anchor="ctr"/>
                </a:tc>
                <a:tc>
                  <a:txBody>
                    <a:bodyPr/>
                    <a:lstStyle/>
                    <a:p>
                      <a:pPr algn="ctr" fontAlgn="b"/>
                      <a:r>
                        <a:rPr lang="en-US" sz="2400" b="0" u="none" strike="noStrike" dirty="0">
                          <a:solidFill>
                            <a:schemeClr val="tx1"/>
                          </a:solidFill>
                          <a:effectLst/>
                        </a:rPr>
                        <a:t>100%</a:t>
                      </a:r>
                      <a:endParaRPr lang="en-US" sz="2400" b="0" i="0" u="none" strike="noStrike" dirty="0">
                        <a:solidFill>
                          <a:schemeClr val="tx1"/>
                        </a:solidFill>
                        <a:effectLst/>
                        <a:latin typeface="+mn-lt"/>
                      </a:endParaRPr>
                    </a:p>
                  </a:txBody>
                  <a:tcPr marL="7620" marR="7620" marT="7620" marB="0" anchor="ctr"/>
                </a:tc>
                <a:extLst>
                  <a:ext uri="{0D108BD9-81ED-4DB2-BD59-A6C34878D82A}">
                    <a16:rowId xmlns:a16="http://schemas.microsoft.com/office/drawing/2014/main" val="3330782218"/>
                  </a:ext>
                </a:extLst>
              </a:tr>
            </a:tbl>
          </a:graphicData>
        </a:graphic>
      </p:graphicFrame>
      <p:graphicFrame>
        <p:nvGraphicFramePr>
          <p:cNvPr id="4" name="Table 3">
            <a:extLst>
              <a:ext uri="{FF2B5EF4-FFF2-40B4-BE49-F238E27FC236}">
                <a16:creationId xmlns:a16="http://schemas.microsoft.com/office/drawing/2014/main" id="{4884708A-6F9A-87A8-8327-7AB18510B90D}"/>
              </a:ext>
            </a:extLst>
          </p:cNvPr>
          <p:cNvGraphicFramePr>
            <a:graphicFrameLocks noGrp="1"/>
          </p:cNvGraphicFramePr>
          <p:nvPr>
            <p:extLst>
              <p:ext uri="{D42A27DB-BD31-4B8C-83A1-F6EECF244321}">
                <p14:modId xmlns:p14="http://schemas.microsoft.com/office/powerpoint/2010/main" val="1047472135"/>
              </p:ext>
            </p:extLst>
          </p:nvPr>
        </p:nvGraphicFramePr>
        <p:xfrm>
          <a:off x="8619533" y="353738"/>
          <a:ext cx="2734267" cy="1590155"/>
        </p:xfrm>
        <a:graphic>
          <a:graphicData uri="http://schemas.openxmlformats.org/drawingml/2006/table">
            <a:tbl>
              <a:tblPr firstRow="1">
                <a:tableStyleId>{FABFCF23-3B69-468F-B69F-88F6DE6A72F2}</a:tableStyleId>
              </a:tblPr>
              <a:tblGrid>
                <a:gridCol w="1069428">
                  <a:extLst>
                    <a:ext uri="{9D8B030D-6E8A-4147-A177-3AD203B41FA5}">
                      <a16:colId xmlns:a16="http://schemas.microsoft.com/office/drawing/2014/main" val="4122944123"/>
                    </a:ext>
                  </a:extLst>
                </a:gridCol>
                <a:gridCol w="1664839">
                  <a:extLst>
                    <a:ext uri="{9D8B030D-6E8A-4147-A177-3AD203B41FA5}">
                      <a16:colId xmlns:a16="http://schemas.microsoft.com/office/drawing/2014/main" val="332564266"/>
                    </a:ext>
                  </a:extLst>
                </a:gridCol>
              </a:tblGrid>
              <a:tr h="487892">
                <a:tc>
                  <a:txBody>
                    <a:bodyPr/>
                    <a:lstStyle/>
                    <a:p>
                      <a:pPr algn="ctr" fontAlgn="b"/>
                      <a:r>
                        <a:rPr lang="en-US" sz="2000" b="1" u="none" strike="noStrike" dirty="0">
                          <a:solidFill>
                            <a:schemeClr val="tx1"/>
                          </a:solidFill>
                          <a:effectLst/>
                        </a:rPr>
                        <a:t>Cohort</a:t>
                      </a:r>
                      <a:endParaRPr lang="en-US" sz="2000" b="1" i="0" u="none" strike="noStrike" dirty="0">
                        <a:solidFill>
                          <a:schemeClr val="tx1"/>
                        </a:solidFill>
                        <a:effectLst/>
                        <a:latin typeface="Calibri" panose="020F0502020204030204" pitchFamily="34" charset="0"/>
                      </a:endParaRPr>
                    </a:p>
                  </a:txBody>
                  <a:tcPr marL="4771" marR="4771" marT="4771" marB="0" anchor="ctr">
                    <a:solidFill>
                      <a:schemeClr val="accent5">
                        <a:lumMod val="40000"/>
                        <a:lumOff val="60000"/>
                      </a:schemeClr>
                    </a:solidFill>
                  </a:tcPr>
                </a:tc>
                <a:tc>
                  <a:txBody>
                    <a:bodyPr/>
                    <a:lstStyle/>
                    <a:p>
                      <a:pPr algn="ctr" fontAlgn="b"/>
                      <a:r>
                        <a:rPr lang="en-US" sz="2000" b="1" u="none" strike="noStrike" dirty="0">
                          <a:solidFill>
                            <a:schemeClr val="tx1"/>
                          </a:solidFill>
                          <a:effectLst/>
                        </a:rPr>
                        <a:t>Count of Patients</a:t>
                      </a:r>
                      <a:endParaRPr lang="en-US" sz="2000" b="1" i="0" u="none" strike="noStrike" dirty="0">
                        <a:solidFill>
                          <a:schemeClr val="tx1"/>
                        </a:solidFill>
                        <a:effectLst/>
                        <a:latin typeface="Calibri" panose="020F0502020204030204" pitchFamily="34" charset="0"/>
                      </a:endParaRPr>
                    </a:p>
                  </a:txBody>
                  <a:tcPr marL="4771" marR="4771" marT="4771" marB="0" anchor="ctr">
                    <a:solidFill>
                      <a:schemeClr val="accent5">
                        <a:lumMod val="40000"/>
                        <a:lumOff val="60000"/>
                      </a:schemeClr>
                    </a:solidFill>
                  </a:tcPr>
                </a:tc>
                <a:extLst>
                  <a:ext uri="{0D108BD9-81ED-4DB2-BD59-A6C34878D82A}">
                    <a16:rowId xmlns:a16="http://schemas.microsoft.com/office/drawing/2014/main" val="3601041730"/>
                  </a:ext>
                </a:extLst>
              </a:tr>
              <a:tr h="487892">
                <a:tc>
                  <a:txBody>
                    <a:bodyPr/>
                    <a:lstStyle/>
                    <a:p>
                      <a:pPr algn="ctr" fontAlgn="b"/>
                      <a:r>
                        <a:rPr lang="en-US" sz="2000" u="none" strike="noStrike" dirty="0">
                          <a:solidFill>
                            <a:schemeClr val="tx1"/>
                          </a:solidFill>
                          <a:effectLst/>
                        </a:rPr>
                        <a:t>Cohort 1</a:t>
                      </a:r>
                      <a:endParaRPr lang="en-US" sz="2000" b="1" i="0" u="none" strike="noStrike" dirty="0">
                        <a:solidFill>
                          <a:schemeClr val="tx1"/>
                        </a:solidFill>
                        <a:effectLst/>
                        <a:latin typeface="Calibri" panose="020F0502020204030204" pitchFamily="34" charset="0"/>
                      </a:endParaRPr>
                    </a:p>
                  </a:txBody>
                  <a:tcPr marL="4771" marR="4771" marT="4771" marB="0" anchor="ctr"/>
                </a:tc>
                <a:tc>
                  <a:txBody>
                    <a:bodyPr/>
                    <a:lstStyle/>
                    <a:p>
                      <a:pPr algn="ctr" fontAlgn="b"/>
                      <a:r>
                        <a:rPr lang="en-US" sz="2000" u="none" strike="noStrike" dirty="0">
                          <a:solidFill>
                            <a:schemeClr val="tx1"/>
                          </a:solidFill>
                          <a:effectLst/>
                        </a:rPr>
                        <a:t>35</a:t>
                      </a:r>
                      <a:endParaRPr lang="en-US" sz="2000" b="0" i="0" u="none" strike="noStrike" dirty="0">
                        <a:solidFill>
                          <a:schemeClr val="tx1"/>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1563015297"/>
                  </a:ext>
                </a:extLst>
              </a:tr>
              <a:tr h="487892">
                <a:tc>
                  <a:txBody>
                    <a:bodyPr/>
                    <a:lstStyle/>
                    <a:p>
                      <a:pPr algn="ctr" fontAlgn="b"/>
                      <a:r>
                        <a:rPr lang="en-US" sz="2000" u="none" strike="noStrike" dirty="0">
                          <a:solidFill>
                            <a:schemeClr val="tx1"/>
                          </a:solidFill>
                          <a:effectLst/>
                        </a:rPr>
                        <a:t>Cohort 2</a:t>
                      </a:r>
                      <a:endParaRPr lang="en-US" sz="2000" b="1" i="0" u="none" strike="noStrike" dirty="0">
                        <a:solidFill>
                          <a:schemeClr val="tx1"/>
                        </a:solidFill>
                        <a:effectLst/>
                        <a:latin typeface="Calibri" panose="020F0502020204030204" pitchFamily="34" charset="0"/>
                      </a:endParaRPr>
                    </a:p>
                  </a:txBody>
                  <a:tcPr marL="4771" marR="4771" marT="4771" marB="0" anchor="ctr"/>
                </a:tc>
                <a:tc>
                  <a:txBody>
                    <a:bodyPr/>
                    <a:lstStyle/>
                    <a:p>
                      <a:pPr algn="ctr" fontAlgn="b"/>
                      <a:r>
                        <a:rPr lang="en-US" sz="2000" u="none" strike="noStrike" dirty="0">
                          <a:solidFill>
                            <a:schemeClr val="tx1"/>
                          </a:solidFill>
                          <a:effectLst/>
                        </a:rPr>
                        <a:t>35</a:t>
                      </a:r>
                      <a:endParaRPr lang="en-US" sz="2000" b="0" i="0" u="none" strike="noStrike" dirty="0">
                        <a:solidFill>
                          <a:schemeClr val="tx1"/>
                        </a:solidFill>
                        <a:effectLst/>
                        <a:latin typeface="Calibri" panose="020F0502020204030204" pitchFamily="34" charset="0"/>
                      </a:endParaRPr>
                    </a:p>
                  </a:txBody>
                  <a:tcPr marL="4771" marR="4771" marT="4771" marB="0" anchor="ctr"/>
                </a:tc>
                <a:extLst>
                  <a:ext uri="{0D108BD9-81ED-4DB2-BD59-A6C34878D82A}">
                    <a16:rowId xmlns:a16="http://schemas.microsoft.com/office/drawing/2014/main" val="1068086395"/>
                  </a:ext>
                </a:extLst>
              </a:tr>
            </a:tbl>
          </a:graphicData>
        </a:graphic>
      </p:graphicFrame>
    </p:spTree>
    <p:extLst>
      <p:ext uri="{BB962C8B-B14F-4D97-AF65-F5344CB8AC3E}">
        <p14:creationId xmlns:p14="http://schemas.microsoft.com/office/powerpoint/2010/main" val="3637143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7C97C661-652A-9974-5576-85F1AA877298}"/>
              </a:ext>
            </a:extLst>
          </p:cNvPr>
          <p:cNvSpPr>
            <a:spLocks noGrp="1"/>
          </p:cNvSpPr>
          <p:nvPr>
            <p:ph type="title"/>
          </p:nvPr>
        </p:nvSpPr>
        <p:spPr>
          <a:xfrm>
            <a:off x="838200" y="365125"/>
            <a:ext cx="10515600" cy="1325563"/>
          </a:xfrm>
        </p:spPr>
        <p:txBody>
          <a:bodyPr anchor="b">
            <a:normAutofit/>
          </a:bodyPr>
          <a:lstStyle/>
          <a:p>
            <a:r>
              <a:rPr lang="en-US" sz="4000" dirty="0"/>
              <a:t>Research Questions</a:t>
            </a:r>
          </a:p>
        </p:txBody>
      </p:sp>
      <p:sp>
        <p:nvSpPr>
          <p:cNvPr id="11" name="Content Placeholder 2">
            <a:extLst>
              <a:ext uri="{FF2B5EF4-FFF2-40B4-BE49-F238E27FC236}">
                <a16:creationId xmlns:a16="http://schemas.microsoft.com/office/drawing/2014/main" id="{15D816B3-CD7B-D09E-3E1A-399C7A67FE3F}"/>
              </a:ext>
            </a:extLst>
          </p:cNvPr>
          <p:cNvSpPr>
            <a:spLocks noGrp="1"/>
          </p:cNvSpPr>
          <p:nvPr>
            <p:ph idx="1"/>
          </p:nvPr>
        </p:nvSpPr>
        <p:spPr>
          <a:xfrm>
            <a:off x="838200" y="1825625"/>
            <a:ext cx="10515600" cy="4351338"/>
          </a:xfrm>
        </p:spPr>
        <p:txBody>
          <a:bodyPr>
            <a:normAutofit/>
          </a:bodyPr>
          <a:lstStyle/>
          <a:p>
            <a:pPr marL="114300" rtl="0">
              <a:spcBef>
                <a:spcPts val="0"/>
              </a:spcBef>
              <a:spcAft>
                <a:spcPts val="600"/>
              </a:spcAft>
            </a:pPr>
            <a:r>
              <a:rPr lang="en-US" sz="1900" b="0" i="0" u="none" strike="noStrike" dirty="0">
                <a:effectLst/>
              </a:rPr>
              <a:t>Is there any correlation between glucose and weight?</a:t>
            </a:r>
            <a:endParaRPr lang="en-US" sz="1900" b="0" dirty="0">
              <a:effectLst/>
            </a:endParaRPr>
          </a:p>
          <a:p>
            <a:pPr marL="114300" rtl="0">
              <a:spcBef>
                <a:spcPts val="0"/>
              </a:spcBef>
              <a:spcAft>
                <a:spcPts val="600"/>
              </a:spcAft>
            </a:pPr>
            <a:endParaRPr lang="en-US" sz="1900" b="0" i="0" u="none" strike="noStrike" dirty="0">
              <a:effectLst/>
            </a:endParaRPr>
          </a:p>
          <a:p>
            <a:pPr marL="114300" rtl="0">
              <a:spcBef>
                <a:spcPts val="0"/>
              </a:spcBef>
              <a:spcAft>
                <a:spcPts val="600"/>
              </a:spcAft>
            </a:pPr>
            <a:r>
              <a:rPr lang="en-US" sz="1900" b="0" i="0" u="none" strike="noStrike" dirty="0">
                <a:effectLst/>
              </a:rPr>
              <a:t>Is there a significant difference between 2 cohort’s glucose readings? </a:t>
            </a:r>
          </a:p>
          <a:p>
            <a:pPr marL="571500" lvl="1">
              <a:spcBef>
                <a:spcPts val="0"/>
              </a:spcBef>
              <a:spcAft>
                <a:spcPts val="600"/>
              </a:spcAft>
            </a:pPr>
            <a:r>
              <a:rPr lang="en-US" sz="1900" b="0" i="0" u="none" strike="noStrike" dirty="0">
                <a:effectLst/>
              </a:rPr>
              <a:t>One will represent a control group and the other an intervention group.</a:t>
            </a:r>
            <a:endParaRPr lang="en-US" sz="1900" b="0" dirty="0">
              <a:effectLst/>
            </a:endParaRPr>
          </a:p>
        </p:txBody>
      </p:sp>
    </p:spTree>
    <p:extLst>
      <p:ext uri="{BB962C8B-B14F-4D97-AF65-F5344CB8AC3E}">
        <p14:creationId xmlns:p14="http://schemas.microsoft.com/office/powerpoint/2010/main" val="1466944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21BD3B-F779-F66D-903A-5636FCEDF750}"/>
              </a:ext>
            </a:extLst>
          </p:cNvPr>
          <p:cNvSpPr>
            <a:spLocks noGrp="1"/>
          </p:cNvSpPr>
          <p:nvPr>
            <p:ph type="title"/>
          </p:nvPr>
        </p:nvSpPr>
        <p:spPr>
          <a:xfrm>
            <a:off x="1133515" y="715379"/>
            <a:ext cx="10176151" cy="1097519"/>
          </a:xfrm>
        </p:spPr>
        <p:txBody>
          <a:bodyPr vert="horz" lIns="91440" tIns="45720" rIns="91440" bIns="45720" rtlCol="0" anchor="ctr">
            <a:normAutofit/>
          </a:bodyPr>
          <a:lstStyle/>
          <a:p>
            <a:r>
              <a:rPr lang="en-US" sz="4000" kern="1200">
                <a:solidFill>
                  <a:schemeClr val="tx1"/>
                </a:solidFill>
                <a:latin typeface="+mj-lt"/>
                <a:ea typeface="+mj-ea"/>
                <a:cs typeface="+mj-cs"/>
              </a:rPr>
              <a:t>Hypotheses</a:t>
            </a:r>
          </a:p>
        </p:txBody>
      </p:sp>
      <p:sp>
        <p:nvSpPr>
          <p:cNvPr id="14" name="Rectangle 13">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3D769F-261C-6E4C-D900-9E24C7F878A0}"/>
              </a:ext>
            </a:extLst>
          </p:cNvPr>
          <p:cNvSpPr>
            <a:spLocks noGrp="1"/>
          </p:cNvSpPr>
          <p:nvPr>
            <p:ph sz="half" idx="1"/>
          </p:nvPr>
        </p:nvSpPr>
        <p:spPr>
          <a:xfrm>
            <a:off x="1384584" y="1908550"/>
            <a:ext cx="4581251" cy="3847185"/>
          </a:xfrm>
        </p:spPr>
        <p:txBody>
          <a:bodyPr>
            <a:normAutofit/>
          </a:bodyPr>
          <a:lstStyle/>
          <a:p>
            <a:pPr marL="0" indent="0" defTabSz="804672">
              <a:spcBef>
                <a:spcPts val="0"/>
              </a:spcBef>
              <a:spcAft>
                <a:spcPts val="600"/>
              </a:spcAft>
              <a:buNone/>
            </a:pPr>
            <a:r>
              <a:rPr lang="en-US" sz="2464" kern="1200">
                <a:solidFill>
                  <a:srgbClr val="272727"/>
                </a:solidFill>
                <a:latin typeface="+mn-lt"/>
                <a:ea typeface="+mn-ea"/>
                <a:cs typeface="+mn-cs"/>
              </a:rPr>
              <a:t>Null Hypothesis 1:</a:t>
            </a:r>
            <a:endParaRPr lang="en-US" sz="2464" kern="1200">
              <a:solidFill>
                <a:schemeClr val="tx1"/>
              </a:solidFill>
              <a:latin typeface="+mn-lt"/>
              <a:ea typeface="+mn-ea"/>
              <a:cs typeface="+mn-cs"/>
            </a:endParaRPr>
          </a:p>
          <a:p>
            <a:pPr marL="201168" indent="-201168" defTabSz="804672">
              <a:spcBef>
                <a:spcPts val="0"/>
              </a:spcBef>
              <a:spcAft>
                <a:spcPts val="600"/>
              </a:spcAft>
            </a:pPr>
            <a:r>
              <a:rPr lang="en-US" sz="2464" kern="1200">
                <a:solidFill>
                  <a:srgbClr val="272727"/>
                </a:solidFill>
                <a:latin typeface="+mn-lt"/>
                <a:ea typeface="+mn-ea"/>
                <a:cs typeface="+mn-cs"/>
              </a:rPr>
              <a:t>There is no correlation between weight and glucose.</a:t>
            </a:r>
            <a:endParaRPr lang="en-US" sz="2464" kern="1200">
              <a:solidFill>
                <a:schemeClr val="tx1"/>
              </a:solidFill>
              <a:latin typeface="+mn-lt"/>
              <a:ea typeface="+mn-ea"/>
              <a:cs typeface="+mn-cs"/>
            </a:endParaRPr>
          </a:p>
          <a:p>
            <a:pPr marL="0" indent="0" defTabSz="804672">
              <a:spcBef>
                <a:spcPts val="0"/>
              </a:spcBef>
              <a:spcAft>
                <a:spcPts val="600"/>
              </a:spcAft>
              <a:buNone/>
            </a:pPr>
            <a:br>
              <a:rPr lang="en-US" sz="2464" kern="1200">
                <a:solidFill>
                  <a:schemeClr val="tx1"/>
                </a:solidFill>
                <a:latin typeface="+mn-lt"/>
                <a:ea typeface="+mn-ea"/>
                <a:cs typeface="+mn-cs"/>
              </a:rPr>
            </a:br>
            <a:r>
              <a:rPr lang="en-US" sz="2464" kern="1200">
                <a:solidFill>
                  <a:srgbClr val="272727"/>
                </a:solidFill>
                <a:latin typeface="+mn-lt"/>
                <a:ea typeface="+mn-ea"/>
                <a:cs typeface="+mn-cs"/>
              </a:rPr>
              <a:t>Alternate Hypothesis 1:</a:t>
            </a:r>
            <a:endParaRPr lang="en-US" sz="2464" kern="1200">
              <a:solidFill>
                <a:schemeClr val="tx1"/>
              </a:solidFill>
              <a:latin typeface="+mn-lt"/>
              <a:ea typeface="+mn-ea"/>
              <a:cs typeface="+mn-cs"/>
            </a:endParaRPr>
          </a:p>
          <a:p>
            <a:pPr marL="100584" indent="-201168" defTabSz="804672">
              <a:spcBef>
                <a:spcPts val="0"/>
              </a:spcBef>
              <a:spcAft>
                <a:spcPts val="600"/>
              </a:spcAft>
            </a:pPr>
            <a:r>
              <a:rPr lang="en-US" sz="2464" kern="1200">
                <a:solidFill>
                  <a:srgbClr val="272727"/>
                </a:solidFill>
                <a:latin typeface="+mn-lt"/>
                <a:ea typeface="+mn-ea"/>
                <a:cs typeface="+mn-cs"/>
              </a:rPr>
              <a:t>There is a correlation between weight and glucose.</a:t>
            </a:r>
            <a:endParaRPr lang="en-US" sz="2464" kern="1200">
              <a:solidFill>
                <a:schemeClr val="tx1"/>
              </a:solidFill>
              <a:latin typeface="+mn-lt"/>
              <a:ea typeface="+mn-ea"/>
              <a:cs typeface="+mn-cs"/>
            </a:endParaRPr>
          </a:p>
          <a:p>
            <a:pPr marL="0" indent="0" defTabSz="804672">
              <a:spcBef>
                <a:spcPts val="0"/>
              </a:spcBef>
              <a:spcAft>
                <a:spcPts val="600"/>
              </a:spcAft>
              <a:buNone/>
            </a:pPr>
            <a:br>
              <a:rPr lang="en-US" sz="2464" kern="1200">
                <a:solidFill>
                  <a:schemeClr val="tx1"/>
                </a:solidFill>
                <a:latin typeface="+mn-lt"/>
                <a:ea typeface="+mn-ea"/>
                <a:cs typeface="+mn-cs"/>
              </a:rPr>
            </a:br>
            <a:endParaRPr lang="en-US" b="0">
              <a:effectLst/>
            </a:endParaRPr>
          </a:p>
        </p:txBody>
      </p:sp>
      <p:sp>
        <p:nvSpPr>
          <p:cNvPr id="4" name="Content Placeholder 3">
            <a:extLst>
              <a:ext uri="{FF2B5EF4-FFF2-40B4-BE49-F238E27FC236}">
                <a16:creationId xmlns:a16="http://schemas.microsoft.com/office/drawing/2014/main" id="{BAECE53A-46EC-45A8-982F-59CD1C4F5776}"/>
              </a:ext>
            </a:extLst>
          </p:cNvPr>
          <p:cNvSpPr>
            <a:spLocks noGrp="1"/>
          </p:cNvSpPr>
          <p:nvPr>
            <p:ph sz="half" idx="2"/>
          </p:nvPr>
        </p:nvSpPr>
        <p:spPr>
          <a:xfrm>
            <a:off x="6100578" y="1908550"/>
            <a:ext cx="4581251" cy="3847185"/>
          </a:xfrm>
        </p:spPr>
        <p:txBody>
          <a:bodyPr>
            <a:normAutofit/>
          </a:bodyPr>
          <a:lstStyle/>
          <a:p>
            <a:pPr marL="0" indent="0" defTabSz="804672">
              <a:spcBef>
                <a:spcPts val="0"/>
              </a:spcBef>
              <a:buNone/>
            </a:pPr>
            <a:r>
              <a:rPr lang="en-US" sz="2464" kern="1200">
                <a:solidFill>
                  <a:srgbClr val="272727"/>
                </a:solidFill>
                <a:latin typeface="+mn-lt"/>
                <a:ea typeface="+mn-ea"/>
                <a:cs typeface="+mn-cs"/>
              </a:rPr>
              <a:t>Null Hypothesis 2:</a:t>
            </a:r>
            <a:endParaRPr lang="en-US" sz="2464" kern="1200">
              <a:solidFill>
                <a:schemeClr val="tx1"/>
              </a:solidFill>
              <a:latin typeface="+mn-lt"/>
              <a:ea typeface="+mn-ea"/>
              <a:cs typeface="+mn-cs"/>
            </a:endParaRPr>
          </a:p>
          <a:p>
            <a:pPr marL="100584" indent="-201168" defTabSz="804672">
              <a:spcBef>
                <a:spcPts val="0"/>
              </a:spcBef>
            </a:pPr>
            <a:r>
              <a:rPr lang="en-US" sz="2464" kern="1200">
                <a:solidFill>
                  <a:srgbClr val="272727"/>
                </a:solidFill>
                <a:latin typeface="+mn-lt"/>
                <a:ea typeface="+mn-ea"/>
                <a:cs typeface="+mn-cs"/>
              </a:rPr>
              <a:t>There is no difference in glucose between cohort 1 and cohort 2.</a:t>
            </a:r>
            <a:endParaRPr lang="en-US" sz="2464" kern="1200">
              <a:solidFill>
                <a:schemeClr val="tx1"/>
              </a:solidFill>
              <a:latin typeface="+mn-lt"/>
              <a:ea typeface="+mn-ea"/>
              <a:cs typeface="+mn-cs"/>
            </a:endParaRPr>
          </a:p>
          <a:p>
            <a:pPr marL="0" indent="0" defTabSz="804672">
              <a:spcBef>
                <a:spcPts val="0"/>
              </a:spcBef>
              <a:buNone/>
            </a:pPr>
            <a:br>
              <a:rPr lang="en-US" sz="2464" kern="1200">
                <a:solidFill>
                  <a:schemeClr val="tx1"/>
                </a:solidFill>
                <a:latin typeface="+mn-lt"/>
                <a:ea typeface="+mn-ea"/>
                <a:cs typeface="+mn-cs"/>
              </a:rPr>
            </a:br>
            <a:r>
              <a:rPr lang="en-US" sz="2464" kern="1200">
                <a:solidFill>
                  <a:srgbClr val="272727"/>
                </a:solidFill>
                <a:latin typeface="+mn-lt"/>
                <a:ea typeface="+mn-ea"/>
                <a:cs typeface="+mn-cs"/>
              </a:rPr>
              <a:t>Alternate Hypothesis 2:</a:t>
            </a:r>
            <a:endParaRPr lang="en-US" sz="2464" kern="1200">
              <a:solidFill>
                <a:schemeClr val="tx1"/>
              </a:solidFill>
              <a:latin typeface="+mn-lt"/>
              <a:ea typeface="+mn-ea"/>
              <a:cs typeface="+mn-cs"/>
            </a:endParaRPr>
          </a:p>
          <a:p>
            <a:pPr marL="100584" indent="-201168" defTabSz="804672">
              <a:spcBef>
                <a:spcPts val="0"/>
              </a:spcBef>
            </a:pPr>
            <a:r>
              <a:rPr lang="en-US" sz="2464" kern="1200">
                <a:solidFill>
                  <a:srgbClr val="272727"/>
                </a:solidFill>
                <a:latin typeface="+mn-lt"/>
                <a:ea typeface="+mn-ea"/>
                <a:cs typeface="+mn-cs"/>
              </a:rPr>
              <a:t>There is a difference in glucose between cohort 1 and cohort 2.</a:t>
            </a:r>
            <a:endParaRPr lang="en-US" sz="2464" kern="1200">
              <a:solidFill>
                <a:schemeClr val="tx1"/>
              </a:solidFill>
              <a:latin typeface="+mn-lt"/>
              <a:ea typeface="+mn-ea"/>
              <a:cs typeface="+mn-cs"/>
            </a:endParaRPr>
          </a:p>
          <a:p>
            <a:endParaRPr lang="en-US" dirty="0"/>
          </a:p>
        </p:txBody>
      </p:sp>
      <p:pic>
        <p:nvPicPr>
          <p:cNvPr id="7" name="Picture 6">
            <a:extLst>
              <a:ext uri="{FF2B5EF4-FFF2-40B4-BE49-F238E27FC236}">
                <a16:creationId xmlns:a16="http://schemas.microsoft.com/office/drawing/2014/main" id="{8432C568-41AB-3DD0-329F-09E48C8D1A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816" b="27074"/>
          <a:stretch/>
        </p:blipFill>
        <p:spPr bwMode="auto">
          <a:xfrm>
            <a:off x="7186317" y="5295722"/>
            <a:ext cx="3628433" cy="727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285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8076E74-C454-3C27-0D7A-2ED9B8085F7B}"/>
              </a:ext>
            </a:extLst>
          </p:cNvPr>
          <p:cNvSpPr>
            <a:spLocks noGrp="1"/>
          </p:cNvSpPr>
          <p:nvPr>
            <p:ph type="title"/>
          </p:nvPr>
        </p:nvSpPr>
        <p:spPr>
          <a:xfrm>
            <a:off x="838200" y="365125"/>
            <a:ext cx="10515600" cy="1325563"/>
          </a:xfrm>
        </p:spPr>
        <p:txBody>
          <a:bodyPr/>
          <a:lstStyle/>
          <a:p>
            <a:r>
              <a:rPr lang="en-US" dirty="0"/>
              <a:t>How will the data test the hypotheses?</a:t>
            </a:r>
          </a:p>
        </p:txBody>
      </p:sp>
      <p:sp>
        <p:nvSpPr>
          <p:cNvPr id="7" name="Content Placeholder 4">
            <a:extLst>
              <a:ext uri="{FF2B5EF4-FFF2-40B4-BE49-F238E27FC236}">
                <a16:creationId xmlns:a16="http://schemas.microsoft.com/office/drawing/2014/main" id="{386FA45E-F842-A3D6-83F5-40675D555D3C}"/>
              </a:ext>
            </a:extLst>
          </p:cNvPr>
          <p:cNvSpPr>
            <a:spLocks noGrp="1"/>
          </p:cNvSpPr>
          <p:nvPr>
            <p:ph idx="1"/>
          </p:nvPr>
        </p:nvSpPr>
        <p:spPr>
          <a:xfrm>
            <a:off x="838200" y="1825625"/>
            <a:ext cx="10515600" cy="4351338"/>
          </a:xfrm>
        </p:spPr>
        <p:txBody>
          <a:bodyPr/>
          <a:lstStyle/>
          <a:p>
            <a:r>
              <a:rPr lang="en-US" dirty="0"/>
              <a:t>A Pair plot will be used to visually explore correlation between weight and glucose of patients. </a:t>
            </a:r>
          </a:p>
          <a:p>
            <a:pPr lvl="1"/>
            <a:r>
              <a:rPr lang="en-US" dirty="0"/>
              <a:t>This will be coupled with a </a:t>
            </a:r>
            <a:r>
              <a:rPr lang="en-US" dirty="0" err="1"/>
              <a:t>Pearsonr</a:t>
            </a:r>
            <a:r>
              <a:rPr lang="en-US" dirty="0"/>
              <a:t> Correlation test to examine if there is a statistically significant relationship as well as if there is a linear relationship.</a:t>
            </a:r>
          </a:p>
        </p:txBody>
      </p:sp>
    </p:spTree>
    <p:extLst>
      <p:ext uri="{BB962C8B-B14F-4D97-AF65-F5344CB8AC3E}">
        <p14:creationId xmlns:p14="http://schemas.microsoft.com/office/powerpoint/2010/main" val="2524185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91100D-623A-A1D8-BA6E-3683594506D4}"/>
              </a:ext>
            </a:extLst>
          </p:cNvPr>
          <p:cNvSpPr>
            <a:spLocks noGrp="1"/>
          </p:cNvSpPr>
          <p:nvPr>
            <p:ph type="title"/>
          </p:nvPr>
        </p:nvSpPr>
        <p:spPr>
          <a:xfrm>
            <a:off x="914401" y="390151"/>
            <a:ext cx="10587787" cy="913030"/>
          </a:xfrm>
        </p:spPr>
        <p:txBody>
          <a:bodyPr anchor="b">
            <a:normAutofit/>
          </a:bodyPr>
          <a:lstStyle/>
          <a:p>
            <a:r>
              <a:rPr lang="en-US" dirty="0"/>
              <a:t>How will the data test the hypotheses?</a:t>
            </a:r>
          </a:p>
        </p:txBody>
      </p:sp>
      <p:sp>
        <p:nvSpPr>
          <p:cNvPr id="5" name="Content Placeholder 4">
            <a:extLst>
              <a:ext uri="{FF2B5EF4-FFF2-40B4-BE49-F238E27FC236}">
                <a16:creationId xmlns:a16="http://schemas.microsoft.com/office/drawing/2014/main" id="{042A82BA-3935-255D-36EB-CB4D4DD20882}"/>
              </a:ext>
            </a:extLst>
          </p:cNvPr>
          <p:cNvSpPr>
            <a:spLocks noGrp="1"/>
          </p:cNvSpPr>
          <p:nvPr>
            <p:ph idx="1"/>
          </p:nvPr>
        </p:nvSpPr>
        <p:spPr>
          <a:xfrm>
            <a:off x="914401" y="1693332"/>
            <a:ext cx="10512211" cy="4134973"/>
          </a:xfrm>
        </p:spPr>
        <p:txBody>
          <a:bodyPr anchor="t">
            <a:normAutofit/>
          </a:bodyPr>
          <a:lstStyle/>
          <a:p>
            <a:pPr>
              <a:lnSpc>
                <a:spcPct val="100000"/>
              </a:lnSpc>
              <a:spcBef>
                <a:spcPts val="600"/>
              </a:spcBef>
            </a:pPr>
            <a:r>
              <a:rPr lang="en-US" dirty="0"/>
              <a:t>A Box plot will be used to examine where the glucose data falls between each cohort.</a:t>
            </a:r>
          </a:p>
          <a:p>
            <a:pPr lvl="1">
              <a:lnSpc>
                <a:spcPct val="100000"/>
              </a:lnSpc>
              <a:spcBef>
                <a:spcPts val="600"/>
              </a:spcBef>
            </a:pPr>
            <a:r>
              <a:rPr lang="en-US" sz="2800" dirty="0"/>
              <a:t>This will be coupled with a t-test to show if there is a statistically significant difference.</a:t>
            </a:r>
          </a:p>
        </p:txBody>
      </p:sp>
      <p:sp>
        <p:nvSpPr>
          <p:cNvPr id="13" name="Rectangle 12">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6081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1452</TotalTime>
  <Words>748</Words>
  <Application>Microsoft Office PowerPoint</Application>
  <PresentationFormat>Widescreen</PresentationFormat>
  <Paragraphs>121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Roboto</vt:lpstr>
      <vt:lpstr>Office Theme</vt:lpstr>
      <vt:lpstr>PowerPoint Presentation</vt:lpstr>
      <vt:lpstr>Data Background Information</vt:lpstr>
      <vt:lpstr>Data</vt:lpstr>
      <vt:lpstr>Data</vt:lpstr>
      <vt:lpstr>Data</vt:lpstr>
      <vt:lpstr>Research Questions</vt:lpstr>
      <vt:lpstr>Hypotheses</vt:lpstr>
      <vt:lpstr>How will the data test the hypotheses?</vt:lpstr>
      <vt:lpstr>How will the data test the hypotheses?</vt:lpstr>
      <vt:lpstr>Analysis – Normal Distribution</vt:lpstr>
      <vt:lpstr>Rubric for Correlation Coefficient</vt:lpstr>
      <vt:lpstr>Analysis- Hypothesis 1: Correlation between Weight and Glucose</vt:lpstr>
      <vt:lpstr>Analysis- Hypothesis 2: Significant Difference between Cohorts</vt:lpstr>
      <vt:lpstr>Final Message and Recommendations</vt:lpstr>
      <vt:lpstr>Final Message and Recommendations</vt:lpstr>
      <vt:lpstr>Final Message and 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Allison Lawrence</dc:creator>
  <cp:lastModifiedBy>Allison Lawrence</cp:lastModifiedBy>
  <cp:revision>26</cp:revision>
  <dcterms:created xsi:type="dcterms:W3CDTF">2023-04-18T07:22:28Z</dcterms:created>
  <dcterms:modified xsi:type="dcterms:W3CDTF">2023-04-20T14:35:09Z</dcterms:modified>
</cp:coreProperties>
</file>