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9" r:id="rId5"/>
    <p:sldId id="346" r:id="rId6"/>
    <p:sldId id="302" r:id="rId7"/>
    <p:sldId id="347" r:id="rId8"/>
    <p:sldId id="348" r:id="rId9"/>
    <p:sldId id="349" r:id="rId10"/>
    <p:sldId id="350" r:id="rId11"/>
    <p:sldId id="324" r:id="rId12"/>
    <p:sldId id="362" r:id="rId13"/>
    <p:sldId id="352" r:id="rId14"/>
    <p:sldId id="365" r:id="rId15"/>
    <p:sldId id="34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1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104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5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9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1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 anchor="ctr"/>
          <a:lstStyle>
            <a:lvl1pPr algn="ctr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/>
          <a:lstStyle>
            <a:lvl1pPr marL="0" indent="0" algn="ctr">
              <a:buNone/>
              <a:defRPr sz="2400">
                <a:solidFill>
                  <a:srgbClr val="8C9C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mailto:jaimewo@ufpr.br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0"/>
          <p:cNvSpPr txBox="1"/>
          <p:nvPr/>
        </p:nvSpPr>
        <p:spPr>
          <a:xfrm>
            <a:off x="9614359" y="4939176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584379" y="4961168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2" name="Picture 11" descr="Captura de Tela 2017-06-06 às 11.15.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" y="3264046"/>
            <a:ext cx="2237316" cy="854909"/>
          </a:xfrm>
          <a:prstGeom prst="rect">
            <a:avLst/>
          </a:prstGeom>
        </p:spPr>
      </p:pic>
      <p:pic>
        <p:nvPicPr>
          <p:cNvPr id="13" name="Picture 12" descr="Captura de Tela 2017-06-06 às 11.18.00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068" y="3263414"/>
            <a:ext cx="2249942" cy="926761"/>
          </a:xfrm>
          <a:prstGeom prst="rect">
            <a:avLst/>
          </a:prstGeom>
        </p:spPr>
      </p:pic>
      <p:pic>
        <p:nvPicPr>
          <p:cNvPr id="3" name="Picture 2" descr="Captura de Tela 2017-06-10 às 10.51.47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06" y="3264300"/>
            <a:ext cx="2262313" cy="1198890"/>
          </a:xfrm>
          <a:prstGeom prst="rect">
            <a:avLst/>
          </a:prstGeom>
        </p:spPr>
      </p:pic>
      <p:pic>
        <p:nvPicPr>
          <p:cNvPr id="4" name="Picture 3" descr="Captura de Tela 2017-06-10 às 10.56.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469" y="3266172"/>
            <a:ext cx="2243162" cy="1334001"/>
          </a:xfrm>
          <a:prstGeom prst="rect">
            <a:avLst/>
          </a:prstGeom>
        </p:spPr>
      </p:pic>
      <p:pic>
        <p:nvPicPr>
          <p:cNvPr id="6" name="Picture 5" descr="Captura de Tela 2017-06-10 às 10.57.3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40" y="3311781"/>
            <a:ext cx="2257620" cy="1020837"/>
          </a:xfrm>
          <a:prstGeom prst="rect">
            <a:avLst/>
          </a:prstGeom>
        </p:spPr>
      </p:pic>
      <p:sp>
        <p:nvSpPr>
          <p:cNvPr id="14" name="Subtitle 4"/>
          <p:cNvSpPr txBox="1">
            <a:spLocks/>
          </p:cNvSpPr>
          <p:nvPr/>
        </p:nvSpPr>
        <p:spPr>
          <a:xfrm>
            <a:off x="0" y="1385404"/>
            <a:ext cx="12192000" cy="117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7697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TADS - Tecnologia em Análise e Desenvolvimento de Sistemas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e Projetos de Sistemas – II</a:t>
            </a:r>
          </a:p>
          <a:p>
            <a:pPr algn="ctr"/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Histórias de Usuário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0" y="116430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Histórias de Usuário</a:t>
            </a:r>
          </a:p>
        </p:txBody>
      </p:sp>
      <p:sp>
        <p:nvSpPr>
          <p:cNvPr id="6" name="Google Shape;234;p49"/>
          <p:cNvSpPr txBox="1">
            <a:spLocks/>
          </p:cNvSpPr>
          <p:nvPr/>
        </p:nvSpPr>
        <p:spPr>
          <a:xfrm>
            <a:off x="771321" y="975934"/>
            <a:ext cx="10649355" cy="53973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</a:t>
            </a:r>
            <a:r>
              <a:rPr lang="en-US" sz="36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Completo</a:t>
            </a:r>
            <a:endParaRPr lang="en" sz="2800" b="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8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8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Mostrar</a:t>
            </a:r>
            <a:r>
              <a:rPr lang="en-US" sz="28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Saque</a:t>
            </a:r>
            <a:r>
              <a:rPr lang="en-US" sz="28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lang="en-US" sz="28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Caixa</a:t>
            </a:r>
            <a:r>
              <a:rPr lang="en-US" sz="28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Eletrônico</a:t>
            </a:r>
            <a:endParaRPr lang="en-US" sz="28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28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28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28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28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12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0" y="116430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Histórias de Usuário</a:t>
            </a:r>
          </a:p>
        </p:txBody>
      </p:sp>
      <p:sp>
        <p:nvSpPr>
          <p:cNvPr id="6" name="Google Shape;234;p49"/>
          <p:cNvSpPr txBox="1">
            <a:spLocks/>
          </p:cNvSpPr>
          <p:nvPr/>
        </p:nvSpPr>
        <p:spPr>
          <a:xfrm>
            <a:off x="792074" y="969930"/>
            <a:ext cx="10649355" cy="53973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Atividade</a:t>
            </a:r>
            <a:endParaRPr lang="en" sz="2800" b="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8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r>
              <a:rPr lang="en-US" sz="28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Fazer </a:t>
            </a:r>
            <a:r>
              <a:rPr lang="en-US" sz="28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HU da </a:t>
            </a:r>
            <a:r>
              <a:rPr lang="en-US" sz="28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Seguradora</a:t>
            </a:r>
            <a:r>
              <a:rPr lang="en-US" sz="28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– Vender Seguro</a:t>
            </a:r>
          </a:p>
          <a:p>
            <a:pPr algn="l">
              <a:spcBef>
                <a:spcPts val="0"/>
              </a:spcBef>
            </a:pPr>
            <a:endParaRPr lang="en" sz="28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8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907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311743"/>
            <a:ext cx="11217718" cy="463020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err="1"/>
              <a:t>Lean</a:t>
            </a:r>
            <a:r>
              <a:rPr lang="pt-BR" sz="2000" dirty="0"/>
              <a:t> </a:t>
            </a:r>
            <a:r>
              <a:rPr lang="pt-BR" sz="2000" dirty="0" err="1"/>
              <a:t>Inception</a:t>
            </a:r>
            <a:r>
              <a:rPr lang="pt-BR" sz="2000" dirty="0"/>
              <a:t> – Como alinhar pessoas e construir o produto certo</a:t>
            </a:r>
          </a:p>
          <a:p>
            <a:r>
              <a:rPr lang="pt-BR" sz="2000" dirty="0"/>
              <a:t>Paulo </a:t>
            </a:r>
            <a:r>
              <a:rPr lang="pt-BR" sz="2000" dirty="0" err="1"/>
              <a:t>Caroli</a:t>
            </a:r>
            <a:endParaRPr lang="pt-BR" sz="2000" dirty="0"/>
          </a:p>
          <a:p>
            <a:r>
              <a:rPr lang="pt-BR" sz="2000" dirty="0"/>
              <a:t>1ª edição - Editora </a:t>
            </a:r>
            <a:r>
              <a:rPr lang="pt-BR" sz="2000" dirty="0" err="1"/>
              <a:t>Caroli</a:t>
            </a:r>
            <a:r>
              <a:rPr lang="pt-BR" sz="2000" dirty="0"/>
              <a:t> – 2018</a:t>
            </a:r>
          </a:p>
          <a:p>
            <a:endParaRPr lang="pt-BR" sz="2000" dirty="0"/>
          </a:p>
          <a:p>
            <a:r>
              <a:rPr lang="pt-BR" sz="2000" dirty="0"/>
              <a:t>Histórias de Usuário – Por que e como escrever requisitos de forma ágil?</a:t>
            </a:r>
          </a:p>
          <a:p>
            <a:r>
              <a:rPr lang="pt-BR" sz="2000" dirty="0"/>
              <a:t>Rafael </a:t>
            </a:r>
            <a:r>
              <a:rPr lang="pt-BR" sz="2000" dirty="0" err="1"/>
              <a:t>helm</a:t>
            </a:r>
            <a:r>
              <a:rPr lang="pt-BR" sz="2000" dirty="0"/>
              <a:t> e Daniel </a:t>
            </a:r>
            <a:r>
              <a:rPr lang="pt-BR" sz="2000" dirty="0" err="1"/>
              <a:t>Wildt</a:t>
            </a:r>
            <a:endParaRPr lang="pt-BR" sz="2000" dirty="0"/>
          </a:p>
          <a:p>
            <a:r>
              <a:rPr lang="pt-BR" sz="2000" dirty="0"/>
              <a:t>3ª edição – Editor Lucas </a:t>
            </a:r>
            <a:r>
              <a:rPr lang="pt-BR" sz="2000" dirty="0" err="1"/>
              <a:t>Engel</a:t>
            </a:r>
            <a:r>
              <a:rPr lang="pt-BR" sz="2000" dirty="0"/>
              <a:t> - 2014</a:t>
            </a:r>
          </a:p>
        </p:txBody>
      </p:sp>
    </p:spTree>
    <p:extLst>
      <p:ext uri="{BB962C8B-B14F-4D97-AF65-F5344CB8AC3E}">
        <p14:creationId xmlns:p14="http://schemas.microsoft.com/office/powerpoint/2010/main" val="10453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97593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0" y="116430"/>
            <a:ext cx="10632594" cy="673100"/>
          </a:xfrm>
          <a:prstGeom prst="rect">
            <a:avLst/>
          </a:prstGeom>
          <a:noFill/>
        </p:spPr>
        <p:txBody>
          <a:bodyPr vert="horz" lIns="274320" tIns="91440" rIns="27432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bg1"/>
                </a:solidFill>
              </a:rPr>
              <a:t>Histórias de Usuário</a:t>
            </a:r>
          </a:p>
        </p:txBody>
      </p:sp>
      <p:sp>
        <p:nvSpPr>
          <p:cNvPr id="6" name="Retângulo 10"/>
          <p:cNvSpPr/>
          <p:nvPr/>
        </p:nvSpPr>
        <p:spPr>
          <a:xfrm>
            <a:off x="171955" y="1088396"/>
            <a:ext cx="11779706" cy="542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092365"/>
            <a:ext cx="11256359" cy="464160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 algn="just">
              <a:buFont typeface="Arial" charset="0"/>
              <a:buChar char="•"/>
              <a:defRPr/>
            </a:pPr>
            <a:r>
              <a:rPr lang="pt-BR" sz="2800" dirty="0">
                <a:latin typeface="Nyala" pitchFamily="2" charset="0"/>
              </a:rPr>
              <a:t>Forma mais enxuta de especificar Requisitos</a:t>
            </a:r>
          </a:p>
          <a:p>
            <a:pPr lvl="1" indent="-457200" algn="just">
              <a:buFont typeface="Arial" charset="0"/>
              <a:buChar char="•"/>
              <a:defRPr/>
            </a:pPr>
            <a:endParaRPr lang="pt-BR" sz="2800" dirty="0">
              <a:latin typeface="Nyala" pitchFamily="2" charset="0"/>
            </a:endParaRPr>
          </a:p>
          <a:p>
            <a:pPr lvl="1" indent="-457200" algn="just">
              <a:buFont typeface="Arial" charset="0"/>
              <a:buChar char="•"/>
              <a:defRPr/>
            </a:pPr>
            <a:r>
              <a:rPr lang="pt-BR" sz="2800" dirty="0">
                <a:latin typeface="Nyala" pitchFamily="2" charset="0"/>
              </a:rPr>
              <a:t>Menos formal que especificação de caso de uso</a:t>
            </a:r>
          </a:p>
          <a:p>
            <a:pPr lvl="1" indent="-457200" algn="just">
              <a:buFont typeface="Arial" charset="0"/>
              <a:buChar char="•"/>
              <a:defRPr/>
            </a:pPr>
            <a:endParaRPr lang="pt-BR" sz="2800" dirty="0">
              <a:latin typeface="Nyala" pitchFamily="2" charset="0"/>
            </a:endParaRPr>
          </a:p>
          <a:p>
            <a:pPr lvl="1" indent="-457200" algn="just">
              <a:buFont typeface="Arial" charset="0"/>
              <a:buChar char="•"/>
              <a:defRPr/>
            </a:pPr>
            <a:r>
              <a:rPr lang="pt-BR" sz="2800" dirty="0">
                <a:latin typeface="Nyala" pitchFamily="2" charset="0"/>
              </a:rPr>
              <a:t>Ideal para equipes pequenas e médias</a:t>
            </a:r>
          </a:p>
          <a:p>
            <a:pPr lvl="1" indent="-457200" algn="just">
              <a:buFont typeface="Arial" charset="0"/>
              <a:buChar char="•"/>
              <a:defRPr/>
            </a:pPr>
            <a:endParaRPr lang="pt-BR" sz="2800" dirty="0">
              <a:latin typeface="Nyala" pitchFamily="2" charset="0"/>
            </a:endParaRPr>
          </a:p>
          <a:p>
            <a:pPr lvl="1" indent="-457200" algn="just">
              <a:buFont typeface="Arial" charset="0"/>
              <a:buChar char="•"/>
              <a:defRPr/>
            </a:pPr>
            <a:r>
              <a:rPr lang="pt-BR" sz="2800" dirty="0">
                <a:latin typeface="Nyala" pitchFamily="2" charset="0"/>
              </a:rPr>
              <a:t>Normalmente usado em Métodos Ágeis</a:t>
            </a:r>
          </a:p>
        </p:txBody>
      </p:sp>
    </p:spTree>
    <p:extLst>
      <p:ext uri="{BB962C8B-B14F-4D97-AF65-F5344CB8AC3E}">
        <p14:creationId xmlns:p14="http://schemas.microsoft.com/office/powerpoint/2010/main" val="639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0" y="116430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Histórias de Usuário</a:t>
            </a:r>
          </a:p>
        </p:txBody>
      </p:sp>
      <p:sp>
        <p:nvSpPr>
          <p:cNvPr id="18" name="Shape 84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8C9CA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b="1" dirty="0">
                <a:solidFill>
                  <a:schemeClr val="tx1"/>
                </a:solidFill>
              </a:rPr>
              <a:t>história do usuário </a:t>
            </a:r>
            <a:r>
              <a:rPr lang="pt-BR" dirty="0">
                <a:solidFill>
                  <a:schemeClr val="tx1"/>
                </a:solidFill>
              </a:rPr>
              <a:t>é uma breve declaração que descreve algo que o sistema deve fazer para o usuário. É usada, comumente, em projetos ágeis. Nela também podemos colocar os critérios de aceitação para garantir que está atendendo todos os objetivos </a:t>
            </a:r>
            <a:r>
              <a:rPr lang="pt-BR">
                <a:solidFill>
                  <a:schemeClr val="tx1"/>
                </a:solidFill>
              </a:rPr>
              <a:t>do requisito.</a:t>
            </a:r>
            <a:endParaRPr lang="pt-BR" dirty="0">
              <a:solidFill>
                <a:schemeClr val="tx1"/>
              </a:solidFill>
            </a:endParaRP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endParaRPr lang="pt-BR" dirty="0">
              <a:solidFill>
                <a:schemeClr val="tx1"/>
              </a:solidFill>
            </a:endParaRP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endParaRPr lang="pt-BR" dirty="0">
              <a:solidFill>
                <a:schemeClr val="tx1"/>
              </a:solidFill>
            </a:endParaRP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r>
              <a:rPr lang="pt-BR" u="sng" dirty="0">
                <a:solidFill>
                  <a:schemeClr val="tx1"/>
                </a:solidFill>
              </a:rPr>
              <a:t>EXEMPLO:</a:t>
            </a:r>
          </a:p>
          <a:p>
            <a:pPr marL="457200" algn="l"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“Sendo um </a:t>
            </a:r>
            <a:r>
              <a:rPr lang="pt-BR" b="1" dirty="0">
                <a:solidFill>
                  <a:schemeClr val="tx1"/>
                </a:solidFill>
              </a:rPr>
              <a:t>cliente</a:t>
            </a:r>
            <a:r>
              <a:rPr lang="pt-BR" dirty="0">
                <a:solidFill>
                  <a:schemeClr val="tx1"/>
                </a:solidFill>
              </a:rPr>
              <a:t>, quero </a:t>
            </a:r>
            <a:r>
              <a:rPr lang="pt-BR" b="1" dirty="0">
                <a:solidFill>
                  <a:schemeClr val="tx1"/>
                </a:solidFill>
              </a:rPr>
              <a:t>consultar</a:t>
            </a:r>
            <a:r>
              <a:rPr lang="pt-BR" dirty="0">
                <a:solidFill>
                  <a:schemeClr val="tx1"/>
                </a:solidFill>
              </a:rPr>
              <a:t> o catálogo, para </a:t>
            </a:r>
            <a:r>
              <a:rPr lang="pt-BR" b="1" dirty="0">
                <a:solidFill>
                  <a:schemeClr val="tx1"/>
                </a:solidFill>
              </a:rPr>
              <a:t>encontrar o produto</a:t>
            </a:r>
            <a:r>
              <a:rPr lang="pt-BR" dirty="0">
                <a:solidFill>
                  <a:schemeClr val="tx1"/>
                </a:solidFill>
              </a:rPr>
              <a:t> desejado.”</a:t>
            </a:r>
          </a:p>
          <a:p>
            <a:pPr algn="l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1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0" y="116430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Histórias de Usuário</a:t>
            </a:r>
          </a:p>
        </p:txBody>
      </p:sp>
      <p:sp>
        <p:nvSpPr>
          <p:cNvPr id="6" name="Google Shape;172;p41"/>
          <p:cNvSpPr txBox="1">
            <a:spLocks/>
          </p:cNvSpPr>
          <p:nvPr/>
        </p:nvSpPr>
        <p:spPr>
          <a:xfrm>
            <a:off x="487680" y="905961"/>
            <a:ext cx="10380196" cy="52839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</a:t>
            </a:r>
            <a:endParaRPr lang="en" sz="3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endParaRPr lang="en" sz="3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Sendo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&lt;persona&gt;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Quero</a:t>
            </a:r>
            <a:r>
              <a:rPr lang="en-US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-US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funcionalidade</a:t>
            </a:r>
            <a:r>
              <a:rPr lang="en-US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-US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benefício</a:t>
            </a:r>
            <a:r>
              <a:rPr lang="en-US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</a:p>
          <a:p>
            <a:pPr algn="l">
              <a:spcBef>
                <a:spcPts val="0"/>
              </a:spcBef>
            </a:pPr>
            <a:endParaRPr lang="en-US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n-US" sz="3600" dirty="0" err="1">
                <a:sym typeface="Proxima Nova"/>
              </a:rPr>
              <a:t>Ou</a:t>
            </a:r>
            <a:r>
              <a:rPr lang="en-US" sz="3600" dirty="0">
                <a:sym typeface="Proxima Nova"/>
              </a:rPr>
              <a:t> </a:t>
            </a:r>
            <a:r>
              <a:rPr lang="en-US" sz="3600" dirty="0" err="1">
                <a:sym typeface="Proxima Nova"/>
              </a:rPr>
              <a:t>seja</a:t>
            </a:r>
            <a:r>
              <a:rPr lang="en-US" sz="3600" dirty="0">
                <a:sym typeface="Proxima Nova"/>
              </a:rPr>
              <a:t>:</a:t>
            </a:r>
            <a:endParaRPr lang="en" sz="3600" dirty="0">
              <a:sym typeface="Proxima Nova"/>
            </a:endParaRPr>
          </a:p>
          <a:p>
            <a:pPr lvl="0"/>
            <a:r>
              <a:rPr lang="en" sz="3600" dirty="0" err="1">
                <a:sym typeface="Proxima Nova"/>
              </a:rPr>
              <a:t>Quem</a:t>
            </a:r>
            <a:r>
              <a:rPr lang="en" sz="3600" dirty="0">
                <a:sym typeface="Proxima Nova"/>
              </a:rPr>
              <a:t>? O </a:t>
            </a:r>
            <a:r>
              <a:rPr lang="en" sz="3600" dirty="0" err="1">
                <a:sym typeface="Proxima Nova"/>
              </a:rPr>
              <a:t>quê</a:t>
            </a:r>
            <a:r>
              <a:rPr lang="en" sz="3600" dirty="0">
                <a:sym typeface="Proxima Nova"/>
              </a:rPr>
              <a:t>? </a:t>
            </a:r>
            <a:r>
              <a:rPr lang="en" sz="3600" dirty="0" err="1">
                <a:sym typeface="Proxima Nova"/>
              </a:rPr>
              <a:t>Por</a:t>
            </a:r>
            <a:r>
              <a:rPr lang="en" sz="3600" dirty="0">
                <a:sym typeface="Proxima Nova"/>
              </a:rPr>
              <a:t> </a:t>
            </a:r>
            <a:r>
              <a:rPr lang="en" sz="3600" dirty="0" err="1">
                <a:sym typeface="Proxima Nova"/>
              </a:rPr>
              <a:t>quê</a:t>
            </a:r>
            <a:r>
              <a:rPr lang="en" sz="3600" dirty="0">
                <a:sym typeface="Proxima Nova"/>
              </a:rPr>
              <a:t>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784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0" y="116430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Histórias de Usuário</a:t>
            </a:r>
          </a:p>
        </p:txBody>
      </p:sp>
      <p:sp>
        <p:nvSpPr>
          <p:cNvPr id="6" name="Google Shape;172;p41"/>
          <p:cNvSpPr txBox="1">
            <a:spLocks/>
          </p:cNvSpPr>
          <p:nvPr/>
        </p:nvSpPr>
        <p:spPr>
          <a:xfrm>
            <a:off x="685800" y="1027080"/>
            <a:ext cx="10380196" cy="52839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3600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</a:t>
            </a:r>
            <a:endParaRPr lang="en" sz="3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endParaRPr lang="en" sz="3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Sendo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um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vendedor</a:t>
            </a:r>
            <a:endParaRPr lang="en-US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Quero</a:t>
            </a:r>
            <a:r>
              <a:rPr lang="en-US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registrar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vendas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no meu smartphone</a:t>
            </a:r>
            <a:endParaRPr lang="en-US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processo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ser</a:t>
            </a:r>
            <a:r>
              <a:rPr lang="en-US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mais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ágil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 as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vendas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são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sincronizadas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imediatamente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com o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depósito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central</a:t>
            </a:r>
            <a:endParaRPr lang="en-US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endParaRPr lang="en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173;p41"/>
          <p:cNvSpPr txBox="1"/>
          <p:nvPr/>
        </p:nvSpPr>
        <p:spPr>
          <a:xfrm>
            <a:off x="5929179" y="1434051"/>
            <a:ext cx="2358293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err="1">
                <a:solidFill>
                  <a:srgbClr val="B1590B"/>
                </a:solidFill>
                <a:latin typeface="Proxima Nova"/>
                <a:ea typeface="Proxima Nova"/>
                <a:cs typeface="Proxima Nova"/>
                <a:sym typeface="Proxima Nova"/>
              </a:rPr>
              <a:t>Quem</a:t>
            </a:r>
            <a:r>
              <a:rPr lang="en" sz="3600" b="1" dirty="0">
                <a:solidFill>
                  <a:srgbClr val="B1590B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600" b="1" dirty="0">
              <a:solidFill>
                <a:srgbClr val="B1590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" name="Google Shape;174;p41"/>
          <p:cNvCxnSpPr>
            <a:cxnSpLocks/>
          </p:cNvCxnSpPr>
          <p:nvPr/>
        </p:nvCxnSpPr>
        <p:spPr>
          <a:xfrm flipH="1">
            <a:off x="4735824" y="2049351"/>
            <a:ext cx="1140074" cy="299685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75;p41"/>
          <p:cNvSpPr txBox="1"/>
          <p:nvPr/>
        </p:nvSpPr>
        <p:spPr>
          <a:xfrm>
            <a:off x="10326298" y="2719477"/>
            <a:ext cx="1740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B1590B"/>
                </a:solidFill>
                <a:latin typeface="Proxima Nova"/>
                <a:ea typeface="Proxima Nova"/>
                <a:cs typeface="Proxima Nova"/>
                <a:sym typeface="Proxima Nova"/>
              </a:rPr>
              <a:t>O </a:t>
            </a:r>
            <a:r>
              <a:rPr lang="en" sz="3200" b="1" dirty="0" err="1">
                <a:solidFill>
                  <a:srgbClr val="B1590B"/>
                </a:solidFill>
                <a:latin typeface="Proxima Nova"/>
                <a:ea typeface="Proxima Nova"/>
                <a:cs typeface="Proxima Nova"/>
                <a:sym typeface="Proxima Nova"/>
              </a:rPr>
              <a:t>quê</a:t>
            </a:r>
            <a:r>
              <a:rPr lang="en" sz="3200" b="1" dirty="0">
                <a:solidFill>
                  <a:srgbClr val="B1590B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200" b="1" dirty="0">
              <a:solidFill>
                <a:srgbClr val="B1590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" name="Google Shape;176;p41"/>
          <p:cNvCxnSpPr>
            <a:cxnSpLocks/>
          </p:cNvCxnSpPr>
          <p:nvPr/>
        </p:nvCxnSpPr>
        <p:spPr>
          <a:xfrm flipH="1">
            <a:off x="9549114" y="3027127"/>
            <a:ext cx="768056" cy="17906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77;p41"/>
          <p:cNvSpPr txBox="1"/>
          <p:nvPr/>
        </p:nvSpPr>
        <p:spPr>
          <a:xfrm>
            <a:off x="5194675" y="5924000"/>
            <a:ext cx="26238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B1590B"/>
                </a:solidFill>
                <a:latin typeface="Proxima Nova"/>
                <a:ea typeface="Proxima Nova"/>
                <a:cs typeface="Proxima Nova"/>
                <a:sym typeface="Proxima Nova"/>
              </a:rPr>
              <a:t>Por quê?</a:t>
            </a:r>
            <a:endParaRPr sz="3600" b="1">
              <a:solidFill>
                <a:srgbClr val="B1590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" name="Google Shape;178;p41"/>
          <p:cNvCxnSpPr/>
          <p:nvPr/>
        </p:nvCxnSpPr>
        <p:spPr>
          <a:xfrm rot="10800000">
            <a:off x="4276975" y="5477450"/>
            <a:ext cx="917700" cy="7542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507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0" y="116430"/>
            <a:ext cx="11487150" cy="673100"/>
          </a:xfrm>
          <a:noFill/>
        </p:spPr>
        <p:txBody>
          <a:bodyPr>
            <a:normAutofit fontScale="90000"/>
          </a:bodyPr>
          <a:lstStyle/>
          <a:p>
            <a:r>
              <a:rPr lang="pt-BR">
                <a:solidFill>
                  <a:schemeClr val="bg1"/>
                </a:solidFill>
              </a:rPr>
              <a:t>Critério de Aceitação da HU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Shape 84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8C9CA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accent6"/>
              </a:buClr>
              <a:buSzPct val="100000"/>
            </a:pPr>
            <a:r>
              <a:rPr lang="en-US" sz="3600" b="1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Critérios</a:t>
            </a:r>
            <a:r>
              <a:rPr lang="en-US" sz="3600" b="1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Aceitação</a:t>
            </a:r>
            <a:r>
              <a:rPr lang="en-US" sz="3600" b="1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da HU</a:t>
            </a:r>
            <a:endParaRPr lang="en" sz="3600" b="1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endParaRPr lang="pt-BR" dirty="0">
              <a:solidFill>
                <a:schemeClr val="tx1"/>
              </a:solidFill>
            </a:endParaRP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r>
              <a:rPr lang="pt-BR" dirty="0">
                <a:solidFill>
                  <a:schemeClr val="tx1"/>
                </a:solidFill>
              </a:rPr>
              <a:t>São critérios que devem ser atendidos para que a história atenda totalmente seu objetivo.</a:t>
            </a: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endParaRPr lang="pt-BR" dirty="0">
              <a:solidFill>
                <a:schemeClr val="tx1"/>
              </a:solidFill>
            </a:endParaRP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r>
              <a:rPr lang="pt-BR" dirty="0">
                <a:solidFill>
                  <a:schemeClr val="tx1"/>
                </a:solidFill>
              </a:rPr>
              <a:t>Definem COMO  a história deve ser implementada. </a:t>
            </a: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endParaRPr lang="pt-BR" dirty="0">
              <a:solidFill>
                <a:schemeClr val="tx1"/>
              </a:solidFill>
            </a:endParaRP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r>
              <a:rPr lang="pt-BR" dirty="0">
                <a:solidFill>
                  <a:schemeClr val="tx1"/>
                </a:solidFill>
              </a:rPr>
              <a:t>A história estará pronta quando todos os critérios forem atendidos.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30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0" y="116430"/>
            <a:ext cx="11582400" cy="673100"/>
          </a:xfrm>
          <a:noFill/>
        </p:spPr>
        <p:txBody>
          <a:bodyPr>
            <a:normAutofit fontScale="90000"/>
          </a:bodyPr>
          <a:lstStyle/>
          <a:p>
            <a:r>
              <a:rPr lang="pt-BR">
                <a:solidFill>
                  <a:schemeClr val="bg1"/>
                </a:solidFill>
              </a:rPr>
              <a:t>Critério de Aceitação da HU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Shape 84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8C9CA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accent6"/>
              </a:buClr>
              <a:buSzPct val="100000"/>
            </a:pPr>
            <a:r>
              <a:rPr lang="en-US" sz="3600" b="1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Critérios</a:t>
            </a:r>
            <a:r>
              <a:rPr lang="en-US" sz="3600" b="1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Aceitação</a:t>
            </a:r>
            <a:r>
              <a:rPr lang="en-US" sz="3600" b="1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da HU</a:t>
            </a:r>
            <a:endParaRPr lang="en" sz="3600" b="1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indent="-228600" algn="l">
              <a:spcBef>
                <a:spcPts val="0"/>
              </a:spcBef>
              <a:buClr>
                <a:schemeClr val="accent6"/>
              </a:buClr>
              <a:buSzPct val="100000"/>
              <a:buFont typeface="Noto Sans Symbols"/>
              <a:buChar char="▪"/>
            </a:pPr>
            <a:endParaRPr lang="pt-BR" dirty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</a:pPr>
            <a:endParaRPr lang="pt-BR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Critério: 	</a:t>
            </a:r>
            <a:r>
              <a:rPr lang="pt-BR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&lt;Descrição&gt;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100"/>
            </a:pPr>
            <a:endParaRPr lang="pt-BR" sz="36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Dado que	</a:t>
            </a:r>
            <a:r>
              <a:rPr lang="pt-BR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&lt;precondição&gt;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Quando		</a:t>
            </a:r>
            <a:r>
              <a:rPr lang="pt-BR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&lt;ação&gt;</a:t>
            </a:r>
          </a:p>
          <a:p>
            <a:pPr lvl="0" algn="l">
              <a:spcBef>
                <a:spcPts val="0"/>
              </a:spcBef>
            </a:pPr>
            <a:r>
              <a:rPr lang="pt-BR" sz="36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Então		</a:t>
            </a:r>
            <a:r>
              <a:rPr lang="pt-BR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&lt;reação&gt;</a:t>
            </a:r>
          </a:p>
        </p:txBody>
      </p:sp>
    </p:spTree>
    <p:extLst>
      <p:ext uri="{BB962C8B-B14F-4D97-AF65-F5344CB8AC3E}">
        <p14:creationId xmlns:p14="http://schemas.microsoft.com/office/powerpoint/2010/main" val="8924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0" y="116430"/>
            <a:ext cx="11601450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	Critério de Aceitação da HU</a:t>
            </a:r>
          </a:p>
        </p:txBody>
      </p:sp>
      <p:sp>
        <p:nvSpPr>
          <p:cNvPr id="21" name="Google Shape;188;p43"/>
          <p:cNvSpPr txBox="1">
            <a:spLocks/>
          </p:cNvSpPr>
          <p:nvPr/>
        </p:nvSpPr>
        <p:spPr>
          <a:xfrm>
            <a:off x="742950" y="1327325"/>
            <a:ext cx="10858500" cy="52839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3600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</a:t>
            </a:r>
            <a:r>
              <a:rPr lang="en" sz="36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lang="en-US" sz="36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l">
              <a:spcBef>
                <a:spcPts val="0"/>
              </a:spcBef>
            </a:pPr>
            <a:endParaRPr lang="pt-BR" sz="3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l">
              <a:spcBef>
                <a:spcPts val="0"/>
              </a:spcBef>
            </a:pPr>
            <a:r>
              <a:rPr lang="pt-BR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Critério: 	Registro da venda</a:t>
            </a:r>
            <a:endParaRPr lang="en" sz="3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endParaRPr lang="en" sz="3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r>
              <a:rPr lang="en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Dado que </a:t>
            </a:r>
            <a:r>
              <a:rPr lang="en-US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um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produto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tem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estoque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disponível</a:t>
            </a:r>
            <a:endParaRPr lang="en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r>
              <a:rPr lang="en" sz="36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Quando</a:t>
            </a:r>
            <a:r>
              <a:rPr lang="en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informo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uma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venda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inferior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ao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estoque</a:t>
            </a:r>
            <a:endParaRPr lang="en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r>
              <a:rPr lang="en" sz="36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Então</a:t>
            </a:r>
            <a:r>
              <a:rPr lang="en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venda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é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registrada</a:t>
            </a:r>
            <a:endParaRPr lang="en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r>
              <a:rPr lang="en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E </a:t>
            </a:r>
            <a:r>
              <a:rPr lang="en-US" sz="3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estoque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é</a:t>
            </a:r>
            <a:r>
              <a:rPr lang="en" sz="36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atualizado</a:t>
            </a:r>
            <a:endParaRPr lang="en-US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endParaRPr lang="en" sz="36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</a:pPr>
            <a:endParaRPr lang="en" sz="3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189;p43"/>
          <p:cNvSpPr txBox="1"/>
          <p:nvPr/>
        </p:nvSpPr>
        <p:spPr>
          <a:xfrm>
            <a:off x="8955427" y="1622444"/>
            <a:ext cx="31578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err="1">
                <a:solidFill>
                  <a:srgbClr val="B1590B"/>
                </a:solidFill>
                <a:latin typeface="Proxima Nova"/>
                <a:ea typeface="Proxima Nova"/>
                <a:cs typeface="Proxima Nova"/>
                <a:sym typeface="Proxima Nova"/>
              </a:rPr>
              <a:t>Precondição</a:t>
            </a:r>
            <a:endParaRPr sz="3600" b="1" dirty="0">
              <a:solidFill>
                <a:srgbClr val="B1590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" name="Google Shape;190;p43"/>
          <p:cNvCxnSpPr>
            <a:cxnSpLocks/>
          </p:cNvCxnSpPr>
          <p:nvPr/>
        </p:nvCxnSpPr>
        <p:spPr>
          <a:xfrm flipH="1">
            <a:off x="9074552" y="2237744"/>
            <a:ext cx="1779019" cy="1357769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191;p43"/>
          <p:cNvSpPr txBox="1"/>
          <p:nvPr/>
        </p:nvSpPr>
        <p:spPr>
          <a:xfrm>
            <a:off x="10116439" y="5043727"/>
            <a:ext cx="1740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err="1">
                <a:solidFill>
                  <a:srgbClr val="B1590B"/>
                </a:solidFill>
                <a:latin typeface="Proxima Nova"/>
                <a:ea typeface="Proxima Nova"/>
                <a:cs typeface="Proxima Nova"/>
                <a:sym typeface="Proxima Nova"/>
              </a:rPr>
              <a:t>Ação</a:t>
            </a:r>
            <a:endParaRPr sz="3600" b="1" dirty="0">
              <a:solidFill>
                <a:srgbClr val="B1590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" name="Google Shape;192;p43"/>
          <p:cNvCxnSpPr/>
          <p:nvPr/>
        </p:nvCxnSpPr>
        <p:spPr>
          <a:xfrm rot="10800000">
            <a:off x="8518441" y="4823330"/>
            <a:ext cx="1650900" cy="4968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93;p43"/>
          <p:cNvSpPr txBox="1"/>
          <p:nvPr/>
        </p:nvSpPr>
        <p:spPr>
          <a:xfrm>
            <a:off x="8177527" y="6068166"/>
            <a:ext cx="26238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B1590B"/>
                </a:solidFill>
                <a:latin typeface="Proxima Nova"/>
                <a:ea typeface="Proxima Nova"/>
                <a:cs typeface="Proxima Nova"/>
                <a:sym typeface="Proxima Nova"/>
              </a:rPr>
              <a:t>Reação</a:t>
            </a:r>
            <a:endParaRPr sz="3600" b="1" dirty="0">
              <a:solidFill>
                <a:srgbClr val="B1590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" name="Google Shape;194;p43"/>
          <p:cNvCxnSpPr/>
          <p:nvPr/>
        </p:nvCxnSpPr>
        <p:spPr>
          <a:xfrm rot="10800000">
            <a:off x="7259827" y="5705002"/>
            <a:ext cx="917700" cy="7542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24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0" y="116430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Histórias de Usuário</a:t>
            </a:r>
          </a:p>
        </p:txBody>
      </p:sp>
      <p:sp>
        <p:nvSpPr>
          <p:cNvPr id="5" name="Google Shape;229;p48"/>
          <p:cNvSpPr txBox="1">
            <a:spLocks/>
          </p:cNvSpPr>
          <p:nvPr/>
        </p:nvSpPr>
        <p:spPr>
          <a:xfrm>
            <a:off x="688224" y="2116048"/>
            <a:ext cx="11232975" cy="449136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</a:t>
            </a:r>
            <a:r>
              <a:rPr lang="en-US" sz="40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Completo</a:t>
            </a:r>
            <a:r>
              <a:rPr lang="en-US" sz="40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32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Email do </a:t>
            </a:r>
            <a:r>
              <a:rPr lang="en" sz="32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endParaRPr lang="en" sz="32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Olá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!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Precisamos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disponibilizar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operação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saque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no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caixa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eletrônico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2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Segue as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regras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do banco para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saques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caixas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eletrônicos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2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Os saques só estão liberados entre 6h00min e 22h59, em qualquer dia, útil ou não;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Por questões de segurança o valor máximo de cada saque é de 800,00;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O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saldo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do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pode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ficar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negativo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exceto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se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possuir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limite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cheque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especial; 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O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jamais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poderá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ultrapassar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seu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limite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cheque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especial;</a:t>
            </a:r>
          </a:p>
          <a:p>
            <a:pPr algn="l">
              <a:spcBef>
                <a:spcPts val="0"/>
              </a:spcBef>
            </a:pP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5.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Deve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ser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impresso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um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comprovante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saque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ao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final da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operação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(se o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assim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desejar</a:t>
            </a:r>
            <a:r>
              <a:rPr lang="en" sz="2200" b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).” </a:t>
            </a:r>
            <a:endParaRPr lang="en" sz="2000" b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3950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228A0-3FCB-402F-9402-38139EC8A0D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11840</TotalTime>
  <Words>637</Words>
  <Application>Microsoft Macintosh PowerPoint</Application>
  <PresentationFormat>Widescreen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Noto Sans Symbols</vt:lpstr>
      <vt:lpstr>Nyala</vt:lpstr>
      <vt:lpstr>Proxima Nova</vt:lpstr>
      <vt:lpstr>Tema do Office</vt:lpstr>
      <vt:lpstr>Apresentação do PowerPoint</vt:lpstr>
      <vt:lpstr>Apresentação do PowerPoint</vt:lpstr>
      <vt:lpstr>Histórias de Usuário</vt:lpstr>
      <vt:lpstr>Histórias de Usuário</vt:lpstr>
      <vt:lpstr>Histórias de Usuário</vt:lpstr>
      <vt:lpstr>Critério de Aceitação da HU</vt:lpstr>
      <vt:lpstr>Critério de Aceitação da HU</vt:lpstr>
      <vt:lpstr> Critério de Aceitação da HU</vt:lpstr>
      <vt:lpstr>Histórias de Usuário</vt:lpstr>
      <vt:lpstr>Histórias de Usuário</vt:lpstr>
      <vt:lpstr>Histórias de Usuário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328</cp:revision>
  <cp:lastPrinted>2020-05-12T10:56:59Z</cp:lastPrinted>
  <dcterms:created xsi:type="dcterms:W3CDTF">2016-10-08T20:49:45Z</dcterms:created>
  <dcterms:modified xsi:type="dcterms:W3CDTF">2022-05-31T18:17:38Z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