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La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6.xml"/><Relationship Id="rId55" Type="http://schemas.openxmlformats.org/officeDocument/2006/relationships/font" Target="fonts/Lato-boldItalic.fntdata"/><Relationship Id="rId10" Type="http://schemas.openxmlformats.org/officeDocument/2006/relationships/slide" Target="slides/slide5.xml"/><Relationship Id="rId54"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a:t>30 minutes per group</a:t>
            </a:r>
            <a:endParaRPr/>
          </a:p>
          <a:p>
            <a:pPr indent="-298450" lvl="1" marL="914400" rtl="0" algn="l">
              <a:lnSpc>
                <a:spcPct val="115000"/>
              </a:lnSpc>
              <a:spcBef>
                <a:spcPts val="0"/>
              </a:spcBef>
              <a:spcAft>
                <a:spcPts val="0"/>
              </a:spcAft>
              <a:buSzPts val="1100"/>
              <a:buChar char="○"/>
            </a:pPr>
            <a:r>
              <a:rPr lang="en"/>
              <a:t>20 minutes of speaking time</a:t>
            </a:r>
            <a:endParaRPr/>
          </a:p>
          <a:p>
            <a:pPr indent="-298450" lvl="1" marL="914400" rtl="0" algn="l">
              <a:lnSpc>
                <a:spcPct val="115000"/>
              </a:lnSpc>
              <a:spcBef>
                <a:spcPts val="0"/>
              </a:spcBef>
              <a:spcAft>
                <a:spcPts val="0"/>
              </a:spcAft>
              <a:buSzPts val="1100"/>
              <a:buChar char="○"/>
            </a:pPr>
            <a:r>
              <a:rPr lang="en"/>
              <a:t>5 minutes for questions</a:t>
            </a:r>
            <a:endParaRPr/>
          </a:p>
          <a:p>
            <a:pPr indent="-298450" lvl="1" marL="914400" rtl="0" algn="l">
              <a:lnSpc>
                <a:spcPct val="115000"/>
              </a:lnSpc>
              <a:spcBef>
                <a:spcPts val="0"/>
              </a:spcBef>
              <a:spcAft>
                <a:spcPts val="0"/>
              </a:spcAft>
              <a:buSzPts val="1100"/>
              <a:buChar char="○"/>
            </a:pPr>
            <a:r>
              <a:rPr lang="en"/>
              <a:t>5 minutes setup time</a:t>
            </a:r>
            <a:endParaRPr/>
          </a:p>
          <a:p>
            <a:pPr indent="-298450" lvl="0" marL="457200" rtl="0" algn="l">
              <a:lnSpc>
                <a:spcPct val="115000"/>
              </a:lnSpc>
              <a:spcBef>
                <a:spcPts val="0"/>
              </a:spcBef>
              <a:spcAft>
                <a:spcPts val="0"/>
              </a:spcAft>
              <a:buSzPts val="1100"/>
              <a:buChar char="●"/>
            </a:pPr>
            <a:r>
              <a:rPr lang="en"/>
              <a:t>Each member should speak about the part they are responsible for</a:t>
            </a:r>
            <a:endParaRPr/>
          </a:p>
          <a:p>
            <a:pPr indent="-298450" lvl="0" marL="457200" rtl="0" algn="l">
              <a:lnSpc>
                <a:spcPct val="115000"/>
              </a:lnSpc>
              <a:spcBef>
                <a:spcPts val="0"/>
              </a:spcBef>
              <a:spcAft>
                <a:spcPts val="0"/>
              </a:spcAft>
              <a:buSzPts val="1100"/>
              <a:buChar char="●"/>
            </a:pPr>
            <a:r>
              <a:rPr lang="en"/>
              <a:t>Comprehensive for all material presented in class.</a:t>
            </a:r>
            <a:endParaRPr/>
          </a:p>
          <a:p>
            <a:pPr indent="-298450" lvl="1" marL="914400" rtl="0" algn="l">
              <a:lnSpc>
                <a:spcPct val="115000"/>
              </a:lnSpc>
              <a:spcBef>
                <a:spcPts val="0"/>
              </a:spcBef>
              <a:spcAft>
                <a:spcPts val="0"/>
              </a:spcAft>
              <a:buSzPts val="1100"/>
              <a:buChar char="○"/>
            </a:pPr>
            <a:r>
              <a:rPr lang="en"/>
              <a:t>Project description</a:t>
            </a:r>
            <a:endParaRPr/>
          </a:p>
          <a:p>
            <a:pPr indent="-298450" lvl="1" marL="914400" rtl="0" algn="l">
              <a:lnSpc>
                <a:spcPct val="115000"/>
              </a:lnSpc>
              <a:spcBef>
                <a:spcPts val="0"/>
              </a:spcBef>
              <a:spcAft>
                <a:spcPts val="0"/>
              </a:spcAft>
              <a:buSzPts val="1100"/>
              <a:buChar char="○"/>
            </a:pPr>
            <a:r>
              <a:rPr lang="en"/>
              <a:t>block diagram</a:t>
            </a:r>
            <a:endParaRPr/>
          </a:p>
          <a:p>
            <a:pPr indent="-298450" lvl="2" marL="1371600" rtl="0" algn="l">
              <a:lnSpc>
                <a:spcPct val="115000"/>
              </a:lnSpc>
              <a:spcBef>
                <a:spcPts val="0"/>
              </a:spcBef>
              <a:spcAft>
                <a:spcPts val="0"/>
              </a:spcAft>
              <a:buSzPts val="1100"/>
              <a:buChar char="■"/>
            </a:pPr>
            <a:r>
              <a:rPr lang="en"/>
              <a:t>Description of component functions</a:t>
            </a:r>
            <a:endParaRPr/>
          </a:p>
          <a:p>
            <a:pPr indent="-298450" lvl="1" marL="914400" rtl="0" algn="l">
              <a:lnSpc>
                <a:spcPct val="115000"/>
              </a:lnSpc>
              <a:spcBef>
                <a:spcPts val="0"/>
              </a:spcBef>
              <a:spcAft>
                <a:spcPts val="0"/>
              </a:spcAft>
              <a:buSzPts val="1100"/>
              <a:buChar char="○"/>
            </a:pPr>
            <a:r>
              <a:rPr lang="en"/>
              <a:t>schematic</a:t>
            </a:r>
            <a:endParaRPr/>
          </a:p>
          <a:p>
            <a:pPr indent="-298450" lvl="1" marL="914400" rtl="0" algn="l">
              <a:lnSpc>
                <a:spcPct val="115000"/>
              </a:lnSpc>
              <a:spcBef>
                <a:spcPts val="0"/>
              </a:spcBef>
              <a:spcAft>
                <a:spcPts val="0"/>
              </a:spcAft>
              <a:buSzPts val="1100"/>
              <a:buChar char="○"/>
            </a:pPr>
            <a:r>
              <a:rPr lang="en"/>
              <a:t>board</a:t>
            </a:r>
            <a:endParaRPr/>
          </a:p>
          <a:p>
            <a:pPr indent="-298450" lvl="1" marL="914400" rtl="0" algn="l">
              <a:lnSpc>
                <a:spcPct val="115000"/>
              </a:lnSpc>
              <a:spcBef>
                <a:spcPts val="0"/>
              </a:spcBef>
              <a:spcAft>
                <a:spcPts val="0"/>
              </a:spcAft>
              <a:buSzPts val="1100"/>
              <a:buChar char="○"/>
            </a:pPr>
            <a:r>
              <a:rPr lang="en"/>
              <a:t>Algorithm definitions and/or flow charts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c4e9bb27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4e9bb27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c6fb2de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6fb2de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c4e9bb27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c4e9bb27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c6fb2df9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c6fb2df9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ab24f857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ab24f857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c4e9bb2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c4e9bb2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c4e9bb27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4e9bb27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c4e9bb27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c4e9bb27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What it actually does?</a:t>
            </a:r>
            <a:endParaRPr/>
          </a:p>
          <a:p>
            <a:pPr indent="-298450" lvl="1" marL="914400" rtl="0" algn="l">
              <a:spcBef>
                <a:spcPts val="0"/>
              </a:spcBef>
              <a:spcAft>
                <a:spcPts val="0"/>
              </a:spcAft>
              <a:buSzPts val="1100"/>
              <a:buChar char="-"/>
            </a:pPr>
            <a:r>
              <a:rPr lang="en"/>
              <a:t>Provides a constant voltage depending on the regulator you use</a:t>
            </a:r>
            <a:endParaRPr/>
          </a:p>
          <a:p>
            <a:pPr indent="-298450" lvl="0" marL="457200" rtl="0" algn="l">
              <a:spcBef>
                <a:spcPts val="0"/>
              </a:spcBef>
              <a:spcAft>
                <a:spcPts val="0"/>
              </a:spcAft>
              <a:buSzPts val="1100"/>
              <a:buChar char="-"/>
            </a:pPr>
            <a:r>
              <a:rPr lang="en"/>
              <a:t>5V feeds into 3.3V</a:t>
            </a:r>
            <a:endParaRPr/>
          </a:p>
          <a:p>
            <a:pPr indent="-298450" lvl="0" marL="457200" rtl="0" algn="l">
              <a:spcBef>
                <a:spcPts val="0"/>
              </a:spcBef>
              <a:spcAft>
                <a:spcPts val="0"/>
              </a:spcAft>
              <a:buSzPts val="1100"/>
              <a:buChar char="-"/>
            </a:pPr>
            <a:r>
              <a:rPr lang="en"/>
              <a:t>Even though there’s a voltage drop between the two, its still within the allowable range</a:t>
            </a:r>
            <a:endParaRPr/>
          </a:p>
          <a:p>
            <a:pPr indent="-298450" lvl="0" marL="457200" rtl="0" algn="l">
              <a:spcBef>
                <a:spcPts val="0"/>
              </a:spcBef>
              <a:spcAft>
                <a:spcPts val="0"/>
              </a:spcAft>
              <a:buSzPts val="1100"/>
              <a:buChar char="-"/>
            </a:pPr>
            <a:r>
              <a:rPr lang="en"/>
              <a:t>Using linear voltage regulator quirks</a:t>
            </a:r>
            <a:endParaRPr/>
          </a:p>
          <a:p>
            <a:pPr indent="-298450" lvl="1" marL="914400" rtl="0" algn="l">
              <a:spcBef>
                <a:spcPts val="0"/>
              </a:spcBef>
              <a:spcAft>
                <a:spcPts val="0"/>
              </a:spcAft>
              <a:buSzPts val="1100"/>
              <a:buChar char="-"/>
            </a:pPr>
            <a:r>
              <a:rPr lang="en"/>
              <a:t>Fine for our application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c4e9bb27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c4e9bb27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6c4e9bb27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c4e9bb27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c6fb2df9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6fb2df9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6c4e9bb27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c4e9bb27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c6fb2df90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c6fb2df90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c4e9bb2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c4e9bb2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ab24f857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ab24f857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ab24f857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b24f85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ab24f857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ab24f857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ab24f857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ab24f857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alt. method of controlling speed would be to use an adjustable or switching V reg, but would require more hardware and can already replicate this with the L293DD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6c60b77e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6c60b77e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6c4e9bb27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6c4e9bb27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ab24f8579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ab24f8579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ab24f857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ab24f857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6c6fb2df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6c6fb2df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6c6fb2df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c6fb2df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6c4e9bb2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c4e9bb2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6c6fb2df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6c6fb2df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output only device → serial connection only contains TXD from CPU</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6c4e9bb2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c4e9bb2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c4e9bb277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c4e9bb27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ab24f857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ab24f857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c6fb2df90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c6fb2df90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6c6fb2df90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c6fb2df90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6c6fb2df90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c6fb2df90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6c6fb2df9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6fb2df9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6c6fb2df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c6fb2df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6c6fb2df90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c6fb2df90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c6fb2df90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c6fb2df90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ab24f8579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ab24f8579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6c60b77e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c60b77e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IMU is the only 3.3 V device</a:t>
            </a:r>
            <a:endParaRPr/>
          </a:p>
          <a:p>
            <a:pPr indent="-298450" lvl="0" marL="457200" rtl="0" algn="l">
              <a:spcBef>
                <a:spcPts val="0"/>
              </a:spcBef>
              <a:spcAft>
                <a:spcPts val="0"/>
              </a:spcAft>
              <a:buSzPts val="1100"/>
              <a:buChar char="●"/>
            </a:pPr>
            <a:r>
              <a:rPr lang="en"/>
              <a:t>connection directions</a:t>
            </a:r>
            <a:endParaRPr/>
          </a:p>
          <a:p>
            <a:pPr indent="-298450" lvl="0" marL="457200" rtl="0" algn="l">
              <a:spcBef>
                <a:spcPts val="0"/>
              </a:spcBef>
              <a:spcAft>
                <a:spcPts val="0"/>
              </a:spcAft>
              <a:buSzPts val="1100"/>
              <a:buChar char="●"/>
            </a:pPr>
            <a:r>
              <a:rPr lang="en"/>
              <a:t>unique/</a:t>
            </a:r>
            <a:r>
              <a:rPr lang="en"/>
              <a:t>proprietary comms protocols</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ab24f857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b24f857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c4e9bb2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c4e9bb2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ab24f857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ab24f857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jp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Autonomous Car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 Fong, Christian Alcalde, Abdullah Wardak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Tape Follower</a:t>
            </a:r>
            <a:endParaRPr/>
          </a:p>
        </p:txBody>
      </p:sp>
      <p:sp>
        <p:nvSpPr>
          <p:cNvPr id="156" name="Google Shape;156;p22"/>
          <p:cNvSpPr txBox="1"/>
          <p:nvPr>
            <p:ph idx="1" type="body"/>
          </p:nvPr>
        </p:nvSpPr>
        <p:spPr>
          <a:xfrm>
            <a:off x="819150" y="1708750"/>
            <a:ext cx="4616400" cy="2719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Path following with blue painter  tape using one single tape to make the track</a:t>
            </a:r>
            <a:endParaRPr/>
          </a:p>
          <a:p>
            <a:pPr indent="-311150" lvl="0" marL="457200" rtl="0" algn="l">
              <a:lnSpc>
                <a:spcPct val="115000"/>
              </a:lnSpc>
              <a:spcBef>
                <a:spcPts val="0"/>
              </a:spcBef>
              <a:spcAft>
                <a:spcPts val="0"/>
              </a:spcAft>
              <a:buSzPts val="1300"/>
              <a:buChar char="-"/>
            </a:pPr>
            <a:r>
              <a:rPr lang="en"/>
              <a:t>Detecting right or left turn in track:</a:t>
            </a:r>
            <a:endParaRPr/>
          </a:p>
          <a:p>
            <a:pPr indent="-311150" lvl="0" marL="457200" rtl="0" algn="l">
              <a:lnSpc>
                <a:spcPct val="115000"/>
              </a:lnSpc>
              <a:spcBef>
                <a:spcPts val="0"/>
              </a:spcBef>
              <a:spcAft>
                <a:spcPts val="0"/>
              </a:spcAft>
              <a:buSzPts val="1300"/>
              <a:buChar char="-"/>
            </a:pPr>
            <a:r>
              <a:rPr lang="en"/>
              <a:t>while(!endOfTravel) {</a:t>
            </a:r>
            <a:br>
              <a:rPr lang="en"/>
            </a:br>
            <a:r>
              <a:rPr lang="en"/>
              <a:t>	if (L_sensor == dark)</a:t>
            </a:r>
            <a:br>
              <a:rPr lang="en"/>
            </a:br>
            <a:r>
              <a:rPr lang="en"/>
              <a:t>		turnLeft();</a:t>
            </a:r>
            <a:br>
              <a:rPr lang="en"/>
            </a:br>
            <a:r>
              <a:rPr lang="en"/>
              <a:t>	else if (R_sensor == dark)</a:t>
            </a:r>
            <a:br>
              <a:rPr lang="en"/>
            </a:br>
            <a:r>
              <a:rPr lang="en"/>
              <a:t>		turnRight();</a:t>
            </a:r>
            <a:br>
              <a:rPr lang="en"/>
            </a:br>
            <a:r>
              <a:rPr lang="en"/>
              <a:t>	else</a:t>
            </a:r>
            <a:br>
              <a:rPr lang="en"/>
            </a:br>
            <a:r>
              <a:rPr lang="en"/>
              <a:t>		driveForward();</a:t>
            </a:r>
            <a:br>
              <a:rPr lang="en"/>
            </a:br>
            <a:r>
              <a:rPr lang="en"/>
              <a:t>}</a:t>
            </a:r>
            <a:endParaRPr/>
          </a:p>
        </p:txBody>
      </p:sp>
      <p:pic>
        <p:nvPicPr>
          <p:cNvPr id="157" name="Google Shape;157;p22"/>
          <p:cNvPicPr preferRelativeResize="0"/>
          <p:nvPr/>
        </p:nvPicPr>
        <p:blipFill>
          <a:blip r:embed="rId3">
            <a:alphaModFix/>
          </a:blip>
          <a:stretch>
            <a:fillRect/>
          </a:stretch>
        </p:blipFill>
        <p:spPr>
          <a:xfrm>
            <a:off x="5672400" y="997953"/>
            <a:ext cx="2652450" cy="3430601"/>
          </a:xfrm>
          <a:prstGeom prst="rect">
            <a:avLst/>
          </a:prstGeom>
          <a:noFill/>
          <a:ln>
            <a:noFill/>
          </a:ln>
        </p:spPr>
      </p:pic>
      <p:sp>
        <p:nvSpPr>
          <p:cNvPr id="158" name="Google Shape;158;p22"/>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and Right IR Sensor</a:t>
            </a:r>
            <a:endParaRPr/>
          </a:p>
        </p:txBody>
      </p:sp>
      <p:pic>
        <p:nvPicPr>
          <p:cNvPr id="164" name="Google Shape;164;p23"/>
          <p:cNvPicPr preferRelativeResize="0"/>
          <p:nvPr/>
        </p:nvPicPr>
        <p:blipFill>
          <a:blip r:embed="rId3">
            <a:alphaModFix/>
          </a:blip>
          <a:stretch>
            <a:fillRect/>
          </a:stretch>
        </p:blipFill>
        <p:spPr>
          <a:xfrm>
            <a:off x="1182050" y="1917350"/>
            <a:ext cx="4231084" cy="2769225"/>
          </a:xfrm>
          <a:prstGeom prst="rect">
            <a:avLst/>
          </a:prstGeom>
          <a:noFill/>
          <a:ln>
            <a:noFill/>
          </a:ln>
        </p:spPr>
      </p:pic>
      <p:sp>
        <p:nvSpPr>
          <p:cNvPr id="165" name="Google Shape;165;p23"/>
          <p:cNvSpPr txBox="1"/>
          <p:nvPr/>
        </p:nvSpPr>
        <p:spPr>
          <a:xfrm>
            <a:off x="152400" y="47337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
        <p:nvSpPr>
          <p:cNvPr id="166" name="Google Shape;166;p23"/>
          <p:cNvSpPr/>
          <p:nvPr/>
        </p:nvSpPr>
        <p:spPr>
          <a:xfrm>
            <a:off x="3734353" y="2425425"/>
            <a:ext cx="4231200" cy="1799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759775" y="2459925"/>
            <a:ext cx="4137300" cy="17649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3"/>
          <p:cNvCxnSpPr/>
          <p:nvPr/>
        </p:nvCxnSpPr>
        <p:spPr>
          <a:xfrm flipH="1">
            <a:off x="2188075" y="3342375"/>
            <a:ext cx="1419300" cy="419700"/>
          </a:xfrm>
          <a:prstGeom prst="straightConnector1">
            <a:avLst/>
          </a:prstGeom>
          <a:noFill/>
          <a:ln cap="flat" cmpd="sng" w="28575">
            <a:solidFill>
              <a:srgbClr val="FFFFFF"/>
            </a:solidFill>
            <a:prstDash val="solid"/>
            <a:round/>
            <a:headEnd len="med" w="med" type="none"/>
            <a:tailEnd len="med" w="med" type="triangle"/>
          </a:ln>
        </p:spPr>
      </p:cxnSp>
      <p:cxnSp>
        <p:nvCxnSpPr>
          <p:cNvPr id="169" name="Google Shape;169;p23"/>
          <p:cNvCxnSpPr/>
          <p:nvPr/>
        </p:nvCxnSpPr>
        <p:spPr>
          <a:xfrm flipH="1">
            <a:off x="2188075" y="3113775"/>
            <a:ext cx="1419300" cy="419700"/>
          </a:xfrm>
          <a:prstGeom prst="straightConnector1">
            <a:avLst/>
          </a:prstGeom>
          <a:noFill/>
          <a:ln cap="flat" cmpd="sng" w="28575">
            <a:solidFill>
              <a:srgbClr val="FFFFFF"/>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1000"/>
                                        <p:tgtEl>
                                          <p:spTgt spid="1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370500" y="2365925"/>
            <a:ext cx="4098600" cy="2441700"/>
          </a:xfrm>
          <a:prstGeom prst="roundRect">
            <a:avLst>
              <a:gd fmla="val 16667" name="adj"/>
            </a:avLst>
          </a:prstGeom>
          <a:solidFill>
            <a:srgbClr val="D9D9D9"/>
          </a:solidFill>
          <a:ln cap="flat" cmpd="sng" w="2286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endParaRPr>
          </a:p>
        </p:txBody>
      </p:sp>
      <p:sp>
        <p:nvSpPr>
          <p:cNvPr id="175" name="Google Shape;175;p24"/>
          <p:cNvSpPr txBox="1"/>
          <p:nvPr>
            <p:ph type="title"/>
          </p:nvPr>
        </p:nvSpPr>
        <p:spPr>
          <a:xfrm>
            <a:off x="424650" y="1242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Detecting Left vs Right</a:t>
            </a:r>
            <a:endParaRPr/>
          </a:p>
        </p:txBody>
      </p:sp>
      <p:sp>
        <p:nvSpPr>
          <p:cNvPr id="176" name="Google Shape;176;p24"/>
          <p:cNvSpPr txBox="1"/>
          <p:nvPr>
            <p:ph idx="1" type="body"/>
          </p:nvPr>
        </p:nvSpPr>
        <p:spPr>
          <a:xfrm>
            <a:off x="5089550" y="2078875"/>
            <a:ext cx="3328500" cy="22611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Middle sensor should always detect line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Going straight, the right sensor eventually detects the line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Car knows to move right to realign middle sensor with line</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Same case for the left sensor</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Stops when all sensor turns dark for 2s in an intersection</a:t>
            </a:r>
            <a:endParaRPr sz="1400">
              <a:solidFill>
                <a:srgbClr val="000000"/>
              </a:solidFill>
              <a:latin typeface="Calibri"/>
              <a:ea typeface="Calibri"/>
              <a:cs typeface="Calibri"/>
              <a:sym typeface="Calibri"/>
            </a:endParaRPr>
          </a:p>
          <a:p>
            <a:pPr indent="0" lvl="0" marL="457200" rtl="0" algn="l">
              <a:lnSpc>
                <a:spcPct val="100000"/>
              </a:lnSpc>
              <a:spcBef>
                <a:spcPts val="0"/>
              </a:spcBef>
              <a:spcAft>
                <a:spcPts val="0"/>
              </a:spcAft>
              <a:buNone/>
            </a:pPr>
            <a:r>
              <a:t/>
            </a:r>
            <a:endParaRPr sz="1400">
              <a:solidFill>
                <a:srgbClr val="000000"/>
              </a:solidFill>
              <a:latin typeface="Calibri"/>
              <a:ea typeface="Calibri"/>
              <a:cs typeface="Calibri"/>
              <a:sym typeface="Calibri"/>
            </a:endParaRPr>
          </a:p>
        </p:txBody>
      </p:sp>
      <p:pic>
        <p:nvPicPr>
          <p:cNvPr id="177" name="Google Shape;177;p24"/>
          <p:cNvPicPr preferRelativeResize="0"/>
          <p:nvPr/>
        </p:nvPicPr>
        <p:blipFill>
          <a:blip r:embed="rId3">
            <a:alphaModFix/>
          </a:blip>
          <a:stretch>
            <a:fillRect/>
          </a:stretch>
        </p:blipFill>
        <p:spPr>
          <a:xfrm>
            <a:off x="2098375" y="2028842"/>
            <a:ext cx="627650" cy="556425"/>
          </a:xfrm>
          <a:prstGeom prst="rect">
            <a:avLst/>
          </a:prstGeom>
          <a:noFill/>
          <a:ln>
            <a:noFill/>
          </a:ln>
        </p:spPr>
      </p:pic>
      <p:pic>
        <p:nvPicPr>
          <p:cNvPr id="178" name="Google Shape;178;p24"/>
          <p:cNvPicPr preferRelativeResize="0"/>
          <p:nvPr/>
        </p:nvPicPr>
        <p:blipFill>
          <a:blip r:embed="rId3">
            <a:alphaModFix/>
          </a:blip>
          <a:stretch>
            <a:fillRect/>
          </a:stretch>
        </p:blipFill>
        <p:spPr>
          <a:xfrm>
            <a:off x="3850975" y="2028842"/>
            <a:ext cx="627650" cy="556425"/>
          </a:xfrm>
          <a:prstGeom prst="rect">
            <a:avLst/>
          </a:prstGeom>
          <a:noFill/>
          <a:ln>
            <a:noFill/>
          </a:ln>
        </p:spPr>
      </p:pic>
      <p:pic>
        <p:nvPicPr>
          <p:cNvPr id="179" name="Google Shape;179;p24"/>
          <p:cNvPicPr preferRelativeResize="0"/>
          <p:nvPr/>
        </p:nvPicPr>
        <p:blipFill>
          <a:blip r:embed="rId3">
            <a:alphaModFix/>
          </a:blip>
          <a:stretch>
            <a:fillRect/>
          </a:stretch>
        </p:blipFill>
        <p:spPr>
          <a:xfrm rot="5400000">
            <a:off x="4105763" y="3068942"/>
            <a:ext cx="627649" cy="556425"/>
          </a:xfrm>
          <a:prstGeom prst="rect">
            <a:avLst/>
          </a:prstGeom>
          <a:noFill/>
          <a:ln>
            <a:noFill/>
          </a:ln>
        </p:spPr>
      </p:pic>
      <p:cxnSp>
        <p:nvCxnSpPr>
          <p:cNvPr id="180" name="Google Shape;180;p24"/>
          <p:cNvCxnSpPr/>
          <p:nvPr/>
        </p:nvCxnSpPr>
        <p:spPr>
          <a:xfrm>
            <a:off x="2066800" y="1964025"/>
            <a:ext cx="753600" cy="0"/>
          </a:xfrm>
          <a:prstGeom prst="straightConnector1">
            <a:avLst/>
          </a:prstGeom>
          <a:noFill/>
          <a:ln cap="flat" cmpd="sng" w="9525">
            <a:solidFill>
              <a:srgbClr val="233A44"/>
            </a:solidFill>
            <a:prstDash val="solid"/>
            <a:round/>
            <a:headEnd len="med" w="med" type="none"/>
            <a:tailEnd len="med" w="med" type="triangle"/>
          </a:ln>
        </p:spPr>
      </p:cxnSp>
      <p:cxnSp>
        <p:nvCxnSpPr>
          <p:cNvPr id="181" name="Google Shape;181;p24"/>
          <p:cNvCxnSpPr/>
          <p:nvPr/>
        </p:nvCxnSpPr>
        <p:spPr>
          <a:xfrm>
            <a:off x="4113300" y="1862925"/>
            <a:ext cx="306300" cy="101100"/>
          </a:xfrm>
          <a:prstGeom prst="straightConnector1">
            <a:avLst/>
          </a:prstGeom>
          <a:noFill/>
          <a:ln cap="flat" cmpd="sng" w="9525">
            <a:solidFill>
              <a:srgbClr val="233A44"/>
            </a:solidFill>
            <a:prstDash val="solid"/>
            <a:round/>
            <a:headEnd len="med" w="med" type="none"/>
            <a:tailEnd len="med" w="med" type="triangle"/>
          </a:ln>
        </p:spPr>
      </p:cxnSp>
      <p:cxnSp>
        <p:nvCxnSpPr>
          <p:cNvPr id="182" name="Google Shape;182;p24"/>
          <p:cNvCxnSpPr/>
          <p:nvPr/>
        </p:nvCxnSpPr>
        <p:spPr>
          <a:xfrm>
            <a:off x="4470825" y="1956955"/>
            <a:ext cx="180300" cy="142200"/>
          </a:xfrm>
          <a:prstGeom prst="straightConnector1">
            <a:avLst/>
          </a:prstGeom>
          <a:noFill/>
          <a:ln cap="flat" cmpd="sng" w="9525">
            <a:solidFill>
              <a:srgbClr val="233A44"/>
            </a:solidFill>
            <a:prstDash val="solid"/>
            <a:round/>
            <a:headEnd len="med" w="med" type="none"/>
            <a:tailEnd len="med" w="med" type="triangle"/>
          </a:ln>
        </p:spPr>
      </p:cxnSp>
      <p:cxnSp>
        <p:nvCxnSpPr>
          <p:cNvPr id="183" name="Google Shape;183;p24"/>
          <p:cNvCxnSpPr/>
          <p:nvPr/>
        </p:nvCxnSpPr>
        <p:spPr>
          <a:xfrm flipH="1">
            <a:off x="4602950" y="2145125"/>
            <a:ext cx="4200" cy="220800"/>
          </a:xfrm>
          <a:prstGeom prst="straightConnector1">
            <a:avLst/>
          </a:prstGeom>
          <a:noFill/>
          <a:ln cap="flat" cmpd="sng" w="9525">
            <a:solidFill>
              <a:srgbClr val="233A44"/>
            </a:solidFill>
            <a:prstDash val="solid"/>
            <a:round/>
            <a:headEnd len="med" w="med" type="none"/>
            <a:tailEnd len="med" w="med" type="triangle"/>
          </a:ln>
        </p:spPr>
      </p:cxnSp>
      <p:pic>
        <p:nvPicPr>
          <p:cNvPr id="184" name="Google Shape;184;p24"/>
          <p:cNvPicPr preferRelativeResize="0"/>
          <p:nvPr/>
        </p:nvPicPr>
        <p:blipFill>
          <a:blip r:embed="rId3">
            <a:alphaModFix/>
          </a:blip>
          <a:stretch>
            <a:fillRect/>
          </a:stretch>
        </p:blipFill>
        <p:spPr>
          <a:xfrm rot="5400000">
            <a:off x="4105025" y="4074067"/>
            <a:ext cx="627650" cy="556425"/>
          </a:xfrm>
          <a:prstGeom prst="rect">
            <a:avLst/>
          </a:prstGeom>
          <a:noFill/>
          <a:ln>
            <a:noFill/>
          </a:ln>
        </p:spPr>
      </p:pic>
      <p:pic>
        <p:nvPicPr>
          <p:cNvPr id="185" name="Google Shape;185;p24"/>
          <p:cNvPicPr preferRelativeResize="0"/>
          <p:nvPr/>
        </p:nvPicPr>
        <p:blipFill>
          <a:blip r:embed="rId3">
            <a:alphaModFix/>
          </a:blip>
          <a:stretch>
            <a:fillRect/>
          </a:stretch>
        </p:blipFill>
        <p:spPr>
          <a:xfrm rot="10800000">
            <a:off x="2097700" y="4528417"/>
            <a:ext cx="627650" cy="556425"/>
          </a:xfrm>
          <a:prstGeom prst="rect">
            <a:avLst/>
          </a:prstGeom>
          <a:noFill/>
          <a:ln>
            <a:noFill/>
          </a:ln>
        </p:spPr>
      </p:pic>
      <p:cxnSp>
        <p:nvCxnSpPr>
          <p:cNvPr id="186" name="Google Shape;186;p24"/>
          <p:cNvCxnSpPr/>
          <p:nvPr/>
        </p:nvCxnSpPr>
        <p:spPr>
          <a:xfrm rot="10800000">
            <a:off x="2103425" y="5144275"/>
            <a:ext cx="616200" cy="300"/>
          </a:xfrm>
          <a:prstGeom prst="straightConnector1">
            <a:avLst/>
          </a:prstGeom>
          <a:noFill/>
          <a:ln cap="flat" cmpd="sng" w="9525">
            <a:solidFill>
              <a:srgbClr val="233A44"/>
            </a:solidFill>
            <a:prstDash val="solid"/>
            <a:round/>
            <a:headEnd len="med" w="med" type="none"/>
            <a:tailEnd len="med" w="med" type="triangle"/>
          </a:ln>
        </p:spPr>
      </p:cxnSp>
      <p:cxnSp>
        <p:nvCxnSpPr>
          <p:cNvPr id="187" name="Google Shape;187;p24"/>
          <p:cNvCxnSpPr/>
          <p:nvPr/>
        </p:nvCxnSpPr>
        <p:spPr>
          <a:xfrm flipH="1">
            <a:off x="4484025" y="4807550"/>
            <a:ext cx="153900" cy="130500"/>
          </a:xfrm>
          <a:prstGeom prst="straightConnector1">
            <a:avLst/>
          </a:prstGeom>
          <a:noFill/>
          <a:ln cap="flat" cmpd="sng" w="9525">
            <a:solidFill>
              <a:srgbClr val="233A44"/>
            </a:solidFill>
            <a:prstDash val="solid"/>
            <a:round/>
            <a:headEnd len="med" w="med" type="none"/>
            <a:tailEnd len="med" w="med" type="triangle"/>
          </a:ln>
        </p:spPr>
      </p:cxnSp>
      <p:cxnSp>
        <p:nvCxnSpPr>
          <p:cNvPr id="188" name="Google Shape;188;p24"/>
          <p:cNvCxnSpPr/>
          <p:nvPr/>
        </p:nvCxnSpPr>
        <p:spPr>
          <a:xfrm flipH="1">
            <a:off x="4663138" y="4595150"/>
            <a:ext cx="62700" cy="212400"/>
          </a:xfrm>
          <a:prstGeom prst="straightConnector1">
            <a:avLst/>
          </a:prstGeom>
          <a:noFill/>
          <a:ln cap="flat" cmpd="sng" w="9525">
            <a:solidFill>
              <a:srgbClr val="233A44"/>
            </a:solidFill>
            <a:prstDash val="solid"/>
            <a:round/>
            <a:headEnd len="med" w="med" type="none"/>
            <a:tailEnd len="med" w="med" type="triangle"/>
          </a:ln>
        </p:spPr>
      </p:cxnSp>
      <p:cxnSp>
        <p:nvCxnSpPr>
          <p:cNvPr id="189" name="Google Shape;189;p24"/>
          <p:cNvCxnSpPr/>
          <p:nvPr/>
        </p:nvCxnSpPr>
        <p:spPr>
          <a:xfrm flipH="1">
            <a:off x="4251825" y="4938050"/>
            <a:ext cx="226800" cy="54000"/>
          </a:xfrm>
          <a:prstGeom prst="straightConnector1">
            <a:avLst/>
          </a:prstGeom>
          <a:noFill/>
          <a:ln cap="flat" cmpd="sng" w="9525">
            <a:solidFill>
              <a:srgbClr val="233A44"/>
            </a:solidFill>
            <a:prstDash val="solid"/>
            <a:round/>
            <a:headEnd len="med" w="med" type="none"/>
            <a:tailEnd len="med" w="med" type="triangle"/>
          </a:ln>
        </p:spPr>
      </p:cxnSp>
      <p:cxnSp>
        <p:nvCxnSpPr>
          <p:cNvPr id="190" name="Google Shape;190;p24"/>
          <p:cNvCxnSpPr/>
          <p:nvPr/>
        </p:nvCxnSpPr>
        <p:spPr>
          <a:xfrm flipH="1">
            <a:off x="4755375" y="3036200"/>
            <a:ext cx="3900" cy="625200"/>
          </a:xfrm>
          <a:prstGeom prst="straightConnector1">
            <a:avLst/>
          </a:prstGeom>
          <a:noFill/>
          <a:ln cap="flat" cmpd="sng" w="9525">
            <a:solidFill>
              <a:srgbClr val="233A44"/>
            </a:solidFill>
            <a:prstDash val="solid"/>
            <a:round/>
            <a:headEnd len="med" w="med" type="none"/>
            <a:tailEnd len="med" w="med" type="triangle"/>
          </a:ln>
        </p:spPr>
      </p:cxnSp>
      <p:sp>
        <p:nvSpPr>
          <p:cNvPr id="191" name="Google Shape;191;p24"/>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
        <p:nvSpPr>
          <p:cNvPr id="192" name="Google Shape;192;p24"/>
          <p:cNvSpPr/>
          <p:nvPr/>
        </p:nvSpPr>
        <p:spPr>
          <a:xfrm>
            <a:off x="1012750" y="2115875"/>
            <a:ext cx="753600" cy="5352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666666"/>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Reaching to an Intersection</a:t>
            </a:r>
            <a:endParaRPr/>
          </a:p>
        </p:txBody>
      </p:sp>
      <p:sp>
        <p:nvSpPr>
          <p:cNvPr id="198" name="Google Shape;198;p25"/>
          <p:cNvSpPr/>
          <p:nvPr/>
        </p:nvSpPr>
        <p:spPr>
          <a:xfrm>
            <a:off x="4380679" y="2050951"/>
            <a:ext cx="4261736" cy="2537033"/>
          </a:xfrm>
          <a:custGeom>
            <a:rect b="b" l="l" r="r" t="t"/>
            <a:pathLst>
              <a:path extrusionOk="0" h="122488" w="288296">
                <a:moveTo>
                  <a:pt x="49824" y="17853"/>
                </a:moveTo>
                <a:cubicBezTo>
                  <a:pt x="57112" y="24674"/>
                  <a:pt x="34595" y="61019"/>
                  <a:pt x="49824" y="68867"/>
                </a:cubicBezTo>
                <a:cubicBezTo>
                  <a:pt x="65054" y="76715"/>
                  <a:pt x="123916" y="73726"/>
                  <a:pt x="141201" y="64943"/>
                </a:cubicBezTo>
                <a:cubicBezTo>
                  <a:pt x="158486" y="56160"/>
                  <a:pt x="141668" y="25141"/>
                  <a:pt x="153534" y="16171"/>
                </a:cubicBezTo>
                <a:cubicBezTo>
                  <a:pt x="165400" y="7202"/>
                  <a:pt x="200811" y="4025"/>
                  <a:pt x="212397" y="11126"/>
                </a:cubicBezTo>
                <a:cubicBezTo>
                  <a:pt x="223983" y="18227"/>
                  <a:pt x="230057" y="49247"/>
                  <a:pt x="223049" y="58777"/>
                </a:cubicBezTo>
                <a:cubicBezTo>
                  <a:pt x="216042" y="68307"/>
                  <a:pt x="163625" y="78024"/>
                  <a:pt x="170352" y="68307"/>
                </a:cubicBezTo>
                <a:cubicBezTo>
                  <a:pt x="177079" y="58590"/>
                  <a:pt x="247061" y="-5506"/>
                  <a:pt x="263412" y="474"/>
                </a:cubicBezTo>
                <a:cubicBezTo>
                  <a:pt x="279763" y="6454"/>
                  <a:pt x="307419" y="85031"/>
                  <a:pt x="268457" y="104185"/>
                </a:cubicBezTo>
                <a:cubicBezTo>
                  <a:pt x="229495" y="123339"/>
                  <a:pt x="73369" y="128104"/>
                  <a:pt x="29642" y="115397"/>
                </a:cubicBezTo>
                <a:cubicBezTo>
                  <a:pt x="-14085" y="102690"/>
                  <a:pt x="2733" y="44201"/>
                  <a:pt x="6097" y="27944"/>
                </a:cubicBezTo>
                <a:cubicBezTo>
                  <a:pt x="9461" y="11687"/>
                  <a:pt x="42536" y="11033"/>
                  <a:pt x="49824" y="17853"/>
                </a:cubicBezTo>
                <a:close/>
              </a:path>
            </a:pathLst>
          </a:custGeom>
          <a:solidFill>
            <a:schemeClr val="lt2"/>
          </a:solidFill>
          <a:ln cap="flat" cmpd="sng" w="114300">
            <a:solidFill>
              <a:srgbClr val="0000FF"/>
            </a:solidFill>
            <a:prstDash val="solid"/>
            <a:round/>
            <a:headEnd len="med" w="med" type="none"/>
            <a:tailEnd len="med" w="med" type="none"/>
          </a:ln>
        </p:spPr>
      </p:sp>
      <p:sp>
        <p:nvSpPr>
          <p:cNvPr id="199" name="Google Shape;199;p25"/>
          <p:cNvSpPr/>
          <p:nvPr/>
        </p:nvSpPr>
        <p:spPr>
          <a:xfrm>
            <a:off x="5232575" y="3349600"/>
            <a:ext cx="420300" cy="3084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5"/>
          <p:cNvPicPr preferRelativeResize="0"/>
          <p:nvPr/>
        </p:nvPicPr>
        <p:blipFill>
          <a:blip r:embed="rId3">
            <a:alphaModFix/>
          </a:blip>
          <a:stretch>
            <a:fillRect/>
          </a:stretch>
        </p:blipFill>
        <p:spPr>
          <a:xfrm rot="4902633">
            <a:off x="8261775" y="2527068"/>
            <a:ext cx="627650" cy="556425"/>
          </a:xfrm>
          <a:prstGeom prst="rect">
            <a:avLst/>
          </a:prstGeom>
          <a:noFill/>
          <a:ln>
            <a:noFill/>
          </a:ln>
        </p:spPr>
      </p:pic>
      <p:sp>
        <p:nvSpPr>
          <p:cNvPr id="201" name="Google Shape;201;p25"/>
          <p:cNvSpPr txBox="1"/>
          <p:nvPr/>
        </p:nvSpPr>
        <p:spPr>
          <a:xfrm>
            <a:off x="5177225" y="3658000"/>
            <a:ext cx="5310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End</a:t>
            </a:r>
            <a:endParaRPr>
              <a:latin typeface="Lato"/>
              <a:ea typeface="Lato"/>
              <a:cs typeface="Lato"/>
              <a:sym typeface="Lato"/>
            </a:endParaRPr>
          </a:p>
        </p:txBody>
      </p:sp>
      <p:pic>
        <p:nvPicPr>
          <p:cNvPr id="202" name="Google Shape;202;p25"/>
          <p:cNvPicPr preferRelativeResize="0"/>
          <p:nvPr/>
        </p:nvPicPr>
        <p:blipFill>
          <a:blip r:embed="rId3">
            <a:alphaModFix/>
          </a:blip>
          <a:stretch>
            <a:fillRect/>
          </a:stretch>
        </p:blipFill>
        <p:spPr>
          <a:xfrm rot="-1454023">
            <a:off x="6136975" y="3095643"/>
            <a:ext cx="627650" cy="556425"/>
          </a:xfrm>
          <a:prstGeom prst="rect">
            <a:avLst/>
          </a:prstGeom>
          <a:noFill/>
          <a:ln>
            <a:noFill/>
          </a:ln>
        </p:spPr>
      </p:pic>
      <p:pic>
        <p:nvPicPr>
          <p:cNvPr id="203" name="Google Shape;203;p25"/>
          <p:cNvPicPr preferRelativeResize="0"/>
          <p:nvPr/>
        </p:nvPicPr>
        <p:blipFill>
          <a:blip r:embed="rId3">
            <a:alphaModFix/>
          </a:blip>
          <a:stretch>
            <a:fillRect/>
          </a:stretch>
        </p:blipFill>
        <p:spPr>
          <a:xfrm rot="-3">
            <a:off x="6822775" y="1952643"/>
            <a:ext cx="627650" cy="556425"/>
          </a:xfrm>
          <a:prstGeom prst="rect">
            <a:avLst/>
          </a:prstGeom>
          <a:noFill/>
          <a:ln>
            <a:noFill/>
          </a:ln>
        </p:spPr>
      </p:pic>
      <p:cxnSp>
        <p:nvCxnSpPr>
          <p:cNvPr id="204" name="Google Shape;204;p25"/>
          <p:cNvCxnSpPr/>
          <p:nvPr/>
        </p:nvCxnSpPr>
        <p:spPr>
          <a:xfrm>
            <a:off x="5786450" y="3108975"/>
            <a:ext cx="251700" cy="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5"/>
          <p:cNvCxnSpPr/>
          <p:nvPr/>
        </p:nvCxnSpPr>
        <p:spPr>
          <a:xfrm flipH="1" rot="10800000">
            <a:off x="6167450" y="2843475"/>
            <a:ext cx="234000" cy="1893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5"/>
          <p:cNvCxnSpPr/>
          <p:nvPr/>
        </p:nvCxnSpPr>
        <p:spPr>
          <a:xfrm rot="10800000">
            <a:off x="6409075" y="2422775"/>
            <a:ext cx="0" cy="3075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5"/>
          <p:cNvCxnSpPr/>
          <p:nvPr/>
        </p:nvCxnSpPr>
        <p:spPr>
          <a:xfrm flipH="1" rot="10800000">
            <a:off x="6569150" y="1878925"/>
            <a:ext cx="251400" cy="1119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5"/>
          <p:cNvCxnSpPr/>
          <p:nvPr/>
        </p:nvCxnSpPr>
        <p:spPr>
          <a:xfrm>
            <a:off x="7559750" y="2067025"/>
            <a:ext cx="113700" cy="1755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5"/>
          <p:cNvCxnSpPr/>
          <p:nvPr/>
        </p:nvCxnSpPr>
        <p:spPr>
          <a:xfrm>
            <a:off x="7788350" y="2600425"/>
            <a:ext cx="66600" cy="2850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5"/>
          <p:cNvCxnSpPr/>
          <p:nvPr/>
        </p:nvCxnSpPr>
        <p:spPr>
          <a:xfrm flipH="1">
            <a:off x="7799150" y="3057625"/>
            <a:ext cx="65400" cy="330900"/>
          </a:xfrm>
          <a:prstGeom prst="straightConnector1">
            <a:avLst/>
          </a:prstGeom>
          <a:noFill/>
          <a:ln cap="flat" cmpd="sng" w="9525">
            <a:solidFill>
              <a:schemeClr val="dk2"/>
            </a:solidFill>
            <a:prstDash val="solid"/>
            <a:round/>
            <a:headEnd len="med" w="med" type="none"/>
            <a:tailEnd len="med" w="med" type="triangle"/>
          </a:ln>
        </p:spPr>
      </p:cxnSp>
      <p:cxnSp>
        <p:nvCxnSpPr>
          <p:cNvPr id="211" name="Google Shape;211;p25"/>
          <p:cNvCxnSpPr/>
          <p:nvPr/>
        </p:nvCxnSpPr>
        <p:spPr>
          <a:xfrm flipH="1">
            <a:off x="7441850" y="3388525"/>
            <a:ext cx="297000" cy="191400"/>
          </a:xfrm>
          <a:prstGeom prst="straightConnector1">
            <a:avLst/>
          </a:prstGeom>
          <a:noFill/>
          <a:ln cap="flat" cmpd="sng" w="9525">
            <a:solidFill>
              <a:schemeClr val="dk2"/>
            </a:solidFill>
            <a:prstDash val="solid"/>
            <a:round/>
            <a:headEnd len="med" w="med" type="none"/>
            <a:tailEnd len="med" w="med" type="triangle"/>
          </a:ln>
        </p:spPr>
      </p:cxnSp>
      <p:sp>
        <p:nvSpPr>
          <p:cNvPr id="212" name="Google Shape;212;p25"/>
          <p:cNvSpPr/>
          <p:nvPr/>
        </p:nvSpPr>
        <p:spPr>
          <a:xfrm>
            <a:off x="7513475" y="2419875"/>
            <a:ext cx="234000" cy="175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txBox="1"/>
          <p:nvPr>
            <p:ph idx="1" type="body"/>
          </p:nvPr>
        </p:nvSpPr>
        <p:spPr>
          <a:xfrm>
            <a:off x="604750" y="2243317"/>
            <a:ext cx="3328500" cy="912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All three sensors turn dark for &lt; 2 seconds still moves forward</a:t>
            </a:r>
            <a:endParaRPr sz="1400">
              <a:solidFill>
                <a:srgbClr val="000000"/>
              </a:solidFill>
              <a:latin typeface="Calibri"/>
              <a:ea typeface="Calibri"/>
              <a:cs typeface="Calibri"/>
              <a:sym typeface="Calibri"/>
            </a:endParaRPr>
          </a:p>
          <a:p>
            <a:pPr indent="-317500" lvl="0" marL="457200" rtl="0" algn="l">
              <a:lnSpc>
                <a:spcPct val="100000"/>
              </a:lnSpc>
              <a:spcBef>
                <a:spcPts val="0"/>
              </a:spcBef>
              <a:spcAft>
                <a:spcPts val="0"/>
              </a:spcAft>
              <a:buClr>
                <a:srgbClr val="000000"/>
              </a:buClr>
              <a:buSzPts val="1400"/>
              <a:buFont typeface="Calibri"/>
              <a:buAutoNum type="arabicPeriod"/>
            </a:pPr>
            <a:r>
              <a:rPr lang="en" sz="1400">
                <a:solidFill>
                  <a:srgbClr val="000000"/>
                </a:solidFill>
                <a:latin typeface="Calibri"/>
                <a:ea typeface="Calibri"/>
                <a:cs typeface="Calibri"/>
                <a:sym typeface="Calibri"/>
              </a:rPr>
              <a:t>Stops if all three sensor were dark &gt; 2 sec</a:t>
            </a:r>
            <a:endParaRPr sz="1400">
              <a:solidFill>
                <a:srgbClr val="000000"/>
              </a:solidFill>
              <a:latin typeface="Calibri"/>
              <a:ea typeface="Calibri"/>
              <a:cs typeface="Calibri"/>
              <a:sym typeface="Calibri"/>
            </a:endParaRPr>
          </a:p>
        </p:txBody>
      </p:sp>
      <p:cxnSp>
        <p:nvCxnSpPr>
          <p:cNvPr id="214" name="Google Shape;214;p25"/>
          <p:cNvCxnSpPr/>
          <p:nvPr/>
        </p:nvCxnSpPr>
        <p:spPr>
          <a:xfrm flipH="1" rot="10800000">
            <a:off x="6813050" y="3101550"/>
            <a:ext cx="140100" cy="1683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25"/>
          <p:cNvCxnSpPr/>
          <p:nvPr/>
        </p:nvCxnSpPr>
        <p:spPr>
          <a:xfrm flipH="1">
            <a:off x="6993350" y="3617125"/>
            <a:ext cx="364500" cy="609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5"/>
          <p:cNvCxnSpPr/>
          <p:nvPr/>
        </p:nvCxnSpPr>
        <p:spPr>
          <a:xfrm rot="10800000">
            <a:off x="6776925" y="3581675"/>
            <a:ext cx="160500" cy="1104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5"/>
          <p:cNvCxnSpPr/>
          <p:nvPr/>
        </p:nvCxnSpPr>
        <p:spPr>
          <a:xfrm flipH="1" rot="10800000">
            <a:off x="7117850" y="2720550"/>
            <a:ext cx="140100" cy="1683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5"/>
          <p:cNvCxnSpPr/>
          <p:nvPr/>
        </p:nvCxnSpPr>
        <p:spPr>
          <a:xfrm flipH="1" rot="10800000">
            <a:off x="7346450" y="2415750"/>
            <a:ext cx="140100" cy="1683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5"/>
          <p:cNvCxnSpPr/>
          <p:nvPr/>
        </p:nvCxnSpPr>
        <p:spPr>
          <a:xfrm flipH="1" rot="10800000">
            <a:off x="7803650" y="2034750"/>
            <a:ext cx="140100" cy="1683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5"/>
          <p:cNvCxnSpPr/>
          <p:nvPr/>
        </p:nvCxnSpPr>
        <p:spPr>
          <a:xfrm flipH="1">
            <a:off x="5816150" y="4683925"/>
            <a:ext cx="1694100" cy="59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 to Digital Conversion</a:t>
            </a:r>
            <a:endParaRPr/>
          </a:p>
        </p:txBody>
      </p:sp>
      <p:sp>
        <p:nvSpPr>
          <p:cNvPr id="226" name="Google Shape;22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IR sensor outputs  analog signals</a:t>
            </a:r>
            <a:endParaRPr/>
          </a:p>
          <a:p>
            <a:pPr indent="-311150" lvl="0" marL="457200" rtl="0" algn="l">
              <a:spcBef>
                <a:spcPts val="0"/>
              </a:spcBef>
              <a:spcAft>
                <a:spcPts val="0"/>
              </a:spcAft>
              <a:buSzPts val="1300"/>
              <a:buChar char="-"/>
            </a:pPr>
            <a:r>
              <a:rPr lang="en"/>
              <a:t>CPU converts Analog signal to Digital</a:t>
            </a:r>
            <a:endParaRPr/>
          </a:p>
          <a:p>
            <a:pPr indent="-298450" lvl="1" marL="914400" rtl="0" algn="l">
              <a:spcBef>
                <a:spcPts val="0"/>
              </a:spcBef>
              <a:spcAft>
                <a:spcPts val="0"/>
              </a:spcAft>
              <a:buSzPts val="1100"/>
              <a:buChar char="-"/>
            </a:pPr>
            <a:r>
              <a:rPr lang="en"/>
              <a:t>Each sensor requires its own ADC</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27" name="Google Shape;227;p26"/>
          <p:cNvPicPr preferRelativeResize="0"/>
          <p:nvPr/>
        </p:nvPicPr>
        <p:blipFill>
          <a:blip r:embed="rId3">
            <a:alphaModFix/>
          </a:blip>
          <a:stretch>
            <a:fillRect/>
          </a:stretch>
        </p:blipFill>
        <p:spPr>
          <a:xfrm>
            <a:off x="5453063" y="1157288"/>
            <a:ext cx="3571875" cy="389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Subsystems - Power</a:t>
            </a:r>
            <a:endParaRPr/>
          </a:p>
        </p:txBody>
      </p:sp>
      <p:sp>
        <p:nvSpPr>
          <p:cNvPr id="233" name="Google Shape;233;p27"/>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5V regulator, 3.3V regulator, battery pack</a:t>
            </a:r>
            <a:endParaRPr/>
          </a:p>
          <a:p>
            <a:pPr indent="-311150" lvl="0" marL="457200" rtl="0" algn="l">
              <a:spcBef>
                <a:spcPts val="0"/>
              </a:spcBef>
              <a:spcAft>
                <a:spcPts val="0"/>
              </a:spcAft>
              <a:buSzPts val="1300"/>
              <a:buChar char="●"/>
            </a:pPr>
            <a:r>
              <a:rPr lang="en"/>
              <a:t>Powers the board and the components</a:t>
            </a:r>
            <a:endParaRPr/>
          </a:p>
          <a:p>
            <a:pPr indent="-311150" lvl="0" marL="457200" rtl="0" algn="l">
              <a:spcBef>
                <a:spcPts val="0"/>
              </a:spcBef>
              <a:spcAft>
                <a:spcPts val="0"/>
              </a:spcAft>
              <a:buSzPts val="1300"/>
              <a:buChar char="●"/>
            </a:pPr>
            <a:r>
              <a:rPr lang="en"/>
              <a:t>Slide switch is used to turn the board on or off</a:t>
            </a:r>
            <a:endParaRPr/>
          </a:p>
        </p:txBody>
      </p:sp>
      <p:pic>
        <p:nvPicPr>
          <p:cNvPr id="234" name="Google Shape;234;p27"/>
          <p:cNvPicPr preferRelativeResize="0"/>
          <p:nvPr/>
        </p:nvPicPr>
        <p:blipFill>
          <a:blip r:embed="rId3">
            <a:alphaModFix/>
          </a:blip>
          <a:stretch>
            <a:fillRect/>
          </a:stretch>
        </p:blipFill>
        <p:spPr>
          <a:xfrm>
            <a:off x="4710300" y="890412"/>
            <a:ext cx="4433699" cy="3362673"/>
          </a:xfrm>
          <a:prstGeom prst="rect">
            <a:avLst/>
          </a:prstGeom>
          <a:noFill/>
          <a:ln>
            <a:noFill/>
          </a:ln>
        </p:spPr>
      </p:pic>
      <p:sp>
        <p:nvSpPr>
          <p:cNvPr id="235" name="Google Shape;235;p27"/>
          <p:cNvSpPr/>
          <p:nvPr/>
        </p:nvSpPr>
        <p:spPr>
          <a:xfrm>
            <a:off x="4765925" y="2941725"/>
            <a:ext cx="1944900" cy="12468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CA</a:t>
            </a:r>
            <a:endParaRPr sz="8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Battery Pack</a:t>
            </a:r>
            <a:endParaRPr/>
          </a:p>
        </p:txBody>
      </p:sp>
      <p:sp>
        <p:nvSpPr>
          <p:cNvPr id="242" name="Google Shape;242;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ato"/>
              <a:buChar char="-"/>
            </a:pPr>
            <a:r>
              <a:rPr lang="en">
                <a:solidFill>
                  <a:srgbClr val="233A44"/>
                </a:solidFill>
              </a:rPr>
              <a:t>Most of our peripherals run at 5V</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4 AA battery holder</a:t>
            </a:r>
            <a:endParaRPr>
              <a:solidFill>
                <a:srgbClr val="233A44"/>
              </a:solidFill>
            </a:endParaRPr>
          </a:p>
          <a:p>
            <a:pPr indent="-298450" lvl="1" marL="914400" rtl="0" algn="l">
              <a:spcBef>
                <a:spcPts val="0"/>
              </a:spcBef>
              <a:spcAft>
                <a:spcPts val="0"/>
              </a:spcAft>
              <a:buClr>
                <a:srgbClr val="233A44"/>
              </a:buClr>
              <a:buSzPts val="1100"/>
              <a:buFont typeface="Lato"/>
              <a:buChar char="-"/>
            </a:pPr>
            <a:r>
              <a:rPr lang="en">
                <a:solidFill>
                  <a:srgbClr val="233A44"/>
                </a:solidFill>
              </a:rPr>
              <a:t>Each AA battery = 1.5V</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With four batteries = 6V</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However, our board cannot run on 6V</a:t>
            </a:r>
            <a:endParaRPr/>
          </a:p>
        </p:txBody>
      </p:sp>
      <p:pic>
        <p:nvPicPr>
          <p:cNvPr id="243" name="Google Shape;243;p28"/>
          <p:cNvPicPr preferRelativeResize="0"/>
          <p:nvPr/>
        </p:nvPicPr>
        <p:blipFill rotWithShape="1">
          <a:blip r:embed="rId3">
            <a:alphaModFix/>
          </a:blip>
          <a:srcRect b="0" l="0" r="52455" t="0"/>
          <a:stretch/>
        </p:blipFill>
        <p:spPr>
          <a:xfrm>
            <a:off x="6407300" y="2135700"/>
            <a:ext cx="2358349" cy="2880925"/>
          </a:xfrm>
          <a:prstGeom prst="rect">
            <a:avLst/>
          </a:prstGeom>
          <a:noFill/>
          <a:ln>
            <a:noFill/>
          </a:ln>
        </p:spPr>
      </p:pic>
      <p:pic>
        <p:nvPicPr>
          <p:cNvPr descr="Image result for double a battery" id="244" name="Google Shape;244;p28"/>
          <p:cNvPicPr preferRelativeResize="0"/>
          <p:nvPr/>
        </p:nvPicPr>
        <p:blipFill>
          <a:blip r:embed="rId4">
            <a:alphaModFix/>
          </a:blip>
          <a:stretch>
            <a:fillRect/>
          </a:stretch>
        </p:blipFill>
        <p:spPr>
          <a:xfrm>
            <a:off x="5128575" y="615150"/>
            <a:ext cx="2381250" cy="2381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Voltage Regulators</a:t>
            </a:r>
            <a:endParaRPr/>
          </a:p>
        </p:txBody>
      </p:sp>
      <p:sp>
        <p:nvSpPr>
          <p:cNvPr id="250" name="Google Shape;250;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need two, 3.3V and 5V</a:t>
            </a:r>
            <a:endParaRPr/>
          </a:p>
          <a:p>
            <a:pPr indent="-311150" lvl="0" marL="457200" rtl="0" algn="l">
              <a:spcBef>
                <a:spcPts val="0"/>
              </a:spcBef>
              <a:spcAft>
                <a:spcPts val="0"/>
              </a:spcAft>
              <a:buSzPts val="1300"/>
              <a:buChar char="-"/>
            </a:pPr>
            <a:r>
              <a:rPr lang="en"/>
              <a:t>AP2210K-3.3TRG1  and AP2210K-5.0TRG1</a:t>
            </a:r>
            <a:endParaRPr/>
          </a:p>
          <a:p>
            <a:pPr indent="-311150" lvl="0" marL="457200" rtl="0" algn="l">
              <a:spcBef>
                <a:spcPts val="0"/>
              </a:spcBef>
              <a:spcAft>
                <a:spcPts val="0"/>
              </a:spcAft>
              <a:buSzPts val="1300"/>
              <a:buChar char="-"/>
            </a:pPr>
            <a:r>
              <a:rPr lang="en"/>
              <a:t>3.3V Regulator</a:t>
            </a:r>
            <a:endParaRPr/>
          </a:p>
          <a:p>
            <a:pPr indent="-298450" lvl="1" marL="914400" rtl="0" algn="l">
              <a:spcBef>
                <a:spcPts val="0"/>
              </a:spcBef>
              <a:spcAft>
                <a:spcPts val="0"/>
              </a:spcAft>
              <a:buSzPts val="1100"/>
              <a:buChar char="-"/>
            </a:pPr>
            <a:r>
              <a:rPr lang="en"/>
              <a:t>Powers the SparkFun Inertial Measurement Unit (Accelerometer)</a:t>
            </a:r>
            <a:endParaRPr/>
          </a:p>
          <a:p>
            <a:pPr indent="-311150" lvl="0" marL="457200" rtl="0" algn="l">
              <a:spcBef>
                <a:spcPts val="0"/>
              </a:spcBef>
              <a:spcAft>
                <a:spcPts val="0"/>
              </a:spcAft>
              <a:buSzPts val="1300"/>
              <a:buChar char="-"/>
            </a:pPr>
            <a:r>
              <a:rPr lang="en"/>
              <a:t>5V Regulator</a:t>
            </a:r>
            <a:endParaRPr/>
          </a:p>
          <a:p>
            <a:pPr indent="-298450" lvl="1" marL="914400" rtl="0" algn="l">
              <a:spcBef>
                <a:spcPts val="0"/>
              </a:spcBef>
              <a:spcAft>
                <a:spcPts val="0"/>
              </a:spcAft>
              <a:buSzPts val="1100"/>
              <a:buChar char="-"/>
            </a:pPr>
            <a:r>
              <a:rPr lang="en"/>
              <a:t>Converts 6V from battery pack</a:t>
            </a:r>
            <a:endParaRPr/>
          </a:p>
          <a:p>
            <a:pPr indent="-298450" lvl="1" marL="914400" rtl="0" algn="l">
              <a:spcBef>
                <a:spcPts val="0"/>
              </a:spcBef>
              <a:spcAft>
                <a:spcPts val="0"/>
              </a:spcAft>
              <a:buSzPts val="1100"/>
              <a:buChar char="-"/>
            </a:pPr>
            <a:r>
              <a:rPr lang="en"/>
              <a:t>Powers the CPU and the rest of our components</a:t>
            </a:r>
            <a:endParaRPr/>
          </a:p>
          <a:p>
            <a:pPr indent="-298450" lvl="1" marL="914400" rtl="0" algn="l">
              <a:spcBef>
                <a:spcPts val="0"/>
              </a:spcBef>
              <a:spcAft>
                <a:spcPts val="0"/>
              </a:spcAft>
              <a:buSzPts val="1100"/>
              <a:buChar char="-"/>
            </a:pPr>
            <a:r>
              <a:rPr lang="en"/>
              <a:t>Feeds into the 3.3V Regulator</a:t>
            </a:r>
            <a:endParaRPr/>
          </a:p>
        </p:txBody>
      </p:sp>
      <p:pic>
        <p:nvPicPr>
          <p:cNvPr descr="AP2210K-3.3TRG1 Diodes Incorporated | AP2210K-3.3TRG1DICT-ND DigiKey Electronics" id="251" name="Google Shape;251;p29" title="AP2210K-3.3TRG1 Diodes Incorporated | AP2210K-3.3TRG1DICT-ND DigiKey Electronics"/>
          <p:cNvPicPr preferRelativeResize="0"/>
          <p:nvPr/>
        </p:nvPicPr>
        <p:blipFill>
          <a:blip r:embed="rId3">
            <a:alphaModFix/>
          </a:blip>
          <a:stretch>
            <a:fillRect/>
          </a:stretch>
        </p:blipFill>
        <p:spPr>
          <a:xfrm>
            <a:off x="5993200" y="1550800"/>
            <a:ext cx="2779624" cy="27796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Subsystems - Obstacle Detection</a:t>
            </a:r>
            <a:endParaRPr/>
          </a:p>
        </p:txBody>
      </p:sp>
      <p:sp>
        <p:nvSpPr>
          <p:cNvPr id="257" name="Google Shape;257;p30"/>
          <p:cNvSpPr txBox="1"/>
          <p:nvPr>
            <p:ph idx="1" type="body"/>
          </p:nvPr>
        </p:nvSpPr>
        <p:spPr>
          <a:xfrm>
            <a:off x="526800" y="1260375"/>
            <a:ext cx="40452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CPU, ultrasonic sensors (x2)</a:t>
            </a:r>
            <a:endParaRPr/>
          </a:p>
          <a:p>
            <a:pPr indent="-311150" lvl="0" marL="457200" rtl="0" algn="l">
              <a:spcBef>
                <a:spcPts val="0"/>
              </a:spcBef>
              <a:spcAft>
                <a:spcPts val="0"/>
              </a:spcAft>
              <a:buSzPts val="1300"/>
              <a:buChar char="●"/>
            </a:pPr>
            <a:r>
              <a:rPr lang="en"/>
              <a:t>Utilizes two ultrasonic sensors to get past different obstacles</a:t>
            </a:r>
            <a:endParaRPr/>
          </a:p>
          <a:p>
            <a:pPr indent="-311150" lvl="0" marL="457200" rtl="0" algn="l">
              <a:spcBef>
                <a:spcPts val="0"/>
              </a:spcBef>
              <a:spcAft>
                <a:spcPts val="0"/>
              </a:spcAft>
              <a:buSzPts val="1300"/>
              <a:buChar char="●"/>
            </a:pPr>
            <a:r>
              <a:rPr lang="en"/>
              <a:t>Activates Circumnavigation Algorithm</a:t>
            </a:r>
            <a:endParaRPr/>
          </a:p>
          <a:p>
            <a:pPr indent="-311150" lvl="0" marL="457200" rtl="0" algn="l">
              <a:spcBef>
                <a:spcPts val="0"/>
              </a:spcBef>
              <a:spcAft>
                <a:spcPts val="0"/>
              </a:spcAft>
              <a:buSzPts val="1300"/>
              <a:buChar char="●"/>
            </a:pPr>
            <a:r>
              <a:rPr lang="en"/>
              <a:t>Constraints:</a:t>
            </a:r>
            <a:endParaRPr/>
          </a:p>
          <a:p>
            <a:pPr indent="-298450" lvl="1" marL="914400" rtl="0" algn="l">
              <a:spcBef>
                <a:spcPts val="0"/>
              </a:spcBef>
              <a:spcAft>
                <a:spcPts val="0"/>
              </a:spcAft>
              <a:buSzPts val="1100"/>
              <a:buChar char="○"/>
            </a:pPr>
            <a:r>
              <a:rPr lang="en"/>
              <a:t>Assume obstacles are no larger than 60 cm x 60 cm</a:t>
            </a:r>
            <a:endParaRPr/>
          </a:p>
          <a:p>
            <a:pPr indent="-298450" lvl="1" marL="914400" rtl="0" algn="l">
              <a:spcBef>
                <a:spcPts val="0"/>
              </a:spcBef>
              <a:spcAft>
                <a:spcPts val="0"/>
              </a:spcAft>
              <a:buSzPts val="1100"/>
              <a:buChar char="○"/>
            </a:pPr>
            <a:r>
              <a:rPr lang="en"/>
              <a:t>Algorithm ends if car travels more than 250 cm</a:t>
            </a:r>
            <a:endParaRPr/>
          </a:p>
        </p:txBody>
      </p:sp>
      <p:pic>
        <p:nvPicPr>
          <p:cNvPr id="258" name="Google Shape;258;p30"/>
          <p:cNvPicPr preferRelativeResize="0"/>
          <p:nvPr/>
        </p:nvPicPr>
        <p:blipFill>
          <a:blip r:embed="rId3">
            <a:alphaModFix/>
          </a:blip>
          <a:stretch>
            <a:fillRect/>
          </a:stretch>
        </p:blipFill>
        <p:spPr>
          <a:xfrm>
            <a:off x="4572149" y="1066410"/>
            <a:ext cx="4571850" cy="3467439"/>
          </a:xfrm>
          <a:prstGeom prst="rect">
            <a:avLst/>
          </a:prstGeom>
          <a:noFill/>
          <a:ln>
            <a:noFill/>
          </a:ln>
        </p:spPr>
      </p:pic>
      <p:sp>
        <p:nvSpPr>
          <p:cNvPr id="259" name="Google Shape;259;p30"/>
          <p:cNvSpPr/>
          <p:nvPr/>
        </p:nvSpPr>
        <p:spPr>
          <a:xfrm>
            <a:off x="6461425" y="1068600"/>
            <a:ext cx="890400" cy="20589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Ultrasonic Sensor</a:t>
            </a:r>
            <a:endParaRPr/>
          </a:p>
        </p:txBody>
      </p:sp>
      <p:sp>
        <p:nvSpPr>
          <p:cNvPr id="265" name="Google Shape;265;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ato"/>
              <a:buChar char="-"/>
            </a:pPr>
            <a:r>
              <a:rPr lang="en">
                <a:solidFill>
                  <a:srgbClr val="233A44"/>
                </a:solidFill>
              </a:rPr>
              <a:t>SEN-15569 (HC-SR04)</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Using two Ultrasonic Sensor 40kHz</a:t>
            </a:r>
            <a:endParaRPr>
              <a:solidFill>
                <a:srgbClr val="233A44"/>
              </a:solidFill>
            </a:endParaRPr>
          </a:p>
          <a:p>
            <a:pPr indent="-298450" lvl="1" marL="914400" rtl="0" algn="l">
              <a:spcBef>
                <a:spcPts val="0"/>
              </a:spcBef>
              <a:spcAft>
                <a:spcPts val="0"/>
              </a:spcAft>
              <a:buClr>
                <a:srgbClr val="233A44"/>
              </a:buClr>
              <a:buSzPts val="1100"/>
              <a:buFont typeface="Calibri"/>
              <a:buChar char="-"/>
            </a:pPr>
            <a:r>
              <a:rPr lang="en">
                <a:solidFill>
                  <a:srgbClr val="233A44"/>
                </a:solidFill>
              </a:rPr>
              <a:t>Placed side by side @ 15 degree offset at the front of our chassis</a:t>
            </a:r>
            <a:endParaRPr>
              <a:solidFill>
                <a:srgbClr val="233A44"/>
              </a:solidFill>
            </a:endParaRPr>
          </a:p>
          <a:p>
            <a:pPr indent="-311150" lvl="0" marL="457200" rtl="0" algn="l">
              <a:spcBef>
                <a:spcPts val="0"/>
              </a:spcBef>
              <a:spcAft>
                <a:spcPts val="0"/>
              </a:spcAft>
              <a:buClr>
                <a:srgbClr val="233A44"/>
              </a:buClr>
              <a:buSzPts val="1300"/>
              <a:buFont typeface="Calibri"/>
              <a:buChar char="-"/>
            </a:pPr>
            <a:r>
              <a:rPr lang="en">
                <a:solidFill>
                  <a:srgbClr val="233A44"/>
                </a:solidFill>
              </a:rPr>
              <a:t>Custom communication protocol using TRIG and ECHO</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Sends out eight 40kHz signals and detects a pulse signal back</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Used for our car’s obstacle detection</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If CPU receives signal indicating obstruction less than 100 mm</a:t>
            </a:r>
            <a:endParaRPr>
              <a:solidFill>
                <a:srgbClr val="233A44"/>
              </a:solidFill>
            </a:endParaRPr>
          </a:p>
          <a:p>
            <a:pPr indent="-298450" lvl="1" marL="914400" rtl="0" algn="l">
              <a:spcBef>
                <a:spcPts val="0"/>
              </a:spcBef>
              <a:spcAft>
                <a:spcPts val="0"/>
              </a:spcAft>
              <a:buClr>
                <a:srgbClr val="233A44"/>
              </a:buClr>
              <a:buSzPts val="1100"/>
              <a:buFont typeface="Lato"/>
              <a:buChar char="-"/>
            </a:pPr>
            <a:r>
              <a:rPr lang="en">
                <a:solidFill>
                  <a:srgbClr val="233A44"/>
                </a:solidFill>
              </a:rPr>
              <a:t>Car will activate circumnavigation system</a:t>
            </a:r>
            <a:endParaRPr>
              <a:solidFill>
                <a:srgbClr val="233A44"/>
              </a:solidFill>
            </a:endParaRPr>
          </a:p>
          <a:p>
            <a:pPr indent="-311150" lvl="0" marL="457200" rtl="0" algn="l">
              <a:spcBef>
                <a:spcPts val="0"/>
              </a:spcBef>
              <a:spcAft>
                <a:spcPts val="0"/>
              </a:spcAft>
              <a:buClr>
                <a:srgbClr val="233A44"/>
              </a:buClr>
              <a:buSzPts val="1300"/>
              <a:buFont typeface="Calibri"/>
              <a:buChar char="-"/>
            </a:pPr>
            <a:r>
              <a:rPr lang="en">
                <a:solidFill>
                  <a:srgbClr val="233A44"/>
                </a:solidFill>
              </a:rPr>
              <a:t>Distance Formula:</a:t>
            </a:r>
            <a:endParaRPr>
              <a:solidFill>
                <a:srgbClr val="233A44"/>
              </a:solidFill>
            </a:endParaRPr>
          </a:p>
          <a:p>
            <a:pPr indent="-298450" lvl="1" marL="914400" rtl="0" algn="l">
              <a:spcBef>
                <a:spcPts val="0"/>
              </a:spcBef>
              <a:spcAft>
                <a:spcPts val="0"/>
              </a:spcAft>
              <a:buClr>
                <a:srgbClr val="233A44"/>
              </a:buClr>
              <a:buSzPts val="1100"/>
              <a:buFont typeface="Calibri"/>
              <a:buChar char="-"/>
            </a:pPr>
            <a:r>
              <a:rPr lang="en">
                <a:solidFill>
                  <a:srgbClr val="233A44"/>
                </a:solidFill>
              </a:rPr>
              <a:t>Distance = (Time *(340 m/s) )/2</a:t>
            </a:r>
            <a:endParaRPr>
              <a:solidFill>
                <a:srgbClr val="233A44"/>
              </a:solidFill>
            </a:endParaRPr>
          </a:p>
        </p:txBody>
      </p:sp>
      <p:pic>
        <p:nvPicPr>
          <p:cNvPr descr="Ultrasonic Distance Sensor - HC-SR04" id="266" name="Google Shape;266;p31"/>
          <p:cNvPicPr preferRelativeResize="0"/>
          <p:nvPr/>
        </p:nvPicPr>
        <p:blipFill>
          <a:blip r:embed="rId3">
            <a:alphaModFix/>
          </a:blip>
          <a:stretch>
            <a:fillRect/>
          </a:stretch>
        </p:blipFill>
        <p:spPr>
          <a:xfrm>
            <a:off x="5844675" y="1365350"/>
            <a:ext cx="3152775" cy="315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1389175"/>
            <a:ext cx="7688700" cy="295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	This project aims to design a computer-controlled car that can navigate a manually designated path. The car will monitor environmental feedback using Infrared reflective sensors, ultrasonic proximity sensors, and an Inertial Measurement Unit. Data collected by these devices will be used to control the motors for following the manually specified path, circumnavigating obstacles on said path, and collecting data on how the car navigated its way along or away from the path.</a:t>
            </a:r>
            <a:endParaRPr sz="1800"/>
          </a:p>
        </p:txBody>
      </p:sp>
      <p:sp>
        <p:nvSpPr>
          <p:cNvPr id="93" name="Google Shape;93;p14"/>
          <p:cNvSpPr txBox="1"/>
          <p:nvPr>
            <p:ph type="title"/>
          </p:nvPr>
        </p:nvSpPr>
        <p:spPr>
          <a:xfrm>
            <a:off x="729450" y="634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Abstract</a:t>
            </a:r>
            <a:endParaRPr/>
          </a:p>
        </p:txBody>
      </p:sp>
      <p:sp>
        <p:nvSpPr>
          <p:cNvPr id="94" name="Google Shape;94;p14"/>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CA</a:t>
            </a:r>
            <a:endParaRPr sz="8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729450" y="1318650"/>
            <a:ext cx="3379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Circumnavigation Algorithm </a:t>
            </a:r>
            <a:endParaRPr/>
          </a:p>
        </p:txBody>
      </p:sp>
      <p:sp>
        <p:nvSpPr>
          <p:cNvPr id="272" name="Google Shape;272;p32"/>
          <p:cNvSpPr txBox="1"/>
          <p:nvPr>
            <p:ph idx="1" type="body"/>
          </p:nvPr>
        </p:nvSpPr>
        <p:spPr>
          <a:xfrm>
            <a:off x="729450" y="2231275"/>
            <a:ext cx="3630300" cy="276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Compare distances between two sensors</a:t>
            </a:r>
            <a:endParaRPr/>
          </a:p>
          <a:p>
            <a:pPr indent="-298450" lvl="1" marL="914400" rtl="0" algn="l">
              <a:spcBef>
                <a:spcPts val="0"/>
              </a:spcBef>
              <a:spcAft>
                <a:spcPts val="0"/>
              </a:spcAft>
              <a:buSzPts val="1100"/>
              <a:buChar char="○"/>
            </a:pPr>
            <a:r>
              <a:rPr lang="en"/>
              <a:t>Car moves in direction of shorter distance</a:t>
            </a:r>
            <a:endParaRPr/>
          </a:p>
          <a:p>
            <a:pPr indent="-311150" lvl="0" marL="457200" rtl="0" algn="l">
              <a:spcBef>
                <a:spcPts val="0"/>
              </a:spcBef>
              <a:spcAft>
                <a:spcPts val="0"/>
              </a:spcAft>
              <a:buSzPts val="1300"/>
              <a:buChar char="●"/>
            </a:pPr>
            <a:r>
              <a:rPr lang="en"/>
              <a:t>Car will “hug” an obstacle until it detects the tape path again or exceeds 250 cm</a:t>
            </a:r>
            <a:endParaRPr/>
          </a:p>
          <a:p>
            <a:pPr indent="-298450" lvl="1" marL="914400" rtl="0" algn="l">
              <a:spcBef>
                <a:spcPts val="0"/>
              </a:spcBef>
              <a:spcAft>
                <a:spcPts val="0"/>
              </a:spcAft>
              <a:buSzPts val="1100"/>
              <a:buChar char="○"/>
            </a:pPr>
            <a:r>
              <a:rPr lang="en"/>
              <a:t>Sensors detect </a:t>
            </a:r>
            <a:r>
              <a:rPr lang="en"/>
              <a:t>distance </a:t>
            </a:r>
            <a:r>
              <a:rPr lang="en"/>
              <a:t>of ~215 mm away and always maintains that distance</a:t>
            </a:r>
            <a:endParaRPr/>
          </a:p>
          <a:p>
            <a:pPr indent="-311150" lvl="0" marL="457200" rtl="0" algn="l">
              <a:spcBef>
                <a:spcPts val="0"/>
              </a:spcBef>
              <a:spcAft>
                <a:spcPts val="0"/>
              </a:spcAft>
              <a:buSzPts val="1300"/>
              <a:buChar char="●"/>
            </a:pPr>
            <a:r>
              <a:rPr lang="en"/>
              <a:t>When a sensor detects a drop in distance, the motor furthest from the object turns the car to </a:t>
            </a:r>
            <a:r>
              <a:rPr lang="en"/>
              <a:t>maintain that distance </a:t>
            </a:r>
            <a:endParaRPr/>
          </a:p>
          <a:p>
            <a:pPr indent="0" lvl="0" marL="457200" rtl="0" algn="l">
              <a:spcBef>
                <a:spcPts val="1600"/>
              </a:spcBef>
              <a:spcAft>
                <a:spcPts val="0"/>
              </a:spcAft>
              <a:buNone/>
            </a:pPr>
            <a:r>
              <a:t/>
            </a:r>
            <a:endParaRPr/>
          </a:p>
          <a:p>
            <a:pPr indent="0" lvl="0" marL="914400" rtl="0" algn="l">
              <a:spcBef>
                <a:spcPts val="1600"/>
              </a:spcBef>
              <a:spcAft>
                <a:spcPts val="1600"/>
              </a:spcAft>
              <a:buNone/>
            </a:pPr>
            <a:r>
              <a:t/>
            </a:r>
            <a:endParaRPr/>
          </a:p>
        </p:txBody>
      </p:sp>
      <p:pic>
        <p:nvPicPr>
          <p:cNvPr id="273" name="Google Shape;273;p32"/>
          <p:cNvPicPr preferRelativeResize="0"/>
          <p:nvPr/>
        </p:nvPicPr>
        <p:blipFill>
          <a:blip r:embed="rId3">
            <a:alphaModFix/>
          </a:blip>
          <a:stretch>
            <a:fillRect/>
          </a:stretch>
        </p:blipFill>
        <p:spPr>
          <a:xfrm>
            <a:off x="4321275" y="528673"/>
            <a:ext cx="4767900" cy="45321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729475" y="686775"/>
            <a:ext cx="26544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Motor Control</a:t>
            </a:r>
            <a:endParaRPr/>
          </a:p>
          <a:p>
            <a:pPr indent="0" lvl="0" marL="0" rtl="0" algn="l">
              <a:spcBef>
                <a:spcPts val="0"/>
              </a:spcBef>
              <a:spcAft>
                <a:spcPts val="0"/>
              </a:spcAft>
              <a:buNone/>
            </a:pPr>
            <a:r>
              <a:rPr lang="en"/>
              <a:t>Block Diagram</a:t>
            </a:r>
            <a:endParaRPr/>
          </a:p>
        </p:txBody>
      </p:sp>
      <p:pic>
        <p:nvPicPr>
          <p:cNvPr id="279" name="Google Shape;279;p33"/>
          <p:cNvPicPr preferRelativeResize="0"/>
          <p:nvPr/>
        </p:nvPicPr>
        <p:blipFill>
          <a:blip r:embed="rId3">
            <a:alphaModFix/>
          </a:blip>
          <a:stretch>
            <a:fillRect/>
          </a:stretch>
        </p:blipFill>
        <p:spPr>
          <a:xfrm>
            <a:off x="3383875" y="484425"/>
            <a:ext cx="5760124" cy="4310001"/>
          </a:xfrm>
          <a:prstGeom prst="rect">
            <a:avLst/>
          </a:prstGeom>
          <a:noFill/>
          <a:ln>
            <a:noFill/>
          </a:ln>
        </p:spPr>
      </p:pic>
      <p:sp>
        <p:nvSpPr>
          <p:cNvPr id="280" name="Google Shape;280;p33"/>
          <p:cNvSpPr/>
          <p:nvPr/>
        </p:nvSpPr>
        <p:spPr>
          <a:xfrm rot="5400000">
            <a:off x="6171858" y="105512"/>
            <a:ext cx="2532600" cy="3383400"/>
          </a:xfrm>
          <a:prstGeom prst="snip2DiagRect">
            <a:avLst>
              <a:gd fmla="val 0" name="adj1"/>
              <a:gd fmla="val 47557" name="adj2"/>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EF</a:t>
            </a:r>
            <a:endParaRPr sz="8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 Motor Control</a:t>
            </a:r>
            <a:endParaRPr/>
          </a:p>
        </p:txBody>
      </p:sp>
      <p:sp>
        <p:nvSpPr>
          <p:cNvPr id="287" name="Google Shape;287;p34"/>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a:t>
            </a:r>
            <a:r>
              <a:rPr lang="en"/>
              <a:t>omponents: CPU, H-bridge, motors (x2)</a:t>
            </a:r>
            <a:endParaRPr/>
          </a:p>
          <a:p>
            <a:pPr indent="-311150" lvl="0" marL="457200" rtl="0" algn="l">
              <a:spcBef>
                <a:spcPts val="0"/>
              </a:spcBef>
              <a:spcAft>
                <a:spcPts val="0"/>
              </a:spcAft>
              <a:buSzPts val="1300"/>
              <a:buChar char="●"/>
            </a:pPr>
            <a:r>
              <a:rPr lang="en"/>
              <a:t>Controls the direction that the car can move</a:t>
            </a:r>
            <a:endParaRPr/>
          </a:p>
          <a:p>
            <a:pPr indent="-298450" lvl="1" marL="914400" rtl="0" algn="l">
              <a:spcBef>
                <a:spcPts val="0"/>
              </a:spcBef>
              <a:spcAft>
                <a:spcPts val="0"/>
              </a:spcAft>
              <a:buSzPts val="1100"/>
              <a:buChar char="○"/>
            </a:pPr>
            <a:r>
              <a:rPr lang="en"/>
              <a:t>Forward</a:t>
            </a:r>
            <a:endParaRPr/>
          </a:p>
          <a:p>
            <a:pPr indent="-298450" lvl="1" marL="914400" rtl="0" algn="l">
              <a:spcBef>
                <a:spcPts val="0"/>
              </a:spcBef>
              <a:spcAft>
                <a:spcPts val="0"/>
              </a:spcAft>
              <a:buSzPts val="1100"/>
              <a:buChar char="○"/>
            </a:pPr>
            <a:r>
              <a:rPr lang="en"/>
              <a:t>Backward</a:t>
            </a:r>
            <a:endParaRPr/>
          </a:p>
          <a:p>
            <a:pPr indent="-298450" lvl="1" marL="914400" rtl="0" algn="l">
              <a:spcBef>
                <a:spcPts val="0"/>
              </a:spcBef>
              <a:spcAft>
                <a:spcPts val="0"/>
              </a:spcAft>
              <a:buSzPts val="1100"/>
              <a:buChar char="○"/>
            </a:pPr>
            <a:r>
              <a:rPr lang="en"/>
              <a:t>Turning</a:t>
            </a:r>
            <a:endParaRPr/>
          </a:p>
          <a:p>
            <a:pPr indent="-311150" lvl="0" marL="457200" rtl="0" algn="l">
              <a:spcBef>
                <a:spcPts val="0"/>
              </a:spcBef>
              <a:spcAft>
                <a:spcPts val="0"/>
              </a:spcAft>
              <a:buSzPts val="1300"/>
              <a:buChar char="●"/>
            </a:pPr>
            <a:r>
              <a:rPr lang="en"/>
              <a:t>Controls speed of vehicle</a:t>
            </a:r>
            <a:endParaRPr/>
          </a:p>
          <a:p>
            <a:pPr indent="-298450" lvl="1" marL="914400" rtl="0" algn="l">
              <a:spcBef>
                <a:spcPts val="0"/>
              </a:spcBef>
              <a:spcAft>
                <a:spcPts val="0"/>
              </a:spcAft>
              <a:buSzPts val="1100"/>
              <a:buChar char="○"/>
            </a:pPr>
            <a:r>
              <a:rPr lang="en"/>
              <a:t>Vs to motors is a constant 5V</a:t>
            </a:r>
            <a:endParaRPr/>
          </a:p>
          <a:p>
            <a:pPr indent="-298450" lvl="1" marL="914400" rtl="0" algn="l">
              <a:spcBef>
                <a:spcPts val="0"/>
              </a:spcBef>
              <a:spcAft>
                <a:spcPts val="0"/>
              </a:spcAft>
              <a:buSzPts val="1100"/>
              <a:buChar char="○"/>
            </a:pPr>
            <a:r>
              <a:rPr lang="en"/>
              <a:t>CPU  &amp; L293DD can effectively lower the voltage to the motors using PWM inputs to H-bridge enables</a:t>
            </a:r>
            <a:endParaRPr/>
          </a:p>
          <a:p>
            <a:pPr indent="0" lvl="0" marL="914400" rtl="0" algn="l">
              <a:spcBef>
                <a:spcPts val="1600"/>
              </a:spcBef>
              <a:spcAft>
                <a:spcPts val="1600"/>
              </a:spcAft>
              <a:buNone/>
            </a:pPr>
            <a:r>
              <a:t/>
            </a:r>
            <a:endParaRPr/>
          </a:p>
        </p:txBody>
      </p:sp>
      <p:pic>
        <p:nvPicPr>
          <p:cNvPr id="288" name="Google Shape;288;p34"/>
          <p:cNvPicPr preferRelativeResize="0"/>
          <p:nvPr/>
        </p:nvPicPr>
        <p:blipFill>
          <a:blip r:embed="rId3">
            <a:alphaModFix/>
          </a:blip>
          <a:stretch>
            <a:fillRect/>
          </a:stretch>
        </p:blipFill>
        <p:spPr>
          <a:xfrm>
            <a:off x="4572150" y="1066350"/>
            <a:ext cx="4572000" cy="3467551"/>
          </a:xfrm>
          <a:prstGeom prst="rect">
            <a:avLst/>
          </a:prstGeom>
          <a:noFill/>
          <a:ln>
            <a:noFill/>
          </a:ln>
        </p:spPr>
      </p:pic>
      <p:sp>
        <p:nvSpPr>
          <p:cNvPr id="289" name="Google Shape;289;p34"/>
          <p:cNvSpPr/>
          <p:nvPr/>
        </p:nvSpPr>
        <p:spPr>
          <a:xfrm rot="5400000">
            <a:off x="6771325" y="779750"/>
            <a:ext cx="2037600" cy="2685600"/>
          </a:xfrm>
          <a:prstGeom prst="snip2DiagRect">
            <a:avLst>
              <a:gd fmla="val 0" name="adj1"/>
              <a:gd fmla="val 47557" name="adj2"/>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1" type="body"/>
          </p:nvPr>
        </p:nvSpPr>
        <p:spPr>
          <a:xfrm>
            <a:off x="729450" y="2078875"/>
            <a:ext cx="3842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two terminals - one Vs, one ground</a:t>
            </a:r>
            <a:endParaRPr/>
          </a:p>
          <a:p>
            <a:pPr indent="-311150" lvl="0" marL="457200" rtl="0" algn="l">
              <a:spcBef>
                <a:spcPts val="0"/>
              </a:spcBef>
              <a:spcAft>
                <a:spcPts val="0"/>
              </a:spcAft>
              <a:buSzPts val="1300"/>
              <a:buChar char="●"/>
            </a:pPr>
            <a:r>
              <a:rPr lang="en"/>
              <a:t>runs on DC</a:t>
            </a:r>
            <a:endParaRPr/>
          </a:p>
          <a:p>
            <a:pPr indent="-311150" lvl="0" marL="457200" rtl="0" algn="l">
              <a:spcBef>
                <a:spcPts val="0"/>
              </a:spcBef>
              <a:spcAft>
                <a:spcPts val="0"/>
              </a:spcAft>
              <a:buSzPts val="1300"/>
              <a:buChar char="●"/>
            </a:pPr>
            <a:r>
              <a:rPr lang="en"/>
              <a:t>direction of motion determined by which terminal is connected to Vs</a:t>
            </a:r>
            <a:endParaRPr/>
          </a:p>
          <a:p>
            <a:pPr indent="-311150" lvl="0" marL="457200" rtl="0" algn="l">
              <a:spcBef>
                <a:spcPts val="0"/>
              </a:spcBef>
              <a:spcAft>
                <a:spcPts val="0"/>
              </a:spcAft>
              <a:buSzPts val="1300"/>
              <a:buChar char="●"/>
            </a:pPr>
            <a:r>
              <a:rPr lang="en"/>
              <a:t>In general the speed of the motor is proportional to the input voltage</a:t>
            </a:r>
            <a:endParaRPr/>
          </a:p>
        </p:txBody>
      </p:sp>
      <p:sp>
        <p:nvSpPr>
          <p:cNvPr id="295" name="Google Shape;29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DC Brushed Motors</a:t>
            </a:r>
            <a:endParaRPr/>
          </a:p>
        </p:txBody>
      </p:sp>
      <p:pic>
        <p:nvPicPr>
          <p:cNvPr id="296" name="Google Shape;296;p35"/>
          <p:cNvPicPr preferRelativeResize="0"/>
          <p:nvPr/>
        </p:nvPicPr>
        <p:blipFill>
          <a:blip r:embed="rId3">
            <a:alphaModFix/>
          </a:blip>
          <a:stretch>
            <a:fillRect/>
          </a:stretch>
        </p:blipFill>
        <p:spPr>
          <a:xfrm>
            <a:off x="5151675" y="1318650"/>
            <a:ext cx="3078128" cy="29848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idx="1" type="body"/>
          </p:nvPr>
        </p:nvSpPr>
        <p:spPr>
          <a:xfrm>
            <a:off x="729450" y="2078875"/>
            <a:ext cx="5439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need to be able to control which motor terminal receives Vs and which is grounded to control direction</a:t>
            </a:r>
            <a:endParaRPr/>
          </a:p>
          <a:p>
            <a:pPr indent="-311150" lvl="0" marL="457200" rtl="0" algn="l">
              <a:spcBef>
                <a:spcPts val="0"/>
              </a:spcBef>
              <a:spcAft>
                <a:spcPts val="0"/>
              </a:spcAft>
              <a:buSzPts val="1300"/>
              <a:buChar char="●"/>
            </a:pPr>
            <a:r>
              <a:rPr lang="en"/>
              <a:t>we can achieve this using four switches, in our case transistors</a:t>
            </a:r>
            <a:endParaRPr/>
          </a:p>
        </p:txBody>
      </p:sp>
      <p:sp>
        <p:nvSpPr>
          <p:cNvPr id="302" name="Google Shape;30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H-Bridge Circuit</a:t>
            </a:r>
            <a:endParaRPr/>
          </a:p>
        </p:txBody>
      </p:sp>
      <p:pic>
        <p:nvPicPr>
          <p:cNvPr descr="Image result for h bridge circuit" id="303" name="Google Shape;303;p36"/>
          <p:cNvPicPr preferRelativeResize="0"/>
          <p:nvPr/>
        </p:nvPicPr>
        <p:blipFill>
          <a:blip r:embed="rId3">
            <a:alphaModFix/>
          </a:blip>
          <a:stretch>
            <a:fillRect/>
          </a:stretch>
        </p:blipFill>
        <p:spPr>
          <a:xfrm>
            <a:off x="6402425" y="1031625"/>
            <a:ext cx="2263150" cy="3556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729450" y="732325"/>
            <a:ext cx="3842400" cy="10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Use the L293DD H-Bridge</a:t>
            </a:r>
            <a:endParaRPr/>
          </a:p>
        </p:txBody>
      </p:sp>
      <p:pic>
        <p:nvPicPr>
          <p:cNvPr id="309" name="Google Shape;309;p37"/>
          <p:cNvPicPr preferRelativeResize="0"/>
          <p:nvPr/>
        </p:nvPicPr>
        <p:blipFill>
          <a:blip r:embed="rId3">
            <a:alphaModFix/>
          </a:blip>
          <a:stretch>
            <a:fillRect/>
          </a:stretch>
        </p:blipFill>
        <p:spPr>
          <a:xfrm>
            <a:off x="3500550" y="1806750"/>
            <a:ext cx="5302579" cy="2984850"/>
          </a:xfrm>
          <a:prstGeom prst="rect">
            <a:avLst/>
          </a:prstGeom>
          <a:noFill/>
          <a:ln>
            <a:noFill/>
          </a:ln>
        </p:spPr>
      </p:pic>
      <p:pic>
        <p:nvPicPr>
          <p:cNvPr id="310" name="Google Shape;310;p37"/>
          <p:cNvPicPr preferRelativeResize="0"/>
          <p:nvPr/>
        </p:nvPicPr>
        <p:blipFill>
          <a:blip r:embed="rId4">
            <a:alphaModFix/>
          </a:blip>
          <a:stretch>
            <a:fillRect/>
          </a:stretch>
        </p:blipFill>
        <p:spPr>
          <a:xfrm>
            <a:off x="4775300" y="149400"/>
            <a:ext cx="3571875" cy="1657350"/>
          </a:xfrm>
          <a:prstGeom prst="rect">
            <a:avLst/>
          </a:prstGeom>
          <a:noFill/>
          <a:ln>
            <a:noFill/>
          </a:ln>
        </p:spPr>
      </p:pic>
      <p:sp>
        <p:nvSpPr>
          <p:cNvPr id="311" name="Google Shape;311;p37"/>
          <p:cNvSpPr txBox="1"/>
          <p:nvPr>
            <p:ph idx="1" type="body"/>
          </p:nvPr>
        </p:nvSpPr>
        <p:spPr>
          <a:xfrm>
            <a:off x="729450" y="1773400"/>
            <a:ext cx="2771100" cy="301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Vs takes supply Voltage, Vss takes logic supply Voltage</a:t>
            </a:r>
            <a:endParaRPr/>
          </a:p>
          <a:p>
            <a:pPr indent="-311150" lvl="0" marL="457200" rtl="0" algn="l">
              <a:spcBef>
                <a:spcPts val="0"/>
              </a:spcBef>
              <a:spcAft>
                <a:spcPts val="0"/>
              </a:spcAft>
              <a:buSzPts val="1300"/>
              <a:buChar char="●"/>
            </a:pPr>
            <a:r>
              <a:rPr lang="en"/>
              <a:t>L293DD contains two H-Bridges</a:t>
            </a:r>
            <a:endParaRPr/>
          </a:p>
          <a:p>
            <a:pPr indent="-311150" lvl="0" marL="457200" rtl="0" algn="l">
              <a:spcBef>
                <a:spcPts val="0"/>
              </a:spcBef>
              <a:spcAft>
                <a:spcPts val="0"/>
              </a:spcAft>
              <a:buSzPts val="1300"/>
              <a:buChar char="●"/>
            </a:pPr>
            <a:r>
              <a:rPr lang="en"/>
              <a:t>bringing Enable1 high allows Out1 &amp; 2 to send or receive current</a:t>
            </a:r>
            <a:endParaRPr/>
          </a:p>
          <a:p>
            <a:pPr indent="-311150" lvl="0" marL="457200" rtl="0" algn="l">
              <a:spcBef>
                <a:spcPts val="0"/>
              </a:spcBef>
              <a:spcAft>
                <a:spcPts val="0"/>
              </a:spcAft>
              <a:buSzPts val="1300"/>
              <a:buChar char="●"/>
            </a:pPr>
            <a:r>
              <a:rPr lang="en"/>
              <a:t>logical ‘high’ on In feeds Vs through its corresponding Out, logical ‘low’ connects Out to ground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729450" y="64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Controlling Motor Speed with the L293DD</a:t>
            </a:r>
            <a:endParaRPr/>
          </a:p>
        </p:txBody>
      </p:sp>
      <p:sp>
        <p:nvSpPr>
          <p:cNvPr id="317" name="Google Shape;317;p38"/>
          <p:cNvSpPr txBox="1"/>
          <p:nvPr>
            <p:ph idx="1" type="body"/>
          </p:nvPr>
        </p:nvSpPr>
        <p:spPr>
          <a:xfrm>
            <a:off x="727650" y="1234075"/>
            <a:ext cx="7688700" cy="2035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L293DD has inputs: Enable1, Enable2</a:t>
            </a:r>
            <a:endParaRPr/>
          </a:p>
          <a:p>
            <a:pPr indent="-311150" lvl="0" marL="457200" rtl="0" algn="l">
              <a:spcBef>
                <a:spcPts val="0"/>
              </a:spcBef>
              <a:spcAft>
                <a:spcPts val="0"/>
              </a:spcAft>
              <a:buSzPts val="1300"/>
              <a:buChar char="●"/>
            </a:pPr>
            <a:r>
              <a:rPr lang="en"/>
              <a:t>If we toggle the enable signals with a frequency in the KHz range, we get an ‘average’ voltage that’s less than Vs</a:t>
            </a:r>
            <a:endParaRPr/>
          </a:p>
          <a:p>
            <a:pPr indent="-311150" lvl="0" marL="457200" rtl="0" algn="l">
              <a:spcBef>
                <a:spcPts val="0"/>
              </a:spcBef>
              <a:spcAft>
                <a:spcPts val="0"/>
              </a:spcAft>
              <a:buSzPts val="1300"/>
              <a:buChar char="●"/>
            </a:pPr>
            <a:r>
              <a:rPr lang="en"/>
              <a:t>The protocol that handles this rapid toggling is PWM</a:t>
            </a:r>
            <a:endParaRPr/>
          </a:p>
          <a:p>
            <a:pPr indent="-311150" lvl="0" marL="457200" rtl="0" algn="l">
              <a:spcBef>
                <a:spcPts val="0"/>
              </a:spcBef>
              <a:spcAft>
                <a:spcPts val="0"/>
              </a:spcAft>
              <a:buSzPts val="1300"/>
              <a:buChar char="●"/>
            </a:pPr>
            <a:r>
              <a:rPr lang="en"/>
              <a:t>C</a:t>
            </a:r>
            <a:r>
              <a:rPr lang="en"/>
              <a:t>ontrolled, variable motor speed is achieved using Pulse Width Modulation (PWM)</a:t>
            </a:r>
            <a:endParaRPr/>
          </a:p>
          <a:p>
            <a:pPr indent="-311150" lvl="0" marL="457200" rtl="0" algn="l">
              <a:spcBef>
                <a:spcPts val="0"/>
              </a:spcBef>
              <a:spcAft>
                <a:spcPts val="0"/>
              </a:spcAft>
              <a:buSzPts val="1300"/>
              <a:buChar char="●"/>
            </a:pPr>
            <a:r>
              <a:rPr lang="en"/>
              <a:t>The ‘average on-time’ is referred to as a ‘duty cycle,’ i.e. a duty cycle of 70% with a 5 V Vs should result in an ‘average’ Voltage of 3.5 V</a:t>
            </a:r>
            <a:endParaRPr/>
          </a:p>
        </p:txBody>
      </p:sp>
      <p:pic>
        <p:nvPicPr>
          <p:cNvPr id="318" name="Google Shape;318;p38"/>
          <p:cNvPicPr preferRelativeResize="0"/>
          <p:nvPr/>
        </p:nvPicPr>
        <p:blipFill>
          <a:blip r:embed="rId3">
            <a:alphaModFix/>
          </a:blip>
          <a:stretch>
            <a:fillRect/>
          </a:stretch>
        </p:blipFill>
        <p:spPr>
          <a:xfrm>
            <a:off x="5026117" y="2701600"/>
            <a:ext cx="3926634" cy="2210325"/>
          </a:xfrm>
          <a:prstGeom prst="rect">
            <a:avLst/>
          </a:prstGeom>
          <a:noFill/>
          <a:ln>
            <a:noFill/>
          </a:ln>
        </p:spPr>
      </p:pic>
      <p:pic>
        <p:nvPicPr>
          <p:cNvPr descr="Image result for pwm" id="319" name="Google Shape;319;p38"/>
          <p:cNvPicPr preferRelativeResize="0"/>
          <p:nvPr/>
        </p:nvPicPr>
        <p:blipFill>
          <a:blip r:embed="rId4">
            <a:alphaModFix/>
          </a:blip>
          <a:stretch>
            <a:fillRect/>
          </a:stretch>
        </p:blipFill>
        <p:spPr>
          <a:xfrm>
            <a:off x="729450" y="3146139"/>
            <a:ext cx="3701125" cy="19973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0" y="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Feedback - </a:t>
            </a:r>
            <a:r>
              <a:rPr lang="en"/>
              <a:t>Block Diagram</a:t>
            </a:r>
            <a:endParaRPr/>
          </a:p>
        </p:txBody>
      </p:sp>
      <p:pic>
        <p:nvPicPr>
          <p:cNvPr id="325" name="Google Shape;325;p39"/>
          <p:cNvPicPr preferRelativeResize="0"/>
          <p:nvPr/>
        </p:nvPicPr>
        <p:blipFill>
          <a:blip r:embed="rId3">
            <a:alphaModFix/>
          </a:blip>
          <a:stretch>
            <a:fillRect/>
          </a:stretch>
        </p:blipFill>
        <p:spPr>
          <a:xfrm>
            <a:off x="1734900" y="535200"/>
            <a:ext cx="5674198" cy="4303499"/>
          </a:xfrm>
          <a:prstGeom prst="rect">
            <a:avLst/>
          </a:prstGeom>
          <a:noFill/>
          <a:ln>
            <a:noFill/>
          </a:ln>
        </p:spPr>
      </p:pic>
      <p:sp>
        <p:nvSpPr>
          <p:cNvPr id="326" name="Google Shape;326;p39"/>
          <p:cNvSpPr/>
          <p:nvPr/>
        </p:nvSpPr>
        <p:spPr>
          <a:xfrm>
            <a:off x="1674125" y="498675"/>
            <a:ext cx="3384000" cy="2650200"/>
          </a:xfrm>
          <a:prstGeom prst="snip2DiagRect">
            <a:avLst>
              <a:gd fmla="val 0" name="adj1"/>
              <a:gd fmla="val 43014" name="adj2"/>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CPU, Inertial Measurement Unit module, bidirectional level shifter, crystal oscillator</a:t>
            </a:r>
            <a:endParaRPr/>
          </a:p>
          <a:p>
            <a:pPr indent="-311150" lvl="0" marL="457200" rtl="0" algn="l">
              <a:spcBef>
                <a:spcPts val="0"/>
              </a:spcBef>
              <a:spcAft>
                <a:spcPts val="0"/>
              </a:spcAft>
              <a:buSzPts val="1300"/>
              <a:buChar char="●"/>
            </a:pPr>
            <a:r>
              <a:rPr lang="en"/>
              <a:t>Logs acceleration data</a:t>
            </a:r>
            <a:endParaRPr/>
          </a:p>
          <a:p>
            <a:pPr indent="-311150" lvl="0" marL="457200" rtl="0" algn="l">
              <a:spcBef>
                <a:spcPts val="0"/>
              </a:spcBef>
              <a:spcAft>
                <a:spcPts val="0"/>
              </a:spcAft>
              <a:buSzPts val="1300"/>
              <a:buChar char="●"/>
            </a:pPr>
            <a:r>
              <a:rPr lang="en"/>
              <a:t>IMU will be used in conjunction with crystal oscillator for accurate timekeeping and consistent, precise measurements</a:t>
            </a:r>
            <a:endParaRPr/>
          </a:p>
          <a:p>
            <a:pPr indent="-311150" lvl="0" marL="457200" rtl="0" algn="l">
              <a:spcBef>
                <a:spcPts val="0"/>
              </a:spcBef>
              <a:spcAft>
                <a:spcPts val="0"/>
              </a:spcAft>
              <a:buSzPts val="1300"/>
              <a:buChar char="●"/>
            </a:pPr>
            <a:r>
              <a:rPr lang="en"/>
              <a:t>Velocity and position data obtained by integrating acceleration data</a:t>
            </a:r>
            <a:endParaRPr/>
          </a:p>
        </p:txBody>
      </p:sp>
      <p:sp>
        <p:nvSpPr>
          <p:cNvPr id="332" name="Google Shape;332;p40"/>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 Positional Feedback</a:t>
            </a:r>
            <a:endParaRPr/>
          </a:p>
        </p:txBody>
      </p:sp>
      <p:pic>
        <p:nvPicPr>
          <p:cNvPr id="333" name="Google Shape;333;p40"/>
          <p:cNvPicPr preferRelativeResize="0"/>
          <p:nvPr/>
        </p:nvPicPr>
        <p:blipFill>
          <a:blip r:embed="rId3">
            <a:alphaModFix/>
          </a:blip>
          <a:stretch>
            <a:fillRect/>
          </a:stretch>
        </p:blipFill>
        <p:spPr>
          <a:xfrm>
            <a:off x="4620449" y="1129871"/>
            <a:ext cx="4523401" cy="3830217"/>
          </a:xfrm>
          <a:prstGeom prst="rect">
            <a:avLst/>
          </a:prstGeom>
          <a:noFill/>
          <a:ln>
            <a:noFill/>
          </a:ln>
        </p:spPr>
      </p:pic>
      <p:sp>
        <p:nvSpPr>
          <p:cNvPr id="334" name="Google Shape;334;p40"/>
          <p:cNvSpPr/>
          <p:nvPr/>
        </p:nvSpPr>
        <p:spPr>
          <a:xfrm>
            <a:off x="4572000" y="1097362"/>
            <a:ext cx="2697600" cy="2358600"/>
          </a:xfrm>
          <a:prstGeom prst="snip2DiagRect">
            <a:avLst>
              <a:gd fmla="val 0" name="adj1"/>
              <a:gd fmla="val 43014" name="adj2"/>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IMU Module</a:t>
            </a:r>
            <a:endParaRPr/>
          </a:p>
        </p:txBody>
      </p:sp>
      <p:sp>
        <p:nvSpPr>
          <p:cNvPr id="340" name="Google Shape;340;p41"/>
          <p:cNvSpPr txBox="1"/>
          <p:nvPr>
            <p:ph idx="1" type="body"/>
          </p:nvPr>
        </p:nvSpPr>
        <p:spPr>
          <a:xfrm>
            <a:off x="729450" y="1853850"/>
            <a:ext cx="7688700" cy="289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SparkFun Electronics SEN-13762</a:t>
            </a:r>
            <a:endParaRPr/>
          </a:p>
          <a:p>
            <a:pPr indent="-298450" lvl="1" marL="914400" rtl="0" algn="l">
              <a:spcBef>
                <a:spcPts val="0"/>
              </a:spcBef>
              <a:spcAft>
                <a:spcPts val="0"/>
              </a:spcAft>
              <a:buSzPts val="1100"/>
              <a:buChar char="-"/>
            </a:pPr>
            <a:r>
              <a:rPr lang="en"/>
              <a:t>Module that includes an accelerometer, gyroscope, </a:t>
            </a:r>
            <a:r>
              <a:rPr lang="en"/>
              <a:t>magnetometer</a:t>
            </a:r>
            <a:endParaRPr/>
          </a:p>
          <a:p>
            <a:pPr indent="-298450" lvl="1" marL="914400" rtl="0" algn="l">
              <a:spcBef>
                <a:spcPts val="0"/>
              </a:spcBef>
              <a:spcAft>
                <a:spcPts val="0"/>
              </a:spcAft>
              <a:buSzPts val="1100"/>
              <a:buChar char="-"/>
            </a:pPr>
            <a:r>
              <a:rPr lang="en"/>
              <a:t>Powered by the MPU-9250</a:t>
            </a:r>
            <a:endParaRPr/>
          </a:p>
          <a:p>
            <a:pPr indent="-311150" lvl="0" marL="457200" rtl="0" algn="l">
              <a:spcBef>
                <a:spcPts val="0"/>
              </a:spcBef>
              <a:spcAft>
                <a:spcPts val="0"/>
              </a:spcAft>
              <a:buSzPts val="1300"/>
              <a:buChar char="-"/>
            </a:pPr>
            <a:r>
              <a:rPr lang="en"/>
              <a:t>We only require the accelerometer component</a:t>
            </a:r>
            <a:endParaRPr/>
          </a:p>
          <a:p>
            <a:pPr indent="-311150" lvl="0" marL="457200" rtl="0" algn="l">
              <a:spcBef>
                <a:spcPts val="0"/>
              </a:spcBef>
              <a:spcAft>
                <a:spcPts val="0"/>
              </a:spcAft>
              <a:buSzPts val="1300"/>
              <a:buChar char="-"/>
            </a:pPr>
            <a:r>
              <a:rPr lang="en"/>
              <a:t>Has three 16-bit ADCs for digitizing accelerometer outputs</a:t>
            </a:r>
            <a:endParaRPr/>
          </a:p>
          <a:p>
            <a:pPr indent="-311150" lvl="0" marL="457200" rtl="0" algn="l">
              <a:spcBef>
                <a:spcPts val="0"/>
              </a:spcBef>
              <a:spcAft>
                <a:spcPts val="0"/>
              </a:spcAft>
              <a:buSzPts val="1300"/>
              <a:buChar char="-"/>
            </a:pPr>
            <a:r>
              <a:rPr lang="en"/>
              <a:t>Data is communicated over the I</a:t>
            </a:r>
            <a:r>
              <a:rPr baseline="30000" lang="en"/>
              <a:t>2</a:t>
            </a:r>
            <a:r>
              <a:rPr lang="en"/>
              <a:t>C protocol</a:t>
            </a:r>
            <a:endParaRPr/>
          </a:p>
          <a:p>
            <a:pPr indent="-311150" lvl="0" marL="457200" rtl="0" algn="l">
              <a:spcBef>
                <a:spcPts val="0"/>
              </a:spcBef>
              <a:spcAft>
                <a:spcPts val="0"/>
              </a:spcAft>
              <a:buSzPts val="1300"/>
              <a:buChar char="-"/>
            </a:pPr>
            <a:r>
              <a:rPr lang="en"/>
              <a:t>Operates on 3.3 V logic</a:t>
            </a:r>
            <a:endParaRPr/>
          </a:p>
          <a:p>
            <a:pPr indent="-298450" lvl="1" marL="914400" rtl="0" algn="l">
              <a:spcBef>
                <a:spcPts val="0"/>
              </a:spcBef>
              <a:spcAft>
                <a:spcPts val="0"/>
              </a:spcAft>
              <a:buSzPts val="1100"/>
              <a:buChar char="-"/>
            </a:pPr>
            <a:r>
              <a:rPr lang="en"/>
              <a:t>Level shifter needed to communicate with the 5V CPU</a:t>
            </a:r>
            <a:endParaRPr/>
          </a:p>
          <a:p>
            <a:pPr indent="-311150" lvl="0" marL="457200" rtl="0" algn="l">
              <a:spcBef>
                <a:spcPts val="0"/>
              </a:spcBef>
              <a:spcAft>
                <a:spcPts val="0"/>
              </a:spcAft>
              <a:buSzPts val="1300"/>
              <a:buChar char="-"/>
            </a:pPr>
            <a:r>
              <a:rPr lang="en"/>
              <a:t>Can use this one module to obtain data on acceleration, velocity and position using integration</a:t>
            </a:r>
            <a:endParaRPr/>
          </a:p>
          <a:p>
            <a:pPr indent="-311150" lvl="0" marL="457200" rtl="0" algn="l">
              <a:spcBef>
                <a:spcPts val="0"/>
              </a:spcBef>
              <a:spcAft>
                <a:spcPts val="0"/>
              </a:spcAft>
              <a:buSzPts val="1300"/>
              <a:buChar char="-"/>
            </a:pPr>
            <a:r>
              <a:rPr lang="en"/>
              <a:t>Acceleration data comes in as a list of measurements, so to integrate this we need to use Riemann Sums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341" name="Google Shape;341;p41"/>
          <p:cNvPicPr preferRelativeResize="0"/>
          <p:nvPr/>
        </p:nvPicPr>
        <p:blipFill>
          <a:blip r:embed="rId3">
            <a:alphaModFix/>
          </a:blip>
          <a:stretch>
            <a:fillRect/>
          </a:stretch>
        </p:blipFill>
        <p:spPr>
          <a:xfrm>
            <a:off x="6530625" y="781750"/>
            <a:ext cx="2238375" cy="1952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Objectives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Car (</a:t>
            </a:r>
            <a:r>
              <a:rPr lang="en">
                <a:solidFill>
                  <a:srgbClr val="233A44"/>
                </a:solidFill>
                <a:latin typeface="Calibri"/>
                <a:ea typeface="Calibri"/>
                <a:cs typeface="Calibri"/>
                <a:sym typeface="Calibri"/>
              </a:rPr>
              <a:t>Path following blue painter tape)</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Obstacle detection</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Obstacle circumnavigation or go around it</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Travel statistic logging and display</a:t>
            </a:r>
            <a:endParaRPr/>
          </a:p>
        </p:txBody>
      </p:sp>
      <p:pic>
        <p:nvPicPr>
          <p:cNvPr id="101" name="Google Shape;101;p15"/>
          <p:cNvPicPr preferRelativeResize="0"/>
          <p:nvPr/>
        </p:nvPicPr>
        <p:blipFill>
          <a:blip r:embed="rId3">
            <a:alphaModFix/>
          </a:blip>
          <a:stretch>
            <a:fillRect/>
          </a:stretch>
        </p:blipFill>
        <p:spPr>
          <a:xfrm>
            <a:off x="5058228" y="1160595"/>
            <a:ext cx="3618775" cy="2822301"/>
          </a:xfrm>
          <a:prstGeom prst="rect">
            <a:avLst/>
          </a:prstGeom>
          <a:noFill/>
          <a:ln>
            <a:noFill/>
          </a:ln>
        </p:spPr>
      </p:pic>
      <p:sp>
        <p:nvSpPr>
          <p:cNvPr id="102" name="Google Shape;102;p15"/>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type="title"/>
          </p:nvPr>
        </p:nvSpPr>
        <p:spPr>
          <a:xfrm>
            <a:off x="727650" y="64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Crystal Oscillator Circuit</a:t>
            </a:r>
            <a:endParaRPr/>
          </a:p>
        </p:txBody>
      </p:sp>
      <p:sp>
        <p:nvSpPr>
          <p:cNvPr id="347" name="Google Shape;347;p42"/>
          <p:cNvSpPr txBox="1"/>
          <p:nvPr>
            <p:ph idx="1" type="body"/>
          </p:nvPr>
        </p:nvSpPr>
        <p:spPr>
          <a:xfrm>
            <a:off x="729450" y="1239575"/>
            <a:ext cx="4632900" cy="3100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Necessary for accurate calculation of velocity and position data in our CPU</a:t>
            </a:r>
            <a:endParaRPr/>
          </a:p>
          <a:p>
            <a:pPr indent="-298450" lvl="1" marL="914400" rtl="0" algn="l">
              <a:spcBef>
                <a:spcPts val="0"/>
              </a:spcBef>
              <a:spcAft>
                <a:spcPts val="0"/>
              </a:spcAft>
              <a:buSzPts val="1100"/>
              <a:buChar char="○"/>
            </a:pPr>
            <a:r>
              <a:rPr lang="en"/>
              <a:t>Riemann sums use a constant </a:t>
            </a:r>
            <a:r>
              <a:rPr lang="en">
                <a:solidFill>
                  <a:srgbClr val="000000"/>
                </a:solidFill>
                <a:latin typeface="Arial"/>
                <a:ea typeface="Arial"/>
                <a:cs typeface="Arial"/>
                <a:sym typeface="Arial"/>
              </a:rPr>
              <a:t>Δt </a:t>
            </a:r>
            <a:r>
              <a:rPr lang="en"/>
              <a:t>across all summations</a:t>
            </a:r>
            <a:endParaRPr/>
          </a:p>
          <a:p>
            <a:pPr indent="-311150" lvl="0" marL="457200" rtl="0" algn="l">
              <a:spcBef>
                <a:spcPts val="0"/>
              </a:spcBef>
              <a:spcAft>
                <a:spcPts val="0"/>
              </a:spcAft>
              <a:buSzPts val="1300"/>
              <a:buChar char="●"/>
            </a:pPr>
            <a:r>
              <a:rPr lang="en"/>
              <a:t>12 MHz crystal</a:t>
            </a:r>
            <a:endParaRPr/>
          </a:p>
          <a:p>
            <a:pPr indent="-311150" lvl="0" marL="457200" rtl="0" algn="l">
              <a:spcBef>
                <a:spcPts val="0"/>
              </a:spcBef>
              <a:spcAft>
                <a:spcPts val="0"/>
              </a:spcAft>
              <a:buSzPts val="1300"/>
              <a:buChar char="●"/>
            </a:pPr>
            <a:r>
              <a:rPr lang="en"/>
              <a:t>Two 10pF capacitors connected to the crystal in parallel </a:t>
            </a:r>
            <a:endParaRPr/>
          </a:p>
          <a:p>
            <a:pPr indent="-298450" lvl="1" marL="914400" rtl="0" algn="l">
              <a:spcBef>
                <a:spcPts val="0"/>
              </a:spcBef>
              <a:spcAft>
                <a:spcPts val="0"/>
              </a:spcAft>
              <a:buSzPts val="1100"/>
              <a:buChar char="○"/>
            </a:pPr>
            <a:r>
              <a:rPr lang="en"/>
              <a:t>Piezoelectric response from crystal interacts with the capacitors to cause a consistent resonance to use for timekeeping</a:t>
            </a:r>
            <a:endParaRPr/>
          </a:p>
          <a:p>
            <a:pPr indent="-298450" lvl="1" marL="914400" rtl="0" algn="l">
              <a:spcBef>
                <a:spcPts val="0"/>
              </a:spcBef>
              <a:spcAft>
                <a:spcPts val="0"/>
              </a:spcAft>
              <a:buSzPts val="1100"/>
              <a:buChar char="○"/>
            </a:pPr>
            <a:r>
              <a:rPr lang="en"/>
              <a:t>capacitors damp unwanted frequencies</a:t>
            </a:r>
            <a:endParaRPr/>
          </a:p>
          <a:p>
            <a:pPr indent="-298450" lvl="1" marL="914400" rtl="0" algn="l">
              <a:spcBef>
                <a:spcPts val="0"/>
              </a:spcBef>
              <a:spcAft>
                <a:spcPts val="0"/>
              </a:spcAft>
              <a:buSzPts val="1100"/>
              <a:buChar char="○"/>
            </a:pPr>
            <a:r>
              <a:rPr lang="en"/>
              <a:t>capacitance in parallel elements </a:t>
            </a:r>
            <a:r>
              <a:rPr lang="en" sz="1800"/>
              <a:t>= (C</a:t>
            </a:r>
            <a:r>
              <a:rPr baseline="-25000" lang="en" sz="1800"/>
              <a:t>1</a:t>
            </a:r>
            <a:r>
              <a:rPr baseline="30000" lang="en" sz="1800"/>
              <a:t>-1</a:t>
            </a:r>
            <a:r>
              <a:rPr lang="en" sz="1800"/>
              <a:t> + C</a:t>
            </a:r>
            <a:r>
              <a:rPr baseline="-25000" lang="en" sz="1800"/>
              <a:t>2</a:t>
            </a:r>
            <a:r>
              <a:rPr baseline="30000" lang="en" sz="1800"/>
              <a:t>-1</a:t>
            </a:r>
            <a:r>
              <a:rPr lang="en" sz="1800"/>
              <a:t>)</a:t>
            </a:r>
            <a:r>
              <a:rPr baseline="30000" lang="en" sz="1800"/>
              <a:t>-1</a:t>
            </a:r>
            <a:r>
              <a:rPr lang="en"/>
              <a:t> so our two 10 uF capacitors combine to an effective 5 uF capacitor, matching our crystal’s requirements</a:t>
            </a:r>
            <a:endParaRPr/>
          </a:p>
          <a:p>
            <a:pPr indent="0" lvl="0" marL="914400" rtl="0" algn="l">
              <a:spcBef>
                <a:spcPts val="1600"/>
              </a:spcBef>
              <a:spcAft>
                <a:spcPts val="1600"/>
              </a:spcAft>
              <a:buNone/>
            </a:pPr>
            <a:r>
              <a:t/>
            </a:r>
            <a:endParaRPr/>
          </a:p>
        </p:txBody>
      </p:sp>
      <p:pic>
        <p:nvPicPr>
          <p:cNvPr id="348" name="Google Shape;348;p42"/>
          <p:cNvPicPr preferRelativeResize="0"/>
          <p:nvPr/>
        </p:nvPicPr>
        <p:blipFill>
          <a:blip r:embed="rId3">
            <a:alphaModFix/>
          </a:blip>
          <a:stretch>
            <a:fillRect/>
          </a:stretch>
        </p:blipFill>
        <p:spPr>
          <a:xfrm>
            <a:off x="7123038" y="524200"/>
            <a:ext cx="1990725" cy="1514475"/>
          </a:xfrm>
          <a:prstGeom prst="rect">
            <a:avLst/>
          </a:prstGeom>
          <a:noFill/>
          <a:ln>
            <a:noFill/>
          </a:ln>
        </p:spPr>
      </p:pic>
      <p:pic>
        <p:nvPicPr>
          <p:cNvPr id="349" name="Google Shape;349;p42"/>
          <p:cNvPicPr preferRelativeResize="0"/>
          <p:nvPr/>
        </p:nvPicPr>
        <p:blipFill>
          <a:blip r:embed="rId4">
            <a:alphaModFix/>
          </a:blip>
          <a:stretch>
            <a:fillRect/>
          </a:stretch>
        </p:blipFill>
        <p:spPr>
          <a:xfrm>
            <a:off x="5362325" y="2038676"/>
            <a:ext cx="3513725" cy="2995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type="title"/>
          </p:nvPr>
        </p:nvSpPr>
        <p:spPr>
          <a:xfrm>
            <a:off x="727750" y="711575"/>
            <a:ext cx="2739900" cy="18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Positional Feedback Display -</a:t>
            </a:r>
            <a:endParaRPr/>
          </a:p>
          <a:p>
            <a:pPr indent="0" lvl="0" marL="0" rtl="0" algn="l">
              <a:spcBef>
                <a:spcPts val="0"/>
              </a:spcBef>
              <a:spcAft>
                <a:spcPts val="0"/>
              </a:spcAft>
              <a:buNone/>
            </a:pPr>
            <a:r>
              <a:rPr lang="en"/>
              <a:t>Block Diagram</a:t>
            </a:r>
            <a:endParaRPr/>
          </a:p>
        </p:txBody>
      </p:sp>
      <p:pic>
        <p:nvPicPr>
          <p:cNvPr id="355" name="Google Shape;355;p43"/>
          <p:cNvPicPr preferRelativeResize="0"/>
          <p:nvPr/>
        </p:nvPicPr>
        <p:blipFill>
          <a:blip r:embed="rId3">
            <a:alphaModFix/>
          </a:blip>
          <a:stretch>
            <a:fillRect/>
          </a:stretch>
        </p:blipFill>
        <p:spPr>
          <a:xfrm>
            <a:off x="3467650" y="489301"/>
            <a:ext cx="5676351" cy="4305125"/>
          </a:xfrm>
          <a:prstGeom prst="rect">
            <a:avLst/>
          </a:prstGeom>
          <a:noFill/>
          <a:ln>
            <a:noFill/>
          </a:ln>
        </p:spPr>
      </p:pic>
      <p:sp>
        <p:nvSpPr>
          <p:cNvPr id="356" name="Google Shape;356;p43"/>
          <p:cNvSpPr/>
          <p:nvPr/>
        </p:nvSpPr>
        <p:spPr>
          <a:xfrm>
            <a:off x="5822120" y="2154901"/>
            <a:ext cx="1397400" cy="25563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4"/>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 Positional Feedback Display</a:t>
            </a:r>
            <a:endParaRPr/>
          </a:p>
        </p:txBody>
      </p:sp>
      <p:sp>
        <p:nvSpPr>
          <p:cNvPr id="362" name="Google Shape;362;p44"/>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CPU, LCD display module, button</a:t>
            </a:r>
            <a:endParaRPr/>
          </a:p>
          <a:p>
            <a:pPr indent="-311150" lvl="0" marL="457200" rtl="0" algn="l">
              <a:spcBef>
                <a:spcPts val="0"/>
              </a:spcBef>
              <a:spcAft>
                <a:spcPts val="0"/>
              </a:spcAft>
              <a:buSzPts val="1300"/>
              <a:buChar char="●"/>
            </a:pPr>
            <a:r>
              <a:rPr lang="en"/>
              <a:t>Displays data from the IMU and any additional statistics derived from it</a:t>
            </a:r>
            <a:endParaRPr/>
          </a:p>
        </p:txBody>
      </p:sp>
      <p:pic>
        <p:nvPicPr>
          <p:cNvPr id="363" name="Google Shape;363;p44"/>
          <p:cNvPicPr preferRelativeResize="0"/>
          <p:nvPr/>
        </p:nvPicPr>
        <p:blipFill>
          <a:blip r:embed="rId3">
            <a:alphaModFix/>
          </a:blip>
          <a:stretch>
            <a:fillRect/>
          </a:stretch>
        </p:blipFill>
        <p:spPr>
          <a:xfrm>
            <a:off x="4572149" y="1066346"/>
            <a:ext cx="4572000" cy="3467554"/>
          </a:xfrm>
          <a:prstGeom prst="rect">
            <a:avLst/>
          </a:prstGeom>
          <a:noFill/>
          <a:ln>
            <a:noFill/>
          </a:ln>
        </p:spPr>
      </p:pic>
      <p:sp>
        <p:nvSpPr>
          <p:cNvPr id="364" name="Google Shape;364;p44"/>
          <p:cNvSpPr/>
          <p:nvPr/>
        </p:nvSpPr>
        <p:spPr>
          <a:xfrm>
            <a:off x="6468550" y="2407900"/>
            <a:ext cx="1125600" cy="20589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16x2 LCD character display </a:t>
            </a:r>
            <a:endParaRPr/>
          </a:p>
          <a:p>
            <a:pPr indent="-311150" lvl="0" marL="457200" rtl="0" algn="l">
              <a:spcBef>
                <a:spcPts val="0"/>
              </a:spcBef>
              <a:spcAft>
                <a:spcPts val="0"/>
              </a:spcAft>
              <a:buSzPts val="1300"/>
              <a:buChar char="●"/>
            </a:pPr>
            <a:r>
              <a:rPr lang="en"/>
              <a:t>Receives data from CPU over a serial connection</a:t>
            </a:r>
            <a:endParaRPr/>
          </a:p>
          <a:p>
            <a:pPr indent="-311150" lvl="0" marL="457200" rtl="0" algn="l">
              <a:spcBef>
                <a:spcPts val="0"/>
              </a:spcBef>
              <a:spcAft>
                <a:spcPts val="0"/>
              </a:spcAft>
              <a:buSzPts val="1300"/>
              <a:buChar char="●"/>
            </a:pPr>
            <a:r>
              <a:rPr lang="en"/>
              <a:t>Info to show on the display</a:t>
            </a:r>
            <a:endParaRPr/>
          </a:p>
          <a:p>
            <a:pPr indent="-298450" lvl="1" marL="914400" rtl="0" algn="l">
              <a:spcBef>
                <a:spcPts val="0"/>
              </a:spcBef>
              <a:spcAft>
                <a:spcPts val="0"/>
              </a:spcAft>
              <a:buSzPts val="1100"/>
              <a:buChar char="○"/>
            </a:pPr>
            <a:r>
              <a:rPr lang="en"/>
              <a:t>Total distance traveled from start, average speed, average acceleration, etc.</a:t>
            </a:r>
            <a:endParaRPr/>
          </a:p>
          <a:p>
            <a:pPr indent="-298450" lvl="1" marL="914400" rtl="0" algn="l">
              <a:spcBef>
                <a:spcPts val="0"/>
              </a:spcBef>
              <a:spcAft>
                <a:spcPts val="0"/>
              </a:spcAft>
              <a:buSzPts val="1100"/>
              <a:buChar char="○"/>
            </a:pPr>
            <a:r>
              <a:rPr lang="en"/>
              <a:t>Will need to calculate some of these values from the acceleration-velocity-position data</a:t>
            </a:r>
            <a:endParaRPr/>
          </a:p>
          <a:p>
            <a:pPr indent="-311150" lvl="0" marL="457200" rtl="0" algn="l">
              <a:spcBef>
                <a:spcPts val="0"/>
              </a:spcBef>
              <a:spcAft>
                <a:spcPts val="0"/>
              </a:spcAft>
              <a:buSzPts val="1300"/>
              <a:buChar char="●"/>
            </a:pPr>
            <a:r>
              <a:rPr lang="en"/>
              <a:t>The corresponding push button will be used to cycle through which statistic is displayed</a:t>
            </a:r>
            <a:endParaRPr/>
          </a:p>
          <a:p>
            <a:pPr indent="0" lvl="0" marL="457200" rtl="0" algn="l">
              <a:spcBef>
                <a:spcPts val="1600"/>
              </a:spcBef>
              <a:spcAft>
                <a:spcPts val="1600"/>
              </a:spcAft>
              <a:buNone/>
            </a:pPr>
            <a:r>
              <a:t/>
            </a:r>
            <a:endParaRPr/>
          </a:p>
        </p:txBody>
      </p:sp>
      <p:sp>
        <p:nvSpPr>
          <p:cNvPr id="370" name="Google Shape;370;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LCD Character Display</a:t>
            </a:r>
            <a:endParaRPr/>
          </a:p>
        </p:txBody>
      </p:sp>
      <p:pic>
        <p:nvPicPr>
          <p:cNvPr id="371" name="Google Shape;371;p45"/>
          <p:cNvPicPr preferRelativeResize="0"/>
          <p:nvPr/>
        </p:nvPicPr>
        <p:blipFill>
          <a:blip r:embed="rId3">
            <a:alphaModFix/>
          </a:blip>
          <a:stretch>
            <a:fillRect/>
          </a:stretch>
        </p:blipFill>
        <p:spPr>
          <a:xfrm>
            <a:off x="5502375" y="848200"/>
            <a:ext cx="3136725" cy="1476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 - Log Export</a:t>
            </a:r>
            <a:endParaRPr/>
          </a:p>
        </p:txBody>
      </p:sp>
      <p:sp>
        <p:nvSpPr>
          <p:cNvPr id="377" name="Google Shape;377;p46"/>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CPU, 4-pin header, button</a:t>
            </a:r>
            <a:endParaRPr/>
          </a:p>
          <a:p>
            <a:pPr indent="-311150" lvl="0" marL="457200" rtl="0" algn="l">
              <a:spcBef>
                <a:spcPts val="0"/>
              </a:spcBef>
              <a:spcAft>
                <a:spcPts val="0"/>
              </a:spcAft>
              <a:buSzPts val="1300"/>
              <a:buChar char="●"/>
            </a:pPr>
            <a:r>
              <a:rPr lang="en"/>
              <a:t>Stretch goal</a:t>
            </a:r>
            <a:endParaRPr/>
          </a:p>
          <a:p>
            <a:pPr indent="-311150" lvl="0" marL="457200" rtl="0" algn="l">
              <a:spcBef>
                <a:spcPts val="0"/>
              </a:spcBef>
              <a:spcAft>
                <a:spcPts val="0"/>
              </a:spcAft>
              <a:buSzPts val="1300"/>
              <a:buChar char="●"/>
            </a:pPr>
            <a:r>
              <a:rPr lang="en"/>
              <a:t>Exports a log of the car’s travel data to an external computer over a serial UART connection</a:t>
            </a:r>
            <a:endParaRPr/>
          </a:p>
          <a:p>
            <a:pPr indent="-311150" lvl="0" marL="457200" rtl="0" algn="l">
              <a:spcBef>
                <a:spcPts val="0"/>
              </a:spcBef>
              <a:spcAft>
                <a:spcPts val="0"/>
              </a:spcAft>
              <a:buSzPts val="1300"/>
              <a:buChar char="●"/>
            </a:pPr>
            <a:r>
              <a:rPr lang="en"/>
              <a:t>Exporting process is triggered on the corresponding push button signal</a:t>
            </a:r>
            <a:endParaRPr/>
          </a:p>
        </p:txBody>
      </p:sp>
      <p:pic>
        <p:nvPicPr>
          <p:cNvPr id="378" name="Google Shape;378;p46"/>
          <p:cNvPicPr preferRelativeResize="0"/>
          <p:nvPr/>
        </p:nvPicPr>
        <p:blipFill>
          <a:blip r:embed="rId3">
            <a:alphaModFix/>
          </a:blip>
          <a:stretch>
            <a:fillRect/>
          </a:stretch>
        </p:blipFill>
        <p:spPr>
          <a:xfrm>
            <a:off x="4571999" y="1066346"/>
            <a:ext cx="4572000" cy="3467554"/>
          </a:xfrm>
          <a:prstGeom prst="rect">
            <a:avLst/>
          </a:prstGeom>
          <a:noFill/>
          <a:ln>
            <a:noFill/>
          </a:ln>
        </p:spPr>
      </p:pic>
      <p:cxnSp>
        <p:nvCxnSpPr>
          <p:cNvPr id="379" name="Google Shape;379;p46"/>
          <p:cNvCxnSpPr/>
          <p:nvPr/>
        </p:nvCxnSpPr>
        <p:spPr>
          <a:xfrm rot="10800000">
            <a:off x="8784000" y="3191175"/>
            <a:ext cx="14100" cy="1282200"/>
          </a:xfrm>
          <a:prstGeom prst="straightConnector1">
            <a:avLst/>
          </a:prstGeom>
          <a:noFill/>
          <a:ln cap="flat" cmpd="sng" w="38100">
            <a:solidFill>
              <a:srgbClr val="FF9900"/>
            </a:solidFill>
            <a:prstDash val="solid"/>
            <a:round/>
            <a:headEnd len="med" w="med" type="none"/>
            <a:tailEnd len="med" w="med" type="none"/>
          </a:ln>
        </p:spPr>
      </p:cxnSp>
      <p:cxnSp>
        <p:nvCxnSpPr>
          <p:cNvPr id="380" name="Google Shape;380;p46"/>
          <p:cNvCxnSpPr/>
          <p:nvPr/>
        </p:nvCxnSpPr>
        <p:spPr>
          <a:xfrm>
            <a:off x="7223700" y="2393650"/>
            <a:ext cx="1574400" cy="826200"/>
          </a:xfrm>
          <a:prstGeom prst="straightConnector1">
            <a:avLst/>
          </a:prstGeom>
          <a:noFill/>
          <a:ln cap="flat" cmpd="sng" w="38100">
            <a:solidFill>
              <a:srgbClr val="FF9900"/>
            </a:solidFill>
            <a:prstDash val="solid"/>
            <a:round/>
            <a:headEnd len="med" w="med" type="none"/>
            <a:tailEnd len="med" w="med" type="none"/>
          </a:ln>
        </p:spPr>
      </p:cxnSp>
      <p:cxnSp>
        <p:nvCxnSpPr>
          <p:cNvPr id="381" name="Google Shape;381;p46"/>
          <p:cNvCxnSpPr/>
          <p:nvPr/>
        </p:nvCxnSpPr>
        <p:spPr>
          <a:xfrm>
            <a:off x="6461425" y="2400775"/>
            <a:ext cx="783600" cy="7200"/>
          </a:xfrm>
          <a:prstGeom prst="straightConnector1">
            <a:avLst/>
          </a:prstGeom>
          <a:noFill/>
          <a:ln cap="flat" cmpd="sng" w="38100">
            <a:solidFill>
              <a:srgbClr val="FF9900"/>
            </a:solidFill>
            <a:prstDash val="solid"/>
            <a:round/>
            <a:headEnd len="med" w="med" type="none"/>
            <a:tailEnd len="med" w="med" type="none"/>
          </a:ln>
        </p:spPr>
      </p:cxnSp>
      <p:cxnSp>
        <p:nvCxnSpPr>
          <p:cNvPr id="382" name="Google Shape;382;p46"/>
          <p:cNvCxnSpPr/>
          <p:nvPr/>
        </p:nvCxnSpPr>
        <p:spPr>
          <a:xfrm>
            <a:off x="7743750" y="4459600"/>
            <a:ext cx="1061400" cy="0"/>
          </a:xfrm>
          <a:prstGeom prst="straightConnector1">
            <a:avLst/>
          </a:prstGeom>
          <a:noFill/>
          <a:ln cap="flat" cmpd="sng" w="38100">
            <a:solidFill>
              <a:srgbClr val="FF9900"/>
            </a:solidFill>
            <a:prstDash val="solid"/>
            <a:round/>
            <a:headEnd len="med" w="med" type="none"/>
            <a:tailEnd len="med" w="med" type="none"/>
          </a:ln>
        </p:spPr>
      </p:cxnSp>
      <p:cxnSp>
        <p:nvCxnSpPr>
          <p:cNvPr id="383" name="Google Shape;383;p46"/>
          <p:cNvCxnSpPr/>
          <p:nvPr/>
        </p:nvCxnSpPr>
        <p:spPr>
          <a:xfrm rot="10800000">
            <a:off x="7722325" y="3148875"/>
            <a:ext cx="14100" cy="1324500"/>
          </a:xfrm>
          <a:prstGeom prst="straightConnector1">
            <a:avLst/>
          </a:prstGeom>
          <a:noFill/>
          <a:ln cap="flat" cmpd="sng" w="38100">
            <a:solidFill>
              <a:srgbClr val="FF9900"/>
            </a:solidFill>
            <a:prstDash val="solid"/>
            <a:round/>
            <a:headEnd len="med" w="med" type="none"/>
            <a:tailEnd len="med" w="med" type="none"/>
          </a:ln>
        </p:spPr>
      </p:cxnSp>
      <p:cxnSp>
        <p:nvCxnSpPr>
          <p:cNvPr id="384" name="Google Shape;384;p46"/>
          <p:cNvCxnSpPr/>
          <p:nvPr/>
        </p:nvCxnSpPr>
        <p:spPr>
          <a:xfrm>
            <a:off x="6489925" y="3134550"/>
            <a:ext cx="1232400" cy="14100"/>
          </a:xfrm>
          <a:prstGeom prst="straightConnector1">
            <a:avLst/>
          </a:prstGeom>
          <a:noFill/>
          <a:ln cap="flat" cmpd="sng" w="38100">
            <a:solidFill>
              <a:srgbClr val="FF9900"/>
            </a:solidFill>
            <a:prstDash val="solid"/>
            <a:round/>
            <a:headEnd len="med" w="med" type="none"/>
            <a:tailEnd len="med" w="med" type="none"/>
          </a:ln>
        </p:spPr>
      </p:cxnSp>
      <p:cxnSp>
        <p:nvCxnSpPr>
          <p:cNvPr id="385" name="Google Shape;385;p46"/>
          <p:cNvCxnSpPr/>
          <p:nvPr/>
        </p:nvCxnSpPr>
        <p:spPr>
          <a:xfrm rot="10800000">
            <a:off x="6461575" y="2400675"/>
            <a:ext cx="14100" cy="741000"/>
          </a:xfrm>
          <a:prstGeom prst="straightConnector1">
            <a:avLst/>
          </a:prstGeom>
          <a:noFill/>
          <a:ln cap="flat" cmpd="sng" w="38100">
            <a:solidFill>
              <a:srgbClr val="FF9900"/>
            </a:solidFill>
            <a:prstDash val="solid"/>
            <a:round/>
            <a:headEnd len="med" w="med" type="none"/>
            <a:tailEnd len="med" w="med"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RS232 Shifter</a:t>
            </a:r>
            <a:endParaRPr/>
          </a:p>
        </p:txBody>
      </p:sp>
      <p:sp>
        <p:nvSpPr>
          <p:cNvPr id="391" name="Google Shape;391;p47"/>
          <p:cNvSpPr txBox="1"/>
          <p:nvPr>
            <p:ph idx="1" type="body"/>
          </p:nvPr>
        </p:nvSpPr>
        <p:spPr>
          <a:xfrm>
            <a:off x="729450" y="2078875"/>
            <a:ext cx="46092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Allows our board to communicate with a computer</a:t>
            </a:r>
            <a:endParaRPr/>
          </a:p>
          <a:p>
            <a:pPr indent="-311150" lvl="0" marL="457200" rtl="0" algn="l">
              <a:spcBef>
                <a:spcPts val="0"/>
              </a:spcBef>
              <a:spcAft>
                <a:spcPts val="0"/>
              </a:spcAft>
              <a:buSzPts val="1300"/>
              <a:buChar char="-"/>
            </a:pPr>
            <a:r>
              <a:rPr lang="en"/>
              <a:t>4-pin header on the board connects to this module</a:t>
            </a:r>
            <a:endParaRPr/>
          </a:p>
          <a:p>
            <a:pPr indent="-311150" lvl="0" marL="457200" rtl="0" algn="l">
              <a:spcBef>
                <a:spcPts val="0"/>
              </a:spcBef>
              <a:spcAft>
                <a:spcPts val="0"/>
              </a:spcAft>
              <a:buSzPts val="1300"/>
              <a:buChar char="-"/>
            </a:pPr>
            <a:r>
              <a:rPr lang="en"/>
              <a:t>Adapts a 9-pin Serial connection to a USB 2.0 port</a:t>
            </a:r>
            <a:endParaRPr/>
          </a:p>
          <a:p>
            <a:pPr indent="-311150" lvl="0" marL="457200" rtl="0" algn="l">
              <a:spcBef>
                <a:spcPts val="0"/>
              </a:spcBef>
              <a:spcAft>
                <a:spcPts val="0"/>
              </a:spcAft>
              <a:buSzPts val="1300"/>
              <a:buChar char="-"/>
            </a:pPr>
            <a:r>
              <a:rPr lang="en"/>
              <a:t>Export travel logs stored on the CPU are transferred to a computer</a:t>
            </a:r>
            <a:endParaRPr/>
          </a:p>
        </p:txBody>
      </p:sp>
      <p:pic>
        <p:nvPicPr>
          <p:cNvPr descr="Sabrent USB 2.0 to Serial (9-Pin) DB-9 RS-232 Converter Cable, Prolific Chipset, Hexnuts, [Windows 10/8.1/8/7/VISTA/XP, Mac OS X 10.6 and Above] 2.5 Feet (CB-DB9P)" id="392" name="Google Shape;392;p47"/>
          <p:cNvPicPr preferRelativeResize="0"/>
          <p:nvPr/>
        </p:nvPicPr>
        <p:blipFill>
          <a:blip r:embed="rId3">
            <a:alphaModFix/>
          </a:blip>
          <a:stretch>
            <a:fillRect/>
          </a:stretch>
        </p:blipFill>
        <p:spPr>
          <a:xfrm>
            <a:off x="6538475" y="2812025"/>
            <a:ext cx="2363050" cy="2086300"/>
          </a:xfrm>
          <a:prstGeom prst="rect">
            <a:avLst/>
          </a:prstGeom>
          <a:noFill/>
          <a:ln>
            <a:noFill/>
          </a:ln>
        </p:spPr>
      </p:pic>
      <p:pic>
        <p:nvPicPr>
          <p:cNvPr id="393" name="Google Shape;393;p47"/>
          <p:cNvPicPr preferRelativeResize="0"/>
          <p:nvPr/>
        </p:nvPicPr>
        <p:blipFill>
          <a:blip r:embed="rId4">
            <a:alphaModFix/>
          </a:blip>
          <a:stretch>
            <a:fillRect/>
          </a:stretch>
        </p:blipFill>
        <p:spPr>
          <a:xfrm>
            <a:off x="5338763" y="1628775"/>
            <a:ext cx="2581275" cy="1581150"/>
          </a:xfrm>
          <a:prstGeom prst="rect">
            <a:avLst/>
          </a:prstGeom>
          <a:noFill/>
          <a:ln>
            <a:noFill/>
          </a:ln>
        </p:spPr>
      </p:pic>
      <p:sp>
        <p:nvSpPr>
          <p:cNvPr id="394" name="Google Shape;394;p47"/>
          <p:cNvSpPr txBox="1"/>
          <p:nvPr/>
        </p:nvSpPr>
        <p:spPr>
          <a:xfrm>
            <a:off x="6649027" y="2909630"/>
            <a:ext cx="2176200" cy="192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br>
              <a:rPr lang="en"/>
            </a:br>
            <a:r>
              <a:rPr lang="en"/>
              <a:t> 	 	</a:t>
            </a:r>
            <a:br>
              <a:rPr lang="en"/>
            </a:br>
            <a:r>
              <a:rPr lang="en"/>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346875" y="606625"/>
            <a:ext cx="4851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a:t>
            </a:r>
            <a:endParaRPr/>
          </a:p>
        </p:txBody>
      </p:sp>
      <p:pic>
        <p:nvPicPr>
          <p:cNvPr id="400" name="Google Shape;400;p48"/>
          <p:cNvPicPr preferRelativeResize="0"/>
          <p:nvPr/>
        </p:nvPicPr>
        <p:blipFill>
          <a:blip r:embed="rId3">
            <a:alphaModFix/>
          </a:blip>
          <a:stretch>
            <a:fillRect/>
          </a:stretch>
        </p:blipFill>
        <p:spPr>
          <a:xfrm>
            <a:off x="3941750" y="-1"/>
            <a:ext cx="5202248" cy="51435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49"/>
          <p:cNvPicPr preferRelativeResize="0"/>
          <p:nvPr/>
        </p:nvPicPr>
        <p:blipFill>
          <a:blip r:embed="rId3">
            <a:alphaModFix/>
          </a:blip>
          <a:stretch>
            <a:fillRect/>
          </a:stretch>
        </p:blipFill>
        <p:spPr>
          <a:xfrm>
            <a:off x="0" y="215786"/>
            <a:ext cx="9143999" cy="47119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50"/>
          <p:cNvPicPr preferRelativeResize="0"/>
          <p:nvPr/>
        </p:nvPicPr>
        <p:blipFill>
          <a:blip r:embed="rId3">
            <a:alphaModFix/>
          </a:blip>
          <a:stretch>
            <a:fillRect/>
          </a:stretch>
        </p:blipFill>
        <p:spPr>
          <a:xfrm>
            <a:off x="0" y="281478"/>
            <a:ext cx="9144002" cy="458053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1"/>
          <p:cNvPicPr preferRelativeResize="0"/>
          <p:nvPr/>
        </p:nvPicPr>
        <p:blipFill>
          <a:blip r:embed="rId3">
            <a:alphaModFix/>
          </a:blip>
          <a:stretch>
            <a:fillRect/>
          </a:stretch>
        </p:blipFill>
        <p:spPr>
          <a:xfrm>
            <a:off x="0" y="242938"/>
            <a:ext cx="9144000" cy="4657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7650" y="64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Stretch Goals</a:t>
            </a:r>
            <a:endParaRPr/>
          </a:p>
        </p:txBody>
      </p:sp>
      <p:sp>
        <p:nvSpPr>
          <p:cNvPr id="108" name="Google Shape;108;p16"/>
          <p:cNvSpPr txBox="1"/>
          <p:nvPr>
            <p:ph idx="1" type="body"/>
          </p:nvPr>
        </p:nvSpPr>
        <p:spPr>
          <a:xfrm>
            <a:off x="729450" y="1367800"/>
            <a:ext cx="7688700" cy="297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Advanced obstacle reaction</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get accurate obstacle readings while car is in motion</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detect if obstacle is moving or stationary</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back up from approaching obstacle</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wait out through traffic</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add another motion sensor, detect moving obstacles via triangulation/sensor differences, avoidance swerving</a:t>
            </a:r>
            <a:endParaRPr sz="1400">
              <a:solidFill>
                <a:srgbClr val="233A44"/>
              </a:solidFill>
              <a:latin typeface="Calibri"/>
              <a:ea typeface="Calibri"/>
              <a:cs typeface="Calibri"/>
              <a:sym typeface="Calibri"/>
            </a:endParaRPr>
          </a:p>
          <a:p>
            <a:pPr indent="-317500" lvl="0" marL="4572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Log exporting via serial UART cable</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exporting functions triggered with a button press when plugged in</a:t>
            </a:r>
            <a:endParaRPr sz="1400">
              <a:solidFill>
                <a:srgbClr val="233A44"/>
              </a:solidFill>
              <a:latin typeface="Calibri"/>
              <a:ea typeface="Calibri"/>
              <a:cs typeface="Calibri"/>
              <a:sym typeface="Calibri"/>
            </a:endParaRPr>
          </a:p>
          <a:p>
            <a:pPr indent="-317500" lvl="1" marL="914400" rtl="0" algn="l">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draw a map using x-y position data from a run and export the picture</a:t>
            </a:r>
            <a:endParaRPr sz="1400">
              <a:solidFill>
                <a:srgbClr val="233A44"/>
              </a:solidFill>
              <a:latin typeface="Calibri"/>
              <a:ea typeface="Calibri"/>
              <a:cs typeface="Calibri"/>
              <a:sym typeface="Calibri"/>
            </a:endParaRPr>
          </a:p>
          <a:p>
            <a:pPr indent="0" lvl="0" marL="457200" rtl="0" algn="l">
              <a:spcBef>
                <a:spcPts val="1600"/>
              </a:spcBef>
              <a:spcAft>
                <a:spcPts val="0"/>
              </a:spcAft>
              <a:buNone/>
            </a:pPr>
            <a:r>
              <a:t/>
            </a:r>
            <a:endParaRPr sz="1400">
              <a:solidFill>
                <a:srgbClr val="233A44"/>
              </a:solidFill>
              <a:latin typeface="Calibri"/>
              <a:ea typeface="Calibri"/>
              <a:cs typeface="Calibri"/>
              <a:sym typeface="Calibri"/>
            </a:endParaRPr>
          </a:p>
          <a:p>
            <a:pPr indent="0" lvl="0" marL="0" rtl="0" algn="l">
              <a:spcBef>
                <a:spcPts val="1600"/>
              </a:spcBef>
              <a:spcAft>
                <a:spcPts val="1600"/>
              </a:spcAft>
              <a:buNone/>
            </a:pPr>
            <a:r>
              <a:t/>
            </a:r>
            <a:endParaRPr>
              <a:latin typeface="Calibri"/>
              <a:ea typeface="Calibri"/>
              <a:cs typeface="Calibri"/>
              <a:sym typeface="Calibri"/>
            </a:endParaRPr>
          </a:p>
        </p:txBody>
      </p:sp>
      <p:sp>
        <p:nvSpPr>
          <p:cNvPr id="109" name="Google Shape;109;p16"/>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346875" y="682825"/>
            <a:ext cx="2477100" cy="10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Board Layout</a:t>
            </a:r>
            <a:endParaRPr/>
          </a:p>
        </p:txBody>
      </p:sp>
      <p:pic>
        <p:nvPicPr>
          <p:cNvPr id="421" name="Google Shape;421;p52"/>
          <p:cNvPicPr preferRelativeResize="0"/>
          <p:nvPr/>
        </p:nvPicPr>
        <p:blipFill>
          <a:blip r:embed="rId3">
            <a:alphaModFix/>
          </a:blip>
          <a:stretch>
            <a:fillRect/>
          </a:stretch>
        </p:blipFill>
        <p:spPr>
          <a:xfrm>
            <a:off x="2819490" y="0"/>
            <a:ext cx="6324511" cy="51434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 Sensor Array - Board Layout</a:t>
            </a:r>
            <a:endParaRPr/>
          </a:p>
        </p:txBody>
      </p:sp>
      <p:pic>
        <p:nvPicPr>
          <p:cNvPr id="427" name="Google Shape;427;p53"/>
          <p:cNvPicPr preferRelativeResize="0"/>
          <p:nvPr/>
        </p:nvPicPr>
        <p:blipFill>
          <a:blip r:embed="rId3">
            <a:alphaModFix/>
          </a:blip>
          <a:stretch>
            <a:fillRect/>
          </a:stretch>
        </p:blipFill>
        <p:spPr>
          <a:xfrm>
            <a:off x="0" y="2205725"/>
            <a:ext cx="9144001" cy="235698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endParaRPr/>
          </a:p>
        </p:txBody>
      </p:sp>
      <p:sp>
        <p:nvSpPr>
          <p:cNvPr id="115" name="Google Shape;115;p17"/>
          <p:cNvSpPr txBox="1"/>
          <p:nvPr>
            <p:ph idx="1" type="body"/>
          </p:nvPr>
        </p:nvSpPr>
        <p:spPr>
          <a:xfrm>
            <a:off x="729450" y="1774075"/>
            <a:ext cx="7688700" cy="285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233A44"/>
              </a:buClr>
              <a:buSzPts val="1300"/>
              <a:buFont typeface="Lato"/>
              <a:buChar char="-"/>
            </a:pPr>
            <a:r>
              <a:rPr lang="en">
                <a:solidFill>
                  <a:srgbClr val="233A44"/>
                </a:solidFill>
              </a:rPr>
              <a:t>Atmel Studio 7</a:t>
            </a:r>
            <a:endParaRPr>
              <a:solidFill>
                <a:srgbClr val="233A44"/>
              </a:solidFill>
            </a:endParaRPr>
          </a:p>
          <a:p>
            <a:pPr indent="-298450" lvl="1" marL="914400" rtl="0" algn="l">
              <a:spcBef>
                <a:spcPts val="0"/>
              </a:spcBef>
              <a:spcAft>
                <a:spcPts val="0"/>
              </a:spcAft>
              <a:buClr>
                <a:srgbClr val="233A44"/>
              </a:buClr>
              <a:buSzPts val="1100"/>
              <a:buFont typeface="Calibri"/>
              <a:buChar char="-"/>
            </a:pPr>
            <a:r>
              <a:rPr lang="en">
                <a:solidFill>
                  <a:srgbClr val="233A44"/>
                </a:solidFill>
              </a:rPr>
              <a:t>IDE to program the </a:t>
            </a:r>
            <a:r>
              <a:rPr lang="en"/>
              <a:t>AT32UC3C2512C-A2UT-ND</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Allows us to program and debug code for the car</a:t>
            </a:r>
            <a:endParaRPr>
              <a:solidFill>
                <a:srgbClr val="233A44"/>
              </a:solidFill>
            </a:endParaRPr>
          </a:p>
          <a:p>
            <a:pPr indent="-311150" lvl="0" marL="457200" rtl="0" algn="l">
              <a:spcBef>
                <a:spcPts val="0"/>
              </a:spcBef>
              <a:spcAft>
                <a:spcPts val="0"/>
              </a:spcAft>
              <a:buClr>
                <a:srgbClr val="233A44"/>
              </a:buClr>
              <a:buSzPts val="1300"/>
              <a:buFont typeface="Lato"/>
              <a:buChar char="-"/>
            </a:pPr>
            <a:r>
              <a:rPr lang="en">
                <a:solidFill>
                  <a:srgbClr val="233A44"/>
                </a:solidFill>
              </a:rPr>
              <a:t>Will be using the Atmel-ICE Basic JTAG Programmer</a:t>
            </a:r>
            <a:endParaRPr>
              <a:solidFill>
                <a:srgbClr val="233A44"/>
              </a:solidFill>
            </a:endParaRPr>
          </a:p>
          <a:p>
            <a:pPr indent="-298450" lvl="1" marL="914400" rtl="0" algn="l">
              <a:spcBef>
                <a:spcPts val="0"/>
              </a:spcBef>
              <a:spcAft>
                <a:spcPts val="0"/>
              </a:spcAft>
              <a:buClr>
                <a:srgbClr val="233A44"/>
              </a:buClr>
              <a:buSzPts val="1100"/>
              <a:buFont typeface="Lato"/>
              <a:buChar char="-"/>
            </a:pPr>
            <a:r>
              <a:rPr lang="en">
                <a:solidFill>
                  <a:srgbClr val="233A44"/>
                </a:solidFill>
              </a:rPr>
              <a:t>Using a micro B cable to connect the programmer and computer</a:t>
            </a:r>
            <a:endParaRPr>
              <a:solidFill>
                <a:srgbClr val="233A44"/>
              </a:solidFill>
            </a:endParaRPr>
          </a:p>
          <a:p>
            <a:pPr indent="-298450" lvl="1" marL="914400" rtl="0" algn="l">
              <a:spcBef>
                <a:spcPts val="0"/>
              </a:spcBef>
              <a:spcAft>
                <a:spcPts val="0"/>
              </a:spcAft>
              <a:buClr>
                <a:srgbClr val="233A44"/>
              </a:buClr>
              <a:buSzPts val="1100"/>
              <a:buFont typeface="Lato"/>
              <a:buChar char="-"/>
            </a:pPr>
            <a:r>
              <a:rPr lang="en">
                <a:solidFill>
                  <a:srgbClr val="233A44"/>
                </a:solidFill>
              </a:rPr>
              <a:t>Connects to our board through a 2x5 male pin header</a:t>
            </a:r>
            <a:endParaRPr>
              <a:solidFill>
                <a:srgbClr val="233A44"/>
              </a:solidFill>
            </a:endParaRPr>
          </a:p>
          <a:p>
            <a:pPr indent="0" lvl="0" marL="914400" rtl="0" algn="l">
              <a:spcBef>
                <a:spcPts val="1600"/>
              </a:spcBef>
              <a:spcAft>
                <a:spcPts val="0"/>
              </a:spcAft>
              <a:buNone/>
            </a:pPr>
            <a:r>
              <a:rPr lang="en">
                <a:solidFill>
                  <a:srgbClr val="233A44"/>
                </a:solidFill>
              </a:rPr>
              <a:t>    </a:t>
            </a:r>
            <a:endParaRPr>
              <a:solidFill>
                <a:srgbClr val="233A44"/>
              </a:solidFill>
            </a:endParaRPr>
          </a:p>
          <a:p>
            <a:pPr indent="0" lvl="0" marL="914400" rtl="0" algn="l">
              <a:spcBef>
                <a:spcPts val="1600"/>
              </a:spcBef>
              <a:spcAft>
                <a:spcPts val="0"/>
              </a:spcAft>
              <a:buNone/>
            </a:pPr>
            <a:r>
              <a:rPr lang="en">
                <a:solidFill>
                  <a:srgbClr val="233A44"/>
                </a:solidFill>
              </a:rPr>
              <a:t> </a:t>
            </a:r>
            <a:endParaRPr>
              <a:solidFill>
                <a:srgbClr val="233A44"/>
              </a:solidFill>
            </a:endParaRPr>
          </a:p>
          <a:p>
            <a:pPr indent="-298450" lvl="1" marL="914400" rtl="0" algn="l">
              <a:spcBef>
                <a:spcPts val="1600"/>
              </a:spcBef>
              <a:spcAft>
                <a:spcPts val="0"/>
              </a:spcAft>
              <a:buClr>
                <a:srgbClr val="233A44"/>
              </a:buClr>
              <a:buSzPts val="1100"/>
              <a:buFont typeface="Calibri"/>
              <a:buChar char="-"/>
            </a:pPr>
            <a:r>
              <a:rPr lang="en">
                <a:solidFill>
                  <a:srgbClr val="233A44"/>
                </a:solidFill>
              </a:rPr>
              <a:t>Will not be using (NC), (TRST), or /RESET pins</a:t>
            </a:r>
            <a:endParaRPr>
              <a:solidFill>
                <a:srgbClr val="233A44"/>
              </a:solidFill>
            </a:endParaRPr>
          </a:p>
        </p:txBody>
      </p:sp>
      <p:pic>
        <p:nvPicPr>
          <p:cNvPr id="116" name="Google Shape;116;p17"/>
          <p:cNvPicPr preferRelativeResize="0"/>
          <p:nvPr/>
        </p:nvPicPr>
        <p:blipFill>
          <a:blip r:embed="rId3">
            <a:alphaModFix/>
          </a:blip>
          <a:stretch>
            <a:fillRect/>
          </a:stretch>
        </p:blipFill>
        <p:spPr>
          <a:xfrm>
            <a:off x="5986050" y="3482075"/>
            <a:ext cx="2947451" cy="1560150"/>
          </a:xfrm>
          <a:prstGeom prst="rect">
            <a:avLst/>
          </a:prstGeom>
          <a:noFill/>
          <a:ln>
            <a:noFill/>
          </a:ln>
        </p:spPr>
      </p:pic>
      <p:pic>
        <p:nvPicPr>
          <p:cNvPr id="117" name="Google Shape;117;p17"/>
          <p:cNvPicPr preferRelativeResize="0"/>
          <p:nvPr/>
        </p:nvPicPr>
        <p:blipFill>
          <a:blip r:embed="rId4">
            <a:alphaModFix/>
          </a:blip>
          <a:stretch>
            <a:fillRect/>
          </a:stretch>
        </p:blipFill>
        <p:spPr>
          <a:xfrm>
            <a:off x="5964326" y="568251"/>
            <a:ext cx="3109675" cy="2329675"/>
          </a:xfrm>
          <a:prstGeom prst="rect">
            <a:avLst/>
          </a:prstGeom>
          <a:noFill/>
          <a:ln>
            <a:noFill/>
          </a:ln>
        </p:spPr>
      </p:pic>
      <p:sp>
        <p:nvSpPr>
          <p:cNvPr id="118" name="Google Shape;118;p17"/>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CA</a:t>
            </a:r>
            <a:endParaRPr sz="800">
              <a:latin typeface="Lato"/>
              <a:ea typeface="Lato"/>
              <a:cs typeface="Lato"/>
              <a:sym typeface="Lato"/>
            </a:endParaRPr>
          </a:p>
        </p:txBody>
      </p:sp>
      <p:pic>
        <p:nvPicPr>
          <p:cNvPr id="119" name="Google Shape;119;p17"/>
          <p:cNvPicPr preferRelativeResize="0"/>
          <p:nvPr/>
        </p:nvPicPr>
        <p:blipFill rotWithShape="1">
          <a:blip r:embed="rId5">
            <a:alphaModFix/>
          </a:blip>
          <a:srcRect b="0" l="45694" r="32538" t="46426"/>
          <a:stretch/>
        </p:blipFill>
        <p:spPr>
          <a:xfrm>
            <a:off x="1676075" y="3137875"/>
            <a:ext cx="1206626" cy="96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17975" y="710475"/>
            <a:ext cx="2393700" cy="10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 Diagram</a:t>
            </a:r>
            <a:endParaRPr/>
          </a:p>
        </p:txBody>
      </p:sp>
      <p:pic>
        <p:nvPicPr>
          <p:cNvPr id="125" name="Google Shape;125;p18"/>
          <p:cNvPicPr preferRelativeResize="0"/>
          <p:nvPr/>
        </p:nvPicPr>
        <p:blipFill>
          <a:blip r:embed="rId3">
            <a:alphaModFix/>
          </a:blip>
          <a:stretch>
            <a:fillRect/>
          </a:stretch>
        </p:blipFill>
        <p:spPr>
          <a:xfrm>
            <a:off x="2171727" y="0"/>
            <a:ext cx="6781744" cy="5143499"/>
          </a:xfrm>
          <a:prstGeom prst="rect">
            <a:avLst/>
          </a:prstGeom>
          <a:noFill/>
          <a:ln>
            <a:noFill/>
          </a:ln>
        </p:spPr>
      </p:pic>
      <p:sp>
        <p:nvSpPr>
          <p:cNvPr id="126" name="Google Shape;126;p18"/>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EF</a:t>
            </a:r>
            <a:endParaRPr sz="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729450" y="1719150"/>
            <a:ext cx="7688700" cy="312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AT32UC3C2512C-A2UT-ND</a:t>
            </a:r>
            <a:endParaRPr/>
          </a:p>
          <a:p>
            <a:pPr indent="-298450" lvl="1" marL="914400" rtl="0" algn="l">
              <a:spcBef>
                <a:spcPts val="0"/>
              </a:spcBef>
              <a:spcAft>
                <a:spcPts val="0"/>
              </a:spcAft>
              <a:buSzPts val="1100"/>
              <a:buChar char="○"/>
            </a:pPr>
            <a:r>
              <a:rPr lang="en"/>
              <a:t>32-bit AVR microcontroller</a:t>
            </a:r>
            <a:endParaRPr/>
          </a:p>
          <a:p>
            <a:pPr indent="-298450" lvl="1" marL="914400" rtl="0" algn="l">
              <a:spcBef>
                <a:spcPts val="0"/>
              </a:spcBef>
              <a:spcAft>
                <a:spcPts val="0"/>
              </a:spcAft>
              <a:buSzPts val="1100"/>
              <a:buChar char="○"/>
            </a:pPr>
            <a:r>
              <a:rPr lang="en"/>
              <a:t>Operating Voltage of 3.3 V to 5 V</a:t>
            </a:r>
            <a:endParaRPr/>
          </a:p>
          <a:p>
            <a:pPr indent="-298450" lvl="2" marL="1371600" rtl="0" algn="l">
              <a:spcBef>
                <a:spcPts val="0"/>
              </a:spcBef>
              <a:spcAft>
                <a:spcPts val="0"/>
              </a:spcAft>
              <a:buSzPts val="1100"/>
              <a:buChar char="■"/>
            </a:pPr>
            <a:r>
              <a:rPr lang="en"/>
              <a:t>Provided a regulated voltage of 5V</a:t>
            </a:r>
            <a:endParaRPr/>
          </a:p>
          <a:p>
            <a:pPr indent="-298450" lvl="1" marL="914400" rtl="0" algn="l">
              <a:spcBef>
                <a:spcPts val="0"/>
              </a:spcBef>
              <a:spcAft>
                <a:spcPts val="0"/>
              </a:spcAft>
              <a:buSzPts val="1100"/>
              <a:buChar char="○"/>
            </a:pPr>
            <a:r>
              <a:rPr lang="en"/>
              <a:t>64 pins, 45 pins which can be used as GPIO</a:t>
            </a:r>
            <a:endParaRPr/>
          </a:p>
          <a:p>
            <a:pPr indent="-311150" lvl="0" marL="457200" rtl="0" algn="l">
              <a:spcBef>
                <a:spcPts val="0"/>
              </a:spcBef>
              <a:spcAft>
                <a:spcPts val="0"/>
              </a:spcAft>
              <a:buSzPts val="1300"/>
              <a:buChar char="●"/>
            </a:pPr>
            <a:r>
              <a:rPr lang="en"/>
              <a:t>Built-in floating point processing unit</a:t>
            </a:r>
            <a:endParaRPr/>
          </a:p>
          <a:p>
            <a:pPr indent="-298450" lvl="1" marL="914400" rtl="0" algn="l">
              <a:spcBef>
                <a:spcPts val="0"/>
              </a:spcBef>
              <a:spcAft>
                <a:spcPts val="0"/>
              </a:spcAft>
              <a:buSzPts val="1100"/>
              <a:buChar char="○"/>
            </a:pPr>
            <a:r>
              <a:rPr lang="en"/>
              <a:t>Useful for IMU calculations</a:t>
            </a:r>
            <a:endParaRPr/>
          </a:p>
          <a:p>
            <a:pPr indent="-298450" lvl="1" marL="914400" rtl="0" algn="l">
              <a:spcBef>
                <a:spcPts val="0"/>
              </a:spcBef>
              <a:spcAft>
                <a:spcPts val="0"/>
              </a:spcAft>
              <a:buSzPts val="1100"/>
              <a:buChar char="○"/>
            </a:pPr>
            <a:r>
              <a:rPr lang="en"/>
              <a:t>IMU communicates with CPU over </a:t>
            </a:r>
            <a:r>
              <a:rPr lang="en" sz="1300"/>
              <a:t>I</a:t>
            </a:r>
            <a:r>
              <a:rPr baseline="30000" lang="en" sz="1300"/>
              <a:t>2</a:t>
            </a:r>
            <a:r>
              <a:rPr lang="en" sz="1300"/>
              <a:t>C</a:t>
            </a:r>
            <a:endParaRPr/>
          </a:p>
          <a:p>
            <a:pPr indent="-311150" lvl="0" marL="457200" rtl="0" algn="l">
              <a:spcBef>
                <a:spcPts val="0"/>
              </a:spcBef>
              <a:spcAft>
                <a:spcPts val="0"/>
              </a:spcAft>
              <a:buSzPts val="1300"/>
              <a:buChar char="●"/>
            </a:pPr>
            <a:r>
              <a:rPr lang="en"/>
              <a:t>Four PWM channels</a:t>
            </a:r>
            <a:endParaRPr/>
          </a:p>
          <a:p>
            <a:pPr indent="-298450" lvl="1" marL="914400" rtl="0" algn="l">
              <a:spcBef>
                <a:spcPts val="0"/>
              </a:spcBef>
              <a:spcAft>
                <a:spcPts val="0"/>
              </a:spcAft>
              <a:buSzPts val="1100"/>
              <a:buChar char="○"/>
            </a:pPr>
            <a:r>
              <a:rPr lang="en"/>
              <a:t>Implementing analog voltage control using digital signaling</a:t>
            </a:r>
            <a:endParaRPr/>
          </a:p>
          <a:p>
            <a:pPr indent="-311150" lvl="0" marL="457200" rtl="0" algn="l">
              <a:spcBef>
                <a:spcPts val="0"/>
              </a:spcBef>
              <a:spcAft>
                <a:spcPts val="0"/>
              </a:spcAft>
              <a:buSzPts val="1300"/>
              <a:buChar char="●"/>
            </a:pPr>
            <a:r>
              <a:rPr lang="en"/>
              <a:t>I</a:t>
            </a:r>
            <a:r>
              <a:rPr baseline="30000" lang="en"/>
              <a:t>2</a:t>
            </a:r>
            <a:r>
              <a:rPr lang="en"/>
              <a:t>C (is TWIM) </a:t>
            </a:r>
            <a:r>
              <a:rPr lang="en"/>
              <a:t>compatibility</a:t>
            </a:r>
            <a:endParaRPr/>
          </a:p>
          <a:p>
            <a:pPr indent="-311150" lvl="0" marL="457200" rtl="0" algn="l">
              <a:spcBef>
                <a:spcPts val="0"/>
              </a:spcBef>
              <a:spcAft>
                <a:spcPts val="0"/>
              </a:spcAft>
              <a:buSzPts val="1300"/>
              <a:buChar char="●"/>
            </a:pPr>
            <a:r>
              <a:rPr lang="en"/>
              <a:t>Serial Connections on UART/USART</a:t>
            </a:r>
            <a:endParaRPr/>
          </a:p>
          <a:p>
            <a:pPr indent="-311150" lvl="0" marL="457200" rtl="0" algn="l">
              <a:spcBef>
                <a:spcPts val="0"/>
              </a:spcBef>
              <a:spcAft>
                <a:spcPts val="0"/>
              </a:spcAft>
              <a:buSzPts val="1300"/>
              <a:buChar char="●"/>
            </a:pPr>
            <a:r>
              <a:rPr lang="en"/>
              <a:t>Programmable through JTAG</a:t>
            </a:r>
            <a:endParaRPr/>
          </a:p>
          <a:p>
            <a:pPr indent="-298450" lvl="1" marL="914400" rtl="0" algn="l">
              <a:spcBef>
                <a:spcPts val="0"/>
              </a:spcBef>
              <a:spcAft>
                <a:spcPts val="0"/>
              </a:spcAft>
              <a:buSzPts val="1100"/>
              <a:buChar char="○"/>
            </a:pPr>
            <a:r>
              <a:rPr lang="en"/>
              <a:t>Joint Test Action Group</a:t>
            </a:r>
            <a:endParaRPr/>
          </a:p>
        </p:txBody>
      </p:sp>
      <p:pic>
        <p:nvPicPr>
          <p:cNvPr descr="AT32UC3C2512C-A2UT Microchip Technology | AT32UC3C2512C-A2UT-ND DigiKey Electronics" id="132" name="Google Shape;132;p19" title="AT32UC3C2512C-A2UT Microchip Technology | AT32UC3C2512C-A2UT-ND DigiKey Electronics"/>
          <p:cNvPicPr preferRelativeResize="0"/>
          <p:nvPr/>
        </p:nvPicPr>
        <p:blipFill>
          <a:blip r:embed="rId3">
            <a:alphaModFix/>
          </a:blip>
          <a:stretch>
            <a:fillRect/>
          </a:stretch>
        </p:blipFill>
        <p:spPr>
          <a:xfrm>
            <a:off x="5578075" y="1013850"/>
            <a:ext cx="2772401" cy="2772401"/>
          </a:xfrm>
          <a:prstGeom prst="rect">
            <a:avLst/>
          </a:prstGeom>
          <a:noFill/>
          <a:ln>
            <a:noFill/>
          </a:ln>
        </p:spPr>
      </p:pic>
      <p:sp>
        <p:nvSpPr>
          <p:cNvPr id="133" name="Google Shape;13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CPU</a:t>
            </a:r>
            <a:endParaRPr/>
          </a:p>
        </p:txBody>
      </p:sp>
      <p:sp>
        <p:nvSpPr>
          <p:cNvPr id="134" name="Google Shape;134;p19"/>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63775" y="60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Subsystems - Line Follower</a:t>
            </a:r>
            <a:endParaRPr/>
          </a:p>
        </p:txBody>
      </p:sp>
      <p:sp>
        <p:nvSpPr>
          <p:cNvPr id="140" name="Google Shape;140;p20"/>
          <p:cNvSpPr txBox="1"/>
          <p:nvPr>
            <p:ph idx="1" type="body"/>
          </p:nvPr>
        </p:nvSpPr>
        <p:spPr>
          <a:xfrm>
            <a:off x="729450" y="1260375"/>
            <a:ext cx="3842700" cy="3079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components: CPU ( + internal Analog to Digital Converter), IR reflective sensors (x3)</a:t>
            </a:r>
            <a:endParaRPr/>
          </a:p>
          <a:p>
            <a:pPr indent="-311150" lvl="0" marL="457200" rtl="0" algn="l">
              <a:spcBef>
                <a:spcPts val="0"/>
              </a:spcBef>
              <a:spcAft>
                <a:spcPts val="0"/>
              </a:spcAft>
              <a:buSzPts val="1300"/>
              <a:buChar char="●"/>
            </a:pPr>
            <a:r>
              <a:rPr lang="en"/>
              <a:t>Follows a blue painter tape path</a:t>
            </a:r>
            <a:endParaRPr/>
          </a:p>
        </p:txBody>
      </p:sp>
      <p:pic>
        <p:nvPicPr>
          <p:cNvPr id="141" name="Google Shape;141;p20"/>
          <p:cNvPicPr preferRelativeResize="0"/>
          <p:nvPr/>
        </p:nvPicPr>
        <p:blipFill>
          <a:blip r:embed="rId3">
            <a:alphaModFix/>
          </a:blip>
          <a:stretch>
            <a:fillRect/>
          </a:stretch>
        </p:blipFill>
        <p:spPr>
          <a:xfrm>
            <a:off x="4572150" y="1066345"/>
            <a:ext cx="4572000" cy="3467554"/>
          </a:xfrm>
          <a:prstGeom prst="rect">
            <a:avLst/>
          </a:prstGeom>
          <a:noFill/>
          <a:ln>
            <a:noFill/>
          </a:ln>
        </p:spPr>
      </p:pic>
      <p:sp>
        <p:nvSpPr>
          <p:cNvPr id="142" name="Google Shape;142;p20"/>
          <p:cNvSpPr/>
          <p:nvPr/>
        </p:nvSpPr>
        <p:spPr>
          <a:xfrm>
            <a:off x="6468550" y="2407900"/>
            <a:ext cx="2557500" cy="719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 Sensor</a:t>
            </a:r>
            <a:endParaRPr/>
          </a:p>
        </p:txBody>
      </p:sp>
      <p:sp>
        <p:nvSpPr>
          <p:cNvPr id="148" name="Google Shape;148;p21"/>
          <p:cNvSpPr txBox="1"/>
          <p:nvPr>
            <p:ph idx="1" type="body"/>
          </p:nvPr>
        </p:nvSpPr>
        <p:spPr>
          <a:xfrm>
            <a:off x="729450" y="2078875"/>
            <a:ext cx="5138700" cy="22611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3 IR sensors (Part #: QRE1113GR) will allow the car to read the bl</a:t>
            </a:r>
            <a:r>
              <a:rPr lang="en">
                <a:solidFill>
                  <a:srgbClr val="233A44"/>
                </a:solidFill>
                <a:latin typeface="Calibri"/>
                <a:ea typeface="Calibri"/>
                <a:cs typeface="Calibri"/>
                <a:sym typeface="Calibri"/>
              </a:rPr>
              <a:t>ue</a:t>
            </a:r>
            <a:r>
              <a:rPr lang="en" sz="1300">
                <a:solidFill>
                  <a:srgbClr val="233A44"/>
                </a:solidFill>
                <a:latin typeface="Calibri"/>
                <a:ea typeface="Calibri"/>
                <a:cs typeface="Calibri"/>
                <a:sym typeface="Calibri"/>
              </a:rPr>
              <a:t> line and follow it</a:t>
            </a:r>
            <a:endParaRPr sz="1300">
              <a:solidFill>
                <a:srgbClr val="233A44"/>
              </a:solidFill>
              <a:latin typeface="Calibri"/>
              <a:ea typeface="Calibri"/>
              <a:cs typeface="Calibri"/>
              <a:sym typeface="Calibri"/>
            </a:endParaRPr>
          </a:p>
          <a:p>
            <a:pPr indent="-311150" lvl="0" marL="457200" marR="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Sensors will be placed side by </a:t>
            </a:r>
            <a:r>
              <a:rPr lang="en">
                <a:solidFill>
                  <a:srgbClr val="233A44"/>
                </a:solidFill>
                <a:latin typeface="Calibri"/>
                <a:ea typeface="Calibri"/>
                <a:cs typeface="Calibri"/>
                <a:sym typeface="Calibri"/>
              </a:rPr>
              <a:t>side</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Facilitates tape-path follower subsystem</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Two sensors will read white surface and one will read the blue line</a:t>
            </a:r>
            <a:endParaRPr>
              <a:solidFill>
                <a:srgbClr val="233A44"/>
              </a:solidFill>
              <a:latin typeface="Calibri"/>
              <a:ea typeface="Calibri"/>
              <a:cs typeface="Calibri"/>
              <a:sym typeface="Calibri"/>
            </a:endParaRPr>
          </a:p>
          <a:p>
            <a:pPr indent="-311150" lvl="0" marL="457200" rtl="0" algn="l">
              <a:spcBef>
                <a:spcPts val="0"/>
              </a:spcBef>
              <a:spcAft>
                <a:spcPts val="0"/>
              </a:spcAft>
              <a:buClr>
                <a:srgbClr val="233A44"/>
              </a:buClr>
              <a:buSzPts val="1300"/>
              <a:buFont typeface="Calibri"/>
              <a:buChar char="-"/>
            </a:pPr>
            <a:r>
              <a:rPr lang="en">
                <a:solidFill>
                  <a:srgbClr val="233A44"/>
                </a:solidFill>
                <a:latin typeface="Calibri"/>
                <a:ea typeface="Calibri"/>
                <a:cs typeface="Calibri"/>
                <a:sym typeface="Calibri"/>
              </a:rPr>
              <a:t>Right and left turns will be done by two of the sensors on the sides</a:t>
            </a:r>
            <a:endParaRPr>
              <a:solidFill>
                <a:srgbClr val="233A44"/>
              </a:solidFill>
              <a:latin typeface="Calibri"/>
              <a:ea typeface="Calibri"/>
              <a:cs typeface="Calibri"/>
              <a:sym typeface="Calibri"/>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QRE1113GR ON Semiconductor | QRE1113GRCT-ND DigiKey Electronics" id="149" name="Google Shape;149;p21" title="QRE1113GR ON Semiconductor | QRE1113GRCT-ND DigiKey Electronics"/>
          <p:cNvPicPr preferRelativeResize="0"/>
          <p:nvPr/>
        </p:nvPicPr>
        <p:blipFill>
          <a:blip r:embed="rId3">
            <a:alphaModFix/>
          </a:blip>
          <a:stretch>
            <a:fillRect/>
          </a:stretch>
        </p:blipFill>
        <p:spPr>
          <a:xfrm>
            <a:off x="6453400" y="1480025"/>
            <a:ext cx="2183449" cy="2183449"/>
          </a:xfrm>
          <a:prstGeom prst="rect">
            <a:avLst/>
          </a:prstGeom>
          <a:noFill/>
          <a:ln>
            <a:noFill/>
          </a:ln>
        </p:spPr>
      </p:pic>
      <p:sp>
        <p:nvSpPr>
          <p:cNvPr id="150" name="Google Shape;150;p21"/>
          <p:cNvSpPr txBox="1"/>
          <p:nvPr/>
        </p:nvSpPr>
        <p:spPr>
          <a:xfrm>
            <a:off x="0" y="4886100"/>
            <a:ext cx="370500" cy="2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AW</a:t>
            </a:r>
            <a:endParaRPr sz="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