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 requirements &amp; specs ..... interface write-ups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Component selection: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Approximate bill of materials (BOM) ... what chips &amp; how many to purchase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Manufacturer’s datasheets (PDF collection ... need not print all of them!)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Show that you understand how to operate and control each subsystem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Software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List of tools needed (e.g. compiler, loader, basic I/O system, simulator, etc)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Document your intended software structure, showing major sections &amp; their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inter-relations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Discuss issues of boot-up, methods of updating of firmware or flash-based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programs, creation of drivers for subsystem peripherals, etc.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3bb76e495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3bb76e495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3bb76e495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3bb76e495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3bb76e49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3bb76e49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3bb76e495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3bb76e495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3bb76e495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3bb76e495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3bb76e495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3bb76e495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3bb76e495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3bb76e495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1766f5a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1766f5a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1766f5a2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1766f5a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to be made: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Additional ultrasonic sensor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Arrows for each pin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Connect display bus in to CPU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crystal oscillator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pin header for log-exporting (serial UART)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Programming pin header? (3x2)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Ultrasonic sensor: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Trig &amp; echo through GPIO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IR Sensor: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Phototransistor output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1766f5a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1766f5a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3bb76e4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3bb76e4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3c776ae8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3c776ae8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3bb76e495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3bb76e49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3bb76e49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3bb76e4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3bb76e4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3bb76e4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3bb76e495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3bb76e495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3bb76e49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3bb76e4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Relationship Id="rId4" Type="http://schemas.openxmlformats.org/officeDocument/2006/relationships/image" Target="../media/image1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7.jpg"/><Relationship Id="rId5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9846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Autonomous Car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(better name pending)</a:t>
            </a:r>
            <a:endParaRPr sz="8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4987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D Members: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Christian Alcalde,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Abdullah Wardak,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Fong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ATMEGA328P-AU" id="206" name="Google Shape;206;p22"/>
          <p:cNvPicPr preferRelativeResize="0"/>
          <p:nvPr/>
        </p:nvPicPr>
        <p:blipFill rotWithShape="1">
          <a:blip r:embed="rId3">
            <a:alphaModFix/>
          </a:blip>
          <a:srcRect b="0" l="5015" r="13298" t="5624"/>
          <a:stretch/>
        </p:blipFill>
        <p:spPr>
          <a:xfrm>
            <a:off x="5194925" y="393800"/>
            <a:ext cx="3949075" cy="411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2"/>
          <p:cNvSpPr txBox="1"/>
          <p:nvPr>
            <p:ph type="title"/>
          </p:nvPr>
        </p:nvSpPr>
        <p:spPr>
          <a:xfrm>
            <a:off x="717875" y="324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Top 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819150" y="1279325"/>
            <a:ext cx="7505700" cy="3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VCC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Digital supply voltage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Prot B (PB7:0)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8 bit </a:t>
            </a:r>
            <a:r>
              <a:rPr lang="en"/>
              <a:t>bidirectional</a:t>
            </a:r>
            <a:r>
              <a:rPr lang="en"/>
              <a:t> I/O port with internal pull up resistor.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Symmetrical drive characteristics with both high sink and source capability.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Tristated when a reset condition becomes active even if the clock isn’t running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Port C (PC5:0)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 7 -bit bidirectional I/O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 inputs, Port C pins that are externally pulled low will source current if the pull-up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resistors are activated.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AVCC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Supply voltage pin for the A/D Converter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AREF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Analog reference pin for the A/D Converter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ADC7:6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Serves as analog inputs to the A/D converter. The pins are powered from the analog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</a:t>
            </a:r>
            <a:r>
              <a:rPr lang="en"/>
              <a:t>upply and serve as 10 bit ADC channels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CPU: ATMEGA328P-AU</a:t>
            </a:r>
            <a:endParaRPr/>
          </a:p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ATmega328P is different not only in memory size, its boot loader support and interrupt vector sizes is more than any other CPU listed.</a:t>
            </a:r>
            <a:endParaRPr/>
          </a:p>
        </p:txBody>
      </p:sp>
      <p:pic>
        <p:nvPicPr>
          <p:cNvPr id="215" name="Google Shape;2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0" y="2467038"/>
            <a:ext cx="495300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819150" y="845600"/>
            <a:ext cx="7505700" cy="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Accelerometer: KXTJ3-1057</a:t>
            </a:r>
            <a:endParaRPr/>
          </a:p>
        </p:txBody>
      </p:sp>
      <p:sp>
        <p:nvSpPr>
          <p:cNvPr id="221" name="Google Shape;221;p24"/>
          <p:cNvSpPr txBox="1"/>
          <p:nvPr>
            <p:ph idx="1" type="body"/>
          </p:nvPr>
        </p:nvSpPr>
        <p:spPr>
          <a:xfrm>
            <a:off x="819150" y="1502600"/>
            <a:ext cx="5884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Feeds data into CPU through I2C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Logs acceleration in X, Y, and Z-axis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Facilitates obstacle circumnavigation, travel logging, and travel statistics subsystems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Can integrate acceleration data to find velocity and position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16x2 LCD character display on the car displays calculated averages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Accelerometer data logging will be synchronized with a crystal oscillator for accurate timekeeping and consistent, precise measurements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KXTJ3-1057 Kionix Inc. | KXTJ3-1057CT-ND DigiKey Electronics" id="222" name="Google Shape;222;p24" title="KXTJ3-1057 Kionix Inc. | KXTJ3-1057CT-ND DigiKey Electronic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4400" y="845600"/>
            <a:ext cx="2175750" cy="217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CM-S01602DTR/M Lumex Opto/Components Inc. | 67-1781-ND DigiKey Electronics" id="223" name="Google Shape;223;p24" title="LCM-S01602DTR/M Lumex Opto/Components Inc. | 67-1781-ND DigiKey Electronics"/>
          <p:cNvPicPr preferRelativeResize="0"/>
          <p:nvPr/>
        </p:nvPicPr>
        <p:blipFill rotWithShape="1">
          <a:blip r:embed="rId4">
            <a:alphaModFix/>
          </a:blip>
          <a:srcRect b="25856" l="0" r="0" t="20130"/>
          <a:stretch/>
        </p:blipFill>
        <p:spPr>
          <a:xfrm>
            <a:off x="5603525" y="3236325"/>
            <a:ext cx="2936300" cy="137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819150" y="845600"/>
            <a:ext cx="7505700" cy="6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Motor Driver</a:t>
            </a:r>
            <a:endParaRPr/>
          </a:p>
        </p:txBody>
      </p:sp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819150" y="1531100"/>
            <a:ext cx="5476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L293DD H-Bridge (surface mount variant)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Facilitates steering-speed control subsystem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Switches power connections to terminals of two DC brushed motors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i.e. connect left motor terminal to V</a:t>
            </a:r>
            <a:r>
              <a:rPr baseline="-25000" lang="en"/>
              <a:t>DD</a:t>
            </a:r>
            <a:r>
              <a:rPr lang="en"/>
              <a:t> and right motor terminal to G</a:t>
            </a:r>
            <a:r>
              <a:rPr baseline="-25000" lang="en"/>
              <a:t>nd</a:t>
            </a:r>
            <a:r>
              <a:rPr lang="en"/>
              <a:t> for forward, vice versa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Switching motor power polarity allows steering left and right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turning can be achieved by running left and right motors in opposite directions at equal speeds, or running one motor faster than the other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Uses PWM signals to control motor speed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switch motor power on and off according to a duty cycle to get a lower average voltage supplied to motors than the constant input driving voltage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L293DD STMicroelectronics | 497-1390-5-ND DigiKey Electronics" id="230" name="Google Shape;230;p25" title="L293DD STMicroelectronics | 497-1390-5-ND DigiKey Electronics"/>
          <p:cNvPicPr preferRelativeResize="0"/>
          <p:nvPr/>
        </p:nvPicPr>
        <p:blipFill rotWithShape="1">
          <a:blip r:embed="rId3">
            <a:alphaModFix/>
          </a:blip>
          <a:srcRect b="0" l="10865" r="0" t="0"/>
          <a:stretch/>
        </p:blipFill>
        <p:spPr>
          <a:xfrm>
            <a:off x="6368075" y="1210500"/>
            <a:ext cx="2426701" cy="27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L293DD Schematic</a:t>
            </a:r>
            <a:endParaRPr/>
          </a:p>
        </p:txBody>
      </p:sp>
      <p:pic>
        <p:nvPicPr>
          <p:cNvPr descr="Image result for l293dd diagram" id="236" name="Google Shape;2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400" y="1800200"/>
            <a:ext cx="4952900" cy="267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h bridge circuit" id="237" name="Google Shape;2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5700" y="1359325"/>
            <a:ext cx="2263150" cy="35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Ultrasonic Distance Sensor</a:t>
            </a:r>
            <a:endParaRPr/>
          </a:p>
        </p:txBody>
      </p:sp>
      <p:sp>
        <p:nvSpPr>
          <p:cNvPr id="243" name="Google Shape;243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SEN-15569 (HC-SR04)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Ultrasonic Sensor 40kHz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Sends out eight 40kHz signals and detects a pulse signal back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Will transmit data to CPU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Used for our car’s obstacle detection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 CPU receives signal indicating obstruction within 3 inches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Then car will activate </a:t>
            </a:r>
            <a:r>
              <a:rPr lang="en"/>
              <a:t>circumnavigation</a:t>
            </a:r>
            <a:r>
              <a:rPr lang="en"/>
              <a:t> system</a:t>
            </a:r>
            <a:endParaRPr/>
          </a:p>
        </p:txBody>
      </p:sp>
      <p:pic>
        <p:nvPicPr>
          <p:cNvPr descr="Ultrasonic Distance Sensor - HC-SR04" id="244" name="Google Shape;2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3675" y="1365350"/>
            <a:ext cx="315277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type="title"/>
          </p:nvPr>
        </p:nvSpPr>
        <p:spPr>
          <a:xfrm>
            <a:off x="819150" y="845600"/>
            <a:ext cx="7505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Circumnavigation Algorithm</a:t>
            </a:r>
            <a:endParaRPr/>
          </a:p>
        </p:txBody>
      </p:sp>
      <p:sp>
        <p:nvSpPr>
          <p:cNvPr id="250" name="Google Shape;250;p28"/>
          <p:cNvSpPr txBox="1"/>
          <p:nvPr>
            <p:ph idx="1" type="body"/>
          </p:nvPr>
        </p:nvSpPr>
        <p:spPr>
          <a:xfrm>
            <a:off x="819150" y="1453400"/>
            <a:ext cx="47880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Restrictions</a:t>
            </a:r>
            <a:r>
              <a:rPr lang="en"/>
              <a:t>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Only works with objects no larger than 2x2 feet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Assuming all obstacles require no more than a 2m detour from the black path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Car will move in half circle arcs to get around an obstacle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Circumference/2 → 56cm/2 = 28cm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car hits an object while moving, it stops and makes another half circle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Performed with a recursive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Algorithm is interrupted once IR sensor detects the black electrical tape path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 car cannot find a path after 2m, it will flash an error message on LCD display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will terminate the algorithm as well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9"/>
          <p:cNvSpPr txBox="1"/>
          <p:nvPr>
            <p:ph idx="1" type="body"/>
          </p:nvPr>
        </p:nvSpPr>
        <p:spPr>
          <a:xfrm>
            <a:off x="311700" y="4191850"/>
            <a:ext cx="8520600" cy="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35"/>
            <a:ext cx="8304197" cy="31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575" y="553200"/>
            <a:ext cx="6322582" cy="4167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3" name="Google Shape;263;p30"/>
          <p:cNvCxnSpPr/>
          <p:nvPr/>
        </p:nvCxnSpPr>
        <p:spPr>
          <a:xfrm rot="10800000">
            <a:off x="5500325" y="2431975"/>
            <a:ext cx="149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30"/>
          <p:cNvCxnSpPr/>
          <p:nvPr/>
        </p:nvCxnSpPr>
        <p:spPr>
          <a:xfrm rot="10800000">
            <a:off x="3522175" y="880675"/>
            <a:ext cx="0" cy="155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30"/>
          <p:cNvSpPr txBox="1"/>
          <p:nvPr/>
        </p:nvSpPr>
        <p:spPr>
          <a:xfrm>
            <a:off x="3019075" y="433300"/>
            <a:ext cx="10062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Display Data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0"/>
          <p:cNvSpPr txBox="1"/>
          <p:nvPr/>
        </p:nvSpPr>
        <p:spPr>
          <a:xfrm>
            <a:off x="7100275" y="2173375"/>
            <a:ext cx="10062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Reading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Objectives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Car (Controls motor steering, speed, and direction)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Path following with black electrical tape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Obstacle detection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Obstacle circumnavigation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Travel statistic logging and display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228" y="1160595"/>
            <a:ext cx="3618775" cy="282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Stretch Goals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515500"/>
            <a:ext cx="7505700" cy="29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</a:t>
            </a:r>
            <a:r>
              <a:rPr lang="en" sz="1400"/>
              <a:t>dvanced obstacle reaction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get accurate obstacle readings while car is in motion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detect if obstacle is moving or stationary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back up from approaching obstacle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wait out through traffic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add another motion sensor, detect moving obstacles via triangulation/sensor differences, avoidance swerving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Log exporting via serial UART cable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exporting functions triggered with a button press when plugged in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draw a map using x-y position data from a run and export the picture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5266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Atmel Studio 7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IDE to program the </a:t>
            </a:r>
            <a:r>
              <a:rPr lang="en"/>
              <a:t>ATMEGA328P-AU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Allows us to program and debug our code for the car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Will be written in C/C++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Will be using the SparkFun Electronics Pocket AVR Programmer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Using a miniUSB cable to connect the programmer and computer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10-pin programming cable that connects the programmer to a 6-pin header on our PCB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Uses an SPI interface to send data back and forth from the CPU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3875" y="467788"/>
            <a:ext cx="3230975" cy="1710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GM-09825 SparkFun Electronics | 1568-1080-ND DigiKey Electronics" id="150" name="Google Shape;150;p16" title="PGM-098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7000" y="2369500"/>
            <a:ext cx="2448000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 Sensor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976075"/>
            <a:ext cx="4569900" cy="24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3 IR sensors (</a:t>
            </a:r>
            <a:r>
              <a:rPr lang="en"/>
              <a:t>Part #: QRE1113GR) will allow the car to read the black line and follow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Sensors will be placed side by side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Facilitates tape-path follower subsystem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Two sensors will read white surface and one will read the black 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Right and left turns will be done by sensors by two of the sensors on the sides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QRE1113GR ON Semiconductor | QRE1113GRCT-ND DigiKey Electronics" id="157" name="Google Shape;157;p17" title="QRE1113GR ON Semiconductor | QRE1113GRCT-ND DigiKey Electronic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025" y="1190300"/>
            <a:ext cx="3101150" cy="310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Tape Follower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708750"/>
            <a:ext cx="4616400" cy="27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Path following with electric tape using one single tape to </a:t>
            </a:r>
            <a:br>
              <a:rPr lang="en"/>
            </a:br>
            <a:r>
              <a:rPr lang="en"/>
              <a:t>make the track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Detecting right or left turn in track: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while(!endOfTravel) {</a:t>
            </a:r>
            <a:br>
              <a:rPr lang="en"/>
            </a:br>
            <a:r>
              <a:rPr lang="en"/>
              <a:t>	if (L_sensor == dark)</a:t>
            </a:r>
            <a:br>
              <a:rPr lang="en"/>
            </a:br>
            <a:r>
              <a:rPr lang="en"/>
              <a:t>		turnLeft();</a:t>
            </a:r>
            <a:br>
              <a:rPr lang="en"/>
            </a:br>
            <a:r>
              <a:rPr lang="en"/>
              <a:t>	else if (R_sensor == dark)</a:t>
            </a:r>
            <a:br>
              <a:rPr lang="en"/>
            </a:br>
            <a:r>
              <a:rPr lang="en"/>
              <a:t>		turnRight();</a:t>
            </a:r>
            <a:br>
              <a:rPr lang="en"/>
            </a:br>
            <a:r>
              <a:rPr lang="en"/>
              <a:t>	else</a:t>
            </a:r>
            <a:br>
              <a:rPr lang="en"/>
            </a:br>
            <a:r>
              <a:rPr lang="en"/>
              <a:t>		driveForward();</a:t>
            </a:r>
            <a:br>
              <a:rPr lang="en"/>
            </a:br>
            <a:r>
              <a:rPr lang="en"/>
              <a:t>}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2400" y="997953"/>
            <a:ext cx="2652450" cy="343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438150" y="107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Right vs Left</a:t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429600" y="1875800"/>
            <a:ext cx="4142400" cy="2485500"/>
          </a:xfrm>
          <a:prstGeom prst="flowChartAlternateProcess">
            <a:avLst/>
          </a:prstGeom>
          <a:solidFill>
            <a:schemeClr val="lt2"/>
          </a:solidFill>
          <a:ln cap="flat" cmpd="sng" w="2286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775" y="1571642"/>
            <a:ext cx="627650" cy="55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5121800" y="2088350"/>
            <a:ext cx="3723600" cy="22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Middle sensor should always detect line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Going straight, the right sensor eventually detects the line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Car knows to move right to realign middle sensor with line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Same case for the left sensor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375" y="1571642"/>
            <a:ext cx="627650" cy="5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258163" y="2611742"/>
            <a:ext cx="627649" cy="55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19"/>
          <p:cNvCxnSpPr/>
          <p:nvPr/>
        </p:nvCxnSpPr>
        <p:spPr>
          <a:xfrm>
            <a:off x="2219200" y="1506825"/>
            <a:ext cx="75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9"/>
          <p:cNvCxnSpPr/>
          <p:nvPr/>
        </p:nvCxnSpPr>
        <p:spPr>
          <a:xfrm>
            <a:off x="4265700" y="1405725"/>
            <a:ext cx="306300" cy="1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9"/>
          <p:cNvCxnSpPr/>
          <p:nvPr/>
        </p:nvCxnSpPr>
        <p:spPr>
          <a:xfrm>
            <a:off x="4623225" y="1499755"/>
            <a:ext cx="180300" cy="1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9"/>
          <p:cNvCxnSpPr/>
          <p:nvPr/>
        </p:nvCxnSpPr>
        <p:spPr>
          <a:xfrm flipH="1">
            <a:off x="4755350" y="1687925"/>
            <a:ext cx="4200" cy="22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105025" y="3769267"/>
            <a:ext cx="627650" cy="5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100" y="4071217"/>
            <a:ext cx="627650" cy="55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19"/>
          <p:cNvCxnSpPr/>
          <p:nvPr/>
        </p:nvCxnSpPr>
        <p:spPr>
          <a:xfrm rot="10800000">
            <a:off x="2255825" y="4687075"/>
            <a:ext cx="6162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9"/>
          <p:cNvCxnSpPr/>
          <p:nvPr/>
        </p:nvCxnSpPr>
        <p:spPr>
          <a:xfrm flipH="1">
            <a:off x="4636425" y="4350350"/>
            <a:ext cx="153900" cy="13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19"/>
          <p:cNvCxnSpPr/>
          <p:nvPr/>
        </p:nvCxnSpPr>
        <p:spPr>
          <a:xfrm flipH="1">
            <a:off x="4815538" y="4137950"/>
            <a:ext cx="62700" cy="2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19"/>
          <p:cNvCxnSpPr/>
          <p:nvPr/>
        </p:nvCxnSpPr>
        <p:spPr>
          <a:xfrm flipH="1">
            <a:off x="4404225" y="4480850"/>
            <a:ext cx="226800" cy="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9"/>
          <p:cNvCxnSpPr/>
          <p:nvPr/>
        </p:nvCxnSpPr>
        <p:spPr>
          <a:xfrm flipH="1">
            <a:off x="4907775" y="2579000"/>
            <a:ext cx="3900" cy="6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Battery</a:t>
            </a:r>
            <a:endParaRPr/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Most of our peripherals run at 5V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4 AA battery holder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Each AA battery = 1.5V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With four batteries = 6V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Paired with a voltage regulator to output 5V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 AP2210K-5.0TRG1</a:t>
            </a:r>
            <a:endParaRPr/>
          </a:p>
        </p:txBody>
      </p:sp>
      <p:pic>
        <p:nvPicPr>
          <p:cNvPr id="192" name="Google Shape;192;p20"/>
          <p:cNvPicPr preferRelativeResize="0"/>
          <p:nvPr/>
        </p:nvPicPr>
        <p:blipFill rotWithShape="1">
          <a:blip r:embed="rId3">
            <a:alphaModFix/>
          </a:blip>
          <a:srcRect b="0" l="0" r="52455" t="0"/>
          <a:stretch/>
        </p:blipFill>
        <p:spPr>
          <a:xfrm>
            <a:off x="6559700" y="2059500"/>
            <a:ext cx="2358349" cy="2880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ouble a battery" id="193" name="Google Shape;19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0975" y="538950"/>
            <a:ext cx="2381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2210K-5.0TRG1 Diodes Incorporated | AP2210K-5.0TRG1DICT-ND DigiKey Electronics" id="194" name="Google Shape;194;p20" title="AP2210K-5.0TRG1 Diodes Incorporated | AP2210K-5.0TRG1DICT-ND DigiKey Electronics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4709450" y="3226450"/>
            <a:ext cx="1598750" cy="15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MEGA328P-AU Microchip Technology | ATMEGA328P-AU-ND DigiKey Electronics" id="199" name="Google Shape;199;p21" title="ATMEGA328P-AU Microchip Technology | ATMEGA328P-AU-ND DigiKey Electronic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375" y="1867488"/>
            <a:ext cx="2694474" cy="269447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CPU: ATMEGA328P-AU</a:t>
            </a:r>
            <a:endParaRPr/>
          </a:p>
        </p:txBody>
      </p:sp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819150" y="1605025"/>
            <a:ext cx="4741800" cy="28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AU suffix: surface mount variant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4*8 = 32 pins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High Performance, Low Power AVR® 8-Bit Microcontroller Family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Requires voltage supply of 1.8V - 5.5V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Has 6 PWM (Pulse Width Modulation) Channels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Different ways of connectivity: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I2C, SPI(communication protocol), UART/USART(Transmit/Receive serial data)</a:t>
            </a:r>
            <a:endParaRPr sz="13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