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1"/>
  </p:sldMasterIdLst>
  <p:notesMasterIdLst>
    <p:notesMasterId r:id="rId6"/>
  </p:notesMasterIdLst>
  <p:sldIdLst>
    <p:sldId id="331" r:id="rId2"/>
    <p:sldId id="401" r:id="rId3"/>
    <p:sldId id="404" r:id="rId4"/>
    <p:sldId id="389" r:id="rId5"/>
  </p:sldIdLst>
  <p:sldSz cx="12192000" cy="6858000"/>
  <p:notesSz cx="6811963" cy="9942513"/>
  <p:custDataLst>
    <p:tags r:id="rId7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orient="horz" pos="709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527" userDrawn="1">
          <p15:clr>
            <a:srgbClr val="A4A3A4"/>
          </p15:clr>
        </p15:guide>
        <p15:guide id="8" orient="horz" pos="436" userDrawn="1">
          <p15:clr>
            <a:srgbClr val="A4A3A4"/>
          </p15:clr>
        </p15:guide>
        <p15:guide id="9" orient="horz" pos="663" userDrawn="1">
          <p15:clr>
            <a:srgbClr val="A4A3A4"/>
          </p15:clr>
        </p15:guide>
        <p15:guide id="10" orient="horz" pos="2296" userDrawn="1">
          <p15:clr>
            <a:srgbClr val="A4A3A4"/>
          </p15:clr>
        </p15:guide>
        <p15:guide id="11" orient="horz" pos="3203" userDrawn="1">
          <p15:clr>
            <a:srgbClr val="A4A3A4"/>
          </p15:clr>
        </p15:guide>
        <p15:guide id="12" orient="horz" pos="1389" userDrawn="1">
          <p15:clr>
            <a:srgbClr val="A4A3A4"/>
          </p15:clr>
        </p15:guide>
        <p15:guide id="13" pos="211" userDrawn="1">
          <p15:clr>
            <a:srgbClr val="A4A3A4"/>
          </p15:clr>
        </p15:guide>
        <p15:guide id="15" pos="7287" userDrawn="1">
          <p15:clr>
            <a:srgbClr val="A4A3A4"/>
          </p15:clr>
        </p15:guide>
        <p15:guide id="17" pos="3840" userDrawn="1">
          <p15:clr>
            <a:srgbClr val="A4A3A4"/>
          </p15:clr>
        </p15:guide>
        <p15:guide id="18" orient="horz" pos="1207" userDrawn="1">
          <p15:clr>
            <a:srgbClr val="A4A3A4"/>
          </p15:clr>
        </p15:guide>
        <p15:guide id="19" orient="horz" pos="754" userDrawn="1">
          <p15:clr>
            <a:srgbClr val="A4A3A4"/>
          </p15:clr>
        </p15:guide>
        <p15:guide id="20" orient="horz" pos="164" userDrawn="1">
          <p15:clr>
            <a:srgbClr val="A4A3A4"/>
          </p15:clr>
        </p15:guide>
        <p15:guide id="21" orient="horz" pos="1979" userDrawn="1">
          <p15:clr>
            <a:srgbClr val="A4A3A4"/>
          </p15:clr>
        </p15:guide>
        <p15:guide id="22" orient="horz" pos="1706" userDrawn="1">
          <p15:clr>
            <a:srgbClr val="A4A3A4"/>
          </p15:clr>
        </p15:guide>
        <p15:guide id="23" orient="horz" pos="2614" userDrawn="1">
          <p15:clr>
            <a:srgbClr val="A4A3A4"/>
          </p15:clr>
        </p15:guide>
        <p15:guide id="24" pos="332" userDrawn="1">
          <p15:clr>
            <a:srgbClr val="A4A3A4"/>
          </p15:clr>
        </p15:guide>
        <p15:guide id="25" pos="7348" userDrawn="1">
          <p15:clr>
            <a:srgbClr val="A4A3A4"/>
          </p15:clr>
        </p15:guide>
        <p15:guide id="2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7F7F7F"/>
    <a:srgbClr val="9BBB59"/>
    <a:srgbClr val="DA8700"/>
    <a:srgbClr val="1A233E"/>
    <a:srgbClr val="959476"/>
    <a:srgbClr val="64041F"/>
    <a:srgbClr val="E8E8E8"/>
    <a:srgbClr val="2734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>
      <p:cViewPr>
        <p:scale>
          <a:sx n="75" d="100"/>
          <a:sy n="75" d="100"/>
        </p:scale>
        <p:origin x="328" y="-144"/>
      </p:cViewPr>
      <p:guideLst>
        <p:guide orient="horz" pos="3974"/>
        <p:guide orient="horz" pos="709"/>
        <p:guide pos="393"/>
        <p:guide orient="horz" pos="4020"/>
        <p:guide orient="horz"/>
        <p:guide orient="horz" pos="527"/>
        <p:guide orient="horz" pos="436"/>
        <p:guide orient="horz" pos="663"/>
        <p:guide orient="horz" pos="2296"/>
        <p:guide orient="horz" pos="3203"/>
        <p:guide orient="horz" pos="1389"/>
        <p:guide pos="211"/>
        <p:guide pos="7287"/>
        <p:guide pos="3840"/>
        <p:guide orient="horz" pos="1207"/>
        <p:guide orient="horz" pos="754"/>
        <p:guide orient="horz" pos="164"/>
        <p:guide orient="horz" pos="1979"/>
        <p:guide orient="horz" pos="1706"/>
        <p:guide orient="horz" pos="2614"/>
        <p:guide pos="332"/>
        <p:guide pos="734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8"/>
        <p:guide pos="2141"/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099F-D75B-4E82-9FEF-A80BC61EDFAF}" type="datetimeFigureOut">
              <a:rPr lang="fr-FR" smtClean="0"/>
              <a:t>13/05/2020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9887" cy="4473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8E40F-E78E-496A-A66C-5236B741E99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11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8E40F-E78E-496A-A66C-5236B741E99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97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tion 1 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>
            <a:spLocks noGrp="1"/>
          </p:cNvSpPr>
          <p:nvPr>
            <p:ph type="title" idx="4294967295" hasCustomPrompt="1"/>
          </p:nvPr>
        </p:nvSpPr>
        <p:spPr>
          <a:xfrm>
            <a:off x="815413" y="3922783"/>
            <a:ext cx="6040992" cy="110414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>
                <a:solidFill>
                  <a:srgbClr val="273457"/>
                </a:solidFill>
                <a:latin typeface="+mj-lt"/>
                <a:cs typeface="Franklin Gothic Book" panose="020B050302010202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fr-FR" dirty="0" smtClean="0">
                <a:latin typeface="Montserrat"/>
                <a:cs typeface="Montserrat"/>
              </a:rPr>
              <a:t>Insérer un titre</a:t>
            </a:r>
            <a:endParaRPr lang="fr-FR" dirty="0">
              <a:latin typeface="Montserrat"/>
              <a:cs typeface="Montserrat"/>
            </a:endParaRPr>
          </a:p>
        </p:txBody>
      </p:sp>
      <p:sp>
        <p:nvSpPr>
          <p:cNvPr id="8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5413" y="5386232"/>
            <a:ext cx="9793088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273457"/>
                </a:solidFill>
                <a:latin typeface="Bodoni 72 Bold"/>
                <a:cs typeface="Bodoni 72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05" b="16329"/>
          <a:stretch/>
        </p:blipFill>
        <p:spPr>
          <a:xfrm>
            <a:off x="0" y="0"/>
            <a:ext cx="12192000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1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fr-FR" dirty="0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4"/>
          </p:nvPr>
        </p:nvSpPr>
        <p:spPr>
          <a:xfrm>
            <a:off x="6183924" y="1563976"/>
            <a:ext cx="5481027" cy="4450774"/>
          </a:xfrm>
        </p:spPr>
        <p:txBody>
          <a:bodyPr/>
          <a:lstStyle/>
          <a:p>
            <a:r>
              <a:rPr lang="pt-BR" smtClean="0"/>
              <a:t>Clique no ícone para adicionar gráfico</a:t>
            </a:r>
            <a:endParaRPr lang="fr-FR" dirty="0"/>
          </a:p>
        </p:txBody>
      </p:sp>
      <p:sp>
        <p:nvSpPr>
          <p:cNvPr id="9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0" indent="0">
              <a:buNone/>
              <a:defRPr sz="1800">
                <a:latin typeface="Bodoni 72 Bold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Bodoni 72 Bold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Bodoni 72 Bold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Bodoni 72 Bold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85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4606622" y="4221088"/>
            <a:ext cx="2783780" cy="1800200"/>
          </a:xfrm>
          <a:noFill/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871083" y="4221088"/>
            <a:ext cx="2783780" cy="1800200"/>
          </a:xfrm>
          <a:noFill/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9449" y="1696572"/>
            <a:ext cx="2167919" cy="223648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00503" y="1556792"/>
            <a:ext cx="2232115" cy="2236484"/>
          </a:xfrm>
          <a:prstGeom prst="rect">
            <a:avLst/>
          </a:prstGeom>
          <a:solidFill>
            <a:srgbClr val="02234D"/>
          </a:solidFill>
          <a:ln>
            <a:noFill/>
          </a:ln>
          <a:effectLst>
            <a:glow rad="279400">
              <a:schemeClr val="bg2">
                <a:lumMod val="25000"/>
                <a:alpha val="4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342357" y="4221088"/>
            <a:ext cx="2783780" cy="1800200"/>
          </a:xfrm>
          <a:noFill/>
        </p:spPr>
        <p:txBody>
          <a:bodyPr/>
          <a:lstStyle>
            <a:lvl1pPr marL="0" indent="0" algn="ctr">
              <a:buNone/>
              <a:defRPr lang="fr-FR" sz="16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634689" y="1556792"/>
            <a:ext cx="2346232" cy="1584176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Bodoni 72 Bold"/>
              </a:defRPr>
            </a:lvl1pPr>
          </a:lstStyle>
          <a:p>
            <a:r>
              <a:rPr lang="pt-BR" smtClean="0"/>
              <a:t>Clique no ícone para adicionar uma imagem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695438" y="1696572"/>
            <a:ext cx="2167919" cy="223648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46492" y="1556792"/>
            <a:ext cx="2202105" cy="2236484"/>
          </a:xfrm>
          <a:prstGeom prst="rect">
            <a:avLst/>
          </a:prstGeom>
          <a:solidFill>
            <a:srgbClr val="02234D"/>
          </a:solidFill>
          <a:ln>
            <a:noFill/>
          </a:ln>
          <a:effectLst>
            <a:glow rad="279400">
              <a:schemeClr val="bg2">
                <a:lumMod val="25000"/>
                <a:alpha val="4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4880678" y="1556792"/>
            <a:ext cx="2346232" cy="1584176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Bodoni 72 Bold"/>
              </a:defRPr>
            </a:lvl1pPr>
          </a:lstStyle>
          <a:p>
            <a:r>
              <a:rPr lang="pt-BR" smtClean="0"/>
              <a:t>Clique no ícone para adicionar uma imagem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996843" y="1702220"/>
            <a:ext cx="2167919" cy="223648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47898" y="1562440"/>
            <a:ext cx="2202105" cy="2236484"/>
          </a:xfrm>
          <a:prstGeom prst="rect">
            <a:avLst/>
          </a:prstGeom>
          <a:solidFill>
            <a:srgbClr val="02234D"/>
          </a:solidFill>
          <a:ln>
            <a:noFill/>
          </a:ln>
          <a:effectLst>
            <a:glow rad="279400">
              <a:schemeClr val="bg2">
                <a:lumMod val="25000"/>
                <a:alpha val="4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182084" y="1562440"/>
            <a:ext cx="2346232" cy="1584176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Bodoni 72 Bold"/>
              </a:defRPr>
            </a:lvl1pPr>
          </a:lstStyle>
          <a:p>
            <a:r>
              <a:rPr lang="pt-BR" smtClean="0"/>
              <a:t>Clique no ícone para adicionar uma imagem</a:t>
            </a:r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29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858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23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628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3120" y="143715"/>
            <a:ext cx="11153041" cy="865186"/>
          </a:xfrm>
        </p:spPr>
        <p:txBody>
          <a:bodyPr/>
          <a:lstStyle>
            <a:lvl1pPr>
              <a:defRPr b="0"/>
            </a:lvl1pPr>
          </a:lstStyle>
          <a:p>
            <a:r>
              <a:rPr lang="pt-BR" smtClean="0"/>
              <a:t>Clique para editar o título mestre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145715" y="1551907"/>
            <a:ext cx="1130637" cy="75134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>
                <a:latin typeface="Calibri" panose="020F0502020204030204" pitchFamily="34" charset="0"/>
              </a:rPr>
              <a:t>Contexte</a:t>
            </a:r>
            <a:endParaRPr lang="fr-FR" sz="1600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33753" y="3298561"/>
            <a:ext cx="1354559" cy="75134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alibri" panose="020F0502020204030204" pitchFamily="34" charset="0"/>
              </a:rPr>
              <a:t>Réalisations</a:t>
            </a:r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33753" y="5108412"/>
            <a:ext cx="1354559" cy="751341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Calibri" panose="020F0502020204030204" pitchFamily="34" charset="0"/>
              </a:rPr>
              <a:t>Résultats</a:t>
            </a:r>
          </a:p>
        </p:txBody>
      </p:sp>
      <p:grpSp>
        <p:nvGrpSpPr>
          <p:cNvPr id="9" name="Grouper 8"/>
          <p:cNvGrpSpPr/>
          <p:nvPr userDrawn="1"/>
        </p:nvGrpSpPr>
        <p:grpSpPr>
          <a:xfrm>
            <a:off x="335362" y="2487662"/>
            <a:ext cx="11335444" cy="209427"/>
            <a:chOff x="152528" y="2553709"/>
            <a:chExt cx="8651977" cy="213057"/>
          </a:xfrm>
        </p:grpSpPr>
        <p:sp>
          <p:nvSpPr>
            <p:cNvPr id="10" name="Rectangle 9"/>
            <p:cNvSpPr/>
            <p:nvPr/>
          </p:nvSpPr>
          <p:spPr>
            <a:xfrm>
              <a:off x="152528" y="2553709"/>
              <a:ext cx="8651977" cy="213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Ins="432000" rtlCol="0" anchor="ctr"/>
            <a:lstStyle/>
            <a:p>
              <a:endParaRPr lang="fr-FR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Triangle isocèle 21"/>
            <p:cNvSpPr/>
            <p:nvPr/>
          </p:nvSpPr>
          <p:spPr>
            <a:xfrm flipV="1">
              <a:off x="1241676" y="2600456"/>
              <a:ext cx="576000" cy="8742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" name="Grouper 11"/>
          <p:cNvGrpSpPr/>
          <p:nvPr userDrawn="1"/>
        </p:nvGrpSpPr>
        <p:grpSpPr>
          <a:xfrm>
            <a:off x="335361" y="4357472"/>
            <a:ext cx="11370192" cy="203035"/>
            <a:chOff x="152528" y="2553709"/>
            <a:chExt cx="8651977" cy="213057"/>
          </a:xfrm>
        </p:grpSpPr>
        <p:sp>
          <p:nvSpPr>
            <p:cNvPr id="13" name="Rectangle 12"/>
            <p:cNvSpPr/>
            <p:nvPr/>
          </p:nvSpPr>
          <p:spPr>
            <a:xfrm>
              <a:off x="152528" y="2553709"/>
              <a:ext cx="8651977" cy="213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Ins="432000" rtlCol="0" anchor="ctr"/>
            <a:lstStyle/>
            <a:p>
              <a:endParaRPr lang="fr-FR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Triangle isocèle 21"/>
            <p:cNvSpPr/>
            <p:nvPr/>
          </p:nvSpPr>
          <p:spPr>
            <a:xfrm flipV="1">
              <a:off x="1241676" y="2600456"/>
              <a:ext cx="576000" cy="8742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Espace réservé du texte 9"/>
          <p:cNvSpPr>
            <a:spLocks noGrp="1"/>
          </p:cNvSpPr>
          <p:nvPr>
            <p:ph type="body" sz="quarter" idx="20"/>
          </p:nvPr>
        </p:nvSpPr>
        <p:spPr>
          <a:xfrm>
            <a:off x="1166553" y="4811239"/>
            <a:ext cx="10557121" cy="1347134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Espace réservé du texte 9"/>
          <p:cNvSpPr>
            <a:spLocks noGrp="1"/>
          </p:cNvSpPr>
          <p:nvPr>
            <p:ph type="body" sz="quarter" idx="21"/>
          </p:nvPr>
        </p:nvSpPr>
        <p:spPr>
          <a:xfrm>
            <a:off x="1166553" y="3039699"/>
            <a:ext cx="10557121" cy="132540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7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1166553" y="1362256"/>
            <a:ext cx="10557121" cy="113064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8" name="Connecteur droit 17"/>
          <p:cNvCxnSpPr/>
          <p:nvPr userDrawn="1"/>
        </p:nvCxnSpPr>
        <p:spPr>
          <a:xfrm>
            <a:off x="0" y="1071120"/>
            <a:ext cx="12192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chemeClr val="bg1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2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76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8022" y="1815850"/>
            <a:ext cx="2592916" cy="1225550"/>
          </a:xfrm>
        </p:spPr>
        <p:txBody>
          <a:bodyPr/>
          <a:lstStyle>
            <a:lvl1pPr>
              <a:defRPr sz="1800">
                <a:latin typeface="Bodoni 72 Bold"/>
              </a:defRPr>
            </a:lvl1pPr>
          </a:lstStyle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Siège social (Paris, France)</a:t>
            </a:r>
          </a:p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Pavillon </a:t>
            </a:r>
            <a:r>
              <a:rPr lang="fr-FR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Bourdan</a:t>
            </a:r>
            <a:endParaRPr lang="fr-FR" sz="1200" b="0" i="0" kern="1200" dirty="0" smtClean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+mn-ea"/>
              <a:cs typeface="Browallia New" panose="020B0604020202020204" pitchFamily="34" charset="-34"/>
            </a:endParaRPr>
          </a:p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11-13 avenue du Recteur Poincaré</a:t>
            </a:r>
          </a:p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75016 Paris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9061913" y="1815850"/>
            <a:ext cx="2592916" cy="1225550"/>
          </a:xfrm>
        </p:spPr>
        <p:txBody>
          <a:bodyPr/>
          <a:lstStyle>
            <a:lvl1pPr>
              <a:defRPr sz="1800">
                <a:latin typeface="Bodoni 72 Bold"/>
              </a:defRPr>
            </a:lvl1pPr>
          </a:lstStyle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</a:t>
            </a:r>
            <a:r>
              <a:rPr lang="fr-FR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Belgium</a:t>
            </a:r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(Brussels)</a:t>
            </a:r>
          </a:p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IT Tower</a:t>
            </a:r>
          </a:p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Avenue Louise/</a:t>
            </a:r>
            <a:r>
              <a:rPr lang="fr-FR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Louizalaan</a:t>
            </a:r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480</a:t>
            </a:r>
          </a:p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1050 Brussels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8022" y="3260680"/>
            <a:ext cx="2592916" cy="1225550"/>
          </a:xfrm>
        </p:spPr>
        <p:txBody>
          <a:bodyPr/>
          <a:lstStyle>
            <a:lvl1pPr>
              <a:defRPr sz="1800">
                <a:latin typeface="Bodoni 72 Bold"/>
              </a:defRPr>
            </a:lvl1pPr>
          </a:lstStyle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Brasil (São Paulo)</a:t>
            </a:r>
          </a:p>
          <a:p>
            <a:pPr algn="r"/>
            <a:r>
              <a:rPr lang="fr-FR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Market</a:t>
            </a:r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Place II</a:t>
            </a:r>
          </a:p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940 Av. Dr. </a:t>
            </a:r>
            <a:r>
              <a:rPr lang="fr-FR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Chucri</a:t>
            </a:r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</a:t>
            </a:r>
            <a:r>
              <a:rPr lang="fr-FR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Zaidan</a:t>
            </a:r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, 16 </a:t>
            </a:r>
            <a:r>
              <a:rPr lang="fr-FR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andar</a:t>
            </a:r>
            <a:endParaRPr lang="fr-FR" sz="1200" b="0" i="0" kern="1200" dirty="0" smtClean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+mn-ea"/>
              <a:cs typeface="Browallia New" panose="020B0604020202020204" pitchFamily="34" charset="-34"/>
            </a:endParaRPr>
          </a:p>
          <a:p>
            <a:pPr algn="r"/>
            <a:r>
              <a:rPr lang="fr-FR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Brooklin</a:t>
            </a:r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, São Paulo</a:t>
            </a:r>
          </a:p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SP, 04583-906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9061913" y="3260680"/>
            <a:ext cx="2592916" cy="1225550"/>
          </a:xfrm>
        </p:spPr>
        <p:txBody>
          <a:bodyPr/>
          <a:lstStyle>
            <a:lvl1pPr>
              <a:defRPr sz="1800">
                <a:latin typeface="Bodoni 72 Bold"/>
              </a:defRPr>
            </a:lvl1pPr>
          </a:lstStyle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Brasil (Rio)</a:t>
            </a:r>
          </a:p>
          <a:p>
            <a:pPr algn="r"/>
            <a:r>
              <a:rPr lang="fr-FR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xxxxxxxxx</a:t>
            </a:r>
            <a:endParaRPr lang="fr-FR" sz="1200" b="0" i="0" kern="1200" dirty="0" smtClean="0">
              <a:solidFill>
                <a:schemeClr val="tx1">
                  <a:lumMod val="50000"/>
                </a:schemeClr>
              </a:solidFill>
              <a:effectLst/>
              <a:latin typeface="Calibri" panose="020F0502020204030204" pitchFamily="34" charset="0"/>
              <a:ea typeface="+mn-ea"/>
              <a:cs typeface="Browallia New" panose="020B0604020202020204" pitchFamily="34" charset="-34"/>
            </a:endParaRP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8022" y="4705510"/>
            <a:ext cx="2592916" cy="1225550"/>
          </a:xfrm>
        </p:spPr>
        <p:txBody>
          <a:bodyPr/>
          <a:lstStyle>
            <a:lvl1pPr>
              <a:defRPr sz="1800">
                <a:latin typeface="Bodoni 72 Bold"/>
              </a:defRPr>
            </a:lvl1pPr>
          </a:lstStyle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Genève </a:t>
            </a:r>
          </a:p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Rue de la </a:t>
            </a:r>
            <a:r>
              <a:rPr lang="fr-FR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Corraterie</a:t>
            </a:r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26,</a:t>
            </a:r>
          </a:p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1204 Genève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9061913" y="4705510"/>
            <a:ext cx="2592916" cy="1225550"/>
          </a:xfrm>
        </p:spPr>
        <p:txBody>
          <a:bodyPr/>
          <a:lstStyle>
            <a:lvl1pPr>
              <a:defRPr sz="1800">
                <a:latin typeface="Bodoni 72 Bold"/>
              </a:defRPr>
            </a:lvl1pPr>
          </a:lstStyle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Beijaflore New York</a:t>
            </a:r>
          </a:p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733 </a:t>
            </a:r>
            <a:r>
              <a:rPr lang="fr-FR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Third</a:t>
            </a:r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Avenue, </a:t>
            </a:r>
            <a:r>
              <a:rPr lang="fr-FR" sz="1200" b="0" i="0" kern="1200" dirty="0" err="1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Floor</a:t>
            </a:r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15</a:t>
            </a:r>
          </a:p>
          <a:p>
            <a:pPr algn="r"/>
            <a:r>
              <a:rPr lang="fr-FR" sz="1200" b="0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New York, NY 10017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4735" y="1911548"/>
            <a:ext cx="4435201" cy="389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4" descr="BEIJAFLORE RV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552" y="492054"/>
            <a:ext cx="1644629" cy="7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6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ption 1 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64" y="214601"/>
            <a:ext cx="2335000" cy="1238285"/>
          </a:xfrm>
          <a:prstGeom prst="rect">
            <a:avLst/>
          </a:prstGeom>
        </p:spPr>
      </p:pic>
      <p:sp>
        <p:nvSpPr>
          <p:cNvPr id="16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3392" y="2492896"/>
            <a:ext cx="4128459" cy="1512168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2"/>
                </a:solidFill>
                <a:latin typeface="+mn-lt"/>
                <a:cs typeface="Bodoni 72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 idx="4294967295" hasCustomPrompt="1"/>
          </p:nvPr>
        </p:nvSpPr>
        <p:spPr>
          <a:xfrm>
            <a:off x="719403" y="764704"/>
            <a:ext cx="3936437" cy="15746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>
                <a:solidFill>
                  <a:srgbClr val="273457"/>
                </a:solidFill>
                <a:latin typeface="Bodoni 72 Bold"/>
                <a:cs typeface="Bodoni 72 Bold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fr-FR" dirty="0" smtClean="0">
                <a:latin typeface="Montserrat"/>
                <a:cs typeface="Montserrat"/>
              </a:rPr>
              <a:t>Insérer un titre</a:t>
            </a:r>
            <a:endParaRPr lang="fr-FR" dirty="0">
              <a:latin typeface="Montserrat"/>
              <a:cs typeface="Montserrat"/>
            </a:endParaRPr>
          </a:p>
        </p:txBody>
      </p:sp>
      <p:sp>
        <p:nvSpPr>
          <p:cNvPr id="1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chemeClr val="bg1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6"/>
          </p:nvPr>
        </p:nvSpPr>
        <p:spPr>
          <a:xfrm>
            <a:off x="5039883" y="1268414"/>
            <a:ext cx="6528727" cy="4608859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36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1 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3392" y="2492896"/>
            <a:ext cx="4581583" cy="1512168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chemeClr val="tx2"/>
                </a:solidFill>
                <a:latin typeface="Bodoni 72 Bold"/>
                <a:cs typeface="Bodoni 72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 idx="4294967295" hasCustomPrompt="1"/>
          </p:nvPr>
        </p:nvSpPr>
        <p:spPr>
          <a:xfrm>
            <a:off x="719403" y="764704"/>
            <a:ext cx="4368485" cy="15746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>
                <a:solidFill>
                  <a:srgbClr val="273457"/>
                </a:solidFill>
                <a:latin typeface="+mj-lt"/>
                <a:cs typeface="Franklin Gothic Book" panose="020B0503020102020204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fr-FR" dirty="0" smtClean="0">
                <a:latin typeface="Montserrat"/>
                <a:cs typeface="Montserrat"/>
              </a:rPr>
              <a:t>Insérer un titre</a:t>
            </a:r>
            <a:endParaRPr lang="fr-FR" dirty="0">
              <a:latin typeface="Montserrat"/>
              <a:cs typeface="Montserrat"/>
            </a:endParaRP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9" r="2428" b="12933"/>
          <a:stretch/>
        </p:blipFill>
        <p:spPr>
          <a:xfrm>
            <a:off x="5375921" y="1478562"/>
            <a:ext cx="6192688" cy="4590786"/>
          </a:xfrm>
          <a:prstGeom prst="rect">
            <a:avLst/>
          </a:prstGeom>
        </p:spPr>
      </p:pic>
      <p:pic>
        <p:nvPicPr>
          <p:cNvPr id="11" name="Image 10" descr="BEIJAFLORE RV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552" y="492054"/>
            <a:ext cx="1644629" cy="7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185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/ordre du jour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08" y="188641"/>
            <a:ext cx="11153043" cy="865189"/>
          </a:xfrm>
        </p:spPr>
        <p:txBody>
          <a:bodyPr tIns="36000" bIns="36000" anchor="b"/>
          <a:lstStyle>
            <a:lvl1pPr>
              <a:defRPr sz="2400" baseline="0">
                <a:solidFill>
                  <a:srgbClr val="273457"/>
                </a:solidFill>
                <a:latin typeface="Franklin Gothic Book" panose="020B0503020102020204" pitchFamily="34" charset="0"/>
                <a:cs typeface="Franklin Gothic Book" panose="020B05030201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11908" y="1563976"/>
            <a:ext cx="11153043" cy="44507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odoni 72 Bold"/>
                <a:cs typeface="Bodoni 72 Bold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Bodoni 72 Bold"/>
                <a:cs typeface="Bodoni 72 Bold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Bodoni 72 Bold"/>
                <a:cs typeface="Bodoni 72 Bold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Bodoni 72 Bold"/>
                <a:cs typeface="Bodoni 72 Bold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093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fr-FR" dirty="0"/>
          </a:p>
        </p:txBody>
      </p:sp>
      <p:sp>
        <p:nvSpPr>
          <p:cNvPr id="6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511908" y="1563976"/>
            <a:ext cx="11153043" cy="44507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odoni 72 Bold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Bodoni 72 Bold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Bodoni 72 Bold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Bodoni 72 Bold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7723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its marqu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le rectangle 5"/>
          <p:cNvSpPr/>
          <p:nvPr userDrawn="1"/>
        </p:nvSpPr>
        <p:spPr>
          <a:xfrm flipV="1">
            <a:off x="-5003" y="1421698"/>
            <a:ext cx="12197003" cy="420469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space réservé pour une image  26"/>
          <p:cNvSpPr>
            <a:spLocks noGrp="1"/>
          </p:cNvSpPr>
          <p:nvPr>
            <p:ph type="pic" sz="quarter" idx="15"/>
          </p:nvPr>
        </p:nvSpPr>
        <p:spPr>
          <a:xfrm>
            <a:off x="7333611" y="1956752"/>
            <a:ext cx="3442909" cy="2840400"/>
          </a:xfrm>
          <a:prstGeom prst="diamond">
            <a:avLst/>
          </a:prstGeom>
          <a:effectLst/>
        </p:spPr>
        <p:txBody>
          <a:bodyPr/>
          <a:lstStyle>
            <a:lvl1pPr>
              <a:defRPr>
                <a:latin typeface="Bodoni 72 Bold"/>
              </a:defRPr>
            </a:lvl1pPr>
          </a:lstStyle>
          <a:p>
            <a:r>
              <a:rPr lang="pt-BR" smtClean="0"/>
              <a:t>Clique no ícone para adicionar uma imagem</a:t>
            </a:r>
            <a:endParaRPr lang="fr-FR" dirty="0"/>
          </a:p>
        </p:txBody>
      </p:sp>
      <p:sp>
        <p:nvSpPr>
          <p:cNvPr id="12" name="Parallélogramme 11"/>
          <p:cNvSpPr/>
          <p:nvPr userDrawn="1"/>
        </p:nvSpPr>
        <p:spPr>
          <a:xfrm flipH="1">
            <a:off x="2820576" y="3717032"/>
            <a:ext cx="3072341" cy="1718485"/>
          </a:xfrm>
          <a:prstGeom prst="parallelogram">
            <a:avLst>
              <a:gd name="adj" fmla="val 984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0" hasCustomPrompt="1"/>
          </p:nvPr>
        </p:nvSpPr>
        <p:spPr>
          <a:xfrm>
            <a:off x="3404295" y="5733257"/>
            <a:ext cx="2311069" cy="360139"/>
          </a:xfrm>
        </p:spPr>
        <p:txBody>
          <a:bodyPr/>
          <a:lstStyle>
            <a:lvl1pPr>
              <a:defRPr sz="1400" b="1">
                <a:latin typeface="Bodoni 72 Bold"/>
              </a:defRPr>
            </a:lvl1pPr>
          </a:lstStyle>
          <a:p>
            <a:pPr lvl="0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24" name="Espace réservé du texte 22"/>
          <p:cNvSpPr>
            <a:spLocks noGrp="1"/>
          </p:cNvSpPr>
          <p:nvPr>
            <p:ph type="body" sz="quarter" idx="11" hasCustomPrompt="1"/>
          </p:nvPr>
        </p:nvSpPr>
        <p:spPr>
          <a:xfrm>
            <a:off x="5735164" y="4543079"/>
            <a:ext cx="2311069" cy="360139"/>
          </a:xfrm>
        </p:spPr>
        <p:txBody>
          <a:bodyPr/>
          <a:lstStyle>
            <a:lvl1pPr>
              <a:defRPr sz="1400" b="1">
                <a:latin typeface="Bodoni 72 Bold"/>
              </a:defRPr>
            </a:lvl1pPr>
          </a:lstStyle>
          <a:p>
            <a:pPr lvl="0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25" name="Espace réservé du texte 22"/>
          <p:cNvSpPr>
            <a:spLocks noGrp="1"/>
          </p:cNvSpPr>
          <p:nvPr>
            <p:ph type="body" sz="quarter" idx="12" hasCustomPrompt="1"/>
          </p:nvPr>
        </p:nvSpPr>
        <p:spPr>
          <a:xfrm>
            <a:off x="9880248" y="4200315"/>
            <a:ext cx="2311069" cy="360139"/>
          </a:xfrm>
        </p:spPr>
        <p:txBody>
          <a:bodyPr/>
          <a:lstStyle>
            <a:lvl1pPr>
              <a:defRPr sz="1400" b="1">
                <a:latin typeface="Bodoni 72 Bold"/>
              </a:defRPr>
            </a:lvl1pPr>
          </a:lstStyle>
          <a:p>
            <a:pPr lvl="0"/>
            <a:r>
              <a:rPr lang="fr-FR" dirty="0" smtClean="0"/>
              <a:t>Commentaire</a:t>
            </a:r>
            <a:endParaRPr lang="fr-FR" dirty="0"/>
          </a:p>
        </p:txBody>
      </p:sp>
      <p:sp>
        <p:nvSpPr>
          <p:cNvPr id="27" name="Espace réservé pour une image  26"/>
          <p:cNvSpPr>
            <a:spLocks noGrp="1"/>
          </p:cNvSpPr>
          <p:nvPr>
            <p:ph type="pic" sz="quarter" idx="13"/>
          </p:nvPr>
        </p:nvSpPr>
        <p:spPr>
          <a:xfrm>
            <a:off x="479376" y="3324904"/>
            <a:ext cx="3442909" cy="2840400"/>
          </a:xfrm>
          <a:prstGeom prst="diamond">
            <a:avLst/>
          </a:prstGeom>
        </p:spPr>
        <p:txBody>
          <a:bodyPr/>
          <a:lstStyle>
            <a:lvl1pPr>
              <a:defRPr>
                <a:latin typeface="Bodoni 72 Bold"/>
              </a:defRPr>
            </a:lvl1pPr>
          </a:lstStyle>
          <a:p>
            <a:r>
              <a:rPr lang="pt-BR" smtClean="0"/>
              <a:t>Clique no ícone para adicionar uma imagem</a:t>
            </a:r>
            <a:endParaRPr lang="fr-FR" dirty="0"/>
          </a:p>
        </p:txBody>
      </p:sp>
      <p:sp>
        <p:nvSpPr>
          <p:cNvPr id="28" name="Espace réservé pour une image  26"/>
          <p:cNvSpPr>
            <a:spLocks noGrp="1"/>
          </p:cNvSpPr>
          <p:nvPr>
            <p:ph type="pic" sz="quarter" idx="14"/>
          </p:nvPr>
        </p:nvSpPr>
        <p:spPr>
          <a:xfrm>
            <a:off x="3287688" y="1956752"/>
            <a:ext cx="3442909" cy="2840400"/>
          </a:xfrm>
          <a:prstGeom prst="diamond">
            <a:avLst/>
          </a:prstGeom>
        </p:spPr>
        <p:txBody>
          <a:bodyPr/>
          <a:lstStyle>
            <a:lvl1pPr>
              <a:defRPr>
                <a:latin typeface="Bodoni 72 Bold"/>
              </a:defRPr>
            </a:lvl1pPr>
          </a:lstStyle>
          <a:p>
            <a:r>
              <a:rPr lang="pt-BR" smtClean="0"/>
              <a:t>Clique no ícone para adicionar uma imagem</a:t>
            </a:r>
            <a:endParaRPr lang="fr-FR" dirty="0"/>
          </a:p>
        </p:txBody>
      </p:sp>
      <p:sp>
        <p:nvSpPr>
          <p:cNvPr id="30" name="Losange 29"/>
          <p:cNvSpPr/>
          <p:nvPr userDrawn="1"/>
        </p:nvSpPr>
        <p:spPr>
          <a:xfrm>
            <a:off x="5421751" y="-31764"/>
            <a:ext cx="3129917" cy="28404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Losange 30"/>
          <p:cNvSpPr/>
          <p:nvPr userDrawn="1"/>
        </p:nvSpPr>
        <p:spPr>
          <a:xfrm>
            <a:off x="1083570" y="324"/>
            <a:ext cx="3442909" cy="28404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fr-FR" dirty="0"/>
          </a:p>
        </p:txBody>
      </p:sp>
      <p:pic>
        <p:nvPicPr>
          <p:cNvPr id="33" name="Image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6"/>
          <a:stretch/>
        </p:blipFill>
        <p:spPr>
          <a:xfrm>
            <a:off x="-24680" y="1719609"/>
            <a:ext cx="1875956" cy="2842718"/>
          </a:xfrm>
          <a:prstGeom prst="rect">
            <a:avLst/>
          </a:prstGeom>
        </p:spPr>
      </p:pic>
      <p:cxnSp>
        <p:nvCxnSpPr>
          <p:cNvPr id="16" name="Connecteur droit 1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numéro de diapositive 2"/>
          <p:cNvSpPr>
            <a:spLocks noGrp="1"/>
          </p:cNvSpPr>
          <p:nvPr>
            <p:ph type="sldNum" sz="quarter" idx="16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17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91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e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17"/>
          <p:cNvSpPr>
            <a:spLocks noGrp="1"/>
          </p:cNvSpPr>
          <p:nvPr>
            <p:ph type="pic" sz="quarter" idx="10"/>
          </p:nvPr>
        </p:nvSpPr>
        <p:spPr>
          <a:xfrm>
            <a:off x="-12823" y="1306514"/>
            <a:ext cx="10464636" cy="5075237"/>
          </a:xfrm>
        </p:spPr>
        <p:txBody>
          <a:bodyPr/>
          <a:lstStyle>
            <a:lvl1pPr>
              <a:defRPr>
                <a:latin typeface="Bodoni 72 Bold"/>
              </a:defRPr>
            </a:lvl1pPr>
          </a:lstStyle>
          <a:p>
            <a:r>
              <a:rPr lang="pt-BR" smtClean="0"/>
              <a:t>Clique no ícone para adicionar uma imagem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6" name="Connecteur droit 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2457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486148"/>
            <a:ext cx="11153043" cy="237490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Bodoni 72 Bold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Bodoni 72 Bold"/>
                <a:cs typeface="Browallia New" panose="020B0604020202020204" pitchFamily="34" charset="-34"/>
              </a:defRPr>
            </a:lvl2pPr>
            <a:lvl3pPr marL="806450" indent="-228600">
              <a:defRPr sz="1400">
                <a:solidFill>
                  <a:schemeClr val="tx1"/>
                </a:solidFill>
                <a:latin typeface="Bodoni 72 Bold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Bodoni 72 Bold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>
          <a:xfrm>
            <a:off x="0" y="4005064"/>
            <a:ext cx="12192000" cy="2376686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5913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096001" y="1359818"/>
            <a:ext cx="6096000" cy="5021510"/>
          </a:xfrm>
        </p:spPr>
        <p:txBody>
          <a:bodyPr/>
          <a:lstStyle/>
          <a:p>
            <a:r>
              <a:rPr lang="pt-BR" smtClean="0"/>
              <a:t>Clique no ícone para adicionar uma imagem</a:t>
            </a: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11910" y="187550"/>
            <a:ext cx="11153041" cy="865186"/>
          </a:xfrm>
        </p:spPr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0" indent="0">
              <a:buNone/>
              <a:defRPr sz="1800">
                <a:latin typeface="Bodoni 72 Bold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Bodoni 72 Bold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Bodoni 72 Bold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Bodoni 72 Bold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230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8818415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Slide do think-cell" r:id="rId20" imgW="395" imgH="396" progId="TCLayout.ActiveDocument.1">
                  <p:embed/>
                </p:oleObj>
              </mc:Choice>
              <mc:Fallback>
                <p:oleObj name="Slide do think-cell" r:id="rId20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fr-FR" sz="2400" b="0" i="0" baseline="0" dirty="0">
              <a:latin typeface="Franklin Gothic Book" panose="020B0503020102020204" pitchFamily="34" charset="0"/>
              <a:ea typeface="+mj-ea"/>
              <a:sym typeface="Franklin Gothic Book" panose="020B0503020102020204" pitchFamily="34" charset="0"/>
            </a:endParaRPr>
          </a:p>
        </p:txBody>
      </p:sp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None/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6381328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8936992" y="6453337"/>
            <a:ext cx="2844800" cy="365125"/>
          </a:xfrm>
          <a:prstGeom prst="rect">
            <a:avLst/>
          </a:prstGeom>
        </p:spPr>
        <p:txBody>
          <a:bodyPr tIns="108000"/>
          <a:lstStyle>
            <a:lvl1pPr algn="r"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‹nº›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273457"/>
                </a:solidFill>
                <a:latin typeface="Cambria" panose="02040503050406030204" pitchFamily="18" charset="0"/>
                <a:cs typeface="Browallia New" panose="020B0604020202020204" pitchFamily="34" charset="-34"/>
              </a:defRPr>
            </a:lvl1pPr>
          </a:lstStyle>
          <a:p>
            <a:r>
              <a:rPr lang="fr-FR" dirty="0" smtClean="0"/>
              <a:t>2020 | Beijaflore Brasil | Confidentiel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25" r:id="rId2"/>
    <p:sldLayoutId id="2147483749" r:id="rId3"/>
    <p:sldLayoutId id="2147483726" r:id="rId4"/>
    <p:sldLayoutId id="2147483746" r:id="rId5"/>
    <p:sldLayoutId id="2147483755" r:id="rId6"/>
    <p:sldLayoutId id="2147483756" r:id="rId7"/>
    <p:sldLayoutId id="2147483750" r:id="rId8"/>
    <p:sldLayoutId id="2147483742" r:id="rId9"/>
    <p:sldLayoutId id="2147483743" r:id="rId10"/>
    <p:sldLayoutId id="2147483745" r:id="rId11"/>
    <p:sldLayoutId id="2147483747" r:id="rId12"/>
    <p:sldLayoutId id="2147483758" r:id="rId13"/>
    <p:sldLayoutId id="2147483744" r:id="rId14"/>
    <p:sldLayoutId id="2147483760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Calibri" panose="020F0502020204030204" pitchFamily="34" charset="0"/>
        <a:buNone/>
        <a:defRPr lang="fr-FR" sz="1800" b="0" i="0" kern="1200" dirty="0" smtClean="0">
          <a:solidFill>
            <a:schemeClr val="tx1"/>
          </a:solidFill>
          <a:latin typeface="Bodoni 72 Bold"/>
          <a:ea typeface="+mn-ea"/>
          <a:cs typeface="Bodoni 72 Bold"/>
        </a:defRPr>
      </a:lvl1pPr>
      <a:lvl2pPr marL="612775" indent="-342900" algn="l" rtl="0" eaLnBrk="1" fontAlgn="base" hangingPunct="1">
        <a:spcBef>
          <a:spcPct val="20000"/>
        </a:spcBef>
        <a:spcAft>
          <a:spcPct val="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Bodoni 72 Bold"/>
          <a:ea typeface="+mn-ea"/>
          <a:cs typeface="Bodoni 72 Bold"/>
        </a:defRPr>
      </a:lvl2pPr>
      <a:lvl3pPr marL="920750" indent="-342900" algn="l" rtl="0" eaLnBrk="1" fontAlgn="base" hangingPunct="1">
        <a:spcBef>
          <a:spcPct val="20000"/>
        </a:spcBef>
        <a:spcAft>
          <a:spcPct val="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Bodoni 72 Bold"/>
          <a:ea typeface="+mn-ea"/>
          <a:cs typeface="Bodoni 72 Bold"/>
        </a:defRPr>
      </a:lvl3pPr>
      <a:lvl4pPr marL="102552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Bodoni 72 Bold"/>
          <a:ea typeface="+mn-ea"/>
          <a:cs typeface="Bodoni 72 Bold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.xml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03709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Slide do think-cell" r:id="rId5" imgW="395" imgH="396" progId="TCLayout.ActiveDocument.1">
                  <p:embed/>
                </p:oleObj>
              </mc:Choice>
              <mc:Fallback>
                <p:oleObj name="Slide do think-cell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fr-FR" sz="3200" b="1" dirty="0">
              <a:latin typeface="Franklin Gothic Book" panose="020B0503020102020204" pitchFamily="34" charset="0"/>
              <a:ea typeface="+mj-ea"/>
              <a:sym typeface="Franklin Gothic Book" panose="020B0503020102020204" pitchFamily="34" charset="0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 idx="4294967295"/>
          </p:nvPr>
        </p:nvSpPr>
        <p:spPr>
          <a:xfrm>
            <a:off x="2135560" y="3573016"/>
            <a:ext cx="6624736" cy="1152128"/>
          </a:xfrm>
        </p:spPr>
        <p:txBody>
          <a:bodyPr/>
          <a:lstStyle/>
          <a:p>
            <a:r>
              <a:rPr lang="fr-FR" sz="3200" b="1" dirty="0" smtClean="0"/>
              <a:t>Projeto H.O.M.E.R.</a:t>
            </a:r>
            <a:endParaRPr lang="fr-FR" sz="3200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2135560" y="4941168"/>
            <a:ext cx="7344816" cy="833150"/>
          </a:xfrm>
        </p:spPr>
        <p:txBody>
          <a:bodyPr/>
          <a:lstStyle/>
          <a:p>
            <a:r>
              <a:rPr lang="pt-BR" sz="1600" dirty="0">
                <a:solidFill>
                  <a:srgbClr val="64041F"/>
                </a:solidFill>
              </a:rPr>
              <a:t>LGPD – Fase 2: Ferramenta de Gestão de Fornecedores</a:t>
            </a:r>
          </a:p>
        </p:txBody>
      </p:sp>
      <p:pic>
        <p:nvPicPr>
          <p:cNvPr id="6" name="Image 2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50" b="33668"/>
          <a:stretch/>
        </p:blipFill>
        <p:spPr>
          <a:xfrm>
            <a:off x="9624392" y="5420121"/>
            <a:ext cx="2088232" cy="889200"/>
          </a:xfrm>
          <a:prstGeom prst="rect">
            <a:avLst/>
          </a:prstGeom>
        </p:spPr>
      </p:pic>
      <p:pic>
        <p:nvPicPr>
          <p:cNvPr id="7" name="Imag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49" b="31244"/>
          <a:stretch/>
        </p:blipFill>
        <p:spPr>
          <a:xfrm>
            <a:off x="9624392" y="4264695"/>
            <a:ext cx="2088232" cy="920898"/>
          </a:xfrm>
          <a:prstGeom prst="rect">
            <a:avLst/>
          </a:prstGeom>
        </p:spPr>
      </p:pic>
      <p:pic>
        <p:nvPicPr>
          <p:cNvPr id="8" name="Picture 2" descr="C:\Users\tlefur\AppData\Local\Microsoft\Windows\Temporary Internet Files\Content.Outlook\9SDGBK04\LAS15-sticker-partenaire_CMJN300dpi.jpg"/>
          <p:cNvPicPr>
            <a:picLocks noChangeArrowheads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97" y="5877474"/>
            <a:ext cx="297521" cy="29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fficher l'image d'origine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89" y="5880754"/>
            <a:ext cx="386590" cy="327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10" name="Picture 4" descr="Afficher l'image d'origine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8" y="5846652"/>
            <a:ext cx="324804" cy="33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fficher l'image d'origine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5879319"/>
            <a:ext cx="295276" cy="30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/>
          <p:cNvSpPr/>
          <p:nvPr/>
        </p:nvSpPr>
        <p:spPr>
          <a:xfrm>
            <a:off x="2604377" y="584389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sz="1100" b="1" dirty="0">
                <a:solidFill>
                  <a:srgbClr val="F79646"/>
                </a:solidFill>
                <a:latin typeface="+mn-lt"/>
                <a:cs typeface="Century Gothic"/>
              </a:rPr>
              <a:t>#1 </a:t>
            </a:r>
            <a:r>
              <a:rPr lang="en-US" sz="1100" b="1" dirty="0">
                <a:solidFill>
                  <a:schemeClr val="accent1"/>
                </a:solidFill>
                <a:latin typeface="+mn-lt"/>
                <a:cs typeface="Century Gothic"/>
              </a:rPr>
              <a:t>ISO 27001 certified</a:t>
            </a:r>
            <a:r>
              <a:rPr lang="en-US" sz="1100" dirty="0">
                <a:solidFill>
                  <a:schemeClr val="accent1"/>
                </a:solidFill>
                <a:latin typeface="+mn-lt"/>
                <a:cs typeface="Century Gothic"/>
              </a:rPr>
              <a:t> </a:t>
            </a:r>
            <a:r>
              <a:rPr lang="en-US" sz="1100" dirty="0" smtClean="0">
                <a:solidFill>
                  <a:schemeClr val="accent1"/>
                </a:solidFill>
                <a:latin typeface="+mn-lt"/>
                <a:cs typeface="Century Gothic"/>
              </a:rPr>
              <a:t>consulting firm</a:t>
            </a:r>
            <a:endParaRPr lang="en-US" sz="1100" dirty="0">
              <a:solidFill>
                <a:schemeClr val="accent1"/>
              </a:solidFill>
              <a:latin typeface="+mn-lt"/>
              <a:cs typeface="Century Gothic"/>
            </a:endParaRPr>
          </a:p>
          <a:p>
            <a:pPr marL="179388" eaLnBrk="1" hangingPunct="1"/>
            <a:r>
              <a:rPr lang="en-US" sz="1100" b="1" dirty="0" smtClean="0">
                <a:solidFill>
                  <a:schemeClr val="accent1"/>
                </a:solidFill>
                <a:latin typeface="+mn-lt"/>
                <a:cs typeface="Century Gothic"/>
              </a:rPr>
              <a:t>ISO  9001 certified </a:t>
            </a:r>
            <a:r>
              <a:rPr lang="en-US" sz="1100" dirty="0" smtClean="0">
                <a:solidFill>
                  <a:schemeClr val="accent1"/>
                </a:solidFill>
                <a:latin typeface="+mn-lt"/>
                <a:cs typeface="Century Gothic"/>
              </a:rPr>
              <a:t>on</a:t>
            </a:r>
            <a:r>
              <a:rPr lang="en-US" sz="1100" b="1" dirty="0" smtClean="0">
                <a:solidFill>
                  <a:schemeClr val="accent1"/>
                </a:solidFill>
                <a:latin typeface="+mn-lt"/>
                <a:cs typeface="Century Gothic"/>
              </a:rPr>
              <a:t> </a:t>
            </a:r>
            <a:r>
              <a:rPr lang="en-US" sz="1100" dirty="0">
                <a:solidFill>
                  <a:schemeClr val="accent1"/>
                </a:solidFill>
                <a:latin typeface="+mn-lt"/>
                <a:cs typeface="Century Gothic"/>
              </a:rPr>
              <a:t>CS </a:t>
            </a:r>
            <a:r>
              <a:rPr lang="en-US" sz="1100" dirty="0" smtClean="0">
                <a:solidFill>
                  <a:schemeClr val="accent1"/>
                </a:solidFill>
                <a:latin typeface="+mn-lt"/>
                <a:cs typeface="Century Gothic"/>
              </a:rPr>
              <a:t>managed assignments</a:t>
            </a:r>
            <a:endParaRPr lang="en-US" sz="1100" dirty="0">
              <a:solidFill>
                <a:schemeClr val="accent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339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22082947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Conector Angulado 33"/>
          <p:cNvCxnSpPr>
            <a:stCxn id="270" idx="6"/>
            <a:endCxn id="247" idx="1"/>
          </p:cNvCxnSpPr>
          <p:nvPr/>
        </p:nvCxnSpPr>
        <p:spPr>
          <a:xfrm>
            <a:off x="4061720" y="1763245"/>
            <a:ext cx="739418" cy="1403294"/>
          </a:xfrm>
          <a:prstGeom prst="bentConnector2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Angulado 338"/>
          <p:cNvCxnSpPr>
            <a:stCxn id="251" idx="2"/>
            <a:endCxn id="247" idx="7"/>
          </p:cNvCxnSpPr>
          <p:nvPr/>
        </p:nvCxnSpPr>
        <p:spPr>
          <a:xfrm rot="10800000" flipV="1">
            <a:off x="5004784" y="1763245"/>
            <a:ext cx="749232" cy="1403294"/>
          </a:xfrm>
          <a:prstGeom prst="bentConnector2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stCxn id="109" idx="6"/>
            <a:endCxn id="126" idx="2"/>
          </p:cNvCxnSpPr>
          <p:nvPr/>
        </p:nvCxnSpPr>
        <p:spPr>
          <a:xfrm>
            <a:off x="1685456" y="3266928"/>
            <a:ext cx="1498148" cy="1434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>
            <a:endCxn id="247" idx="2"/>
          </p:cNvCxnSpPr>
          <p:nvPr/>
        </p:nvCxnSpPr>
        <p:spPr>
          <a:xfrm>
            <a:off x="4155604" y="3266928"/>
            <a:ext cx="603357" cy="1434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>
            <a:stCxn id="138" idx="6"/>
            <a:endCxn id="120" idx="2"/>
          </p:cNvCxnSpPr>
          <p:nvPr/>
        </p:nvCxnSpPr>
        <p:spPr>
          <a:xfrm flipV="1">
            <a:off x="6622319" y="3266928"/>
            <a:ext cx="1503557" cy="1434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de Seta Reta 207"/>
          <p:cNvCxnSpPr>
            <a:stCxn id="120" idx="6"/>
            <a:endCxn id="149" idx="2"/>
          </p:cNvCxnSpPr>
          <p:nvPr/>
        </p:nvCxnSpPr>
        <p:spPr>
          <a:xfrm>
            <a:off x="9097876" y="3266928"/>
            <a:ext cx="1506989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245"/>
          <p:cNvCxnSpPr>
            <a:stCxn id="149" idx="6"/>
          </p:cNvCxnSpPr>
          <p:nvPr/>
        </p:nvCxnSpPr>
        <p:spPr>
          <a:xfrm>
            <a:off x="11576865" y="3266928"/>
            <a:ext cx="1525027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de Seta Reta 247"/>
          <p:cNvCxnSpPr>
            <a:stCxn id="247" idx="6"/>
            <a:endCxn id="138" idx="2"/>
          </p:cNvCxnSpPr>
          <p:nvPr/>
        </p:nvCxnSpPr>
        <p:spPr>
          <a:xfrm>
            <a:off x="5046961" y="3268362"/>
            <a:ext cx="603358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6" name="AutoShape 10" descr="Resultado de imagem para github logo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511909" y="188640"/>
            <a:ext cx="11152711" cy="86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48000" rIns="121920" bIns="48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Visão Geral da Ferramenta</a:t>
            </a:r>
            <a:r>
              <a:rPr lang="pt-BR" sz="3200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/>
            </a:r>
            <a:br>
              <a:rPr lang="pt-BR" sz="3200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</a:br>
            <a:r>
              <a:rPr lang="pt-BR" sz="1800" dirty="0" smtClean="0">
                <a:solidFill>
                  <a:schemeClr val="accent4"/>
                </a:solidFill>
                <a:latin typeface="Franklin Gothic Book" panose="020B0503020102020204" pitchFamily="34" charset="0"/>
              </a:rPr>
              <a:t>Desenho do Processo</a:t>
            </a:r>
            <a:endParaRPr lang="pt-BR" sz="1800" dirty="0">
              <a:solidFill>
                <a:schemeClr val="accent4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908" y="6356352"/>
            <a:ext cx="5672016" cy="3651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sp>
        <p:nvSpPr>
          <p:cNvPr id="107" name="Espace réservé du pied de page 3"/>
          <p:cNvSpPr txBox="1">
            <a:spLocks/>
          </p:cNvSpPr>
          <p:nvPr/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273457"/>
                </a:solidFill>
                <a:latin typeface="Cambria" panose="02040503050406030204" pitchFamily="18" charset="0"/>
                <a:ea typeface="+mn-ea"/>
                <a:cs typeface="Browallia New" panose="020B0604020202020204" pitchFamily="34" charset="-34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smtClean="0"/>
              <a:t>2020 | Beijaflore Brasil | Confidencial</a:t>
            </a:r>
          </a:p>
          <a:p>
            <a:endParaRPr lang="fr-FR" dirty="0"/>
          </a:p>
        </p:txBody>
      </p:sp>
      <p:pic>
        <p:nvPicPr>
          <p:cNvPr id="108" name="Picture 2" descr="R:\Communication\Charte graphique\Logos\B ble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476672"/>
            <a:ext cx="530351" cy="48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/>
          <p:cNvGrpSpPr>
            <a:grpSpLocks noChangeAspect="1"/>
          </p:cNvGrpSpPr>
          <p:nvPr/>
        </p:nvGrpSpPr>
        <p:grpSpPr>
          <a:xfrm>
            <a:off x="659920" y="6144343"/>
            <a:ext cx="4716000" cy="217612"/>
            <a:chOff x="717836" y="6021288"/>
            <a:chExt cx="6242260" cy="288032"/>
          </a:xfrm>
        </p:grpSpPr>
        <p:grpSp>
          <p:nvGrpSpPr>
            <p:cNvPr id="7" name="Agrupar 6"/>
            <p:cNvGrpSpPr/>
            <p:nvPr/>
          </p:nvGrpSpPr>
          <p:grpSpPr>
            <a:xfrm>
              <a:off x="717836" y="6021288"/>
              <a:ext cx="1561740" cy="288032"/>
              <a:chOff x="717836" y="5768523"/>
              <a:chExt cx="1561740" cy="288032"/>
            </a:xfrm>
          </p:grpSpPr>
          <p:sp>
            <p:nvSpPr>
              <p:cNvPr id="51" name="Ellipse 6"/>
              <p:cNvSpPr>
                <a:spLocks noChangeAspect="1"/>
              </p:cNvSpPr>
              <p:nvPr/>
            </p:nvSpPr>
            <p:spPr>
              <a:xfrm>
                <a:off x="717836" y="5768523"/>
                <a:ext cx="288032" cy="288032"/>
              </a:xfrm>
              <a:prstGeom prst="ellipse">
                <a:avLst/>
              </a:prstGeom>
              <a:solidFill>
                <a:srgbClr val="2734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54" name="Connecteur droit 17"/>
              <p:cNvCxnSpPr/>
              <p:nvPr/>
            </p:nvCxnSpPr>
            <p:spPr>
              <a:xfrm flipH="1">
                <a:off x="1123733" y="5768539"/>
                <a:ext cx="0" cy="288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ZoneTexte 16"/>
              <p:cNvSpPr txBox="1"/>
              <p:nvPr/>
            </p:nvSpPr>
            <p:spPr>
              <a:xfrm>
                <a:off x="1115021" y="5781734"/>
                <a:ext cx="11645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0" hangingPunct="0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pt-BR" sz="800" dirty="0" smtClean="0"/>
                  <a:t>Perfil </a:t>
                </a:r>
                <a:r>
                  <a:rPr lang="pt-BR" sz="800" dirty="0" err="1" smtClean="0"/>
                  <a:t>Beijaflore</a:t>
                </a:r>
                <a:endParaRPr lang="pt-BR" sz="800" dirty="0"/>
              </a:p>
            </p:txBody>
          </p:sp>
        </p:grpSp>
        <p:grpSp>
          <p:nvGrpSpPr>
            <p:cNvPr id="8" name="Agrupar 7"/>
            <p:cNvGrpSpPr/>
            <p:nvPr/>
          </p:nvGrpSpPr>
          <p:grpSpPr>
            <a:xfrm>
              <a:off x="2612324" y="6021288"/>
              <a:ext cx="2007512" cy="288032"/>
              <a:chOff x="2288288" y="5768523"/>
              <a:chExt cx="2007512" cy="288032"/>
            </a:xfrm>
          </p:grpSpPr>
          <p:sp>
            <p:nvSpPr>
              <p:cNvPr id="57" name="Ellipse 6"/>
              <p:cNvSpPr>
                <a:spLocks noChangeAspect="1"/>
              </p:cNvSpPr>
              <p:nvPr/>
            </p:nvSpPr>
            <p:spPr>
              <a:xfrm>
                <a:off x="2288288" y="5768523"/>
                <a:ext cx="288032" cy="288032"/>
              </a:xfrm>
              <a:prstGeom prst="ellipse">
                <a:avLst/>
              </a:prstGeom>
              <a:solidFill>
                <a:srgbClr val="DA8700"/>
              </a:solidFill>
              <a:ln>
                <a:solidFill>
                  <a:srgbClr val="DA87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58" name="Connecteur droit 17"/>
              <p:cNvCxnSpPr/>
              <p:nvPr/>
            </p:nvCxnSpPr>
            <p:spPr>
              <a:xfrm flipH="1">
                <a:off x="2694185" y="5768539"/>
                <a:ext cx="0" cy="288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ZoneTexte 16"/>
              <p:cNvSpPr txBox="1"/>
              <p:nvPr/>
            </p:nvSpPr>
            <p:spPr>
              <a:xfrm>
                <a:off x="2685473" y="5781734"/>
                <a:ext cx="16103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0" hangingPunct="0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pt-BR" sz="800" dirty="0" smtClean="0"/>
                  <a:t>Perfil Cliente </a:t>
                </a:r>
                <a:r>
                  <a:rPr lang="pt-BR" sz="800" dirty="0" err="1" smtClean="0"/>
                  <a:t>Beijaflore</a:t>
                </a:r>
                <a:endParaRPr lang="pt-BR" sz="800" dirty="0"/>
              </a:p>
            </p:txBody>
          </p:sp>
        </p:grpSp>
        <p:grpSp>
          <p:nvGrpSpPr>
            <p:cNvPr id="9" name="Agrupar 8"/>
            <p:cNvGrpSpPr/>
            <p:nvPr/>
          </p:nvGrpSpPr>
          <p:grpSpPr>
            <a:xfrm>
              <a:off x="4952584" y="6021288"/>
              <a:ext cx="2007512" cy="288032"/>
              <a:chOff x="4304512" y="5768523"/>
              <a:chExt cx="2007512" cy="288032"/>
            </a:xfrm>
          </p:grpSpPr>
          <p:sp>
            <p:nvSpPr>
              <p:cNvPr id="60" name="Ellipse 6"/>
              <p:cNvSpPr>
                <a:spLocks noChangeAspect="1"/>
              </p:cNvSpPr>
              <p:nvPr/>
            </p:nvSpPr>
            <p:spPr>
              <a:xfrm>
                <a:off x="4304512" y="5768523"/>
                <a:ext cx="288032" cy="288032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rgbClr val="9BB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61" name="Connecteur droit 17"/>
              <p:cNvCxnSpPr/>
              <p:nvPr/>
            </p:nvCxnSpPr>
            <p:spPr>
              <a:xfrm flipH="1">
                <a:off x="4710409" y="5768539"/>
                <a:ext cx="0" cy="288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ZoneTexte 16"/>
              <p:cNvSpPr txBox="1"/>
              <p:nvPr/>
            </p:nvSpPr>
            <p:spPr>
              <a:xfrm>
                <a:off x="4701697" y="5781734"/>
                <a:ext cx="16103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0" hangingPunct="0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pt-BR" sz="800" dirty="0" smtClean="0"/>
                  <a:t>Perfil Fornecedor</a:t>
                </a:r>
                <a:endParaRPr lang="pt-BR" sz="800" dirty="0"/>
              </a:p>
            </p:txBody>
          </p:sp>
        </p:grpSp>
      </p:grpSp>
      <p:sp>
        <p:nvSpPr>
          <p:cNvPr id="121" name="ZoneTexte 16"/>
          <p:cNvSpPr txBox="1"/>
          <p:nvPr/>
        </p:nvSpPr>
        <p:spPr>
          <a:xfrm>
            <a:off x="191344" y="3717032"/>
            <a:ext cx="2016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1100" dirty="0"/>
              <a:t>Gestor da área demandante</a:t>
            </a:r>
          </a:p>
        </p:txBody>
      </p:sp>
      <p:sp>
        <p:nvSpPr>
          <p:cNvPr id="109" name="Ellipse 5"/>
          <p:cNvSpPr/>
          <p:nvPr/>
        </p:nvSpPr>
        <p:spPr>
          <a:xfrm>
            <a:off x="713456" y="2780928"/>
            <a:ext cx="972000" cy="9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110" name="Ellipse 6"/>
          <p:cNvSpPr/>
          <p:nvPr/>
        </p:nvSpPr>
        <p:spPr>
          <a:xfrm>
            <a:off x="794456" y="2861928"/>
            <a:ext cx="810000" cy="810000"/>
          </a:xfrm>
          <a:prstGeom prst="ellipse">
            <a:avLst/>
          </a:prstGeom>
          <a:solidFill>
            <a:srgbClr val="DA8700"/>
          </a:solidFill>
          <a:ln>
            <a:solidFill>
              <a:srgbClr val="DA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2" name="Connecteur droit 17"/>
          <p:cNvCxnSpPr/>
          <p:nvPr/>
        </p:nvCxnSpPr>
        <p:spPr>
          <a:xfrm>
            <a:off x="191344" y="3975906"/>
            <a:ext cx="201622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/>
          <p:cNvGrpSpPr/>
          <p:nvPr/>
        </p:nvGrpSpPr>
        <p:grpSpPr>
          <a:xfrm>
            <a:off x="1000948" y="2983371"/>
            <a:ext cx="412750" cy="573088"/>
            <a:chOff x="3859213" y="5656263"/>
            <a:chExt cx="412750" cy="573088"/>
          </a:xfrm>
          <a:solidFill>
            <a:schemeClr val="bg1"/>
          </a:solidFill>
        </p:grpSpPr>
        <p:sp>
          <p:nvSpPr>
            <p:cNvPr id="209" name="Freeform 77"/>
            <p:cNvSpPr>
              <a:spLocks/>
            </p:cNvSpPr>
            <p:nvPr/>
          </p:nvSpPr>
          <p:spPr bwMode="auto">
            <a:xfrm>
              <a:off x="3989388" y="5826126"/>
              <a:ext cx="214312" cy="34925"/>
            </a:xfrm>
            <a:custGeom>
              <a:avLst/>
              <a:gdLst>
                <a:gd name="T0" fmla="*/ 15 w 194"/>
                <a:gd name="T1" fmla="*/ 31 h 31"/>
                <a:gd name="T2" fmla="*/ 179 w 194"/>
                <a:gd name="T3" fmla="*/ 31 h 31"/>
                <a:gd name="T4" fmla="*/ 194 w 194"/>
                <a:gd name="T5" fmla="*/ 16 h 31"/>
                <a:gd name="T6" fmla="*/ 179 w 194"/>
                <a:gd name="T7" fmla="*/ 0 h 31"/>
                <a:gd name="T8" fmla="*/ 15 w 194"/>
                <a:gd name="T9" fmla="*/ 0 h 31"/>
                <a:gd name="T10" fmla="*/ 0 w 194"/>
                <a:gd name="T11" fmla="*/ 16 h 31"/>
                <a:gd name="T12" fmla="*/ 15 w 19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31">
                  <a:moveTo>
                    <a:pt x="15" y="31"/>
                  </a:moveTo>
                  <a:cubicBezTo>
                    <a:pt x="179" y="31"/>
                    <a:pt x="179" y="31"/>
                    <a:pt x="179" y="31"/>
                  </a:cubicBezTo>
                  <a:cubicBezTo>
                    <a:pt x="187" y="31"/>
                    <a:pt x="194" y="24"/>
                    <a:pt x="194" y="16"/>
                  </a:cubicBezTo>
                  <a:cubicBezTo>
                    <a:pt x="194" y="7"/>
                    <a:pt x="187" y="0"/>
                    <a:pt x="17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0" name="Freeform 78"/>
            <p:cNvSpPr>
              <a:spLocks/>
            </p:cNvSpPr>
            <p:nvPr/>
          </p:nvSpPr>
          <p:spPr bwMode="auto">
            <a:xfrm>
              <a:off x="3989388" y="5942013"/>
              <a:ext cx="214312" cy="34925"/>
            </a:xfrm>
            <a:custGeom>
              <a:avLst/>
              <a:gdLst>
                <a:gd name="T0" fmla="*/ 15 w 194"/>
                <a:gd name="T1" fmla="*/ 31 h 31"/>
                <a:gd name="T2" fmla="*/ 179 w 194"/>
                <a:gd name="T3" fmla="*/ 31 h 31"/>
                <a:gd name="T4" fmla="*/ 194 w 194"/>
                <a:gd name="T5" fmla="*/ 16 h 31"/>
                <a:gd name="T6" fmla="*/ 179 w 194"/>
                <a:gd name="T7" fmla="*/ 0 h 31"/>
                <a:gd name="T8" fmla="*/ 15 w 194"/>
                <a:gd name="T9" fmla="*/ 0 h 31"/>
                <a:gd name="T10" fmla="*/ 0 w 194"/>
                <a:gd name="T11" fmla="*/ 16 h 31"/>
                <a:gd name="T12" fmla="*/ 15 w 19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31">
                  <a:moveTo>
                    <a:pt x="15" y="31"/>
                  </a:moveTo>
                  <a:cubicBezTo>
                    <a:pt x="179" y="31"/>
                    <a:pt x="179" y="31"/>
                    <a:pt x="179" y="31"/>
                  </a:cubicBezTo>
                  <a:cubicBezTo>
                    <a:pt x="187" y="31"/>
                    <a:pt x="194" y="24"/>
                    <a:pt x="194" y="16"/>
                  </a:cubicBezTo>
                  <a:cubicBezTo>
                    <a:pt x="194" y="7"/>
                    <a:pt x="187" y="0"/>
                    <a:pt x="17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1" name="Freeform 79"/>
            <p:cNvSpPr>
              <a:spLocks/>
            </p:cNvSpPr>
            <p:nvPr/>
          </p:nvSpPr>
          <p:spPr bwMode="auto">
            <a:xfrm>
              <a:off x="3989388" y="6057901"/>
              <a:ext cx="214312" cy="34925"/>
            </a:xfrm>
            <a:custGeom>
              <a:avLst/>
              <a:gdLst>
                <a:gd name="T0" fmla="*/ 15 w 194"/>
                <a:gd name="T1" fmla="*/ 31 h 31"/>
                <a:gd name="T2" fmla="*/ 179 w 194"/>
                <a:gd name="T3" fmla="*/ 31 h 31"/>
                <a:gd name="T4" fmla="*/ 194 w 194"/>
                <a:gd name="T5" fmla="*/ 16 h 31"/>
                <a:gd name="T6" fmla="*/ 179 w 194"/>
                <a:gd name="T7" fmla="*/ 0 h 31"/>
                <a:gd name="T8" fmla="*/ 15 w 194"/>
                <a:gd name="T9" fmla="*/ 0 h 31"/>
                <a:gd name="T10" fmla="*/ 0 w 194"/>
                <a:gd name="T11" fmla="*/ 16 h 31"/>
                <a:gd name="T12" fmla="*/ 15 w 19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" h="31">
                  <a:moveTo>
                    <a:pt x="15" y="31"/>
                  </a:moveTo>
                  <a:cubicBezTo>
                    <a:pt x="179" y="31"/>
                    <a:pt x="179" y="31"/>
                    <a:pt x="179" y="31"/>
                  </a:cubicBezTo>
                  <a:cubicBezTo>
                    <a:pt x="187" y="31"/>
                    <a:pt x="194" y="24"/>
                    <a:pt x="194" y="16"/>
                  </a:cubicBezTo>
                  <a:cubicBezTo>
                    <a:pt x="194" y="7"/>
                    <a:pt x="187" y="0"/>
                    <a:pt x="17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2" name="Freeform 80"/>
            <p:cNvSpPr>
              <a:spLocks/>
            </p:cNvSpPr>
            <p:nvPr/>
          </p:nvSpPr>
          <p:spPr bwMode="auto">
            <a:xfrm>
              <a:off x="3916363" y="5826126"/>
              <a:ext cx="39687" cy="34925"/>
            </a:xfrm>
            <a:custGeom>
              <a:avLst/>
              <a:gdLst>
                <a:gd name="T0" fmla="*/ 21 w 36"/>
                <a:gd name="T1" fmla="*/ 0 h 31"/>
                <a:gd name="T2" fmla="*/ 16 w 36"/>
                <a:gd name="T3" fmla="*/ 0 h 31"/>
                <a:gd name="T4" fmla="*/ 0 w 36"/>
                <a:gd name="T5" fmla="*/ 16 h 31"/>
                <a:gd name="T6" fmla="*/ 16 w 36"/>
                <a:gd name="T7" fmla="*/ 31 h 31"/>
                <a:gd name="T8" fmla="*/ 21 w 36"/>
                <a:gd name="T9" fmla="*/ 31 h 31"/>
                <a:gd name="T10" fmla="*/ 36 w 36"/>
                <a:gd name="T11" fmla="*/ 16 h 31"/>
                <a:gd name="T12" fmla="*/ 21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2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31"/>
                    <a:pt x="36" y="24"/>
                    <a:pt x="36" y="16"/>
                  </a:cubicBezTo>
                  <a:cubicBezTo>
                    <a:pt x="36" y="7"/>
                    <a:pt x="2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3" name="Freeform 81"/>
            <p:cNvSpPr>
              <a:spLocks/>
            </p:cNvSpPr>
            <p:nvPr/>
          </p:nvSpPr>
          <p:spPr bwMode="auto">
            <a:xfrm>
              <a:off x="3916363" y="5942013"/>
              <a:ext cx="39687" cy="34925"/>
            </a:xfrm>
            <a:custGeom>
              <a:avLst/>
              <a:gdLst>
                <a:gd name="T0" fmla="*/ 21 w 36"/>
                <a:gd name="T1" fmla="*/ 0 h 31"/>
                <a:gd name="T2" fmla="*/ 16 w 36"/>
                <a:gd name="T3" fmla="*/ 0 h 31"/>
                <a:gd name="T4" fmla="*/ 0 w 36"/>
                <a:gd name="T5" fmla="*/ 16 h 31"/>
                <a:gd name="T6" fmla="*/ 16 w 36"/>
                <a:gd name="T7" fmla="*/ 31 h 31"/>
                <a:gd name="T8" fmla="*/ 21 w 36"/>
                <a:gd name="T9" fmla="*/ 31 h 31"/>
                <a:gd name="T10" fmla="*/ 36 w 36"/>
                <a:gd name="T11" fmla="*/ 16 h 31"/>
                <a:gd name="T12" fmla="*/ 21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2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31"/>
                    <a:pt x="36" y="24"/>
                    <a:pt x="36" y="16"/>
                  </a:cubicBezTo>
                  <a:cubicBezTo>
                    <a:pt x="36" y="7"/>
                    <a:pt x="2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4" name="Freeform 82"/>
            <p:cNvSpPr>
              <a:spLocks/>
            </p:cNvSpPr>
            <p:nvPr/>
          </p:nvSpPr>
          <p:spPr bwMode="auto">
            <a:xfrm>
              <a:off x="3916363" y="6057901"/>
              <a:ext cx="39687" cy="34925"/>
            </a:xfrm>
            <a:custGeom>
              <a:avLst/>
              <a:gdLst>
                <a:gd name="T0" fmla="*/ 21 w 36"/>
                <a:gd name="T1" fmla="*/ 0 h 31"/>
                <a:gd name="T2" fmla="*/ 16 w 36"/>
                <a:gd name="T3" fmla="*/ 0 h 31"/>
                <a:gd name="T4" fmla="*/ 0 w 36"/>
                <a:gd name="T5" fmla="*/ 16 h 31"/>
                <a:gd name="T6" fmla="*/ 16 w 36"/>
                <a:gd name="T7" fmla="*/ 31 h 31"/>
                <a:gd name="T8" fmla="*/ 21 w 36"/>
                <a:gd name="T9" fmla="*/ 31 h 31"/>
                <a:gd name="T10" fmla="*/ 36 w 36"/>
                <a:gd name="T11" fmla="*/ 16 h 31"/>
                <a:gd name="T12" fmla="*/ 21 w 36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1">
                  <a:moveTo>
                    <a:pt x="2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31"/>
                    <a:pt x="36" y="24"/>
                    <a:pt x="36" y="16"/>
                  </a:cubicBezTo>
                  <a:cubicBezTo>
                    <a:pt x="36" y="7"/>
                    <a:pt x="2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5" name="Freeform 83"/>
            <p:cNvSpPr>
              <a:spLocks/>
            </p:cNvSpPr>
            <p:nvPr/>
          </p:nvSpPr>
          <p:spPr bwMode="auto">
            <a:xfrm>
              <a:off x="4002088" y="5656263"/>
              <a:ext cx="127000" cy="107950"/>
            </a:xfrm>
            <a:custGeom>
              <a:avLst/>
              <a:gdLst>
                <a:gd name="T0" fmla="*/ 10 w 115"/>
                <a:gd name="T1" fmla="*/ 98 h 98"/>
                <a:gd name="T2" fmla="*/ 104 w 115"/>
                <a:gd name="T3" fmla="*/ 98 h 98"/>
                <a:gd name="T4" fmla="*/ 115 w 115"/>
                <a:gd name="T5" fmla="*/ 87 h 98"/>
                <a:gd name="T6" fmla="*/ 115 w 115"/>
                <a:gd name="T7" fmla="*/ 40 h 98"/>
                <a:gd name="T8" fmla="*/ 104 w 115"/>
                <a:gd name="T9" fmla="*/ 30 h 98"/>
                <a:gd name="T10" fmla="*/ 87 w 115"/>
                <a:gd name="T11" fmla="*/ 30 h 98"/>
                <a:gd name="T12" fmla="*/ 87 w 115"/>
                <a:gd name="T13" fmla="*/ 30 h 98"/>
                <a:gd name="T14" fmla="*/ 87 w 115"/>
                <a:gd name="T15" fmla="*/ 6 h 98"/>
                <a:gd name="T16" fmla="*/ 82 w 115"/>
                <a:gd name="T17" fmla="*/ 0 h 98"/>
                <a:gd name="T18" fmla="*/ 33 w 115"/>
                <a:gd name="T19" fmla="*/ 0 h 98"/>
                <a:gd name="T20" fmla="*/ 27 w 115"/>
                <a:gd name="T21" fmla="*/ 6 h 98"/>
                <a:gd name="T22" fmla="*/ 27 w 115"/>
                <a:gd name="T23" fmla="*/ 30 h 98"/>
                <a:gd name="T24" fmla="*/ 27 w 115"/>
                <a:gd name="T25" fmla="*/ 30 h 98"/>
                <a:gd name="T26" fmla="*/ 10 w 115"/>
                <a:gd name="T27" fmla="*/ 30 h 98"/>
                <a:gd name="T28" fmla="*/ 0 w 115"/>
                <a:gd name="T29" fmla="*/ 40 h 98"/>
                <a:gd name="T30" fmla="*/ 0 w 115"/>
                <a:gd name="T31" fmla="*/ 87 h 98"/>
                <a:gd name="T32" fmla="*/ 10 w 115"/>
                <a:gd name="T3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5" h="98">
                  <a:moveTo>
                    <a:pt x="10" y="98"/>
                  </a:moveTo>
                  <a:cubicBezTo>
                    <a:pt x="104" y="98"/>
                    <a:pt x="104" y="98"/>
                    <a:pt x="104" y="98"/>
                  </a:cubicBezTo>
                  <a:cubicBezTo>
                    <a:pt x="110" y="98"/>
                    <a:pt x="115" y="93"/>
                    <a:pt x="115" y="87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5" y="35"/>
                    <a:pt x="110" y="30"/>
                    <a:pt x="104" y="30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3"/>
                    <a:pt x="85" y="0"/>
                    <a:pt x="8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7" y="3"/>
                    <a:pt x="27" y="6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30"/>
                    <a:pt x="0" y="35"/>
                    <a:pt x="0" y="4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3"/>
                    <a:pt x="4" y="98"/>
                    <a:pt x="1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6" name="Freeform 84"/>
            <p:cNvSpPr>
              <a:spLocks/>
            </p:cNvSpPr>
            <p:nvPr/>
          </p:nvSpPr>
          <p:spPr bwMode="auto">
            <a:xfrm>
              <a:off x="3859213" y="5710238"/>
              <a:ext cx="412750" cy="519113"/>
            </a:xfrm>
            <a:custGeom>
              <a:avLst/>
              <a:gdLst>
                <a:gd name="T0" fmla="*/ 331 w 375"/>
                <a:gd name="T1" fmla="*/ 0 h 470"/>
                <a:gd name="T2" fmla="*/ 262 w 375"/>
                <a:gd name="T3" fmla="*/ 0 h 470"/>
                <a:gd name="T4" fmla="*/ 262 w 375"/>
                <a:gd name="T5" fmla="*/ 31 h 470"/>
                <a:gd name="T6" fmla="*/ 331 w 375"/>
                <a:gd name="T7" fmla="*/ 31 h 470"/>
                <a:gd name="T8" fmla="*/ 344 w 375"/>
                <a:gd name="T9" fmla="*/ 39 h 470"/>
                <a:gd name="T10" fmla="*/ 344 w 375"/>
                <a:gd name="T11" fmla="*/ 432 h 470"/>
                <a:gd name="T12" fmla="*/ 331 w 375"/>
                <a:gd name="T13" fmla="*/ 440 h 470"/>
                <a:gd name="T14" fmla="*/ 44 w 375"/>
                <a:gd name="T15" fmla="*/ 440 h 470"/>
                <a:gd name="T16" fmla="*/ 30 w 375"/>
                <a:gd name="T17" fmla="*/ 432 h 470"/>
                <a:gd name="T18" fmla="*/ 30 w 375"/>
                <a:gd name="T19" fmla="*/ 39 h 470"/>
                <a:gd name="T20" fmla="*/ 44 w 375"/>
                <a:gd name="T21" fmla="*/ 31 h 470"/>
                <a:gd name="T22" fmla="*/ 112 w 375"/>
                <a:gd name="T23" fmla="*/ 31 h 470"/>
                <a:gd name="T24" fmla="*/ 112 w 375"/>
                <a:gd name="T25" fmla="*/ 0 h 470"/>
                <a:gd name="T26" fmla="*/ 44 w 375"/>
                <a:gd name="T27" fmla="*/ 0 h 470"/>
                <a:gd name="T28" fmla="*/ 0 w 375"/>
                <a:gd name="T29" fmla="*/ 39 h 470"/>
                <a:gd name="T30" fmla="*/ 0 w 375"/>
                <a:gd name="T31" fmla="*/ 432 h 470"/>
                <a:gd name="T32" fmla="*/ 44 w 375"/>
                <a:gd name="T33" fmla="*/ 470 h 470"/>
                <a:gd name="T34" fmla="*/ 331 w 375"/>
                <a:gd name="T35" fmla="*/ 470 h 470"/>
                <a:gd name="T36" fmla="*/ 375 w 375"/>
                <a:gd name="T37" fmla="*/ 432 h 470"/>
                <a:gd name="T38" fmla="*/ 375 w 375"/>
                <a:gd name="T39" fmla="*/ 39 h 470"/>
                <a:gd name="T40" fmla="*/ 331 w 375"/>
                <a:gd name="T41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5" h="470">
                  <a:moveTo>
                    <a:pt x="331" y="0"/>
                  </a:moveTo>
                  <a:cubicBezTo>
                    <a:pt x="262" y="0"/>
                    <a:pt x="262" y="0"/>
                    <a:pt x="262" y="0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331" y="31"/>
                    <a:pt x="331" y="31"/>
                    <a:pt x="331" y="31"/>
                  </a:cubicBezTo>
                  <a:cubicBezTo>
                    <a:pt x="339" y="31"/>
                    <a:pt x="344" y="35"/>
                    <a:pt x="344" y="39"/>
                  </a:cubicBezTo>
                  <a:cubicBezTo>
                    <a:pt x="344" y="432"/>
                    <a:pt x="344" y="432"/>
                    <a:pt x="344" y="432"/>
                  </a:cubicBezTo>
                  <a:cubicBezTo>
                    <a:pt x="344" y="435"/>
                    <a:pt x="339" y="440"/>
                    <a:pt x="331" y="440"/>
                  </a:cubicBezTo>
                  <a:cubicBezTo>
                    <a:pt x="44" y="440"/>
                    <a:pt x="44" y="440"/>
                    <a:pt x="44" y="440"/>
                  </a:cubicBezTo>
                  <a:cubicBezTo>
                    <a:pt x="36" y="440"/>
                    <a:pt x="30" y="435"/>
                    <a:pt x="30" y="432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5"/>
                    <a:pt x="36" y="31"/>
                    <a:pt x="44" y="31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9" y="0"/>
                    <a:pt x="0" y="18"/>
                    <a:pt x="0" y="39"/>
                  </a:cubicBezTo>
                  <a:cubicBezTo>
                    <a:pt x="0" y="432"/>
                    <a:pt x="0" y="432"/>
                    <a:pt x="0" y="432"/>
                  </a:cubicBezTo>
                  <a:cubicBezTo>
                    <a:pt x="0" y="453"/>
                    <a:pt x="19" y="470"/>
                    <a:pt x="44" y="470"/>
                  </a:cubicBezTo>
                  <a:cubicBezTo>
                    <a:pt x="331" y="470"/>
                    <a:pt x="331" y="470"/>
                    <a:pt x="331" y="470"/>
                  </a:cubicBezTo>
                  <a:cubicBezTo>
                    <a:pt x="355" y="470"/>
                    <a:pt x="375" y="453"/>
                    <a:pt x="375" y="432"/>
                  </a:cubicBezTo>
                  <a:cubicBezTo>
                    <a:pt x="375" y="39"/>
                    <a:pt x="375" y="39"/>
                    <a:pt x="375" y="39"/>
                  </a:cubicBezTo>
                  <a:cubicBezTo>
                    <a:pt x="375" y="18"/>
                    <a:pt x="355" y="0"/>
                    <a:pt x="3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114" name="ZoneTexte 16"/>
          <p:cNvSpPr txBox="1"/>
          <p:nvPr/>
        </p:nvSpPr>
        <p:spPr>
          <a:xfrm>
            <a:off x="191344" y="3975569"/>
            <a:ext cx="2016224" cy="6078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 smtClean="0"/>
              <a:t>Cadastro do novo serviço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 smtClean="0"/>
              <a:t>Responder perguntas do questionário de risco</a:t>
            </a:r>
            <a:endParaRPr lang="pt-BR" sz="950" dirty="0"/>
          </a:p>
        </p:txBody>
      </p:sp>
      <p:sp>
        <p:nvSpPr>
          <p:cNvPr id="125" name="ZoneTexte 16"/>
          <p:cNvSpPr txBox="1"/>
          <p:nvPr/>
        </p:nvSpPr>
        <p:spPr>
          <a:xfrm>
            <a:off x="2661492" y="3717032"/>
            <a:ext cx="2016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1100" dirty="0" smtClean="0"/>
              <a:t>Analista de Compras</a:t>
            </a:r>
            <a:endParaRPr lang="pt-BR" sz="1100" dirty="0"/>
          </a:p>
        </p:txBody>
      </p:sp>
      <p:sp>
        <p:nvSpPr>
          <p:cNvPr id="126" name="Ellipse 5"/>
          <p:cNvSpPr/>
          <p:nvPr/>
        </p:nvSpPr>
        <p:spPr>
          <a:xfrm>
            <a:off x="3183604" y="2782362"/>
            <a:ext cx="972000" cy="9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127" name="Ellipse 6"/>
          <p:cNvSpPr/>
          <p:nvPr/>
        </p:nvSpPr>
        <p:spPr>
          <a:xfrm>
            <a:off x="3264604" y="2861928"/>
            <a:ext cx="810000" cy="810000"/>
          </a:xfrm>
          <a:prstGeom prst="ellipse">
            <a:avLst/>
          </a:prstGeom>
          <a:solidFill>
            <a:srgbClr val="DA8700"/>
          </a:solidFill>
          <a:ln>
            <a:solidFill>
              <a:srgbClr val="DA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128" name="Connecteur droit 17"/>
          <p:cNvCxnSpPr/>
          <p:nvPr/>
        </p:nvCxnSpPr>
        <p:spPr>
          <a:xfrm>
            <a:off x="2661492" y="3975906"/>
            <a:ext cx="201622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113"/>
          <p:cNvGrpSpPr>
            <a:grpSpLocks noChangeAspect="1"/>
          </p:cNvGrpSpPr>
          <p:nvPr/>
        </p:nvGrpSpPr>
        <p:grpSpPr>
          <a:xfrm>
            <a:off x="3423126" y="3044183"/>
            <a:ext cx="486091" cy="484317"/>
            <a:chOff x="4238341" y="5585874"/>
            <a:chExt cx="576584" cy="576584"/>
          </a:xfrm>
          <a:solidFill>
            <a:schemeClr val="bg1"/>
          </a:solidFill>
        </p:grpSpPr>
        <p:sp>
          <p:nvSpPr>
            <p:cNvPr id="42" name="Oval 31"/>
            <p:cNvSpPr>
              <a:spLocks noChangeArrowheads="1"/>
            </p:cNvSpPr>
            <p:nvPr/>
          </p:nvSpPr>
          <p:spPr bwMode="auto">
            <a:xfrm>
              <a:off x="4412696" y="5665315"/>
              <a:ext cx="97637" cy="976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3" name="Freeform 32"/>
            <p:cNvSpPr>
              <a:spLocks noEditPoints="1"/>
            </p:cNvSpPr>
            <p:nvPr/>
          </p:nvSpPr>
          <p:spPr bwMode="auto">
            <a:xfrm>
              <a:off x="4238341" y="5585874"/>
              <a:ext cx="576584" cy="576584"/>
            </a:xfrm>
            <a:custGeom>
              <a:avLst/>
              <a:gdLst>
                <a:gd name="T0" fmla="*/ 323 w 367"/>
                <a:gd name="T1" fmla="*/ 367 h 367"/>
                <a:gd name="T2" fmla="*/ 292 w 367"/>
                <a:gd name="T3" fmla="*/ 354 h 367"/>
                <a:gd name="T4" fmla="*/ 207 w 367"/>
                <a:gd name="T5" fmla="*/ 269 h 367"/>
                <a:gd name="T6" fmla="*/ 200 w 367"/>
                <a:gd name="T7" fmla="*/ 272 h 367"/>
                <a:gd name="T8" fmla="*/ 142 w 367"/>
                <a:gd name="T9" fmla="*/ 285 h 367"/>
                <a:gd name="T10" fmla="*/ 0 w 367"/>
                <a:gd name="T11" fmla="*/ 142 h 367"/>
                <a:gd name="T12" fmla="*/ 142 w 367"/>
                <a:gd name="T13" fmla="*/ 0 h 367"/>
                <a:gd name="T14" fmla="*/ 285 w 367"/>
                <a:gd name="T15" fmla="*/ 142 h 367"/>
                <a:gd name="T16" fmla="*/ 272 w 367"/>
                <a:gd name="T17" fmla="*/ 200 h 367"/>
                <a:gd name="T18" fmla="*/ 269 w 367"/>
                <a:gd name="T19" fmla="*/ 207 h 367"/>
                <a:gd name="T20" fmla="*/ 354 w 367"/>
                <a:gd name="T21" fmla="*/ 292 h 367"/>
                <a:gd name="T22" fmla="*/ 367 w 367"/>
                <a:gd name="T23" fmla="*/ 323 h 367"/>
                <a:gd name="T24" fmla="*/ 354 w 367"/>
                <a:gd name="T25" fmla="*/ 354 h 367"/>
                <a:gd name="T26" fmla="*/ 323 w 367"/>
                <a:gd name="T27" fmla="*/ 367 h 367"/>
                <a:gd name="T28" fmla="*/ 142 w 367"/>
                <a:gd name="T29" fmla="*/ 32 h 367"/>
                <a:gd name="T30" fmla="*/ 32 w 367"/>
                <a:gd name="T31" fmla="*/ 142 h 367"/>
                <a:gd name="T32" fmla="*/ 142 w 367"/>
                <a:gd name="T33" fmla="*/ 252 h 367"/>
                <a:gd name="T34" fmla="*/ 252 w 367"/>
                <a:gd name="T35" fmla="*/ 142 h 367"/>
                <a:gd name="T36" fmla="*/ 142 w 367"/>
                <a:gd name="T37" fmla="*/ 3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7" h="367">
                  <a:moveTo>
                    <a:pt x="323" y="367"/>
                  </a:moveTo>
                  <a:cubicBezTo>
                    <a:pt x="311" y="367"/>
                    <a:pt x="300" y="362"/>
                    <a:pt x="292" y="354"/>
                  </a:cubicBezTo>
                  <a:cubicBezTo>
                    <a:pt x="207" y="269"/>
                    <a:pt x="207" y="269"/>
                    <a:pt x="207" y="269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82" y="281"/>
                    <a:pt x="162" y="285"/>
                    <a:pt x="142" y="285"/>
                  </a:cubicBezTo>
                  <a:cubicBezTo>
                    <a:pt x="64" y="285"/>
                    <a:pt x="0" y="221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cubicBezTo>
                    <a:pt x="221" y="0"/>
                    <a:pt x="285" y="64"/>
                    <a:pt x="285" y="142"/>
                  </a:cubicBezTo>
                  <a:cubicBezTo>
                    <a:pt x="285" y="162"/>
                    <a:pt x="281" y="182"/>
                    <a:pt x="272" y="200"/>
                  </a:cubicBezTo>
                  <a:cubicBezTo>
                    <a:pt x="269" y="207"/>
                    <a:pt x="269" y="207"/>
                    <a:pt x="269" y="207"/>
                  </a:cubicBezTo>
                  <a:cubicBezTo>
                    <a:pt x="354" y="292"/>
                    <a:pt x="354" y="292"/>
                    <a:pt x="354" y="292"/>
                  </a:cubicBezTo>
                  <a:cubicBezTo>
                    <a:pt x="362" y="300"/>
                    <a:pt x="367" y="311"/>
                    <a:pt x="367" y="323"/>
                  </a:cubicBezTo>
                  <a:cubicBezTo>
                    <a:pt x="367" y="335"/>
                    <a:pt x="362" y="346"/>
                    <a:pt x="354" y="354"/>
                  </a:cubicBezTo>
                  <a:cubicBezTo>
                    <a:pt x="346" y="363"/>
                    <a:pt x="335" y="367"/>
                    <a:pt x="323" y="367"/>
                  </a:cubicBezTo>
                  <a:close/>
                  <a:moveTo>
                    <a:pt x="142" y="32"/>
                  </a:moveTo>
                  <a:cubicBezTo>
                    <a:pt x="82" y="32"/>
                    <a:pt x="32" y="82"/>
                    <a:pt x="32" y="142"/>
                  </a:cubicBezTo>
                  <a:cubicBezTo>
                    <a:pt x="32" y="203"/>
                    <a:pt x="82" y="252"/>
                    <a:pt x="142" y="252"/>
                  </a:cubicBezTo>
                  <a:cubicBezTo>
                    <a:pt x="203" y="252"/>
                    <a:pt x="252" y="203"/>
                    <a:pt x="252" y="142"/>
                  </a:cubicBezTo>
                  <a:cubicBezTo>
                    <a:pt x="252" y="82"/>
                    <a:pt x="203" y="32"/>
                    <a:pt x="142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4352663" y="5791319"/>
              <a:ext cx="226280" cy="151073"/>
            </a:xfrm>
            <a:custGeom>
              <a:avLst/>
              <a:gdLst>
                <a:gd name="T0" fmla="*/ 72 w 144"/>
                <a:gd name="T1" fmla="*/ 96 h 96"/>
                <a:gd name="T2" fmla="*/ 139 w 144"/>
                <a:gd name="T3" fmla="*/ 67 h 96"/>
                <a:gd name="T4" fmla="*/ 144 w 144"/>
                <a:gd name="T5" fmla="*/ 31 h 96"/>
                <a:gd name="T6" fmla="*/ 115 w 144"/>
                <a:gd name="T7" fmla="*/ 0 h 96"/>
                <a:gd name="T8" fmla="*/ 102 w 144"/>
                <a:gd name="T9" fmla="*/ 0 h 96"/>
                <a:gd name="T10" fmla="*/ 82 w 144"/>
                <a:gd name="T11" fmla="*/ 60 h 96"/>
                <a:gd name="T12" fmla="*/ 74 w 144"/>
                <a:gd name="T13" fmla="*/ 0 h 96"/>
                <a:gd name="T14" fmla="*/ 66 w 144"/>
                <a:gd name="T15" fmla="*/ 0 h 96"/>
                <a:gd name="T16" fmla="*/ 63 w 144"/>
                <a:gd name="T17" fmla="*/ 60 h 96"/>
                <a:gd name="T18" fmla="*/ 42 w 144"/>
                <a:gd name="T19" fmla="*/ 0 h 96"/>
                <a:gd name="T20" fmla="*/ 29 w 144"/>
                <a:gd name="T21" fmla="*/ 0 h 96"/>
                <a:gd name="T22" fmla="*/ 0 w 144"/>
                <a:gd name="T23" fmla="*/ 31 h 96"/>
                <a:gd name="T24" fmla="*/ 5 w 144"/>
                <a:gd name="T25" fmla="*/ 67 h 96"/>
                <a:gd name="T26" fmla="*/ 72 w 14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96">
                  <a:moveTo>
                    <a:pt x="72" y="96"/>
                  </a:moveTo>
                  <a:cubicBezTo>
                    <a:pt x="99" y="96"/>
                    <a:pt x="122" y="85"/>
                    <a:pt x="139" y="67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14"/>
                    <a:pt x="131" y="0"/>
                    <a:pt x="115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2" y="85"/>
                    <a:pt x="46" y="96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115" name="ZoneTexte 16"/>
          <p:cNvSpPr txBox="1"/>
          <p:nvPr/>
        </p:nvSpPr>
        <p:spPr>
          <a:xfrm>
            <a:off x="2658059" y="3975569"/>
            <a:ext cx="2016224" cy="1346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 smtClean="0"/>
              <a:t>Gerar </a:t>
            </a:r>
            <a:r>
              <a:rPr lang="pt-BR" sz="950" dirty="0"/>
              <a:t>link de formulário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Abrir chamado para Analista de Segurança da Informação avaliar evidências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 smtClean="0"/>
              <a:t>Gerar </a:t>
            </a:r>
            <a:r>
              <a:rPr lang="pt-BR" sz="950" dirty="0"/>
              <a:t>RFP a partir do </a:t>
            </a:r>
            <a:r>
              <a:rPr lang="pt-BR" sz="950" dirty="0" smtClean="0"/>
              <a:t>Risco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Monitorar andamento da </a:t>
            </a:r>
            <a:r>
              <a:rPr lang="pt-BR" sz="950" dirty="0" smtClean="0"/>
              <a:t>demanda</a:t>
            </a:r>
            <a:endParaRPr lang="pt-BR" sz="950" dirty="0"/>
          </a:p>
        </p:txBody>
      </p:sp>
      <p:sp>
        <p:nvSpPr>
          <p:cNvPr id="119" name="ZoneTexte 16"/>
          <p:cNvSpPr txBox="1"/>
          <p:nvPr/>
        </p:nvSpPr>
        <p:spPr>
          <a:xfrm>
            <a:off x="7603764" y="3717032"/>
            <a:ext cx="2016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1100" dirty="0" smtClean="0"/>
              <a:t>Analista de </a:t>
            </a:r>
            <a:r>
              <a:rPr lang="pt-BR" sz="1100" dirty="0" smtClean="0"/>
              <a:t>Compras</a:t>
            </a:r>
            <a:endParaRPr lang="pt-BR" sz="1100" dirty="0"/>
          </a:p>
        </p:txBody>
      </p:sp>
      <p:sp>
        <p:nvSpPr>
          <p:cNvPr id="120" name="Ellipse 5"/>
          <p:cNvSpPr/>
          <p:nvPr/>
        </p:nvSpPr>
        <p:spPr>
          <a:xfrm>
            <a:off x="8125876" y="2780928"/>
            <a:ext cx="972000" cy="9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131" name="Connecteur droit 17"/>
          <p:cNvCxnSpPr/>
          <p:nvPr/>
        </p:nvCxnSpPr>
        <p:spPr>
          <a:xfrm>
            <a:off x="7603764" y="3975906"/>
            <a:ext cx="201622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6"/>
          <p:cNvSpPr txBox="1"/>
          <p:nvPr/>
        </p:nvSpPr>
        <p:spPr>
          <a:xfrm>
            <a:off x="7612606" y="3975569"/>
            <a:ext cx="201622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 smtClean="0"/>
              <a:t>Abrir </a:t>
            </a:r>
            <a:r>
              <a:rPr lang="pt-BR" sz="950" dirty="0"/>
              <a:t>chamado para Analista de Segurança da Informação avaliar evidências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 smtClean="0"/>
              <a:t>Monitorar </a:t>
            </a:r>
            <a:r>
              <a:rPr lang="pt-BR" sz="950" dirty="0"/>
              <a:t>andamento da </a:t>
            </a:r>
            <a:r>
              <a:rPr lang="pt-BR" sz="950" dirty="0" smtClean="0"/>
              <a:t>demanda</a:t>
            </a:r>
            <a:endParaRPr lang="pt-BR" sz="950" dirty="0"/>
          </a:p>
        </p:txBody>
      </p:sp>
      <p:sp>
        <p:nvSpPr>
          <p:cNvPr id="137" name="ZoneTexte 16"/>
          <p:cNvSpPr txBox="1"/>
          <p:nvPr/>
        </p:nvSpPr>
        <p:spPr>
          <a:xfrm>
            <a:off x="5128207" y="3719900"/>
            <a:ext cx="2016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1100" dirty="0" smtClean="0"/>
              <a:t>Fornecedor</a:t>
            </a:r>
            <a:endParaRPr lang="pt-BR" sz="1100" dirty="0"/>
          </a:p>
        </p:txBody>
      </p:sp>
      <p:sp>
        <p:nvSpPr>
          <p:cNvPr id="138" name="Ellipse 5"/>
          <p:cNvSpPr/>
          <p:nvPr/>
        </p:nvSpPr>
        <p:spPr>
          <a:xfrm>
            <a:off x="5650319" y="2782362"/>
            <a:ext cx="972000" cy="9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143" name="Ellipse 6"/>
          <p:cNvSpPr/>
          <p:nvPr/>
        </p:nvSpPr>
        <p:spPr>
          <a:xfrm>
            <a:off x="5731319" y="2864796"/>
            <a:ext cx="810000" cy="810000"/>
          </a:xfrm>
          <a:prstGeom prst="ellipse">
            <a:avLst/>
          </a:prstGeom>
          <a:solidFill>
            <a:srgbClr val="9BBB59"/>
          </a:solidFill>
          <a:ln>
            <a:solidFill>
              <a:srgbClr val="9BBB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144" name="Connecteur droit 17"/>
          <p:cNvCxnSpPr/>
          <p:nvPr/>
        </p:nvCxnSpPr>
        <p:spPr>
          <a:xfrm>
            <a:off x="5128207" y="3978774"/>
            <a:ext cx="201622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7" descr="http://ssdiindia.com/wp-content/uploads/2013/06/leadership-icon.png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21" y="2983371"/>
            <a:ext cx="599396" cy="5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ZoneTexte 16"/>
          <p:cNvSpPr txBox="1"/>
          <p:nvPr/>
        </p:nvSpPr>
        <p:spPr>
          <a:xfrm>
            <a:off x="10082753" y="3717032"/>
            <a:ext cx="2016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1100" dirty="0" smtClean="0"/>
              <a:t>Analista de </a:t>
            </a:r>
            <a:r>
              <a:rPr lang="pt-BR" sz="1100" dirty="0" smtClean="0"/>
              <a:t>Seg</a:t>
            </a:r>
            <a:r>
              <a:rPr lang="pt-BR" sz="1100" dirty="0" smtClean="0"/>
              <a:t>. da Info.</a:t>
            </a:r>
            <a:endParaRPr lang="pt-BR" sz="1100" dirty="0"/>
          </a:p>
        </p:txBody>
      </p:sp>
      <p:sp>
        <p:nvSpPr>
          <p:cNvPr id="149" name="Ellipse 5"/>
          <p:cNvSpPr/>
          <p:nvPr/>
        </p:nvSpPr>
        <p:spPr>
          <a:xfrm>
            <a:off x="10604865" y="2780928"/>
            <a:ext cx="972000" cy="9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151" name="Connecteur droit 17"/>
          <p:cNvCxnSpPr/>
          <p:nvPr/>
        </p:nvCxnSpPr>
        <p:spPr>
          <a:xfrm>
            <a:off x="10082753" y="3975906"/>
            <a:ext cx="201622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ZoneTexte 16"/>
          <p:cNvSpPr txBox="1"/>
          <p:nvPr/>
        </p:nvSpPr>
        <p:spPr>
          <a:xfrm>
            <a:off x="10079320" y="3975569"/>
            <a:ext cx="2016224" cy="236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Obter demanda do analista de </a:t>
            </a:r>
            <a:r>
              <a:rPr lang="pt-BR" sz="950" dirty="0" smtClean="0"/>
              <a:t>compras, com evidências </a:t>
            </a:r>
            <a:r>
              <a:rPr lang="pt-BR" sz="950" dirty="0"/>
              <a:t>do fornecedor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Avaliar evidências do fornecedor, indicando se são suficientes ou não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Alterar respostas do fornecedor, na medida em que entender que as evidências são insuficientes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Validar os resultados das respostas, abrindo chamado para validação do Analista de Privacidade</a:t>
            </a:r>
          </a:p>
        </p:txBody>
      </p:sp>
      <p:sp>
        <p:nvSpPr>
          <p:cNvPr id="231" name="Ellipse 6"/>
          <p:cNvSpPr/>
          <p:nvPr/>
        </p:nvSpPr>
        <p:spPr>
          <a:xfrm>
            <a:off x="8206876" y="2861928"/>
            <a:ext cx="810000" cy="810000"/>
          </a:xfrm>
          <a:prstGeom prst="ellipse">
            <a:avLst/>
          </a:prstGeom>
          <a:solidFill>
            <a:srgbClr val="DA8700"/>
          </a:solidFill>
          <a:ln>
            <a:solidFill>
              <a:srgbClr val="DA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232" name="Group 113"/>
          <p:cNvGrpSpPr>
            <a:grpSpLocks noChangeAspect="1"/>
          </p:cNvGrpSpPr>
          <p:nvPr/>
        </p:nvGrpSpPr>
        <p:grpSpPr>
          <a:xfrm>
            <a:off x="8365398" y="3044183"/>
            <a:ext cx="486091" cy="484317"/>
            <a:chOff x="4238341" y="5585874"/>
            <a:chExt cx="576584" cy="576584"/>
          </a:xfrm>
          <a:solidFill>
            <a:schemeClr val="bg1"/>
          </a:solidFill>
        </p:grpSpPr>
        <p:sp>
          <p:nvSpPr>
            <p:cNvPr id="233" name="Oval 31"/>
            <p:cNvSpPr>
              <a:spLocks noChangeArrowheads="1"/>
            </p:cNvSpPr>
            <p:nvPr/>
          </p:nvSpPr>
          <p:spPr bwMode="auto">
            <a:xfrm>
              <a:off x="4412696" y="5665315"/>
              <a:ext cx="97637" cy="976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34" name="Freeform 32"/>
            <p:cNvSpPr>
              <a:spLocks noEditPoints="1"/>
            </p:cNvSpPr>
            <p:nvPr/>
          </p:nvSpPr>
          <p:spPr bwMode="auto">
            <a:xfrm>
              <a:off x="4238341" y="5585874"/>
              <a:ext cx="576584" cy="576584"/>
            </a:xfrm>
            <a:custGeom>
              <a:avLst/>
              <a:gdLst>
                <a:gd name="T0" fmla="*/ 323 w 367"/>
                <a:gd name="T1" fmla="*/ 367 h 367"/>
                <a:gd name="T2" fmla="*/ 292 w 367"/>
                <a:gd name="T3" fmla="*/ 354 h 367"/>
                <a:gd name="T4" fmla="*/ 207 w 367"/>
                <a:gd name="T5" fmla="*/ 269 h 367"/>
                <a:gd name="T6" fmla="*/ 200 w 367"/>
                <a:gd name="T7" fmla="*/ 272 h 367"/>
                <a:gd name="T8" fmla="*/ 142 w 367"/>
                <a:gd name="T9" fmla="*/ 285 h 367"/>
                <a:gd name="T10" fmla="*/ 0 w 367"/>
                <a:gd name="T11" fmla="*/ 142 h 367"/>
                <a:gd name="T12" fmla="*/ 142 w 367"/>
                <a:gd name="T13" fmla="*/ 0 h 367"/>
                <a:gd name="T14" fmla="*/ 285 w 367"/>
                <a:gd name="T15" fmla="*/ 142 h 367"/>
                <a:gd name="T16" fmla="*/ 272 w 367"/>
                <a:gd name="T17" fmla="*/ 200 h 367"/>
                <a:gd name="T18" fmla="*/ 269 w 367"/>
                <a:gd name="T19" fmla="*/ 207 h 367"/>
                <a:gd name="T20" fmla="*/ 354 w 367"/>
                <a:gd name="T21" fmla="*/ 292 h 367"/>
                <a:gd name="T22" fmla="*/ 367 w 367"/>
                <a:gd name="T23" fmla="*/ 323 h 367"/>
                <a:gd name="T24" fmla="*/ 354 w 367"/>
                <a:gd name="T25" fmla="*/ 354 h 367"/>
                <a:gd name="T26" fmla="*/ 323 w 367"/>
                <a:gd name="T27" fmla="*/ 367 h 367"/>
                <a:gd name="T28" fmla="*/ 142 w 367"/>
                <a:gd name="T29" fmla="*/ 32 h 367"/>
                <a:gd name="T30" fmla="*/ 32 w 367"/>
                <a:gd name="T31" fmla="*/ 142 h 367"/>
                <a:gd name="T32" fmla="*/ 142 w 367"/>
                <a:gd name="T33" fmla="*/ 252 h 367"/>
                <a:gd name="T34" fmla="*/ 252 w 367"/>
                <a:gd name="T35" fmla="*/ 142 h 367"/>
                <a:gd name="T36" fmla="*/ 142 w 367"/>
                <a:gd name="T37" fmla="*/ 3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7" h="367">
                  <a:moveTo>
                    <a:pt x="323" y="367"/>
                  </a:moveTo>
                  <a:cubicBezTo>
                    <a:pt x="311" y="367"/>
                    <a:pt x="300" y="362"/>
                    <a:pt x="292" y="354"/>
                  </a:cubicBezTo>
                  <a:cubicBezTo>
                    <a:pt x="207" y="269"/>
                    <a:pt x="207" y="269"/>
                    <a:pt x="207" y="269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82" y="281"/>
                    <a:pt x="162" y="285"/>
                    <a:pt x="142" y="285"/>
                  </a:cubicBezTo>
                  <a:cubicBezTo>
                    <a:pt x="64" y="285"/>
                    <a:pt x="0" y="221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cubicBezTo>
                    <a:pt x="221" y="0"/>
                    <a:pt x="285" y="64"/>
                    <a:pt x="285" y="142"/>
                  </a:cubicBezTo>
                  <a:cubicBezTo>
                    <a:pt x="285" y="162"/>
                    <a:pt x="281" y="182"/>
                    <a:pt x="272" y="200"/>
                  </a:cubicBezTo>
                  <a:cubicBezTo>
                    <a:pt x="269" y="207"/>
                    <a:pt x="269" y="207"/>
                    <a:pt x="269" y="207"/>
                  </a:cubicBezTo>
                  <a:cubicBezTo>
                    <a:pt x="354" y="292"/>
                    <a:pt x="354" y="292"/>
                    <a:pt x="354" y="292"/>
                  </a:cubicBezTo>
                  <a:cubicBezTo>
                    <a:pt x="362" y="300"/>
                    <a:pt x="367" y="311"/>
                    <a:pt x="367" y="323"/>
                  </a:cubicBezTo>
                  <a:cubicBezTo>
                    <a:pt x="367" y="335"/>
                    <a:pt x="362" y="346"/>
                    <a:pt x="354" y="354"/>
                  </a:cubicBezTo>
                  <a:cubicBezTo>
                    <a:pt x="346" y="363"/>
                    <a:pt x="335" y="367"/>
                    <a:pt x="323" y="367"/>
                  </a:cubicBezTo>
                  <a:close/>
                  <a:moveTo>
                    <a:pt x="142" y="32"/>
                  </a:moveTo>
                  <a:cubicBezTo>
                    <a:pt x="82" y="32"/>
                    <a:pt x="32" y="82"/>
                    <a:pt x="32" y="142"/>
                  </a:cubicBezTo>
                  <a:cubicBezTo>
                    <a:pt x="32" y="203"/>
                    <a:pt x="82" y="252"/>
                    <a:pt x="142" y="252"/>
                  </a:cubicBezTo>
                  <a:cubicBezTo>
                    <a:pt x="203" y="252"/>
                    <a:pt x="252" y="203"/>
                    <a:pt x="252" y="142"/>
                  </a:cubicBezTo>
                  <a:cubicBezTo>
                    <a:pt x="252" y="82"/>
                    <a:pt x="203" y="32"/>
                    <a:pt x="142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35" name="Freeform 33"/>
            <p:cNvSpPr>
              <a:spLocks/>
            </p:cNvSpPr>
            <p:nvPr/>
          </p:nvSpPr>
          <p:spPr bwMode="auto">
            <a:xfrm>
              <a:off x="4352663" y="5791319"/>
              <a:ext cx="226280" cy="151073"/>
            </a:xfrm>
            <a:custGeom>
              <a:avLst/>
              <a:gdLst>
                <a:gd name="T0" fmla="*/ 72 w 144"/>
                <a:gd name="T1" fmla="*/ 96 h 96"/>
                <a:gd name="T2" fmla="*/ 139 w 144"/>
                <a:gd name="T3" fmla="*/ 67 h 96"/>
                <a:gd name="T4" fmla="*/ 144 w 144"/>
                <a:gd name="T5" fmla="*/ 31 h 96"/>
                <a:gd name="T6" fmla="*/ 115 w 144"/>
                <a:gd name="T7" fmla="*/ 0 h 96"/>
                <a:gd name="T8" fmla="*/ 102 w 144"/>
                <a:gd name="T9" fmla="*/ 0 h 96"/>
                <a:gd name="T10" fmla="*/ 82 w 144"/>
                <a:gd name="T11" fmla="*/ 60 h 96"/>
                <a:gd name="T12" fmla="*/ 74 w 144"/>
                <a:gd name="T13" fmla="*/ 0 h 96"/>
                <a:gd name="T14" fmla="*/ 66 w 144"/>
                <a:gd name="T15" fmla="*/ 0 h 96"/>
                <a:gd name="T16" fmla="*/ 63 w 144"/>
                <a:gd name="T17" fmla="*/ 60 h 96"/>
                <a:gd name="T18" fmla="*/ 42 w 144"/>
                <a:gd name="T19" fmla="*/ 0 h 96"/>
                <a:gd name="T20" fmla="*/ 29 w 144"/>
                <a:gd name="T21" fmla="*/ 0 h 96"/>
                <a:gd name="T22" fmla="*/ 0 w 144"/>
                <a:gd name="T23" fmla="*/ 31 h 96"/>
                <a:gd name="T24" fmla="*/ 5 w 144"/>
                <a:gd name="T25" fmla="*/ 67 h 96"/>
                <a:gd name="T26" fmla="*/ 72 w 14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96">
                  <a:moveTo>
                    <a:pt x="72" y="96"/>
                  </a:moveTo>
                  <a:cubicBezTo>
                    <a:pt x="99" y="96"/>
                    <a:pt x="122" y="85"/>
                    <a:pt x="139" y="67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14"/>
                    <a:pt x="131" y="0"/>
                    <a:pt x="115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2" y="85"/>
                    <a:pt x="46" y="96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241" name="Ellipse 6"/>
          <p:cNvSpPr/>
          <p:nvPr/>
        </p:nvSpPr>
        <p:spPr>
          <a:xfrm>
            <a:off x="10686600" y="2861928"/>
            <a:ext cx="810000" cy="810000"/>
          </a:xfrm>
          <a:prstGeom prst="ellipse">
            <a:avLst/>
          </a:prstGeom>
          <a:solidFill>
            <a:srgbClr val="273457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242" name="Agrupar 241"/>
          <p:cNvGrpSpPr>
            <a:grpSpLocks noChangeAspect="1"/>
          </p:cNvGrpSpPr>
          <p:nvPr/>
        </p:nvGrpSpPr>
        <p:grpSpPr>
          <a:xfrm>
            <a:off x="10875576" y="3068167"/>
            <a:ext cx="432048" cy="403419"/>
            <a:chOff x="5366168" y="3857476"/>
            <a:chExt cx="557591" cy="520643"/>
          </a:xfrm>
          <a:solidFill>
            <a:schemeClr val="bg1"/>
          </a:solidFill>
        </p:grpSpPr>
        <p:sp>
          <p:nvSpPr>
            <p:cNvPr id="243" name="Freeform 23"/>
            <p:cNvSpPr>
              <a:spLocks noEditPoints="1"/>
            </p:cNvSpPr>
            <p:nvPr/>
          </p:nvSpPr>
          <p:spPr bwMode="auto">
            <a:xfrm>
              <a:off x="5366168" y="3857476"/>
              <a:ext cx="409797" cy="470258"/>
            </a:xfrm>
            <a:custGeom>
              <a:avLst/>
              <a:gdLst>
                <a:gd name="T0" fmla="*/ 218 w 244"/>
                <a:gd name="T1" fmla="*/ 16 h 280"/>
                <a:gd name="T2" fmla="*/ 170 w 244"/>
                <a:gd name="T3" fmla="*/ 5 h 280"/>
                <a:gd name="T4" fmla="*/ 123 w 244"/>
                <a:gd name="T5" fmla="*/ 0 h 280"/>
                <a:gd name="T6" fmla="*/ 97 w 244"/>
                <a:gd name="T7" fmla="*/ 1 h 280"/>
                <a:gd name="T8" fmla="*/ 49 w 244"/>
                <a:gd name="T9" fmla="*/ 9 h 280"/>
                <a:gd name="T10" fmla="*/ 25 w 244"/>
                <a:gd name="T11" fmla="*/ 16 h 280"/>
                <a:gd name="T12" fmla="*/ 7 w 244"/>
                <a:gd name="T13" fmla="*/ 29 h 280"/>
                <a:gd name="T14" fmla="*/ 0 w 244"/>
                <a:gd name="T15" fmla="*/ 51 h 280"/>
                <a:gd name="T16" fmla="*/ 0 w 244"/>
                <a:gd name="T17" fmla="*/ 163 h 280"/>
                <a:gd name="T18" fmla="*/ 5 w 244"/>
                <a:gd name="T19" fmla="*/ 187 h 280"/>
                <a:gd name="T20" fmla="*/ 20 w 244"/>
                <a:gd name="T21" fmla="*/ 211 h 280"/>
                <a:gd name="T22" fmla="*/ 51 w 244"/>
                <a:gd name="T23" fmla="*/ 242 h 280"/>
                <a:gd name="T24" fmla="*/ 90 w 244"/>
                <a:gd name="T25" fmla="*/ 271 h 280"/>
                <a:gd name="T26" fmla="*/ 112 w 244"/>
                <a:gd name="T27" fmla="*/ 280 h 280"/>
                <a:gd name="T28" fmla="*/ 123 w 244"/>
                <a:gd name="T29" fmla="*/ 280 h 280"/>
                <a:gd name="T30" fmla="*/ 145 w 244"/>
                <a:gd name="T31" fmla="*/ 277 h 280"/>
                <a:gd name="T32" fmla="*/ 169 w 244"/>
                <a:gd name="T33" fmla="*/ 264 h 280"/>
                <a:gd name="T34" fmla="*/ 226 w 244"/>
                <a:gd name="T35" fmla="*/ 211 h 280"/>
                <a:gd name="T36" fmla="*/ 233 w 244"/>
                <a:gd name="T37" fmla="*/ 200 h 280"/>
                <a:gd name="T38" fmla="*/ 242 w 244"/>
                <a:gd name="T39" fmla="*/ 174 h 280"/>
                <a:gd name="T40" fmla="*/ 244 w 244"/>
                <a:gd name="T41" fmla="*/ 51 h 280"/>
                <a:gd name="T42" fmla="*/ 242 w 244"/>
                <a:gd name="T43" fmla="*/ 40 h 280"/>
                <a:gd name="T44" fmla="*/ 229 w 244"/>
                <a:gd name="T45" fmla="*/ 22 h 280"/>
                <a:gd name="T46" fmla="*/ 218 w 244"/>
                <a:gd name="T47" fmla="*/ 16 h 280"/>
                <a:gd name="T48" fmla="*/ 229 w 244"/>
                <a:gd name="T49" fmla="*/ 163 h 280"/>
                <a:gd name="T50" fmla="*/ 224 w 244"/>
                <a:gd name="T51" fmla="*/ 181 h 280"/>
                <a:gd name="T52" fmla="*/ 215 w 244"/>
                <a:gd name="T53" fmla="*/ 200 h 280"/>
                <a:gd name="T54" fmla="*/ 185 w 244"/>
                <a:gd name="T55" fmla="*/ 227 h 280"/>
                <a:gd name="T56" fmla="*/ 150 w 244"/>
                <a:gd name="T57" fmla="*/ 257 h 280"/>
                <a:gd name="T58" fmla="*/ 132 w 244"/>
                <a:gd name="T59" fmla="*/ 264 h 280"/>
                <a:gd name="T60" fmla="*/ 123 w 244"/>
                <a:gd name="T61" fmla="*/ 266 h 280"/>
                <a:gd name="T62" fmla="*/ 104 w 244"/>
                <a:gd name="T63" fmla="*/ 260 h 280"/>
                <a:gd name="T64" fmla="*/ 84 w 244"/>
                <a:gd name="T65" fmla="*/ 249 h 280"/>
                <a:gd name="T66" fmla="*/ 31 w 244"/>
                <a:gd name="T67" fmla="*/ 200 h 280"/>
                <a:gd name="T68" fmla="*/ 25 w 244"/>
                <a:gd name="T69" fmla="*/ 192 h 280"/>
                <a:gd name="T70" fmla="*/ 18 w 244"/>
                <a:gd name="T71" fmla="*/ 172 h 280"/>
                <a:gd name="T72" fmla="*/ 16 w 244"/>
                <a:gd name="T73" fmla="*/ 51 h 280"/>
                <a:gd name="T74" fmla="*/ 18 w 244"/>
                <a:gd name="T75" fmla="*/ 45 h 280"/>
                <a:gd name="T76" fmla="*/ 25 w 244"/>
                <a:gd name="T77" fmla="*/ 34 h 280"/>
                <a:gd name="T78" fmla="*/ 31 w 244"/>
                <a:gd name="T79" fmla="*/ 31 h 280"/>
                <a:gd name="T80" fmla="*/ 77 w 244"/>
                <a:gd name="T81" fmla="*/ 20 h 280"/>
                <a:gd name="T82" fmla="*/ 123 w 244"/>
                <a:gd name="T83" fmla="*/ 16 h 280"/>
                <a:gd name="T84" fmla="*/ 145 w 244"/>
                <a:gd name="T85" fmla="*/ 16 h 280"/>
                <a:gd name="T86" fmla="*/ 191 w 244"/>
                <a:gd name="T87" fmla="*/ 25 h 280"/>
                <a:gd name="T88" fmla="*/ 213 w 244"/>
                <a:gd name="T89" fmla="*/ 31 h 280"/>
                <a:gd name="T90" fmla="*/ 224 w 244"/>
                <a:gd name="T91" fmla="*/ 38 h 280"/>
                <a:gd name="T92" fmla="*/ 229 w 244"/>
                <a:gd name="T93" fmla="*/ 5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4" h="280">
                  <a:moveTo>
                    <a:pt x="218" y="16"/>
                  </a:moveTo>
                  <a:lnTo>
                    <a:pt x="218" y="16"/>
                  </a:lnTo>
                  <a:lnTo>
                    <a:pt x="194" y="9"/>
                  </a:lnTo>
                  <a:lnTo>
                    <a:pt x="170" y="5"/>
                  </a:lnTo>
                  <a:lnTo>
                    <a:pt x="147" y="1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73" y="5"/>
                  </a:lnTo>
                  <a:lnTo>
                    <a:pt x="49" y="9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16" y="22"/>
                  </a:lnTo>
                  <a:lnTo>
                    <a:pt x="7" y="29"/>
                  </a:lnTo>
                  <a:lnTo>
                    <a:pt x="2" y="40"/>
                  </a:lnTo>
                  <a:lnTo>
                    <a:pt x="0" y="51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2" y="174"/>
                  </a:lnTo>
                  <a:lnTo>
                    <a:pt x="5" y="187"/>
                  </a:lnTo>
                  <a:lnTo>
                    <a:pt x="11" y="200"/>
                  </a:lnTo>
                  <a:lnTo>
                    <a:pt x="20" y="211"/>
                  </a:lnTo>
                  <a:lnTo>
                    <a:pt x="20" y="211"/>
                  </a:lnTo>
                  <a:lnTo>
                    <a:pt x="51" y="242"/>
                  </a:lnTo>
                  <a:lnTo>
                    <a:pt x="77" y="264"/>
                  </a:lnTo>
                  <a:lnTo>
                    <a:pt x="90" y="271"/>
                  </a:lnTo>
                  <a:lnTo>
                    <a:pt x="101" y="277"/>
                  </a:lnTo>
                  <a:lnTo>
                    <a:pt x="112" y="280"/>
                  </a:lnTo>
                  <a:lnTo>
                    <a:pt x="123" y="280"/>
                  </a:lnTo>
                  <a:lnTo>
                    <a:pt x="123" y="280"/>
                  </a:lnTo>
                  <a:lnTo>
                    <a:pt x="134" y="280"/>
                  </a:lnTo>
                  <a:lnTo>
                    <a:pt x="145" y="277"/>
                  </a:lnTo>
                  <a:lnTo>
                    <a:pt x="156" y="271"/>
                  </a:lnTo>
                  <a:lnTo>
                    <a:pt x="169" y="264"/>
                  </a:lnTo>
                  <a:lnTo>
                    <a:pt x="194" y="242"/>
                  </a:lnTo>
                  <a:lnTo>
                    <a:pt x="226" y="211"/>
                  </a:lnTo>
                  <a:lnTo>
                    <a:pt x="226" y="211"/>
                  </a:lnTo>
                  <a:lnTo>
                    <a:pt x="233" y="200"/>
                  </a:lnTo>
                  <a:lnTo>
                    <a:pt x="238" y="187"/>
                  </a:lnTo>
                  <a:lnTo>
                    <a:pt x="242" y="174"/>
                  </a:lnTo>
                  <a:lnTo>
                    <a:pt x="244" y="163"/>
                  </a:lnTo>
                  <a:lnTo>
                    <a:pt x="244" y="51"/>
                  </a:lnTo>
                  <a:lnTo>
                    <a:pt x="244" y="51"/>
                  </a:lnTo>
                  <a:lnTo>
                    <a:pt x="242" y="40"/>
                  </a:lnTo>
                  <a:lnTo>
                    <a:pt x="237" y="29"/>
                  </a:lnTo>
                  <a:lnTo>
                    <a:pt x="229" y="22"/>
                  </a:lnTo>
                  <a:lnTo>
                    <a:pt x="218" y="16"/>
                  </a:lnTo>
                  <a:lnTo>
                    <a:pt x="218" y="16"/>
                  </a:lnTo>
                  <a:close/>
                  <a:moveTo>
                    <a:pt x="229" y="163"/>
                  </a:moveTo>
                  <a:lnTo>
                    <a:pt x="229" y="163"/>
                  </a:lnTo>
                  <a:lnTo>
                    <a:pt x="227" y="172"/>
                  </a:lnTo>
                  <a:lnTo>
                    <a:pt x="224" y="181"/>
                  </a:lnTo>
                  <a:lnTo>
                    <a:pt x="220" y="192"/>
                  </a:lnTo>
                  <a:lnTo>
                    <a:pt x="215" y="200"/>
                  </a:lnTo>
                  <a:lnTo>
                    <a:pt x="215" y="200"/>
                  </a:lnTo>
                  <a:lnTo>
                    <a:pt x="185" y="227"/>
                  </a:lnTo>
                  <a:lnTo>
                    <a:pt x="161" y="249"/>
                  </a:lnTo>
                  <a:lnTo>
                    <a:pt x="150" y="257"/>
                  </a:lnTo>
                  <a:lnTo>
                    <a:pt x="141" y="260"/>
                  </a:lnTo>
                  <a:lnTo>
                    <a:pt x="132" y="264"/>
                  </a:lnTo>
                  <a:lnTo>
                    <a:pt x="123" y="266"/>
                  </a:lnTo>
                  <a:lnTo>
                    <a:pt x="123" y="266"/>
                  </a:lnTo>
                  <a:lnTo>
                    <a:pt x="114" y="264"/>
                  </a:lnTo>
                  <a:lnTo>
                    <a:pt x="104" y="260"/>
                  </a:lnTo>
                  <a:lnTo>
                    <a:pt x="93" y="257"/>
                  </a:lnTo>
                  <a:lnTo>
                    <a:pt x="84" y="249"/>
                  </a:lnTo>
                  <a:lnTo>
                    <a:pt x="60" y="227"/>
                  </a:lnTo>
                  <a:lnTo>
                    <a:pt x="31" y="200"/>
                  </a:lnTo>
                  <a:lnTo>
                    <a:pt x="31" y="200"/>
                  </a:lnTo>
                  <a:lnTo>
                    <a:pt x="25" y="192"/>
                  </a:lnTo>
                  <a:lnTo>
                    <a:pt x="20" y="181"/>
                  </a:lnTo>
                  <a:lnTo>
                    <a:pt x="18" y="172"/>
                  </a:lnTo>
                  <a:lnTo>
                    <a:pt x="16" y="163"/>
                  </a:lnTo>
                  <a:lnTo>
                    <a:pt x="16" y="51"/>
                  </a:lnTo>
                  <a:lnTo>
                    <a:pt x="16" y="51"/>
                  </a:lnTo>
                  <a:lnTo>
                    <a:pt x="18" y="45"/>
                  </a:lnTo>
                  <a:lnTo>
                    <a:pt x="20" y="38"/>
                  </a:lnTo>
                  <a:lnTo>
                    <a:pt x="25" y="34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53" y="25"/>
                  </a:lnTo>
                  <a:lnTo>
                    <a:pt x="77" y="20"/>
                  </a:lnTo>
                  <a:lnTo>
                    <a:pt x="99" y="16"/>
                  </a:lnTo>
                  <a:lnTo>
                    <a:pt x="123" y="16"/>
                  </a:lnTo>
                  <a:lnTo>
                    <a:pt x="123" y="16"/>
                  </a:lnTo>
                  <a:lnTo>
                    <a:pt x="145" y="16"/>
                  </a:lnTo>
                  <a:lnTo>
                    <a:pt x="169" y="20"/>
                  </a:lnTo>
                  <a:lnTo>
                    <a:pt x="191" y="25"/>
                  </a:lnTo>
                  <a:lnTo>
                    <a:pt x="213" y="31"/>
                  </a:lnTo>
                  <a:lnTo>
                    <a:pt x="213" y="31"/>
                  </a:lnTo>
                  <a:lnTo>
                    <a:pt x="220" y="34"/>
                  </a:lnTo>
                  <a:lnTo>
                    <a:pt x="224" y="38"/>
                  </a:lnTo>
                  <a:lnTo>
                    <a:pt x="227" y="45"/>
                  </a:lnTo>
                  <a:lnTo>
                    <a:pt x="229" y="51"/>
                  </a:lnTo>
                  <a:lnTo>
                    <a:pt x="229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44" name="Freeform 24"/>
            <p:cNvSpPr>
              <a:spLocks noEditPoints="1"/>
            </p:cNvSpPr>
            <p:nvPr/>
          </p:nvSpPr>
          <p:spPr bwMode="auto">
            <a:xfrm>
              <a:off x="5421591" y="3931374"/>
              <a:ext cx="502168" cy="446745"/>
            </a:xfrm>
            <a:custGeom>
              <a:avLst/>
              <a:gdLst>
                <a:gd name="T0" fmla="*/ 194 w 299"/>
                <a:gd name="T1" fmla="*/ 0 h 266"/>
                <a:gd name="T2" fmla="*/ 196 w 299"/>
                <a:gd name="T3" fmla="*/ 7 h 266"/>
                <a:gd name="T4" fmla="*/ 196 w 299"/>
                <a:gd name="T5" fmla="*/ 20 h 266"/>
                <a:gd name="T6" fmla="*/ 202 w 299"/>
                <a:gd name="T7" fmla="*/ 25 h 266"/>
                <a:gd name="T8" fmla="*/ 205 w 299"/>
                <a:gd name="T9" fmla="*/ 33 h 266"/>
                <a:gd name="T10" fmla="*/ 204 w 299"/>
                <a:gd name="T11" fmla="*/ 36 h 266"/>
                <a:gd name="T12" fmla="*/ 200 w 299"/>
                <a:gd name="T13" fmla="*/ 44 h 266"/>
                <a:gd name="T14" fmla="*/ 196 w 299"/>
                <a:gd name="T15" fmla="*/ 66 h 266"/>
                <a:gd name="T16" fmla="*/ 279 w 299"/>
                <a:gd name="T17" fmla="*/ 247 h 266"/>
                <a:gd name="T18" fmla="*/ 18 w 299"/>
                <a:gd name="T19" fmla="*/ 176 h 266"/>
                <a:gd name="T20" fmla="*/ 0 w 299"/>
                <a:gd name="T21" fmla="*/ 157 h 266"/>
                <a:gd name="T22" fmla="*/ 0 w 299"/>
                <a:gd name="T23" fmla="*/ 257 h 266"/>
                <a:gd name="T24" fmla="*/ 2 w 299"/>
                <a:gd name="T25" fmla="*/ 264 h 266"/>
                <a:gd name="T26" fmla="*/ 9 w 299"/>
                <a:gd name="T27" fmla="*/ 266 h 266"/>
                <a:gd name="T28" fmla="*/ 290 w 299"/>
                <a:gd name="T29" fmla="*/ 266 h 266"/>
                <a:gd name="T30" fmla="*/ 295 w 299"/>
                <a:gd name="T31" fmla="*/ 264 h 266"/>
                <a:gd name="T32" fmla="*/ 299 w 299"/>
                <a:gd name="T33" fmla="*/ 257 h 266"/>
                <a:gd name="T34" fmla="*/ 299 w 299"/>
                <a:gd name="T35" fmla="*/ 9 h 266"/>
                <a:gd name="T36" fmla="*/ 295 w 299"/>
                <a:gd name="T37" fmla="*/ 3 h 266"/>
                <a:gd name="T38" fmla="*/ 290 w 299"/>
                <a:gd name="T39" fmla="*/ 0 h 266"/>
                <a:gd name="T40" fmla="*/ 229 w 299"/>
                <a:gd name="T41" fmla="*/ 46 h 266"/>
                <a:gd name="T42" fmla="*/ 226 w 299"/>
                <a:gd name="T43" fmla="*/ 46 h 266"/>
                <a:gd name="T44" fmla="*/ 218 w 299"/>
                <a:gd name="T45" fmla="*/ 38 h 266"/>
                <a:gd name="T46" fmla="*/ 216 w 299"/>
                <a:gd name="T47" fmla="*/ 33 h 266"/>
                <a:gd name="T48" fmla="*/ 220 w 299"/>
                <a:gd name="T49" fmla="*/ 24 h 266"/>
                <a:gd name="T50" fmla="*/ 229 w 299"/>
                <a:gd name="T51" fmla="*/ 20 h 266"/>
                <a:gd name="T52" fmla="*/ 235 w 299"/>
                <a:gd name="T53" fmla="*/ 22 h 266"/>
                <a:gd name="T54" fmla="*/ 242 w 299"/>
                <a:gd name="T55" fmla="*/ 27 h 266"/>
                <a:gd name="T56" fmla="*/ 242 w 299"/>
                <a:gd name="T57" fmla="*/ 33 h 266"/>
                <a:gd name="T58" fmla="*/ 238 w 299"/>
                <a:gd name="T59" fmla="*/ 42 h 266"/>
                <a:gd name="T60" fmla="*/ 229 w 299"/>
                <a:gd name="T61" fmla="*/ 46 h 266"/>
                <a:gd name="T62" fmla="*/ 268 w 299"/>
                <a:gd name="T63" fmla="*/ 46 h 266"/>
                <a:gd name="T64" fmla="*/ 262 w 299"/>
                <a:gd name="T65" fmla="*/ 46 h 266"/>
                <a:gd name="T66" fmla="*/ 255 w 299"/>
                <a:gd name="T67" fmla="*/ 38 h 266"/>
                <a:gd name="T68" fmla="*/ 255 w 299"/>
                <a:gd name="T69" fmla="*/ 33 h 266"/>
                <a:gd name="T70" fmla="*/ 259 w 299"/>
                <a:gd name="T71" fmla="*/ 24 h 266"/>
                <a:gd name="T72" fmla="*/ 268 w 299"/>
                <a:gd name="T73" fmla="*/ 20 h 266"/>
                <a:gd name="T74" fmla="*/ 271 w 299"/>
                <a:gd name="T75" fmla="*/ 22 h 266"/>
                <a:gd name="T76" fmla="*/ 279 w 299"/>
                <a:gd name="T77" fmla="*/ 27 h 266"/>
                <a:gd name="T78" fmla="*/ 279 w 299"/>
                <a:gd name="T79" fmla="*/ 33 h 266"/>
                <a:gd name="T80" fmla="*/ 275 w 299"/>
                <a:gd name="T81" fmla="*/ 42 h 266"/>
                <a:gd name="T82" fmla="*/ 268 w 299"/>
                <a:gd name="T83" fmla="*/ 4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9" h="266">
                  <a:moveTo>
                    <a:pt x="290" y="0"/>
                  </a:moveTo>
                  <a:lnTo>
                    <a:pt x="194" y="0"/>
                  </a:lnTo>
                  <a:lnTo>
                    <a:pt x="194" y="0"/>
                  </a:lnTo>
                  <a:lnTo>
                    <a:pt x="196" y="7"/>
                  </a:lnTo>
                  <a:lnTo>
                    <a:pt x="196" y="20"/>
                  </a:lnTo>
                  <a:lnTo>
                    <a:pt x="196" y="20"/>
                  </a:lnTo>
                  <a:lnTo>
                    <a:pt x="200" y="22"/>
                  </a:lnTo>
                  <a:lnTo>
                    <a:pt x="202" y="25"/>
                  </a:lnTo>
                  <a:lnTo>
                    <a:pt x="204" y="29"/>
                  </a:lnTo>
                  <a:lnTo>
                    <a:pt x="205" y="33"/>
                  </a:lnTo>
                  <a:lnTo>
                    <a:pt x="205" y="33"/>
                  </a:lnTo>
                  <a:lnTo>
                    <a:pt x="204" y="36"/>
                  </a:lnTo>
                  <a:lnTo>
                    <a:pt x="202" y="40"/>
                  </a:lnTo>
                  <a:lnTo>
                    <a:pt x="200" y="44"/>
                  </a:lnTo>
                  <a:lnTo>
                    <a:pt x="196" y="46"/>
                  </a:lnTo>
                  <a:lnTo>
                    <a:pt x="196" y="66"/>
                  </a:lnTo>
                  <a:lnTo>
                    <a:pt x="279" y="66"/>
                  </a:lnTo>
                  <a:lnTo>
                    <a:pt x="279" y="247"/>
                  </a:lnTo>
                  <a:lnTo>
                    <a:pt x="18" y="247"/>
                  </a:lnTo>
                  <a:lnTo>
                    <a:pt x="18" y="176"/>
                  </a:lnTo>
                  <a:lnTo>
                    <a:pt x="18" y="176"/>
                  </a:lnTo>
                  <a:lnTo>
                    <a:pt x="0" y="157"/>
                  </a:lnTo>
                  <a:lnTo>
                    <a:pt x="0" y="257"/>
                  </a:lnTo>
                  <a:lnTo>
                    <a:pt x="0" y="257"/>
                  </a:lnTo>
                  <a:lnTo>
                    <a:pt x="0" y="260"/>
                  </a:lnTo>
                  <a:lnTo>
                    <a:pt x="2" y="264"/>
                  </a:lnTo>
                  <a:lnTo>
                    <a:pt x="5" y="266"/>
                  </a:lnTo>
                  <a:lnTo>
                    <a:pt x="9" y="266"/>
                  </a:lnTo>
                  <a:lnTo>
                    <a:pt x="290" y="266"/>
                  </a:lnTo>
                  <a:lnTo>
                    <a:pt x="290" y="266"/>
                  </a:lnTo>
                  <a:lnTo>
                    <a:pt x="294" y="266"/>
                  </a:lnTo>
                  <a:lnTo>
                    <a:pt x="295" y="264"/>
                  </a:lnTo>
                  <a:lnTo>
                    <a:pt x="297" y="260"/>
                  </a:lnTo>
                  <a:lnTo>
                    <a:pt x="299" y="257"/>
                  </a:lnTo>
                  <a:lnTo>
                    <a:pt x="299" y="9"/>
                  </a:lnTo>
                  <a:lnTo>
                    <a:pt x="299" y="9"/>
                  </a:lnTo>
                  <a:lnTo>
                    <a:pt x="297" y="5"/>
                  </a:lnTo>
                  <a:lnTo>
                    <a:pt x="295" y="3"/>
                  </a:lnTo>
                  <a:lnTo>
                    <a:pt x="294" y="0"/>
                  </a:lnTo>
                  <a:lnTo>
                    <a:pt x="290" y="0"/>
                  </a:lnTo>
                  <a:lnTo>
                    <a:pt x="290" y="0"/>
                  </a:lnTo>
                  <a:close/>
                  <a:moveTo>
                    <a:pt x="229" y="46"/>
                  </a:moveTo>
                  <a:lnTo>
                    <a:pt x="229" y="46"/>
                  </a:lnTo>
                  <a:lnTo>
                    <a:pt x="226" y="46"/>
                  </a:lnTo>
                  <a:lnTo>
                    <a:pt x="220" y="42"/>
                  </a:lnTo>
                  <a:lnTo>
                    <a:pt x="218" y="38"/>
                  </a:lnTo>
                  <a:lnTo>
                    <a:pt x="216" y="33"/>
                  </a:lnTo>
                  <a:lnTo>
                    <a:pt x="216" y="33"/>
                  </a:lnTo>
                  <a:lnTo>
                    <a:pt x="218" y="27"/>
                  </a:lnTo>
                  <a:lnTo>
                    <a:pt x="220" y="24"/>
                  </a:lnTo>
                  <a:lnTo>
                    <a:pt x="226" y="22"/>
                  </a:lnTo>
                  <a:lnTo>
                    <a:pt x="229" y="20"/>
                  </a:lnTo>
                  <a:lnTo>
                    <a:pt x="229" y="20"/>
                  </a:lnTo>
                  <a:lnTo>
                    <a:pt x="235" y="22"/>
                  </a:lnTo>
                  <a:lnTo>
                    <a:pt x="238" y="24"/>
                  </a:lnTo>
                  <a:lnTo>
                    <a:pt x="242" y="27"/>
                  </a:lnTo>
                  <a:lnTo>
                    <a:pt x="242" y="33"/>
                  </a:lnTo>
                  <a:lnTo>
                    <a:pt x="242" y="33"/>
                  </a:lnTo>
                  <a:lnTo>
                    <a:pt x="242" y="38"/>
                  </a:lnTo>
                  <a:lnTo>
                    <a:pt x="238" y="42"/>
                  </a:lnTo>
                  <a:lnTo>
                    <a:pt x="235" y="46"/>
                  </a:lnTo>
                  <a:lnTo>
                    <a:pt x="229" y="46"/>
                  </a:lnTo>
                  <a:lnTo>
                    <a:pt x="229" y="46"/>
                  </a:lnTo>
                  <a:close/>
                  <a:moveTo>
                    <a:pt x="268" y="46"/>
                  </a:moveTo>
                  <a:lnTo>
                    <a:pt x="268" y="46"/>
                  </a:lnTo>
                  <a:lnTo>
                    <a:pt x="262" y="46"/>
                  </a:lnTo>
                  <a:lnTo>
                    <a:pt x="259" y="42"/>
                  </a:lnTo>
                  <a:lnTo>
                    <a:pt x="255" y="38"/>
                  </a:lnTo>
                  <a:lnTo>
                    <a:pt x="255" y="33"/>
                  </a:lnTo>
                  <a:lnTo>
                    <a:pt x="255" y="33"/>
                  </a:lnTo>
                  <a:lnTo>
                    <a:pt x="255" y="27"/>
                  </a:lnTo>
                  <a:lnTo>
                    <a:pt x="259" y="24"/>
                  </a:lnTo>
                  <a:lnTo>
                    <a:pt x="262" y="22"/>
                  </a:lnTo>
                  <a:lnTo>
                    <a:pt x="268" y="20"/>
                  </a:lnTo>
                  <a:lnTo>
                    <a:pt x="268" y="20"/>
                  </a:lnTo>
                  <a:lnTo>
                    <a:pt x="271" y="22"/>
                  </a:lnTo>
                  <a:lnTo>
                    <a:pt x="275" y="24"/>
                  </a:lnTo>
                  <a:lnTo>
                    <a:pt x="279" y="27"/>
                  </a:lnTo>
                  <a:lnTo>
                    <a:pt x="279" y="33"/>
                  </a:lnTo>
                  <a:lnTo>
                    <a:pt x="279" y="33"/>
                  </a:lnTo>
                  <a:lnTo>
                    <a:pt x="279" y="38"/>
                  </a:lnTo>
                  <a:lnTo>
                    <a:pt x="275" y="42"/>
                  </a:lnTo>
                  <a:lnTo>
                    <a:pt x="271" y="46"/>
                  </a:lnTo>
                  <a:lnTo>
                    <a:pt x="268" y="46"/>
                  </a:lnTo>
                  <a:lnTo>
                    <a:pt x="26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45" name="Freeform 25"/>
            <p:cNvSpPr>
              <a:spLocks noEditPoints="1"/>
            </p:cNvSpPr>
            <p:nvPr/>
          </p:nvSpPr>
          <p:spPr bwMode="auto">
            <a:xfrm>
              <a:off x="5408155" y="3899464"/>
              <a:ext cx="327501" cy="389643"/>
            </a:xfrm>
            <a:custGeom>
              <a:avLst/>
              <a:gdLst>
                <a:gd name="T0" fmla="*/ 186 w 195"/>
                <a:gd name="T1" fmla="*/ 15 h 232"/>
                <a:gd name="T2" fmla="*/ 142 w 195"/>
                <a:gd name="T3" fmla="*/ 4 h 232"/>
                <a:gd name="T4" fmla="*/ 98 w 195"/>
                <a:gd name="T5" fmla="*/ 0 h 232"/>
                <a:gd name="T6" fmla="*/ 76 w 195"/>
                <a:gd name="T7" fmla="*/ 0 h 232"/>
                <a:gd name="T8" fmla="*/ 30 w 195"/>
                <a:gd name="T9" fmla="*/ 8 h 232"/>
                <a:gd name="T10" fmla="*/ 10 w 195"/>
                <a:gd name="T11" fmla="*/ 15 h 232"/>
                <a:gd name="T12" fmla="*/ 2 w 195"/>
                <a:gd name="T13" fmla="*/ 19 h 232"/>
                <a:gd name="T14" fmla="*/ 0 w 195"/>
                <a:gd name="T15" fmla="*/ 138 h 232"/>
                <a:gd name="T16" fmla="*/ 0 w 195"/>
                <a:gd name="T17" fmla="*/ 145 h 232"/>
                <a:gd name="T18" fmla="*/ 8 w 195"/>
                <a:gd name="T19" fmla="*/ 162 h 232"/>
                <a:gd name="T20" fmla="*/ 11 w 195"/>
                <a:gd name="T21" fmla="*/ 167 h 232"/>
                <a:gd name="T22" fmla="*/ 63 w 195"/>
                <a:gd name="T23" fmla="*/ 215 h 232"/>
                <a:gd name="T24" fmla="*/ 81 w 195"/>
                <a:gd name="T25" fmla="*/ 226 h 232"/>
                <a:gd name="T26" fmla="*/ 98 w 195"/>
                <a:gd name="T27" fmla="*/ 232 h 232"/>
                <a:gd name="T28" fmla="*/ 105 w 195"/>
                <a:gd name="T29" fmla="*/ 230 h 232"/>
                <a:gd name="T30" fmla="*/ 123 w 195"/>
                <a:gd name="T31" fmla="*/ 222 h 232"/>
                <a:gd name="T32" fmla="*/ 155 w 195"/>
                <a:gd name="T33" fmla="*/ 195 h 232"/>
                <a:gd name="T34" fmla="*/ 182 w 195"/>
                <a:gd name="T35" fmla="*/ 167 h 232"/>
                <a:gd name="T36" fmla="*/ 191 w 195"/>
                <a:gd name="T37" fmla="*/ 153 h 232"/>
                <a:gd name="T38" fmla="*/ 195 w 195"/>
                <a:gd name="T39" fmla="*/ 138 h 232"/>
                <a:gd name="T40" fmla="*/ 195 w 195"/>
                <a:gd name="T41" fmla="*/ 26 h 232"/>
                <a:gd name="T42" fmla="*/ 190 w 195"/>
                <a:gd name="T43" fmla="*/ 17 h 232"/>
                <a:gd name="T44" fmla="*/ 186 w 195"/>
                <a:gd name="T45" fmla="*/ 15 h 232"/>
                <a:gd name="T46" fmla="*/ 96 w 195"/>
                <a:gd name="T47" fmla="*/ 66 h 232"/>
                <a:gd name="T48" fmla="*/ 173 w 195"/>
                <a:gd name="T49" fmla="*/ 52 h 232"/>
                <a:gd name="T50" fmla="*/ 96 w 195"/>
                <a:gd name="T51" fmla="*/ 90 h 232"/>
                <a:gd name="T52" fmla="*/ 173 w 195"/>
                <a:gd name="T53" fmla="*/ 77 h 232"/>
                <a:gd name="T54" fmla="*/ 96 w 195"/>
                <a:gd name="T55" fmla="*/ 116 h 232"/>
                <a:gd name="T56" fmla="*/ 173 w 195"/>
                <a:gd name="T57" fmla="*/ 103 h 232"/>
                <a:gd name="T58" fmla="*/ 96 w 195"/>
                <a:gd name="T59" fmla="*/ 142 h 232"/>
                <a:gd name="T60" fmla="*/ 173 w 195"/>
                <a:gd name="T61" fmla="*/ 127 h 232"/>
                <a:gd name="T62" fmla="*/ 173 w 195"/>
                <a:gd name="T63" fmla="*/ 138 h 232"/>
                <a:gd name="T64" fmla="*/ 96 w 195"/>
                <a:gd name="T65" fmla="*/ 165 h 232"/>
                <a:gd name="T66" fmla="*/ 168 w 195"/>
                <a:gd name="T67" fmla="*/ 154 h 232"/>
                <a:gd name="T68" fmla="*/ 147 w 195"/>
                <a:gd name="T69" fmla="*/ 175 h 232"/>
                <a:gd name="T70" fmla="*/ 96 w 195"/>
                <a:gd name="T71" fmla="*/ 202 h 232"/>
                <a:gd name="T72" fmla="*/ 127 w 195"/>
                <a:gd name="T73" fmla="*/ 191 h 232"/>
                <a:gd name="T74" fmla="*/ 103 w 195"/>
                <a:gd name="T75" fmla="*/ 210 h 232"/>
                <a:gd name="T76" fmla="*/ 98 w 195"/>
                <a:gd name="T77" fmla="*/ 210 h 232"/>
                <a:gd name="T78" fmla="*/ 83 w 195"/>
                <a:gd name="T79" fmla="*/ 204 h 232"/>
                <a:gd name="T80" fmla="*/ 43 w 195"/>
                <a:gd name="T81" fmla="*/ 171 h 232"/>
                <a:gd name="T82" fmla="*/ 26 w 195"/>
                <a:gd name="T83" fmla="*/ 153 h 232"/>
                <a:gd name="T84" fmla="*/ 21 w 195"/>
                <a:gd name="T85" fmla="*/ 138 h 232"/>
                <a:gd name="T86" fmla="*/ 21 w 195"/>
                <a:gd name="T87" fmla="*/ 33 h 232"/>
                <a:gd name="T88" fmla="*/ 57 w 195"/>
                <a:gd name="T89" fmla="*/ 24 h 232"/>
                <a:gd name="T90" fmla="*/ 96 w 195"/>
                <a:gd name="T91" fmla="*/ 20 h 232"/>
                <a:gd name="T92" fmla="*/ 114 w 195"/>
                <a:gd name="T93" fmla="*/ 22 h 232"/>
                <a:gd name="T94" fmla="*/ 144 w 195"/>
                <a:gd name="T95" fmla="*/ 26 h 232"/>
                <a:gd name="T96" fmla="*/ 96 w 195"/>
                <a:gd name="T97" fmla="*/ 54 h 232"/>
                <a:gd name="T98" fmla="*/ 166 w 195"/>
                <a:gd name="T99" fmla="*/ 30 h 232"/>
                <a:gd name="T100" fmla="*/ 173 w 195"/>
                <a:gd name="T101" fmla="*/ 4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5" h="232">
                  <a:moveTo>
                    <a:pt x="186" y="15"/>
                  </a:moveTo>
                  <a:lnTo>
                    <a:pt x="186" y="15"/>
                  </a:lnTo>
                  <a:lnTo>
                    <a:pt x="164" y="8"/>
                  </a:lnTo>
                  <a:lnTo>
                    <a:pt x="142" y="4"/>
                  </a:lnTo>
                  <a:lnTo>
                    <a:pt x="12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76" y="0"/>
                  </a:lnTo>
                  <a:lnTo>
                    <a:pt x="52" y="4"/>
                  </a:lnTo>
                  <a:lnTo>
                    <a:pt x="30" y="8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6" y="17"/>
                  </a:lnTo>
                  <a:lnTo>
                    <a:pt x="2" y="19"/>
                  </a:lnTo>
                  <a:lnTo>
                    <a:pt x="0" y="26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5"/>
                  </a:lnTo>
                  <a:lnTo>
                    <a:pt x="4" y="153"/>
                  </a:lnTo>
                  <a:lnTo>
                    <a:pt x="8" y="162"/>
                  </a:lnTo>
                  <a:lnTo>
                    <a:pt x="11" y="167"/>
                  </a:lnTo>
                  <a:lnTo>
                    <a:pt x="11" y="167"/>
                  </a:lnTo>
                  <a:lnTo>
                    <a:pt x="39" y="195"/>
                  </a:lnTo>
                  <a:lnTo>
                    <a:pt x="63" y="215"/>
                  </a:lnTo>
                  <a:lnTo>
                    <a:pt x="72" y="222"/>
                  </a:lnTo>
                  <a:lnTo>
                    <a:pt x="81" y="226"/>
                  </a:lnTo>
                  <a:lnTo>
                    <a:pt x="90" y="230"/>
                  </a:lnTo>
                  <a:lnTo>
                    <a:pt x="98" y="232"/>
                  </a:lnTo>
                  <a:lnTo>
                    <a:pt x="98" y="232"/>
                  </a:lnTo>
                  <a:lnTo>
                    <a:pt x="105" y="230"/>
                  </a:lnTo>
                  <a:lnTo>
                    <a:pt x="114" y="226"/>
                  </a:lnTo>
                  <a:lnTo>
                    <a:pt x="123" y="222"/>
                  </a:lnTo>
                  <a:lnTo>
                    <a:pt x="133" y="215"/>
                  </a:lnTo>
                  <a:lnTo>
                    <a:pt x="155" y="195"/>
                  </a:lnTo>
                  <a:lnTo>
                    <a:pt x="182" y="167"/>
                  </a:lnTo>
                  <a:lnTo>
                    <a:pt x="182" y="167"/>
                  </a:lnTo>
                  <a:lnTo>
                    <a:pt x="188" y="162"/>
                  </a:lnTo>
                  <a:lnTo>
                    <a:pt x="191" y="153"/>
                  </a:lnTo>
                  <a:lnTo>
                    <a:pt x="193" y="145"/>
                  </a:lnTo>
                  <a:lnTo>
                    <a:pt x="195" y="138"/>
                  </a:lnTo>
                  <a:lnTo>
                    <a:pt x="195" y="26"/>
                  </a:lnTo>
                  <a:lnTo>
                    <a:pt x="195" y="26"/>
                  </a:lnTo>
                  <a:lnTo>
                    <a:pt x="191" y="19"/>
                  </a:lnTo>
                  <a:lnTo>
                    <a:pt x="190" y="17"/>
                  </a:lnTo>
                  <a:lnTo>
                    <a:pt x="186" y="15"/>
                  </a:lnTo>
                  <a:lnTo>
                    <a:pt x="186" y="15"/>
                  </a:lnTo>
                  <a:close/>
                  <a:moveTo>
                    <a:pt x="173" y="41"/>
                  </a:moveTo>
                  <a:lnTo>
                    <a:pt x="96" y="66"/>
                  </a:lnTo>
                  <a:lnTo>
                    <a:pt x="96" y="77"/>
                  </a:lnTo>
                  <a:lnTo>
                    <a:pt x="173" y="52"/>
                  </a:lnTo>
                  <a:lnTo>
                    <a:pt x="173" y="66"/>
                  </a:lnTo>
                  <a:lnTo>
                    <a:pt x="96" y="90"/>
                  </a:lnTo>
                  <a:lnTo>
                    <a:pt x="96" y="103"/>
                  </a:lnTo>
                  <a:lnTo>
                    <a:pt x="173" y="77"/>
                  </a:lnTo>
                  <a:lnTo>
                    <a:pt x="173" y="90"/>
                  </a:lnTo>
                  <a:lnTo>
                    <a:pt x="96" y="116"/>
                  </a:lnTo>
                  <a:lnTo>
                    <a:pt x="96" y="127"/>
                  </a:lnTo>
                  <a:lnTo>
                    <a:pt x="173" y="103"/>
                  </a:lnTo>
                  <a:lnTo>
                    <a:pt x="173" y="116"/>
                  </a:lnTo>
                  <a:lnTo>
                    <a:pt x="96" y="142"/>
                  </a:lnTo>
                  <a:lnTo>
                    <a:pt x="96" y="153"/>
                  </a:lnTo>
                  <a:lnTo>
                    <a:pt x="173" y="127"/>
                  </a:lnTo>
                  <a:lnTo>
                    <a:pt x="173" y="138"/>
                  </a:lnTo>
                  <a:lnTo>
                    <a:pt x="173" y="138"/>
                  </a:lnTo>
                  <a:lnTo>
                    <a:pt x="173" y="140"/>
                  </a:lnTo>
                  <a:lnTo>
                    <a:pt x="96" y="165"/>
                  </a:lnTo>
                  <a:lnTo>
                    <a:pt x="96" y="178"/>
                  </a:lnTo>
                  <a:lnTo>
                    <a:pt x="168" y="154"/>
                  </a:lnTo>
                  <a:lnTo>
                    <a:pt x="168" y="154"/>
                  </a:lnTo>
                  <a:lnTo>
                    <a:pt x="147" y="175"/>
                  </a:lnTo>
                  <a:lnTo>
                    <a:pt x="96" y="191"/>
                  </a:lnTo>
                  <a:lnTo>
                    <a:pt x="96" y="202"/>
                  </a:lnTo>
                  <a:lnTo>
                    <a:pt x="127" y="191"/>
                  </a:lnTo>
                  <a:lnTo>
                    <a:pt x="127" y="191"/>
                  </a:lnTo>
                  <a:lnTo>
                    <a:pt x="111" y="206"/>
                  </a:lnTo>
                  <a:lnTo>
                    <a:pt x="103" y="210"/>
                  </a:lnTo>
                  <a:lnTo>
                    <a:pt x="98" y="210"/>
                  </a:lnTo>
                  <a:lnTo>
                    <a:pt x="98" y="210"/>
                  </a:lnTo>
                  <a:lnTo>
                    <a:pt x="90" y="208"/>
                  </a:lnTo>
                  <a:lnTo>
                    <a:pt x="83" y="204"/>
                  </a:lnTo>
                  <a:lnTo>
                    <a:pt x="63" y="189"/>
                  </a:lnTo>
                  <a:lnTo>
                    <a:pt x="43" y="171"/>
                  </a:lnTo>
                  <a:lnTo>
                    <a:pt x="26" y="153"/>
                  </a:lnTo>
                  <a:lnTo>
                    <a:pt x="26" y="153"/>
                  </a:lnTo>
                  <a:lnTo>
                    <a:pt x="22" y="145"/>
                  </a:lnTo>
                  <a:lnTo>
                    <a:pt x="21" y="138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39" y="28"/>
                  </a:lnTo>
                  <a:lnTo>
                    <a:pt x="57" y="24"/>
                  </a:lnTo>
                  <a:lnTo>
                    <a:pt x="76" y="22"/>
                  </a:lnTo>
                  <a:lnTo>
                    <a:pt x="96" y="20"/>
                  </a:lnTo>
                  <a:lnTo>
                    <a:pt x="96" y="28"/>
                  </a:lnTo>
                  <a:lnTo>
                    <a:pt x="114" y="22"/>
                  </a:lnTo>
                  <a:lnTo>
                    <a:pt x="114" y="22"/>
                  </a:lnTo>
                  <a:lnTo>
                    <a:pt x="144" y="26"/>
                  </a:lnTo>
                  <a:lnTo>
                    <a:pt x="96" y="41"/>
                  </a:lnTo>
                  <a:lnTo>
                    <a:pt x="96" y="54"/>
                  </a:lnTo>
                  <a:lnTo>
                    <a:pt x="166" y="30"/>
                  </a:lnTo>
                  <a:lnTo>
                    <a:pt x="166" y="30"/>
                  </a:lnTo>
                  <a:lnTo>
                    <a:pt x="173" y="33"/>
                  </a:lnTo>
                  <a:lnTo>
                    <a:pt x="173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247" name="Ellipse 6"/>
          <p:cNvSpPr>
            <a:spLocks noChangeAspect="1"/>
          </p:cNvSpPr>
          <p:nvPr/>
        </p:nvSpPr>
        <p:spPr>
          <a:xfrm>
            <a:off x="4758961" y="3124362"/>
            <a:ext cx="288000" cy="2880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29" name="Mais 28"/>
          <p:cNvSpPr>
            <a:spLocks noChangeAspect="1"/>
          </p:cNvSpPr>
          <p:nvPr/>
        </p:nvSpPr>
        <p:spPr>
          <a:xfrm>
            <a:off x="4786420" y="3151821"/>
            <a:ext cx="233083" cy="233083"/>
          </a:xfrm>
          <a:prstGeom prst="mathPlus">
            <a:avLst/>
          </a:prstGeom>
          <a:solidFill>
            <a:schemeClr val="bg1"/>
          </a:solidFill>
          <a:ln w="9525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0" name="ZoneTexte 16"/>
          <p:cNvSpPr txBox="1"/>
          <p:nvPr/>
        </p:nvSpPr>
        <p:spPr>
          <a:xfrm>
            <a:off x="5231904" y="2204864"/>
            <a:ext cx="2016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1100" dirty="0" smtClean="0"/>
              <a:t>Analista Riscos </a:t>
            </a:r>
            <a:r>
              <a:rPr lang="pt-BR" sz="1100" i="1" dirty="0" err="1" smtClean="0"/>
              <a:t>Compliance</a:t>
            </a:r>
            <a:endParaRPr lang="pt-BR" sz="1100" dirty="0"/>
          </a:p>
        </p:txBody>
      </p:sp>
      <p:sp>
        <p:nvSpPr>
          <p:cNvPr id="251" name="Ellipse 5"/>
          <p:cNvSpPr/>
          <p:nvPr/>
        </p:nvSpPr>
        <p:spPr>
          <a:xfrm>
            <a:off x="5754016" y="1277245"/>
            <a:ext cx="972000" cy="9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252" name="Ellipse 6"/>
          <p:cNvSpPr/>
          <p:nvPr/>
        </p:nvSpPr>
        <p:spPr>
          <a:xfrm>
            <a:off x="5835016" y="1358245"/>
            <a:ext cx="810000" cy="810000"/>
          </a:xfrm>
          <a:prstGeom prst="ellipse">
            <a:avLst/>
          </a:prstGeom>
          <a:solidFill>
            <a:srgbClr val="273457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53" name="Connecteur droit 17"/>
          <p:cNvCxnSpPr/>
          <p:nvPr/>
        </p:nvCxnSpPr>
        <p:spPr>
          <a:xfrm>
            <a:off x="5231904" y="2463738"/>
            <a:ext cx="201622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Agrupar 253"/>
          <p:cNvGrpSpPr/>
          <p:nvPr/>
        </p:nvGrpSpPr>
        <p:grpSpPr>
          <a:xfrm>
            <a:off x="5887355" y="1551982"/>
            <a:ext cx="705323" cy="446367"/>
            <a:chOff x="10212334" y="3883078"/>
            <a:chExt cx="705323" cy="446367"/>
          </a:xfrm>
        </p:grpSpPr>
        <p:grpSp>
          <p:nvGrpSpPr>
            <p:cNvPr id="255" name="Agrupar 254"/>
            <p:cNvGrpSpPr>
              <a:grpSpLocks noChangeAspect="1"/>
            </p:cNvGrpSpPr>
            <p:nvPr/>
          </p:nvGrpSpPr>
          <p:grpSpPr>
            <a:xfrm>
              <a:off x="10212334" y="3965873"/>
              <a:ext cx="410276" cy="363572"/>
              <a:chOff x="436563" y="1533525"/>
              <a:chExt cx="811212" cy="725488"/>
            </a:xfrm>
            <a:solidFill>
              <a:schemeClr val="bg1"/>
            </a:solidFill>
            <a:effectLst/>
          </p:grpSpPr>
          <p:sp>
            <p:nvSpPr>
              <p:cNvPr id="259" name="Freeform 50"/>
              <p:cNvSpPr>
                <a:spLocks noEditPoints="1"/>
              </p:cNvSpPr>
              <p:nvPr/>
            </p:nvSpPr>
            <p:spPr bwMode="auto">
              <a:xfrm>
                <a:off x="436563" y="1533525"/>
                <a:ext cx="811212" cy="725488"/>
              </a:xfrm>
              <a:custGeom>
                <a:avLst/>
                <a:gdLst>
                  <a:gd name="T0" fmla="*/ 296 w 310"/>
                  <a:gd name="T1" fmla="*/ 0 h 278"/>
                  <a:gd name="T2" fmla="*/ 75 w 310"/>
                  <a:gd name="T3" fmla="*/ 10 h 278"/>
                  <a:gd name="T4" fmla="*/ 70 w 310"/>
                  <a:gd name="T5" fmla="*/ 212 h 278"/>
                  <a:gd name="T6" fmla="*/ 9 w 310"/>
                  <a:gd name="T7" fmla="*/ 212 h 278"/>
                  <a:gd name="T8" fmla="*/ 44 w 310"/>
                  <a:gd name="T9" fmla="*/ 273 h 278"/>
                  <a:gd name="T10" fmla="*/ 224 w 310"/>
                  <a:gd name="T11" fmla="*/ 278 h 278"/>
                  <a:gd name="T12" fmla="*/ 221 w 310"/>
                  <a:gd name="T13" fmla="*/ 277 h 278"/>
                  <a:gd name="T14" fmla="*/ 226 w 310"/>
                  <a:gd name="T15" fmla="*/ 278 h 278"/>
                  <a:gd name="T16" fmla="*/ 296 w 310"/>
                  <a:gd name="T17" fmla="*/ 0 h 278"/>
                  <a:gd name="T18" fmla="*/ 228 w 310"/>
                  <a:gd name="T19" fmla="*/ 261 h 278"/>
                  <a:gd name="T20" fmla="*/ 225 w 310"/>
                  <a:gd name="T21" fmla="*/ 261 h 278"/>
                  <a:gd name="T22" fmla="*/ 198 w 310"/>
                  <a:gd name="T23" fmla="*/ 212 h 278"/>
                  <a:gd name="T24" fmla="*/ 91 w 310"/>
                  <a:gd name="T25" fmla="*/ 212 h 278"/>
                  <a:gd name="T26" fmla="*/ 97 w 310"/>
                  <a:gd name="T27" fmla="*/ 36 h 278"/>
                  <a:gd name="T28" fmla="*/ 276 w 310"/>
                  <a:gd name="T29" fmla="*/ 27 h 278"/>
                  <a:gd name="T30" fmla="*/ 228 w 310"/>
                  <a:gd name="T31" fmla="*/ 261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0" h="278">
                    <a:moveTo>
                      <a:pt x="296" y="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5" y="10"/>
                      <a:pt x="95" y="141"/>
                      <a:pt x="70" y="212"/>
                    </a:cubicBezTo>
                    <a:cubicBezTo>
                      <a:pt x="9" y="212"/>
                      <a:pt x="9" y="212"/>
                      <a:pt x="9" y="212"/>
                    </a:cubicBezTo>
                    <a:cubicBezTo>
                      <a:pt x="0" y="278"/>
                      <a:pt x="44" y="273"/>
                      <a:pt x="44" y="273"/>
                    </a:cubicBezTo>
                    <a:cubicBezTo>
                      <a:pt x="224" y="278"/>
                      <a:pt x="224" y="278"/>
                      <a:pt x="224" y="278"/>
                    </a:cubicBezTo>
                    <a:cubicBezTo>
                      <a:pt x="223" y="278"/>
                      <a:pt x="222" y="277"/>
                      <a:pt x="221" y="277"/>
                    </a:cubicBezTo>
                    <a:cubicBezTo>
                      <a:pt x="226" y="278"/>
                      <a:pt x="226" y="278"/>
                      <a:pt x="226" y="278"/>
                    </a:cubicBezTo>
                    <a:cubicBezTo>
                      <a:pt x="292" y="278"/>
                      <a:pt x="310" y="164"/>
                      <a:pt x="296" y="0"/>
                    </a:cubicBezTo>
                    <a:close/>
                    <a:moveTo>
                      <a:pt x="228" y="261"/>
                    </a:moveTo>
                    <a:cubicBezTo>
                      <a:pt x="225" y="261"/>
                      <a:pt x="225" y="261"/>
                      <a:pt x="225" y="261"/>
                    </a:cubicBezTo>
                    <a:cubicBezTo>
                      <a:pt x="200" y="259"/>
                      <a:pt x="198" y="212"/>
                      <a:pt x="198" y="212"/>
                    </a:cubicBezTo>
                    <a:cubicBezTo>
                      <a:pt x="91" y="212"/>
                      <a:pt x="91" y="212"/>
                      <a:pt x="91" y="212"/>
                    </a:cubicBezTo>
                    <a:cubicBezTo>
                      <a:pt x="105" y="147"/>
                      <a:pt x="97" y="36"/>
                      <a:pt x="97" y="36"/>
                    </a:cubicBezTo>
                    <a:cubicBezTo>
                      <a:pt x="276" y="27"/>
                      <a:pt x="276" y="27"/>
                      <a:pt x="276" y="27"/>
                    </a:cubicBezTo>
                    <a:cubicBezTo>
                      <a:pt x="295" y="151"/>
                      <a:pt x="265" y="261"/>
                      <a:pt x="228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60" name="Freeform 51"/>
              <p:cNvSpPr>
                <a:spLocks/>
              </p:cNvSpPr>
              <p:nvPr/>
            </p:nvSpPr>
            <p:spPr bwMode="auto">
              <a:xfrm>
                <a:off x="1012825" y="1784350"/>
                <a:ext cx="80962" cy="36513"/>
              </a:xfrm>
              <a:custGeom>
                <a:avLst/>
                <a:gdLst>
                  <a:gd name="T0" fmla="*/ 49 w 51"/>
                  <a:gd name="T1" fmla="*/ 0 h 23"/>
                  <a:gd name="T2" fmla="*/ 0 w 51"/>
                  <a:gd name="T3" fmla="*/ 2 h 23"/>
                  <a:gd name="T4" fmla="*/ 1 w 51"/>
                  <a:gd name="T5" fmla="*/ 23 h 23"/>
                  <a:gd name="T6" fmla="*/ 51 w 51"/>
                  <a:gd name="T7" fmla="*/ 21 h 23"/>
                  <a:gd name="T8" fmla="*/ 49 w 51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3">
                    <a:moveTo>
                      <a:pt x="49" y="0"/>
                    </a:moveTo>
                    <a:lnTo>
                      <a:pt x="0" y="2"/>
                    </a:lnTo>
                    <a:lnTo>
                      <a:pt x="1" y="23"/>
                    </a:lnTo>
                    <a:lnTo>
                      <a:pt x="51" y="2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61" name="Freeform 52"/>
              <p:cNvSpPr>
                <a:spLocks/>
              </p:cNvSpPr>
              <p:nvPr/>
            </p:nvSpPr>
            <p:spPr bwMode="auto">
              <a:xfrm>
                <a:off x="1009650" y="1731963"/>
                <a:ext cx="120650" cy="41275"/>
              </a:xfrm>
              <a:custGeom>
                <a:avLst/>
                <a:gdLst>
                  <a:gd name="T0" fmla="*/ 0 w 76"/>
                  <a:gd name="T1" fmla="*/ 5 h 26"/>
                  <a:gd name="T2" fmla="*/ 0 w 76"/>
                  <a:gd name="T3" fmla="*/ 26 h 26"/>
                  <a:gd name="T4" fmla="*/ 76 w 76"/>
                  <a:gd name="T5" fmla="*/ 21 h 26"/>
                  <a:gd name="T6" fmla="*/ 76 w 76"/>
                  <a:gd name="T7" fmla="*/ 0 h 26"/>
                  <a:gd name="T8" fmla="*/ 0 w 76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26">
                    <a:moveTo>
                      <a:pt x="0" y="5"/>
                    </a:moveTo>
                    <a:lnTo>
                      <a:pt x="0" y="26"/>
                    </a:lnTo>
                    <a:lnTo>
                      <a:pt x="76" y="21"/>
                    </a:lnTo>
                    <a:lnTo>
                      <a:pt x="76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62" name="Freeform 53"/>
              <p:cNvSpPr>
                <a:spLocks/>
              </p:cNvSpPr>
              <p:nvPr/>
            </p:nvSpPr>
            <p:spPr bwMode="auto">
              <a:xfrm>
                <a:off x="1014413" y="1957388"/>
                <a:ext cx="63500" cy="36513"/>
              </a:xfrm>
              <a:custGeom>
                <a:avLst/>
                <a:gdLst>
                  <a:gd name="T0" fmla="*/ 0 w 40"/>
                  <a:gd name="T1" fmla="*/ 1 h 23"/>
                  <a:gd name="T2" fmla="*/ 2 w 40"/>
                  <a:gd name="T3" fmla="*/ 23 h 23"/>
                  <a:gd name="T4" fmla="*/ 40 w 40"/>
                  <a:gd name="T5" fmla="*/ 21 h 23"/>
                  <a:gd name="T6" fmla="*/ 40 w 40"/>
                  <a:gd name="T7" fmla="*/ 0 h 23"/>
                  <a:gd name="T8" fmla="*/ 0 w 40"/>
                  <a:gd name="T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3">
                    <a:moveTo>
                      <a:pt x="0" y="1"/>
                    </a:moveTo>
                    <a:lnTo>
                      <a:pt x="2" y="23"/>
                    </a:lnTo>
                    <a:lnTo>
                      <a:pt x="40" y="21"/>
                    </a:lnTo>
                    <a:lnTo>
                      <a:pt x="40" y="0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63" name="Freeform 54"/>
              <p:cNvSpPr>
                <a:spLocks/>
              </p:cNvSpPr>
              <p:nvPr/>
            </p:nvSpPr>
            <p:spPr bwMode="auto">
              <a:xfrm>
                <a:off x="1012825" y="1905000"/>
                <a:ext cx="96837" cy="41275"/>
              </a:xfrm>
              <a:custGeom>
                <a:avLst/>
                <a:gdLst>
                  <a:gd name="T0" fmla="*/ 0 w 61"/>
                  <a:gd name="T1" fmla="*/ 5 h 26"/>
                  <a:gd name="T2" fmla="*/ 1 w 61"/>
                  <a:gd name="T3" fmla="*/ 26 h 26"/>
                  <a:gd name="T4" fmla="*/ 61 w 61"/>
                  <a:gd name="T5" fmla="*/ 23 h 26"/>
                  <a:gd name="T6" fmla="*/ 59 w 61"/>
                  <a:gd name="T7" fmla="*/ 0 h 26"/>
                  <a:gd name="T8" fmla="*/ 0 w 61"/>
                  <a:gd name="T9" fmla="*/ 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6">
                    <a:moveTo>
                      <a:pt x="0" y="5"/>
                    </a:moveTo>
                    <a:lnTo>
                      <a:pt x="1" y="26"/>
                    </a:lnTo>
                    <a:lnTo>
                      <a:pt x="61" y="23"/>
                    </a:lnTo>
                    <a:lnTo>
                      <a:pt x="59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64" name="Freeform 55"/>
              <p:cNvSpPr>
                <a:spLocks/>
              </p:cNvSpPr>
              <p:nvPr/>
            </p:nvSpPr>
            <p:spPr bwMode="auto">
              <a:xfrm>
                <a:off x="733425" y="1690688"/>
                <a:ext cx="166687" cy="161925"/>
              </a:xfrm>
              <a:custGeom>
                <a:avLst/>
                <a:gdLst>
                  <a:gd name="T0" fmla="*/ 11 w 64"/>
                  <a:gd name="T1" fmla="*/ 62 h 62"/>
                  <a:gd name="T2" fmla="*/ 43 w 64"/>
                  <a:gd name="T3" fmla="*/ 61 h 62"/>
                  <a:gd name="T4" fmla="*/ 27 w 64"/>
                  <a:gd name="T5" fmla="*/ 48 h 62"/>
                  <a:gd name="T6" fmla="*/ 15 w 64"/>
                  <a:gd name="T7" fmla="*/ 49 h 62"/>
                  <a:gd name="T8" fmla="*/ 13 w 64"/>
                  <a:gd name="T9" fmla="*/ 15 h 62"/>
                  <a:gd name="T10" fmla="*/ 51 w 64"/>
                  <a:gd name="T11" fmla="*/ 13 h 62"/>
                  <a:gd name="T12" fmla="*/ 51 w 64"/>
                  <a:gd name="T13" fmla="*/ 23 h 62"/>
                  <a:gd name="T14" fmla="*/ 52 w 64"/>
                  <a:gd name="T15" fmla="*/ 23 h 62"/>
                  <a:gd name="T16" fmla="*/ 63 w 64"/>
                  <a:gd name="T17" fmla="*/ 10 h 62"/>
                  <a:gd name="T18" fmla="*/ 64 w 64"/>
                  <a:gd name="T19" fmla="*/ 8 h 62"/>
                  <a:gd name="T20" fmla="*/ 54 w 64"/>
                  <a:gd name="T21" fmla="*/ 0 h 62"/>
                  <a:gd name="T22" fmla="*/ 54 w 64"/>
                  <a:gd name="T23" fmla="*/ 0 h 62"/>
                  <a:gd name="T24" fmla="*/ 9 w 64"/>
                  <a:gd name="T25" fmla="*/ 2 h 62"/>
                  <a:gd name="T26" fmla="*/ 2 w 64"/>
                  <a:gd name="T27" fmla="*/ 4 h 62"/>
                  <a:gd name="T28" fmla="*/ 0 w 64"/>
                  <a:gd name="T29" fmla="*/ 11 h 62"/>
                  <a:gd name="T30" fmla="*/ 2 w 64"/>
                  <a:gd name="T31" fmla="*/ 54 h 62"/>
                  <a:gd name="T32" fmla="*/ 11 w 64"/>
                  <a:gd name="T33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62">
                    <a:moveTo>
                      <a:pt x="11" y="62"/>
                    </a:moveTo>
                    <a:cubicBezTo>
                      <a:pt x="43" y="61"/>
                      <a:pt x="43" y="61"/>
                      <a:pt x="43" y="61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63" y="9"/>
                      <a:pt x="63" y="9"/>
                      <a:pt x="64" y="8"/>
                    </a:cubicBezTo>
                    <a:cubicBezTo>
                      <a:pt x="63" y="4"/>
                      <a:pt x="60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4" y="3"/>
                      <a:pt x="2" y="4"/>
                    </a:cubicBezTo>
                    <a:cubicBezTo>
                      <a:pt x="1" y="6"/>
                      <a:pt x="0" y="9"/>
                      <a:pt x="0" y="11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8"/>
                      <a:pt x="6" y="62"/>
                      <a:pt x="1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65" name="Freeform 56"/>
              <p:cNvSpPr>
                <a:spLocks/>
              </p:cNvSpPr>
              <p:nvPr/>
            </p:nvSpPr>
            <p:spPr bwMode="auto">
              <a:xfrm>
                <a:off x="800100" y="1698625"/>
                <a:ext cx="173037" cy="150813"/>
              </a:xfrm>
              <a:custGeom>
                <a:avLst/>
                <a:gdLst>
                  <a:gd name="T0" fmla="*/ 15 w 66"/>
                  <a:gd name="T1" fmla="*/ 23 h 58"/>
                  <a:gd name="T2" fmla="*/ 3 w 66"/>
                  <a:gd name="T3" fmla="*/ 25 h 58"/>
                  <a:gd name="T4" fmla="*/ 4 w 66"/>
                  <a:gd name="T5" fmla="*/ 37 h 58"/>
                  <a:gd name="T6" fmla="*/ 30 w 66"/>
                  <a:gd name="T7" fmla="*/ 58 h 58"/>
                  <a:gd name="T8" fmla="*/ 63 w 66"/>
                  <a:gd name="T9" fmla="*/ 15 h 58"/>
                  <a:gd name="T10" fmla="*/ 62 w 66"/>
                  <a:gd name="T11" fmla="*/ 3 h 58"/>
                  <a:gd name="T12" fmla="*/ 49 w 66"/>
                  <a:gd name="T13" fmla="*/ 4 h 58"/>
                  <a:gd name="T14" fmla="*/ 27 w 66"/>
                  <a:gd name="T15" fmla="*/ 33 h 58"/>
                  <a:gd name="T16" fmla="*/ 15 w 66"/>
                  <a:gd name="T17" fmla="*/ 2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58">
                    <a:moveTo>
                      <a:pt x="15" y="23"/>
                    </a:moveTo>
                    <a:cubicBezTo>
                      <a:pt x="11" y="20"/>
                      <a:pt x="6" y="21"/>
                      <a:pt x="3" y="25"/>
                    </a:cubicBezTo>
                    <a:cubicBezTo>
                      <a:pt x="0" y="28"/>
                      <a:pt x="0" y="34"/>
                      <a:pt x="4" y="37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66" y="11"/>
                      <a:pt x="66" y="6"/>
                      <a:pt x="62" y="3"/>
                    </a:cubicBezTo>
                    <a:cubicBezTo>
                      <a:pt x="58" y="0"/>
                      <a:pt x="52" y="0"/>
                      <a:pt x="49" y="4"/>
                    </a:cubicBezTo>
                    <a:cubicBezTo>
                      <a:pt x="27" y="33"/>
                      <a:pt x="27" y="33"/>
                      <a:pt x="27" y="33"/>
                    </a:cubicBezTo>
                    <a:lnTo>
                      <a:pt x="15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66" name="Freeform 57"/>
              <p:cNvSpPr>
                <a:spLocks/>
              </p:cNvSpPr>
              <p:nvPr/>
            </p:nvSpPr>
            <p:spPr bwMode="auto">
              <a:xfrm>
                <a:off x="727075" y="1889125"/>
                <a:ext cx="173037" cy="161925"/>
              </a:xfrm>
              <a:custGeom>
                <a:avLst/>
                <a:gdLst>
                  <a:gd name="T0" fmla="*/ 13 w 66"/>
                  <a:gd name="T1" fmla="*/ 49 h 62"/>
                  <a:gd name="T2" fmla="*/ 15 w 66"/>
                  <a:gd name="T3" fmla="*/ 14 h 62"/>
                  <a:gd name="T4" fmla="*/ 52 w 66"/>
                  <a:gd name="T5" fmla="*/ 13 h 62"/>
                  <a:gd name="T6" fmla="*/ 52 w 66"/>
                  <a:gd name="T7" fmla="*/ 21 h 62"/>
                  <a:gd name="T8" fmla="*/ 54 w 66"/>
                  <a:gd name="T9" fmla="*/ 23 h 62"/>
                  <a:gd name="T10" fmla="*/ 65 w 66"/>
                  <a:gd name="T11" fmla="*/ 9 h 62"/>
                  <a:gd name="T12" fmla="*/ 66 w 66"/>
                  <a:gd name="T13" fmla="*/ 8 h 62"/>
                  <a:gd name="T14" fmla="*/ 63 w 66"/>
                  <a:gd name="T15" fmla="*/ 2 h 62"/>
                  <a:gd name="T16" fmla="*/ 57 w 66"/>
                  <a:gd name="T17" fmla="*/ 0 h 62"/>
                  <a:gd name="T18" fmla="*/ 11 w 66"/>
                  <a:gd name="T19" fmla="*/ 1 h 62"/>
                  <a:gd name="T20" fmla="*/ 2 w 66"/>
                  <a:gd name="T21" fmla="*/ 10 h 62"/>
                  <a:gd name="T22" fmla="*/ 0 w 66"/>
                  <a:gd name="T23" fmla="*/ 53 h 62"/>
                  <a:gd name="T24" fmla="*/ 2 w 66"/>
                  <a:gd name="T25" fmla="*/ 59 h 62"/>
                  <a:gd name="T26" fmla="*/ 9 w 66"/>
                  <a:gd name="T27" fmla="*/ 62 h 62"/>
                  <a:gd name="T28" fmla="*/ 45 w 66"/>
                  <a:gd name="T29" fmla="*/ 61 h 62"/>
                  <a:gd name="T30" fmla="*/ 29 w 66"/>
                  <a:gd name="T31" fmla="*/ 48 h 62"/>
                  <a:gd name="T32" fmla="*/ 13 w 66"/>
                  <a:gd name="T33" fmla="*/ 4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62">
                    <a:moveTo>
                      <a:pt x="13" y="49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6" y="9"/>
                      <a:pt x="66" y="8"/>
                    </a:cubicBezTo>
                    <a:cubicBezTo>
                      <a:pt x="66" y="6"/>
                      <a:pt x="65" y="4"/>
                      <a:pt x="63" y="2"/>
                    </a:cubicBezTo>
                    <a:cubicBezTo>
                      <a:pt x="62" y="1"/>
                      <a:pt x="59" y="0"/>
                      <a:pt x="57" y="0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6" y="1"/>
                      <a:pt x="2" y="5"/>
                      <a:pt x="2" y="1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5"/>
                      <a:pt x="1" y="58"/>
                      <a:pt x="2" y="59"/>
                    </a:cubicBezTo>
                    <a:cubicBezTo>
                      <a:pt x="4" y="61"/>
                      <a:pt x="6" y="62"/>
                      <a:pt x="9" y="62"/>
                    </a:cubicBezTo>
                    <a:cubicBezTo>
                      <a:pt x="45" y="61"/>
                      <a:pt x="45" y="61"/>
                      <a:pt x="45" y="61"/>
                    </a:cubicBezTo>
                    <a:cubicBezTo>
                      <a:pt x="29" y="48"/>
                      <a:pt x="29" y="48"/>
                      <a:pt x="29" y="48"/>
                    </a:cubicBezTo>
                    <a:lnTo>
                      <a:pt x="13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67" name="Freeform 58"/>
              <p:cNvSpPr>
                <a:spLocks/>
              </p:cNvSpPr>
              <p:nvPr/>
            </p:nvSpPr>
            <p:spPr bwMode="auto">
              <a:xfrm>
                <a:off x="800100" y="1897063"/>
                <a:ext cx="176212" cy="149225"/>
              </a:xfrm>
              <a:custGeom>
                <a:avLst/>
                <a:gdLst>
                  <a:gd name="T0" fmla="*/ 62 w 67"/>
                  <a:gd name="T1" fmla="*/ 2 h 57"/>
                  <a:gd name="T2" fmla="*/ 50 w 67"/>
                  <a:gd name="T3" fmla="*/ 4 h 57"/>
                  <a:gd name="T4" fmla="*/ 28 w 67"/>
                  <a:gd name="T5" fmla="*/ 33 h 57"/>
                  <a:gd name="T6" fmla="*/ 15 w 67"/>
                  <a:gd name="T7" fmla="*/ 23 h 57"/>
                  <a:gd name="T8" fmla="*/ 3 w 67"/>
                  <a:gd name="T9" fmla="*/ 24 h 57"/>
                  <a:gd name="T10" fmla="*/ 5 w 67"/>
                  <a:gd name="T11" fmla="*/ 37 h 57"/>
                  <a:gd name="T12" fmla="*/ 31 w 67"/>
                  <a:gd name="T13" fmla="*/ 57 h 57"/>
                  <a:gd name="T14" fmla="*/ 64 w 67"/>
                  <a:gd name="T15" fmla="*/ 15 h 57"/>
                  <a:gd name="T16" fmla="*/ 62 w 67"/>
                  <a:gd name="T17" fmla="*/ 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" h="57">
                    <a:moveTo>
                      <a:pt x="62" y="2"/>
                    </a:moveTo>
                    <a:cubicBezTo>
                      <a:pt x="58" y="0"/>
                      <a:pt x="53" y="0"/>
                      <a:pt x="50" y="4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0"/>
                      <a:pt x="6" y="20"/>
                      <a:pt x="3" y="24"/>
                    </a:cubicBezTo>
                    <a:cubicBezTo>
                      <a:pt x="0" y="28"/>
                      <a:pt x="1" y="34"/>
                      <a:pt x="5" y="3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64" y="15"/>
                      <a:pt x="64" y="15"/>
                      <a:pt x="64" y="15"/>
                    </a:cubicBezTo>
                    <a:cubicBezTo>
                      <a:pt x="67" y="11"/>
                      <a:pt x="66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  <p:grpSp>
          <p:nvGrpSpPr>
            <p:cNvPr id="256" name="Agrupar 255"/>
            <p:cNvGrpSpPr>
              <a:grpSpLocks noChangeAspect="1"/>
            </p:cNvGrpSpPr>
            <p:nvPr/>
          </p:nvGrpSpPr>
          <p:grpSpPr>
            <a:xfrm>
              <a:off x="10598405" y="3883078"/>
              <a:ext cx="319252" cy="369850"/>
              <a:chOff x="4511824" y="3842026"/>
              <a:chExt cx="320452" cy="371240"/>
            </a:xfrm>
          </p:grpSpPr>
          <p:sp>
            <p:nvSpPr>
              <p:cNvPr id="257" name="Freeform 329"/>
              <p:cNvSpPr>
                <a:spLocks noEditPoints="1"/>
              </p:cNvSpPr>
              <p:nvPr/>
            </p:nvSpPr>
            <p:spPr bwMode="auto">
              <a:xfrm>
                <a:off x="4511824" y="3842026"/>
                <a:ext cx="320452" cy="371240"/>
              </a:xfrm>
              <a:custGeom>
                <a:avLst/>
                <a:gdLst>
                  <a:gd name="T0" fmla="*/ 133 w 265"/>
                  <a:gd name="T1" fmla="*/ 307 h 307"/>
                  <a:gd name="T2" fmla="*/ 110 w 265"/>
                  <a:gd name="T3" fmla="*/ 302 h 307"/>
                  <a:gd name="T4" fmla="*/ 85 w 265"/>
                  <a:gd name="T5" fmla="*/ 286 h 307"/>
                  <a:gd name="T6" fmla="*/ 54 w 265"/>
                  <a:gd name="T7" fmla="*/ 263 h 307"/>
                  <a:gd name="T8" fmla="*/ 20 w 265"/>
                  <a:gd name="T9" fmla="*/ 229 h 307"/>
                  <a:gd name="T10" fmla="*/ 6 w 265"/>
                  <a:gd name="T11" fmla="*/ 204 h 307"/>
                  <a:gd name="T12" fmla="*/ 0 w 265"/>
                  <a:gd name="T13" fmla="*/ 179 h 307"/>
                  <a:gd name="T14" fmla="*/ 0 w 265"/>
                  <a:gd name="T15" fmla="*/ 50 h 307"/>
                  <a:gd name="T16" fmla="*/ 8 w 265"/>
                  <a:gd name="T17" fmla="*/ 31 h 307"/>
                  <a:gd name="T18" fmla="*/ 25 w 265"/>
                  <a:gd name="T19" fmla="*/ 18 h 307"/>
                  <a:gd name="T20" fmla="*/ 52 w 265"/>
                  <a:gd name="T21" fmla="*/ 10 h 307"/>
                  <a:gd name="T22" fmla="*/ 106 w 265"/>
                  <a:gd name="T23" fmla="*/ 2 h 307"/>
                  <a:gd name="T24" fmla="*/ 160 w 265"/>
                  <a:gd name="T25" fmla="*/ 2 h 307"/>
                  <a:gd name="T26" fmla="*/ 213 w 265"/>
                  <a:gd name="T27" fmla="*/ 10 h 307"/>
                  <a:gd name="T28" fmla="*/ 240 w 265"/>
                  <a:gd name="T29" fmla="*/ 18 h 307"/>
                  <a:gd name="T30" fmla="*/ 257 w 265"/>
                  <a:gd name="T31" fmla="*/ 31 h 307"/>
                  <a:gd name="T32" fmla="*/ 265 w 265"/>
                  <a:gd name="T33" fmla="*/ 50 h 307"/>
                  <a:gd name="T34" fmla="*/ 265 w 265"/>
                  <a:gd name="T35" fmla="*/ 179 h 307"/>
                  <a:gd name="T36" fmla="*/ 259 w 265"/>
                  <a:gd name="T37" fmla="*/ 204 h 307"/>
                  <a:gd name="T38" fmla="*/ 246 w 265"/>
                  <a:gd name="T39" fmla="*/ 229 h 307"/>
                  <a:gd name="T40" fmla="*/ 211 w 265"/>
                  <a:gd name="T41" fmla="*/ 263 h 307"/>
                  <a:gd name="T42" fmla="*/ 181 w 265"/>
                  <a:gd name="T43" fmla="*/ 286 h 307"/>
                  <a:gd name="T44" fmla="*/ 156 w 265"/>
                  <a:gd name="T45" fmla="*/ 302 h 307"/>
                  <a:gd name="T46" fmla="*/ 133 w 265"/>
                  <a:gd name="T47" fmla="*/ 307 h 307"/>
                  <a:gd name="T48" fmla="*/ 133 w 265"/>
                  <a:gd name="T49" fmla="*/ 12 h 307"/>
                  <a:gd name="T50" fmla="*/ 106 w 265"/>
                  <a:gd name="T51" fmla="*/ 12 h 307"/>
                  <a:gd name="T52" fmla="*/ 54 w 265"/>
                  <a:gd name="T53" fmla="*/ 20 h 307"/>
                  <a:gd name="T54" fmla="*/ 27 w 265"/>
                  <a:gd name="T55" fmla="*/ 27 h 307"/>
                  <a:gd name="T56" fmla="*/ 16 w 265"/>
                  <a:gd name="T57" fmla="*/ 37 h 307"/>
                  <a:gd name="T58" fmla="*/ 12 w 265"/>
                  <a:gd name="T59" fmla="*/ 50 h 307"/>
                  <a:gd name="T60" fmla="*/ 12 w 265"/>
                  <a:gd name="T61" fmla="*/ 179 h 307"/>
                  <a:gd name="T62" fmla="*/ 16 w 265"/>
                  <a:gd name="T63" fmla="*/ 200 h 307"/>
                  <a:gd name="T64" fmla="*/ 27 w 265"/>
                  <a:gd name="T65" fmla="*/ 221 h 307"/>
                  <a:gd name="T66" fmla="*/ 60 w 265"/>
                  <a:gd name="T67" fmla="*/ 254 h 307"/>
                  <a:gd name="T68" fmla="*/ 100 w 265"/>
                  <a:gd name="T69" fmla="*/ 286 h 307"/>
                  <a:gd name="T70" fmla="*/ 123 w 265"/>
                  <a:gd name="T71" fmla="*/ 296 h 307"/>
                  <a:gd name="T72" fmla="*/ 133 w 265"/>
                  <a:gd name="T73" fmla="*/ 296 h 307"/>
                  <a:gd name="T74" fmla="*/ 154 w 265"/>
                  <a:gd name="T75" fmla="*/ 292 h 307"/>
                  <a:gd name="T76" fmla="*/ 177 w 265"/>
                  <a:gd name="T77" fmla="*/ 277 h 307"/>
                  <a:gd name="T78" fmla="*/ 238 w 265"/>
                  <a:gd name="T79" fmla="*/ 221 h 307"/>
                  <a:gd name="T80" fmla="*/ 244 w 265"/>
                  <a:gd name="T81" fmla="*/ 211 h 307"/>
                  <a:gd name="T82" fmla="*/ 254 w 265"/>
                  <a:gd name="T83" fmla="*/ 188 h 307"/>
                  <a:gd name="T84" fmla="*/ 254 w 265"/>
                  <a:gd name="T85" fmla="*/ 50 h 307"/>
                  <a:gd name="T86" fmla="*/ 254 w 265"/>
                  <a:gd name="T87" fmla="*/ 45 h 307"/>
                  <a:gd name="T88" fmla="*/ 244 w 265"/>
                  <a:gd name="T89" fmla="*/ 31 h 307"/>
                  <a:gd name="T90" fmla="*/ 236 w 265"/>
                  <a:gd name="T91" fmla="*/ 27 h 307"/>
                  <a:gd name="T92" fmla="*/ 185 w 265"/>
                  <a:gd name="T93" fmla="*/ 16 h 307"/>
                  <a:gd name="T94" fmla="*/ 133 w 265"/>
                  <a:gd name="T95" fmla="*/ 12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65" h="307">
                    <a:moveTo>
                      <a:pt x="133" y="307"/>
                    </a:moveTo>
                    <a:lnTo>
                      <a:pt x="133" y="307"/>
                    </a:lnTo>
                    <a:lnTo>
                      <a:pt x="121" y="305"/>
                    </a:lnTo>
                    <a:lnTo>
                      <a:pt x="110" y="302"/>
                    </a:lnTo>
                    <a:lnTo>
                      <a:pt x="96" y="296"/>
                    </a:lnTo>
                    <a:lnTo>
                      <a:pt x="85" y="286"/>
                    </a:lnTo>
                    <a:lnTo>
                      <a:pt x="70" y="277"/>
                    </a:lnTo>
                    <a:lnTo>
                      <a:pt x="54" y="263"/>
                    </a:lnTo>
                    <a:lnTo>
                      <a:pt x="20" y="229"/>
                    </a:lnTo>
                    <a:lnTo>
                      <a:pt x="20" y="229"/>
                    </a:lnTo>
                    <a:lnTo>
                      <a:pt x="12" y="217"/>
                    </a:lnTo>
                    <a:lnTo>
                      <a:pt x="6" y="204"/>
                    </a:lnTo>
                    <a:lnTo>
                      <a:pt x="2" y="190"/>
                    </a:lnTo>
                    <a:lnTo>
                      <a:pt x="0" y="179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" y="41"/>
                    </a:lnTo>
                    <a:lnTo>
                      <a:pt x="8" y="31"/>
                    </a:lnTo>
                    <a:lnTo>
                      <a:pt x="16" y="23"/>
                    </a:lnTo>
                    <a:lnTo>
                      <a:pt x="25" y="18"/>
                    </a:lnTo>
                    <a:lnTo>
                      <a:pt x="25" y="18"/>
                    </a:lnTo>
                    <a:lnTo>
                      <a:pt x="52" y="10"/>
                    </a:lnTo>
                    <a:lnTo>
                      <a:pt x="79" y="4"/>
                    </a:lnTo>
                    <a:lnTo>
                      <a:pt x="106" y="2"/>
                    </a:lnTo>
                    <a:lnTo>
                      <a:pt x="133" y="0"/>
                    </a:lnTo>
                    <a:lnTo>
                      <a:pt x="160" y="2"/>
                    </a:lnTo>
                    <a:lnTo>
                      <a:pt x="187" y="4"/>
                    </a:lnTo>
                    <a:lnTo>
                      <a:pt x="213" y="10"/>
                    </a:lnTo>
                    <a:lnTo>
                      <a:pt x="240" y="18"/>
                    </a:lnTo>
                    <a:lnTo>
                      <a:pt x="240" y="18"/>
                    </a:lnTo>
                    <a:lnTo>
                      <a:pt x="250" y="23"/>
                    </a:lnTo>
                    <a:lnTo>
                      <a:pt x="257" y="31"/>
                    </a:lnTo>
                    <a:lnTo>
                      <a:pt x="263" y="41"/>
                    </a:lnTo>
                    <a:lnTo>
                      <a:pt x="265" y="50"/>
                    </a:lnTo>
                    <a:lnTo>
                      <a:pt x="265" y="179"/>
                    </a:lnTo>
                    <a:lnTo>
                      <a:pt x="265" y="179"/>
                    </a:lnTo>
                    <a:lnTo>
                      <a:pt x="263" y="190"/>
                    </a:lnTo>
                    <a:lnTo>
                      <a:pt x="259" y="204"/>
                    </a:lnTo>
                    <a:lnTo>
                      <a:pt x="254" y="217"/>
                    </a:lnTo>
                    <a:lnTo>
                      <a:pt x="246" y="229"/>
                    </a:lnTo>
                    <a:lnTo>
                      <a:pt x="246" y="229"/>
                    </a:lnTo>
                    <a:lnTo>
                      <a:pt x="211" y="263"/>
                    </a:lnTo>
                    <a:lnTo>
                      <a:pt x="196" y="277"/>
                    </a:lnTo>
                    <a:lnTo>
                      <a:pt x="181" y="286"/>
                    </a:lnTo>
                    <a:lnTo>
                      <a:pt x="169" y="296"/>
                    </a:lnTo>
                    <a:lnTo>
                      <a:pt x="156" y="302"/>
                    </a:lnTo>
                    <a:lnTo>
                      <a:pt x="144" y="305"/>
                    </a:lnTo>
                    <a:lnTo>
                      <a:pt x="133" y="307"/>
                    </a:lnTo>
                    <a:lnTo>
                      <a:pt x="133" y="307"/>
                    </a:lnTo>
                    <a:close/>
                    <a:moveTo>
                      <a:pt x="133" y="12"/>
                    </a:moveTo>
                    <a:lnTo>
                      <a:pt x="133" y="12"/>
                    </a:lnTo>
                    <a:lnTo>
                      <a:pt x="106" y="12"/>
                    </a:lnTo>
                    <a:lnTo>
                      <a:pt x="79" y="16"/>
                    </a:lnTo>
                    <a:lnTo>
                      <a:pt x="54" y="20"/>
                    </a:lnTo>
                    <a:lnTo>
                      <a:pt x="27" y="27"/>
                    </a:lnTo>
                    <a:lnTo>
                      <a:pt x="27" y="27"/>
                    </a:lnTo>
                    <a:lnTo>
                      <a:pt x="22" y="31"/>
                    </a:lnTo>
                    <a:lnTo>
                      <a:pt x="16" y="37"/>
                    </a:lnTo>
                    <a:lnTo>
                      <a:pt x="12" y="45"/>
                    </a:lnTo>
                    <a:lnTo>
                      <a:pt x="12" y="50"/>
                    </a:lnTo>
                    <a:lnTo>
                      <a:pt x="12" y="179"/>
                    </a:lnTo>
                    <a:lnTo>
                      <a:pt x="12" y="179"/>
                    </a:lnTo>
                    <a:lnTo>
                      <a:pt x="12" y="188"/>
                    </a:lnTo>
                    <a:lnTo>
                      <a:pt x="16" y="200"/>
                    </a:lnTo>
                    <a:lnTo>
                      <a:pt x="22" y="211"/>
                    </a:lnTo>
                    <a:lnTo>
                      <a:pt x="27" y="221"/>
                    </a:lnTo>
                    <a:lnTo>
                      <a:pt x="27" y="221"/>
                    </a:lnTo>
                    <a:lnTo>
                      <a:pt x="60" y="254"/>
                    </a:lnTo>
                    <a:lnTo>
                      <a:pt x="89" y="277"/>
                    </a:lnTo>
                    <a:lnTo>
                      <a:pt x="100" y="286"/>
                    </a:lnTo>
                    <a:lnTo>
                      <a:pt x="112" y="292"/>
                    </a:lnTo>
                    <a:lnTo>
                      <a:pt x="123" y="296"/>
                    </a:lnTo>
                    <a:lnTo>
                      <a:pt x="133" y="296"/>
                    </a:lnTo>
                    <a:lnTo>
                      <a:pt x="133" y="296"/>
                    </a:lnTo>
                    <a:lnTo>
                      <a:pt x="142" y="296"/>
                    </a:lnTo>
                    <a:lnTo>
                      <a:pt x="154" y="292"/>
                    </a:lnTo>
                    <a:lnTo>
                      <a:pt x="165" y="286"/>
                    </a:lnTo>
                    <a:lnTo>
                      <a:pt x="177" y="277"/>
                    </a:lnTo>
                    <a:lnTo>
                      <a:pt x="206" y="254"/>
                    </a:lnTo>
                    <a:lnTo>
                      <a:pt x="238" y="221"/>
                    </a:lnTo>
                    <a:lnTo>
                      <a:pt x="238" y="221"/>
                    </a:lnTo>
                    <a:lnTo>
                      <a:pt x="244" y="211"/>
                    </a:lnTo>
                    <a:lnTo>
                      <a:pt x="250" y="200"/>
                    </a:lnTo>
                    <a:lnTo>
                      <a:pt x="254" y="188"/>
                    </a:lnTo>
                    <a:lnTo>
                      <a:pt x="254" y="179"/>
                    </a:lnTo>
                    <a:lnTo>
                      <a:pt x="254" y="50"/>
                    </a:lnTo>
                    <a:lnTo>
                      <a:pt x="254" y="50"/>
                    </a:lnTo>
                    <a:lnTo>
                      <a:pt x="254" y="45"/>
                    </a:lnTo>
                    <a:lnTo>
                      <a:pt x="250" y="37"/>
                    </a:lnTo>
                    <a:lnTo>
                      <a:pt x="244" y="31"/>
                    </a:lnTo>
                    <a:lnTo>
                      <a:pt x="236" y="27"/>
                    </a:lnTo>
                    <a:lnTo>
                      <a:pt x="236" y="27"/>
                    </a:lnTo>
                    <a:lnTo>
                      <a:pt x="211" y="20"/>
                    </a:lnTo>
                    <a:lnTo>
                      <a:pt x="185" y="16"/>
                    </a:lnTo>
                    <a:lnTo>
                      <a:pt x="160" y="12"/>
                    </a:lnTo>
                    <a:lnTo>
                      <a:pt x="133" y="12"/>
                    </a:lnTo>
                    <a:lnTo>
                      <a:pt x="133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58" name="Freeform 330"/>
              <p:cNvSpPr>
                <a:spLocks noEditPoints="1"/>
              </p:cNvSpPr>
              <p:nvPr/>
            </p:nvSpPr>
            <p:spPr bwMode="auto">
              <a:xfrm>
                <a:off x="4538427" y="3868630"/>
                <a:ext cx="268454" cy="319242"/>
              </a:xfrm>
              <a:custGeom>
                <a:avLst/>
                <a:gdLst>
                  <a:gd name="T0" fmla="*/ 212 w 222"/>
                  <a:gd name="T1" fmla="*/ 15 h 264"/>
                  <a:gd name="T2" fmla="*/ 163 w 222"/>
                  <a:gd name="T3" fmla="*/ 3 h 264"/>
                  <a:gd name="T4" fmla="*/ 111 w 222"/>
                  <a:gd name="T5" fmla="*/ 0 h 264"/>
                  <a:gd name="T6" fmla="*/ 86 w 222"/>
                  <a:gd name="T7" fmla="*/ 0 h 264"/>
                  <a:gd name="T8" fmla="*/ 34 w 222"/>
                  <a:gd name="T9" fmla="*/ 9 h 264"/>
                  <a:gd name="T10" fmla="*/ 9 w 222"/>
                  <a:gd name="T11" fmla="*/ 17 h 264"/>
                  <a:gd name="T12" fmla="*/ 2 w 222"/>
                  <a:gd name="T13" fmla="*/ 21 h 264"/>
                  <a:gd name="T14" fmla="*/ 0 w 222"/>
                  <a:gd name="T15" fmla="*/ 28 h 264"/>
                  <a:gd name="T16" fmla="*/ 0 w 222"/>
                  <a:gd name="T17" fmla="*/ 157 h 264"/>
                  <a:gd name="T18" fmla="*/ 3 w 222"/>
                  <a:gd name="T19" fmla="*/ 176 h 264"/>
                  <a:gd name="T20" fmla="*/ 13 w 222"/>
                  <a:gd name="T21" fmla="*/ 191 h 264"/>
                  <a:gd name="T22" fmla="*/ 44 w 222"/>
                  <a:gd name="T23" fmla="*/ 222 h 264"/>
                  <a:gd name="T24" fmla="*/ 82 w 222"/>
                  <a:gd name="T25" fmla="*/ 253 h 264"/>
                  <a:gd name="T26" fmla="*/ 101 w 222"/>
                  <a:gd name="T27" fmla="*/ 262 h 264"/>
                  <a:gd name="T28" fmla="*/ 111 w 222"/>
                  <a:gd name="T29" fmla="*/ 264 h 264"/>
                  <a:gd name="T30" fmla="*/ 130 w 222"/>
                  <a:gd name="T31" fmla="*/ 258 h 264"/>
                  <a:gd name="T32" fmla="*/ 151 w 222"/>
                  <a:gd name="T33" fmla="*/ 245 h 264"/>
                  <a:gd name="T34" fmla="*/ 209 w 222"/>
                  <a:gd name="T35" fmla="*/ 191 h 264"/>
                  <a:gd name="T36" fmla="*/ 214 w 222"/>
                  <a:gd name="T37" fmla="*/ 184 h 264"/>
                  <a:gd name="T38" fmla="*/ 220 w 222"/>
                  <a:gd name="T39" fmla="*/ 164 h 264"/>
                  <a:gd name="T40" fmla="*/ 222 w 222"/>
                  <a:gd name="T41" fmla="*/ 28 h 264"/>
                  <a:gd name="T42" fmla="*/ 222 w 222"/>
                  <a:gd name="T43" fmla="*/ 24 h 264"/>
                  <a:gd name="T44" fmla="*/ 216 w 222"/>
                  <a:gd name="T45" fmla="*/ 19 h 264"/>
                  <a:gd name="T46" fmla="*/ 212 w 222"/>
                  <a:gd name="T47" fmla="*/ 15 h 264"/>
                  <a:gd name="T48" fmla="*/ 109 w 222"/>
                  <a:gd name="T49" fmla="*/ 74 h 264"/>
                  <a:gd name="T50" fmla="*/ 199 w 222"/>
                  <a:gd name="T51" fmla="*/ 59 h 264"/>
                  <a:gd name="T52" fmla="*/ 109 w 222"/>
                  <a:gd name="T53" fmla="*/ 103 h 264"/>
                  <a:gd name="T54" fmla="*/ 199 w 222"/>
                  <a:gd name="T55" fmla="*/ 88 h 264"/>
                  <a:gd name="T56" fmla="*/ 109 w 222"/>
                  <a:gd name="T57" fmla="*/ 132 h 264"/>
                  <a:gd name="T58" fmla="*/ 199 w 222"/>
                  <a:gd name="T59" fmla="*/ 117 h 264"/>
                  <a:gd name="T60" fmla="*/ 109 w 222"/>
                  <a:gd name="T61" fmla="*/ 161 h 264"/>
                  <a:gd name="T62" fmla="*/ 199 w 222"/>
                  <a:gd name="T63" fmla="*/ 145 h 264"/>
                  <a:gd name="T64" fmla="*/ 199 w 222"/>
                  <a:gd name="T65" fmla="*/ 157 h 264"/>
                  <a:gd name="T66" fmla="*/ 109 w 222"/>
                  <a:gd name="T67" fmla="*/ 189 h 264"/>
                  <a:gd name="T68" fmla="*/ 189 w 222"/>
                  <a:gd name="T69" fmla="*/ 176 h 264"/>
                  <a:gd name="T70" fmla="*/ 168 w 222"/>
                  <a:gd name="T71" fmla="*/ 199 h 264"/>
                  <a:gd name="T72" fmla="*/ 109 w 222"/>
                  <a:gd name="T73" fmla="*/ 232 h 264"/>
                  <a:gd name="T74" fmla="*/ 145 w 222"/>
                  <a:gd name="T75" fmla="*/ 220 h 264"/>
                  <a:gd name="T76" fmla="*/ 118 w 222"/>
                  <a:gd name="T77" fmla="*/ 239 h 264"/>
                  <a:gd name="T78" fmla="*/ 111 w 222"/>
                  <a:gd name="T79" fmla="*/ 239 h 264"/>
                  <a:gd name="T80" fmla="*/ 94 w 222"/>
                  <a:gd name="T81" fmla="*/ 233 h 264"/>
                  <a:gd name="T82" fmla="*/ 49 w 222"/>
                  <a:gd name="T83" fmla="*/ 193 h 264"/>
                  <a:gd name="T84" fmla="*/ 30 w 222"/>
                  <a:gd name="T85" fmla="*/ 176 h 264"/>
                  <a:gd name="T86" fmla="*/ 23 w 222"/>
                  <a:gd name="T87" fmla="*/ 157 h 264"/>
                  <a:gd name="T88" fmla="*/ 23 w 222"/>
                  <a:gd name="T89" fmla="*/ 36 h 264"/>
                  <a:gd name="T90" fmla="*/ 65 w 222"/>
                  <a:gd name="T91" fmla="*/ 26 h 264"/>
                  <a:gd name="T92" fmla="*/ 109 w 222"/>
                  <a:gd name="T93" fmla="*/ 23 h 264"/>
                  <a:gd name="T94" fmla="*/ 130 w 222"/>
                  <a:gd name="T95" fmla="*/ 24 h 264"/>
                  <a:gd name="T96" fmla="*/ 165 w 222"/>
                  <a:gd name="T97" fmla="*/ 28 h 264"/>
                  <a:gd name="T98" fmla="*/ 109 w 222"/>
                  <a:gd name="T99" fmla="*/ 59 h 264"/>
                  <a:gd name="T100" fmla="*/ 189 w 222"/>
                  <a:gd name="T101" fmla="*/ 34 h 264"/>
                  <a:gd name="T102" fmla="*/ 199 w 222"/>
                  <a:gd name="T103" fmla="*/ 46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22" h="264">
                    <a:moveTo>
                      <a:pt x="212" y="15"/>
                    </a:moveTo>
                    <a:lnTo>
                      <a:pt x="212" y="15"/>
                    </a:lnTo>
                    <a:lnTo>
                      <a:pt x="188" y="9"/>
                    </a:lnTo>
                    <a:lnTo>
                      <a:pt x="163" y="3"/>
                    </a:lnTo>
                    <a:lnTo>
                      <a:pt x="136" y="0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86" y="0"/>
                    </a:lnTo>
                    <a:lnTo>
                      <a:pt x="59" y="3"/>
                    </a:lnTo>
                    <a:lnTo>
                      <a:pt x="34" y="9"/>
                    </a:lnTo>
                    <a:lnTo>
                      <a:pt x="9" y="17"/>
                    </a:lnTo>
                    <a:lnTo>
                      <a:pt x="9" y="17"/>
                    </a:lnTo>
                    <a:lnTo>
                      <a:pt x="5" y="19"/>
                    </a:lnTo>
                    <a:lnTo>
                      <a:pt x="2" y="21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2" y="164"/>
                    </a:lnTo>
                    <a:lnTo>
                      <a:pt x="3" y="176"/>
                    </a:lnTo>
                    <a:lnTo>
                      <a:pt x="7" y="184"/>
                    </a:lnTo>
                    <a:lnTo>
                      <a:pt x="13" y="191"/>
                    </a:lnTo>
                    <a:lnTo>
                      <a:pt x="13" y="191"/>
                    </a:lnTo>
                    <a:lnTo>
                      <a:pt x="44" y="222"/>
                    </a:lnTo>
                    <a:lnTo>
                      <a:pt x="71" y="245"/>
                    </a:lnTo>
                    <a:lnTo>
                      <a:pt x="82" y="253"/>
                    </a:lnTo>
                    <a:lnTo>
                      <a:pt x="92" y="258"/>
                    </a:lnTo>
                    <a:lnTo>
                      <a:pt x="101" y="262"/>
                    </a:lnTo>
                    <a:lnTo>
                      <a:pt x="111" y="264"/>
                    </a:lnTo>
                    <a:lnTo>
                      <a:pt x="111" y="264"/>
                    </a:lnTo>
                    <a:lnTo>
                      <a:pt x="120" y="262"/>
                    </a:lnTo>
                    <a:lnTo>
                      <a:pt x="130" y="258"/>
                    </a:lnTo>
                    <a:lnTo>
                      <a:pt x="140" y="253"/>
                    </a:lnTo>
                    <a:lnTo>
                      <a:pt x="151" y="245"/>
                    </a:lnTo>
                    <a:lnTo>
                      <a:pt x="178" y="222"/>
                    </a:lnTo>
                    <a:lnTo>
                      <a:pt x="209" y="191"/>
                    </a:lnTo>
                    <a:lnTo>
                      <a:pt x="209" y="191"/>
                    </a:lnTo>
                    <a:lnTo>
                      <a:pt x="214" y="184"/>
                    </a:lnTo>
                    <a:lnTo>
                      <a:pt x="218" y="176"/>
                    </a:lnTo>
                    <a:lnTo>
                      <a:pt x="220" y="164"/>
                    </a:lnTo>
                    <a:lnTo>
                      <a:pt x="222" y="157"/>
                    </a:lnTo>
                    <a:lnTo>
                      <a:pt x="222" y="28"/>
                    </a:lnTo>
                    <a:lnTo>
                      <a:pt x="222" y="28"/>
                    </a:lnTo>
                    <a:lnTo>
                      <a:pt x="222" y="24"/>
                    </a:lnTo>
                    <a:lnTo>
                      <a:pt x="218" y="21"/>
                    </a:lnTo>
                    <a:lnTo>
                      <a:pt x="216" y="19"/>
                    </a:lnTo>
                    <a:lnTo>
                      <a:pt x="212" y="15"/>
                    </a:lnTo>
                    <a:lnTo>
                      <a:pt x="212" y="15"/>
                    </a:lnTo>
                    <a:close/>
                    <a:moveTo>
                      <a:pt x="199" y="46"/>
                    </a:moveTo>
                    <a:lnTo>
                      <a:pt x="109" y="74"/>
                    </a:lnTo>
                    <a:lnTo>
                      <a:pt x="109" y="88"/>
                    </a:lnTo>
                    <a:lnTo>
                      <a:pt x="199" y="59"/>
                    </a:lnTo>
                    <a:lnTo>
                      <a:pt x="199" y="74"/>
                    </a:lnTo>
                    <a:lnTo>
                      <a:pt x="109" y="103"/>
                    </a:lnTo>
                    <a:lnTo>
                      <a:pt x="109" y="117"/>
                    </a:lnTo>
                    <a:lnTo>
                      <a:pt x="199" y="88"/>
                    </a:lnTo>
                    <a:lnTo>
                      <a:pt x="199" y="103"/>
                    </a:lnTo>
                    <a:lnTo>
                      <a:pt x="109" y="132"/>
                    </a:lnTo>
                    <a:lnTo>
                      <a:pt x="109" y="145"/>
                    </a:lnTo>
                    <a:lnTo>
                      <a:pt x="199" y="117"/>
                    </a:lnTo>
                    <a:lnTo>
                      <a:pt x="199" y="132"/>
                    </a:lnTo>
                    <a:lnTo>
                      <a:pt x="109" y="161"/>
                    </a:lnTo>
                    <a:lnTo>
                      <a:pt x="109" y="174"/>
                    </a:lnTo>
                    <a:lnTo>
                      <a:pt x="199" y="145"/>
                    </a:lnTo>
                    <a:lnTo>
                      <a:pt x="199" y="157"/>
                    </a:lnTo>
                    <a:lnTo>
                      <a:pt x="199" y="157"/>
                    </a:lnTo>
                    <a:lnTo>
                      <a:pt x="197" y="161"/>
                    </a:lnTo>
                    <a:lnTo>
                      <a:pt x="109" y="189"/>
                    </a:lnTo>
                    <a:lnTo>
                      <a:pt x="109" y="203"/>
                    </a:lnTo>
                    <a:lnTo>
                      <a:pt x="189" y="176"/>
                    </a:lnTo>
                    <a:lnTo>
                      <a:pt x="189" y="176"/>
                    </a:lnTo>
                    <a:lnTo>
                      <a:pt x="168" y="199"/>
                    </a:lnTo>
                    <a:lnTo>
                      <a:pt x="109" y="218"/>
                    </a:lnTo>
                    <a:lnTo>
                      <a:pt x="109" y="232"/>
                    </a:lnTo>
                    <a:lnTo>
                      <a:pt x="145" y="220"/>
                    </a:lnTo>
                    <a:lnTo>
                      <a:pt x="145" y="220"/>
                    </a:lnTo>
                    <a:lnTo>
                      <a:pt x="126" y="233"/>
                    </a:lnTo>
                    <a:lnTo>
                      <a:pt x="118" y="239"/>
                    </a:lnTo>
                    <a:lnTo>
                      <a:pt x="111" y="239"/>
                    </a:lnTo>
                    <a:lnTo>
                      <a:pt x="111" y="239"/>
                    </a:lnTo>
                    <a:lnTo>
                      <a:pt x="103" y="237"/>
                    </a:lnTo>
                    <a:lnTo>
                      <a:pt x="94" y="233"/>
                    </a:lnTo>
                    <a:lnTo>
                      <a:pt x="72" y="216"/>
                    </a:lnTo>
                    <a:lnTo>
                      <a:pt x="49" y="193"/>
                    </a:lnTo>
                    <a:lnTo>
                      <a:pt x="30" y="176"/>
                    </a:lnTo>
                    <a:lnTo>
                      <a:pt x="30" y="176"/>
                    </a:lnTo>
                    <a:lnTo>
                      <a:pt x="26" y="166"/>
                    </a:lnTo>
                    <a:lnTo>
                      <a:pt x="23" y="157"/>
                    </a:lnTo>
                    <a:lnTo>
                      <a:pt x="23" y="36"/>
                    </a:lnTo>
                    <a:lnTo>
                      <a:pt x="23" y="36"/>
                    </a:lnTo>
                    <a:lnTo>
                      <a:pt x="44" y="30"/>
                    </a:lnTo>
                    <a:lnTo>
                      <a:pt x="65" y="26"/>
                    </a:lnTo>
                    <a:lnTo>
                      <a:pt x="88" y="24"/>
                    </a:lnTo>
                    <a:lnTo>
                      <a:pt x="109" y="23"/>
                    </a:lnTo>
                    <a:lnTo>
                      <a:pt x="109" y="30"/>
                    </a:lnTo>
                    <a:lnTo>
                      <a:pt x="130" y="24"/>
                    </a:lnTo>
                    <a:lnTo>
                      <a:pt x="130" y="24"/>
                    </a:lnTo>
                    <a:lnTo>
                      <a:pt x="165" y="28"/>
                    </a:lnTo>
                    <a:lnTo>
                      <a:pt x="109" y="46"/>
                    </a:lnTo>
                    <a:lnTo>
                      <a:pt x="109" y="59"/>
                    </a:lnTo>
                    <a:lnTo>
                      <a:pt x="189" y="34"/>
                    </a:lnTo>
                    <a:lnTo>
                      <a:pt x="189" y="34"/>
                    </a:lnTo>
                    <a:lnTo>
                      <a:pt x="199" y="36"/>
                    </a:lnTo>
                    <a:lnTo>
                      <a:pt x="199" y="4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</p:grpSp>
      <p:sp>
        <p:nvSpPr>
          <p:cNvPr id="269" name="ZoneTexte 16"/>
          <p:cNvSpPr txBox="1"/>
          <p:nvPr/>
        </p:nvSpPr>
        <p:spPr>
          <a:xfrm>
            <a:off x="2567608" y="2204864"/>
            <a:ext cx="2016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1100" dirty="0" smtClean="0"/>
              <a:t>Analista Riscos Seg. da Info.</a:t>
            </a:r>
            <a:endParaRPr lang="pt-BR" sz="1100" dirty="0"/>
          </a:p>
        </p:txBody>
      </p:sp>
      <p:sp>
        <p:nvSpPr>
          <p:cNvPr id="270" name="Ellipse 5"/>
          <p:cNvSpPr/>
          <p:nvPr/>
        </p:nvSpPr>
        <p:spPr>
          <a:xfrm>
            <a:off x="3089720" y="1277245"/>
            <a:ext cx="972000" cy="9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271" name="Ellipse 6"/>
          <p:cNvSpPr/>
          <p:nvPr/>
        </p:nvSpPr>
        <p:spPr>
          <a:xfrm>
            <a:off x="3170720" y="1358245"/>
            <a:ext cx="810000" cy="810000"/>
          </a:xfrm>
          <a:prstGeom prst="ellipse">
            <a:avLst/>
          </a:prstGeom>
          <a:solidFill>
            <a:srgbClr val="273457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cxnSp>
        <p:nvCxnSpPr>
          <p:cNvPr id="272" name="Connecteur droit 17"/>
          <p:cNvCxnSpPr/>
          <p:nvPr/>
        </p:nvCxnSpPr>
        <p:spPr>
          <a:xfrm>
            <a:off x="2567608" y="2463738"/>
            <a:ext cx="201622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oup 3399"/>
          <p:cNvGrpSpPr>
            <a:grpSpLocks noChangeAspect="1"/>
          </p:cNvGrpSpPr>
          <p:nvPr/>
        </p:nvGrpSpPr>
        <p:grpSpPr>
          <a:xfrm>
            <a:off x="3307871" y="1575986"/>
            <a:ext cx="535699" cy="406309"/>
            <a:chOff x="6819900" y="4243388"/>
            <a:chExt cx="703263" cy="533401"/>
          </a:xfrm>
          <a:solidFill>
            <a:schemeClr val="bg1"/>
          </a:solidFill>
        </p:grpSpPr>
        <p:sp>
          <p:nvSpPr>
            <p:cNvPr id="274" name="Freeform 329"/>
            <p:cNvSpPr>
              <a:spLocks noEditPoints="1"/>
            </p:cNvSpPr>
            <p:nvPr/>
          </p:nvSpPr>
          <p:spPr bwMode="auto">
            <a:xfrm>
              <a:off x="7102475" y="4243388"/>
              <a:ext cx="420688" cy="487363"/>
            </a:xfrm>
            <a:custGeom>
              <a:avLst/>
              <a:gdLst>
                <a:gd name="T0" fmla="*/ 133 w 265"/>
                <a:gd name="T1" fmla="*/ 307 h 307"/>
                <a:gd name="T2" fmla="*/ 110 w 265"/>
                <a:gd name="T3" fmla="*/ 302 h 307"/>
                <a:gd name="T4" fmla="*/ 85 w 265"/>
                <a:gd name="T5" fmla="*/ 286 h 307"/>
                <a:gd name="T6" fmla="*/ 54 w 265"/>
                <a:gd name="T7" fmla="*/ 263 h 307"/>
                <a:gd name="T8" fmla="*/ 20 w 265"/>
                <a:gd name="T9" fmla="*/ 229 h 307"/>
                <a:gd name="T10" fmla="*/ 6 w 265"/>
                <a:gd name="T11" fmla="*/ 204 h 307"/>
                <a:gd name="T12" fmla="*/ 0 w 265"/>
                <a:gd name="T13" fmla="*/ 179 h 307"/>
                <a:gd name="T14" fmla="*/ 0 w 265"/>
                <a:gd name="T15" fmla="*/ 50 h 307"/>
                <a:gd name="T16" fmla="*/ 8 w 265"/>
                <a:gd name="T17" fmla="*/ 31 h 307"/>
                <a:gd name="T18" fmla="*/ 25 w 265"/>
                <a:gd name="T19" fmla="*/ 18 h 307"/>
                <a:gd name="T20" fmla="*/ 52 w 265"/>
                <a:gd name="T21" fmla="*/ 10 h 307"/>
                <a:gd name="T22" fmla="*/ 106 w 265"/>
                <a:gd name="T23" fmla="*/ 2 h 307"/>
                <a:gd name="T24" fmla="*/ 160 w 265"/>
                <a:gd name="T25" fmla="*/ 2 h 307"/>
                <a:gd name="T26" fmla="*/ 213 w 265"/>
                <a:gd name="T27" fmla="*/ 10 h 307"/>
                <a:gd name="T28" fmla="*/ 240 w 265"/>
                <a:gd name="T29" fmla="*/ 18 h 307"/>
                <a:gd name="T30" fmla="*/ 257 w 265"/>
                <a:gd name="T31" fmla="*/ 31 h 307"/>
                <a:gd name="T32" fmla="*/ 265 w 265"/>
                <a:gd name="T33" fmla="*/ 50 h 307"/>
                <a:gd name="T34" fmla="*/ 265 w 265"/>
                <a:gd name="T35" fmla="*/ 179 h 307"/>
                <a:gd name="T36" fmla="*/ 259 w 265"/>
                <a:gd name="T37" fmla="*/ 204 h 307"/>
                <a:gd name="T38" fmla="*/ 246 w 265"/>
                <a:gd name="T39" fmla="*/ 229 h 307"/>
                <a:gd name="T40" fmla="*/ 211 w 265"/>
                <a:gd name="T41" fmla="*/ 263 h 307"/>
                <a:gd name="T42" fmla="*/ 181 w 265"/>
                <a:gd name="T43" fmla="*/ 286 h 307"/>
                <a:gd name="T44" fmla="*/ 156 w 265"/>
                <a:gd name="T45" fmla="*/ 302 h 307"/>
                <a:gd name="T46" fmla="*/ 133 w 265"/>
                <a:gd name="T47" fmla="*/ 307 h 307"/>
                <a:gd name="T48" fmla="*/ 133 w 265"/>
                <a:gd name="T49" fmla="*/ 12 h 307"/>
                <a:gd name="T50" fmla="*/ 106 w 265"/>
                <a:gd name="T51" fmla="*/ 12 h 307"/>
                <a:gd name="T52" fmla="*/ 54 w 265"/>
                <a:gd name="T53" fmla="*/ 20 h 307"/>
                <a:gd name="T54" fmla="*/ 27 w 265"/>
                <a:gd name="T55" fmla="*/ 27 h 307"/>
                <a:gd name="T56" fmla="*/ 16 w 265"/>
                <a:gd name="T57" fmla="*/ 37 h 307"/>
                <a:gd name="T58" fmla="*/ 12 w 265"/>
                <a:gd name="T59" fmla="*/ 50 h 307"/>
                <a:gd name="T60" fmla="*/ 12 w 265"/>
                <a:gd name="T61" fmla="*/ 179 h 307"/>
                <a:gd name="T62" fmla="*/ 16 w 265"/>
                <a:gd name="T63" fmla="*/ 200 h 307"/>
                <a:gd name="T64" fmla="*/ 27 w 265"/>
                <a:gd name="T65" fmla="*/ 221 h 307"/>
                <a:gd name="T66" fmla="*/ 60 w 265"/>
                <a:gd name="T67" fmla="*/ 254 h 307"/>
                <a:gd name="T68" fmla="*/ 100 w 265"/>
                <a:gd name="T69" fmla="*/ 286 h 307"/>
                <a:gd name="T70" fmla="*/ 123 w 265"/>
                <a:gd name="T71" fmla="*/ 296 h 307"/>
                <a:gd name="T72" fmla="*/ 133 w 265"/>
                <a:gd name="T73" fmla="*/ 296 h 307"/>
                <a:gd name="T74" fmla="*/ 154 w 265"/>
                <a:gd name="T75" fmla="*/ 292 h 307"/>
                <a:gd name="T76" fmla="*/ 177 w 265"/>
                <a:gd name="T77" fmla="*/ 277 h 307"/>
                <a:gd name="T78" fmla="*/ 238 w 265"/>
                <a:gd name="T79" fmla="*/ 221 h 307"/>
                <a:gd name="T80" fmla="*/ 244 w 265"/>
                <a:gd name="T81" fmla="*/ 211 h 307"/>
                <a:gd name="T82" fmla="*/ 254 w 265"/>
                <a:gd name="T83" fmla="*/ 188 h 307"/>
                <a:gd name="T84" fmla="*/ 254 w 265"/>
                <a:gd name="T85" fmla="*/ 50 h 307"/>
                <a:gd name="T86" fmla="*/ 254 w 265"/>
                <a:gd name="T87" fmla="*/ 45 h 307"/>
                <a:gd name="T88" fmla="*/ 244 w 265"/>
                <a:gd name="T89" fmla="*/ 31 h 307"/>
                <a:gd name="T90" fmla="*/ 236 w 265"/>
                <a:gd name="T91" fmla="*/ 27 h 307"/>
                <a:gd name="T92" fmla="*/ 185 w 265"/>
                <a:gd name="T93" fmla="*/ 16 h 307"/>
                <a:gd name="T94" fmla="*/ 133 w 265"/>
                <a:gd name="T95" fmla="*/ 1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5" h="307">
                  <a:moveTo>
                    <a:pt x="133" y="307"/>
                  </a:moveTo>
                  <a:lnTo>
                    <a:pt x="133" y="307"/>
                  </a:lnTo>
                  <a:lnTo>
                    <a:pt x="121" y="305"/>
                  </a:lnTo>
                  <a:lnTo>
                    <a:pt x="110" y="302"/>
                  </a:lnTo>
                  <a:lnTo>
                    <a:pt x="96" y="296"/>
                  </a:lnTo>
                  <a:lnTo>
                    <a:pt x="85" y="286"/>
                  </a:lnTo>
                  <a:lnTo>
                    <a:pt x="70" y="277"/>
                  </a:lnTo>
                  <a:lnTo>
                    <a:pt x="54" y="263"/>
                  </a:lnTo>
                  <a:lnTo>
                    <a:pt x="20" y="229"/>
                  </a:lnTo>
                  <a:lnTo>
                    <a:pt x="20" y="229"/>
                  </a:lnTo>
                  <a:lnTo>
                    <a:pt x="12" y="217"/>
                  </a:lnTo>
                  <a:lnTo>
                    <a:pt x="6" y="204"/>
                  </a:lnTo>
                  <a:lnTo>
                    <a:pt x="2" y="190"/>
                  </a:lnTo>
                  <a:lnTo>
                    <a:pt x="0" y="179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41"/>
                  </a:lnTo>
                  <a:lnTo>
                    <a:pt x="8" y="31"/>
                  </a:lnTo>
                  <a:lnTo>
                    <a:pt x="16" y="23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52" y="10"/>
                  </a:lnTo>
                  <a:lnTo>
                    <a:pt x="79" y="4"/>
                  </a:lnTo>
                  <a:lnTo>
                    <a:pt x="106" y="2"/>
                  </a:lnTo>
                  <a:lnTo>
                    <a:pt x="133" y="0"/>
                  </a:lnTo>
                  <a:lnTo>
                    <a:pt x="160" y="2"/>
                  </a:lnTo>
                  <a:lnTo>
                    <a:pt x="187" y="4"/>
                  </a:lnTo>
                  <a:lnTo>
                    <a:pt x="213" y="10"/>
                  </a:lnTo>
                  <a:lnTo>
                    <a:pt x="240" y="18"/>
                  </a:lnTo>
                  <a:lnTo>
                    <a:pt x="240" y="18"/>
                  </a:lnTo>
                  <a:lnTo>
                    <a:pt x="250" y="23"/>
                  </a:lnTo>
                  <a:lnTo>
                    <a:pt x="257" y="31"/>
                  </a:lnTo>
                  <a:lnTo>
                    <a:pt x="263" y="41"/>
                  </a:lnTo>
                  <a:lnTo>
                    <a:pt x="265" y="50"/>
                  </a:lnTo>
                  <a:lnTo>
                    <a:pt x="265" y="179"/>
                  </a:lnTo>
                  <a:lnTo>
                    <a:pt x="265" y="179"/>
                  </a:lnTo>
                  <a:lnTo>
                    <a:pt x="263" y="190"/>
                  </a:lnTo>
                  <a:lnTo>
                    <a:pt x="259" y="204"/>
                  </a:lnTo>
                  <a:lnTo>
                    <a:pt x="254" y="217"/>
                  </a:lnTo>
                  <a:lnTo>
                    <a:pt x="246" y="229"/>
                  </a:lnTo>
                  <a:lnTo>
                    <a:pt x="246" y="229"/>
                  </a:lnTo>
                  <a:lnTo>
                    <a:pt x="211" y="263"/>
                  </a:lnTo>
                  <a:lnTo>
                    <a:pt x="196" y="277"/>
                  </a:lnTo>
                  <a:lnTo>
                    <a:pt x="181" y="286"/>
                  </a:lnTo>
                  <a:lnTo>
                    <a:pt x="169" y="296"/>
                  </a:lnTo>
                  <a:lnTo>
                    <a:pt x="156" y="302"/>
                  </a:lnTo>
                  <a:lnTo>
                    <a:pt x="144" y="305"/>
                  </a:lnTo>
                  <a:lnTo>
                    <a:pt x="133" y="307"/>
                  </a:lnTo>
                  <a:lnTo>
                    <a:pt x="133" y="307"/>
                  </a:lnTo>
                  <a:close/>
                  <a:moveTo>
                    <a:pt x="133" y="12"/>
                  </a:moveTo>
                  <a:lnTo>
                    <a:pt x="133" y="12"/>
                  </a:lnTo>
                  <a:lnTo>
                    <a:pt x="106" y="12"/>
                  </a:lnTo>
                  <a:lnTo>
                    <a:pt x="79" y="16"/>
                  </a:lnTo>
                  <a:lnTo>
                    <a:pt x="54" y="20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2" y="31"/>
                  </a:lnTo>
                  <a:lnTo>
                    <a:pt x="16" y="37"/>
                  </a:lnTo>
                  <a:lnTo>
                    <a:pt x="12" y="45"/>
                  </a:lnTo>
                  <a:lnTo>
                    <a:pt x="12" y="50"/>
                  </a:lnTo>
                  <a:lnTo>
                    <a:pt x="12" y="179"/>
                  </a:lnTo>
                  <a:lnTo>
                    <a:pt x="12" y="179"/>
                  </a:lnTo>
                  <a:lnTo>
                    <a:pt x="12" y="188"/>
                  </a:lnTo>
                  <a:lnTo>
                    <a:pt x="16" y="200"/>
                  </a:lnTo>
                  <a:lnTo>
                    <a:pt x="22" y="211"/>
                  </a:lnTo>
                  <a:lnTo>
                    <a:pt x="27" y="221"/>
                  </a:lnTo>
                  <a:lnTo>
                    <a:pt x="27" y="221"/>
                  </a:lnTo>
                  <a:lnTo>
                    <a:pt x="60" y="254"/>
                  </a:lnTo>
                  <a:lnTo>
                    <a:pt x="89" y="277"/>
                  </a:lnTo>
                  <a:lnTo>
                    <a:pt x="100" y="286"/>
                  </a:lnTo>
                  <a:lnTo>
                    <a:pt x="112" y="292"/>
                  </a:lnTo>
                  <a:lnTo>
                    <a:pt x="123" y="296"/>
                  </a:lnTo>
                  <a:lnTo>
                    <a:pt x="133" y="296"/>
                  </a:lnTo>
                  <a:lnTo>
                    <a:pt x="133" y="296"/>
                  </a:lnTo>
                  <a:lnTo>
                    <a:pt x="142" y="296"/>
                  </a:lnTo>
                  <a:lnTo>
                    <a:pt x="154" y="292"/>
                  </a:lnTo>
                  <a:lnTo>
                    <a:pt x="165" y="286"/>
                  </a:lnTo>
                  <a:lnTo>
                    <a:pt x="177" y="277"/>
                  </a:lnTo>
                  <a:lnTo>
                    <a:pt x="206" y="254"/>
                  </a:lnTo>
                  <a:lnTo>
                    <a:pt x="238" y="221"/>
                  </a:lnTo>
                  <a:lnTo>
                    <a:pt x="238" y="221"/>
                  </a:lnTo>
                  <a:lnTo>
                    <a:pt x="244" y="211"/>
                  </a:lnTo>
                  <a:lnTo>
                    <a:pt x="250" y="200"/>
                  </a:lnTo>
                  <a:lnTo>
                    <a:pt x="254" y="188"/>
                  </a:lnTo>
                  <a:lnTo>
                    <a:pt x="254" y="179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54" y="45"/>
                  </a:lnTo>
                  <a:lnTo>
                    <a:pt x="250" y="37"/>
                  </a:lnTo>
                  <a:lnTo>
                    <a:pt x="244" y="31"/>
                  </a:lnTo>
                  <a:lnTo>
                    <a:pt x="236" y="27"/>
                  </a:lnTo>
                  <a:lnTo>
                    <a:pt x="236" y="27"/>
                  </a:lnTo>
                  <a:lnTo>
                    <a:pt x="211" y="20"/>
                  </a:lnTo>
                  <a:lnTo>
                    <a:pt x="185" y="16"/>
                  </a:lnTo>
                  <a:lnTo>
                    <a:pt x="160" y="12"/>
                  </a:lnTo>
                  <a:lnTo>
                    <a:pt x="133" y="12"/>
                  </a:lnTo>
                  <a:lnTo>
                    <a:pt x="13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75" name="Freeform 330"/>
            <p:cNvSpPr>
              <a:spLocks noEditPoints="1"/>
            </p:cNvSpPr>
            <p:nvPr/>
          </p:nvSpPr>
          <p:spPr bwMode="auto">
            <a:xfrm>
              <a:off x="7137400" y="4278313"/>
              <a:ext cx="352425" cy="419100"/>
            </a:xfrm>
            <a:custGeom>
              <a:avLst/>
              <a:gdLst>
                <a:gd name="T0" fmla="*/ 212 w 222"/>
                <a:gd name="T1" fmla="*/ 15 h 264"/>
                <a:gd name="T2" fmla="*/ 163 w 222"/>
                <a:gd name="T3" fmla="*/ 3 h 264"/>
                <a:gd name="T4" fmla="*/ 111 w 222"/>
                <a:gd name="T5" fmla="*/ 0 h 264"/>
                <a:gd name="T6" fmla="*/ 86 w 222"/>
                <a:gd name="T7" fmla="*/ 0 h 264"/>
                <a:gd name="T8" fmla="*/ 34 w 222"/>
                <a:gd name="T9" fmla="*/ 9 h 264"/>
                <a:gd name="T10" fmla="*/ 9 w 222"/>
                <a:gd name="T11" fmla="*/ 17 h 264"/>
                <a:gd name="T12" fmla="*/ 2 w 222"/>
                <a:gd name="T13" fmla="*/ 21 h 264"/>
                <a:gd name="T14" fmla="*/ 0 w 222"/>
                <a:gd name="T15" fmla="*/ 28 h 264"/>
                <a:gd name="T16" fmla="*/ 0 w 222"/>
                <a:gd name="T17" fmla="*/ 157 h 264"/>
                <a:gd name="T18" fmla="*/ 3 w 222"/>
                <a:gd name="T19" fmla="*/ 176 h 264"/>
                <a:gd name="T20" fmla="*/ 13 w 222"/>
                <a:gd name="T21" fmla="*/ 191 h 264"/>
                <a:gd name="T22" fmla="*/ 44 w 222"/>
                <a:gd name="T23" fmla="*/ 222 h 264"/>
                <a:gd name="T24" fmla="*/ 82 w 222"/>
                <a:gd name="T25" fmla="*/ 253 h 264"/>
                <a:gd name="T26" fmla="*/ 101 w 222"/>
                <a:gd name="T27" fmla="*/ 262 h 264"/>
                <a:gd name="T28" fmla="*/ 111 w 222"/>
                <a:gd name="T29" fmla="*/ 264 h 264"/>
                <a:gd name="T30" fmla="*/ 130 w 222"/>
                <a:gd name="T31" fmla="*/ 258 h 264"/>
                <a:gd name="T32" fmla="*/ 151 w 222"/>
                <a:gd name="T33" fmla="*/ 245 h 264"/>
                <a:gd name="T34" fmla="*/ 209 w 222"/>
                <a:gd name="T35" fmla="*/ 191 h 264"/>
                <a:gd name="T36" fmla="*/ 214 w 222"/>
                <a:gd name="T37" fmla="*/ 184 h 264"/>
                <a:gd name="T38" fmla="*/ 220 w 222"/>
                <a:gd name="T39" fmla="*/ 164 h 264"/>
                <a:gd name="T40" fmla="*/ 222 w 222"/>
                <a:gd name="T41" fmla="*/ 28 h 264"/>
                <a:gd name="T42" fmla="*/ 222 w 222"/>
                <a:gd name="T43" fmla="*/ 24 h 264"/>
                <a:gd name="T44" fmla="*/ 216 w 222"/>
                <a:gd name="T45" fmla="*/ 19 h 264"/>
                <a:gd name="T46" fmla="*/ 212 w 222"/>
                <a:gd name="T47" fmla="*/ 15 h 264"/>
                <a:gd name="T48" fmla="*/ 109 w 222"/>
                <a:gd name="T49" fmla="*/ 74 h 264"/>
                <a:gd name="T50" fmla="*/ 199 w 222"/>
                <a:gd name="T51" fmla="*/ 59 h 264"/>
                <a:gd name="T52" fmla="*/ 109 w 222"/>
                <a:gd name="T53" fmla="*/ 103 h 264"/>
                <a:gd name="T54" fmla="*/ 199 w 222"/>
                <a:gd name="T55" fmla="*/ 88 h 264"/>
                <a:gd name="T56" fmla="*/ 109 w 222"/>
                <a:gd name="T57" fmla="*/ 132 h 264"/>
                <a:gd name="T58" fmla="*/ 199 w 222"/>
                <a:gd name="T59" fmla="*/ 117 h 264"/>
                <a:gd name="T60" fmla="*/ 109 w 222"/>
                <a:gd name="T61" fmla="*/ 161 h 264"/>
                <a:gd name="T62" fmla="*/ 199 w 222"/>
                <a:gd name="T63" fmla="*/ 145 h 264"/>
                <a:gd name="T64" fmla="*/ 199 w 222"/>
                <a:gd name="T65" fmla="*/ 157 h 264"/>
                <a:gd name="T66" fmla="*/ 109 w 222"/>
                <a:gd name="T67" fmla="*/ 189 h 264"/>
                <a:gd name="T68" fmla="*/ 189 w 222"/>
                <a:gd name="T69" fmla="*/ 176 h 264"/>
                <a:gd name="T70" fmla="*/ 168 w 222"/>
                <a:gd name="T71" fmla="*/ 199 h 264"/>
                <a:gd name="T72" fmla="*/ 109 w 222"/>
                <a:gd name="T73" fmla="*/ 232 h 264"/>
                <a:gd name="T74" fmla="*/ 145 w 222"/>
                <a:gd name="T75" fmla="*/ 220 h 264"/>
                <a:gd name="T76" fmla="*/ 118 w 222"/>
                <a:gd name="T77" fmla="*/ 239 h 264"/>
                <a:gd name="T78" fmla="*/ 111 w 222"/>
                <a:gd name="T79" fmla="*/ 239 h 264"/>
                <a:gd name="T80" fmla="*/ 94 w 222"/>
                <a:gd name="T81" fmla="*/ 233 h 264"/>
                <a:gd name="T82" fmla="*/ 49 w 222"/>
                <a:gd name="T83" fmla="*/ 193 h 264"/>
                <a:gd name="T84" fmla="*/ 30 w 222"/>
                <a:gd name="T85" fmla="*/ 176 h 264"/>
                <a:gd name="T86" fmla="*/ 23 w 222"/>
                <a:gd name="T87" fmla="*/ 157 h 264"/>
                <a:gd name="T88" fmla="*/ 23 w 222"/>
                <a:gd name="T89" fmla="*/ 36 h 264"/>
                <a:gd name="T90" fmla="*/ 65 w 222"/>
                <a:gd name="T91" fmla="*/ 26 h 264"/>
                <a:gd name="T92" fmla="*/ 109 w 222"/>
                <a:gd name="T93" fmla="*/ 23 h 264"/>
                <a:gd name="T94" fmla="*/ 130 w 222"/>
                <a:gd name="T95" fmla="*/ 24 h 264"/>
                <a:gd name="T96" fmla="*/ 165 w 222"/>
                <a:gd name="T97" fmla="*/ 28 h 264"/>
                <a:gd name="T98" fmla="*/ 109 w 222"/>
                <a:gd name="T99" fmla="*/ 59 h 264"/>
                <a:gd name="T100" fmla="*/ 189 w 222"/>
                <a:gd name="T101" fmla="*/ 34 h 264"/>
                <a:gd name="T102" fmla="*/ 199 w 222"/>
                <a:gd name="T103" fmla="*/ 4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2" h="264">
                  <a:moveTo>
                    <a:pt x="212" y="15"/>
                  </a:moveTo>
                  <a:lnTo>
                    <a:pt x="212" y="15"/>
                  </a:lnTo>
                  <a:lnTo>
                    <a:pt x="188" y="9"/>
                  </a:lnTo>
                  <a:lnTo>
                    <a:pt x="163" y="3"/>
                  </a:lnTo>
                  <a:lnTo>
                    <a:pt x="136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86" y="0"/>
                  </a:lnTo>
                  <a:lnTo>
                    <a:pt x="59" y="3"/>
                  </a:lnTo>
                  <a:lnTo>
                    <a:pt x="34" y="9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5" y="19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2" y="164"/>
                  </a:lnTo>
                  <a:lnTo>
                    <a:pt x="3" y="176"/>
                  </a:lnTo>
                  <a:lnTo>
                    <a:pt x="7" y="184"/>
                  </a:lnTo>
                  <a:lnTo>
                    <a:pt x="13" y="191"/>
                  </a:lnTo>
                  <a:lnTo>
                    <a:pt x="13" y="191"/>
                  </a:lnTo>
                  <a:lnTo>
                    <a:pt x="44" y="222"/>
                  </a:lnTo>
                  <a:lnTo>
                    <a:pt x="71" y="245"/>
                  </a:lnTo>
                  <a:lnTo>
                    <a:pt x="82" y="253"/>
                  </a:lnTo>
                  <a:lnTo>
                    <a:pt x="92" y="258"/>
                  </a:lnTo>
                  <a:lnTo>
                    <a:pt x="101" y="262"/>
                  </a:lnTo>
                  <a:lnTo>
                    <a:pt x="111" y="264"/>
                  </a:lnTo>
                  <a:lnTo>
                    <a:pt x="111" y="264"/>
                  </a:lnTo>
                  <a:lnTo>
                    <a:pt x="120" y="262"/>
                  </a:lnTo>
                  <a:lnTo>
                    <a:pt x="130" y="258"/>
                  </a:lnTo>
                  <a:lnTo>
                    <a:pt x="140" y="253"/>
                  </a:lnTo>
                  <a:lnTo>
                    <a:pt x="151" y="245"/>
                  </a:lnTo>
                  <a:lnTo>
                    <a:pt x="178" y="222"/>
                  </a:lnTo>
                  <a:lnTo>
                    <a:pt x="209" y="191"/>
                  </a:lnTo>
                  <a:lnTo>
                    <a:pt x="209" y="191"/>
                  </a:lnTo>
                  <a:lnTo>
                    <a:pt x="214" y="184"/>
                  </a:lnTo>
                  <a:lnTo>
                    <a:pt x="218" y="176"/>
                  </a:lnTo>
                  <a:lnTo>
                    <a:pt x="220" y="164"/>
                  </a:lnTo>
                  <a:lnTo>
                    <a:pt x="222" y="157"/>
                  </a:lnTo>
                  <a:lnTo>
                    <a:pt x="222" y="28"/>
                  </a:lnTo>
                  <a:lnTo>
                    <a:pt x="222" y="28"/>
                  </a:lnTo>
                  <a:lnTo>
                    <a:pt x="222" y="24"/>
                  </a:lnTo>
                  <a:lnTo>
                    <a:pt x="218" y="21"/>
                  </a:lnTo>
                  <a:lnTo>
                    <a:pt x="216" y="19"/>
                  </a:lnTo>
                  <a:lnTo>
                    <a:pt x="212" y="15"/>
                  </a:lnTo>
                  <a:lnTo>
                    <a:pt x="212" y="15"/>
                  </a:lnTo>
                  <a:close/>
                  <a:moveTo>
                    <a:pt x="199" y="46"/>
                  </a:moveTo>
                  <a:lnTo>
                    <a:pt x="109" y="74"/>
                  </a:lnTo>
                  <a:lnTo>
                    <a:pt x="109" y="88"/>
                  </a:lnTo>
                  <a:lnTo>
                    <a:pt x="199" y="59"/>
                  </a:lnTo>
                  <a:lnTo>
                    <a:pt x="199" y="74"/>
                  </a:lnTo>
                  <a:lnTo>
                    <a:pt x="109" y="103"/>
                  </a:lnTo>
                  <a:lnTo>
                    <a:pt x="109" y="117"/>
                  </a:lnTo>
                  <a:lnTo>
                    <a:pt x="199" y="88"/>
                  </a:lnTo>
                  <a:lnTo>
                    <a:pt x="199" y="103"/>
                  </a:lnTo>
                  <a:lnTo>
                    <a:pt x="109" y="132"/>
                  </a:lnTo>
                  <a:lnTo>
                    <a:pt x="109" y="145"/>
                  </a:lnTo>
                  <a:lnTo>
                    <a:pt x="199" y="117"/>
                  </a:lnTo>
                  <a:lnTo>
                    <a:pt x="199" y="132"/>
                  </a:lnTo>
                  <a:lnTo>
                    <a:pt x="109" y="161"/>
                  </a:lnTo>
                  <a:lnTo>
                    <a:pt x="109" y="174"/>
                  </a:lnTo>
                  <a:lnTo>
                    <a:pt x="199" y="145"/>
                  </a:lnTo>
                  <a:lnTo>
                    <a:pt x="199" y="157"/>
                  </a:lnTo>
                  <a:lnTo>
                    <a:pt x="199" y="157"/>
                  </a:lnTo>
                  <a:lnTo>
                    <a:pt x="197" y="161"/>
                  </a:lnTo>
                  <a:lnTo>
                    <a:pt x="109" y="189"/>
                  </a:lnTo>
                  <a:lnTo>
                    <a:pt x="109" y="203"/>
                  </a:lnTo>
                  <a:lnTo>
                    <a:pt x="189" y="176"/>
                  </a:lnTo>
                  <a:lnTo>
                    <a:pt x="189" y="176"/>
                  </a:lnTo>
                  <a:lnTo>
                    <a:pt x="168" y="199"/>
                  </a:lnTo>
                  <a:lnTo>
                    <a:pt x="109" y="218"/>
                  </a:lnTo>
                  <a:lnTo>
                    <a:pt x="109" y="232"/>
                  </a:lnTo>
                  <a:lnTo>
                    <a:pt x="145" y="220"/>
                  </a:lnTo>
                  <a:lnTo>
                    <a:pt x="145" y="220"/>
                  </a:lnTo>
                  <a:lnTo>
                    <a:pt x="126" y="233"/>
                  </a:lnTo>
                  <a:lnTo>
                    <a:pt x="118" y="239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03" y="237"/>
                  </a:lnTo>
                  <a:lnTo>
                    <a:pt x="94" y="233"/>
                  </a:lnTo>
                  <a:lnTo>
                    <a:pt x="72" y="216"/>
                  </a:lnTo>
                  <a:lnTo>
                    <a:pt x="49" y="193"/>
                  </a:lnTo>
                  <a:lnTo>
                    <a:pt x="30" y="176"/>
                  </a:lnTo>
                  <a:lnTo>
                    <a:pt x="30" y="176"/>
                  </a:lnTo>
                  <a:lnTo>
                    <a:pt x="26" y="166"/>
                  </a:lnTo>
                  <a:lnTo>
                    <a:pt x="23" y="157"/>
                  </a:lnTo>
                  <a:lnTo>
                    <a:pt x="23" y="36"/>
                  </a:lnTo>
                  <a:lnTo>
                    <a:pt x="23" y="36"/>
                  </a:lnTo>
                  <a:lnTo>
                    <a:pt x="44" y="30"/>
                  </a:lnTo>
                  <a:lnTo>
                    <a:pt x="65" y="26"/>
                  </a:lnTo>
                  <a:lnTo>
                    <a:pt x="88" y="24"/>
                  </a:lnTo>
                  <a:lnTo>
                    <a:pt x="109" y="23"/>
                  </a:lnTo>
                  <a:lnTo>
                    <a:pt x="109" y="30"/>
                  </a:lnTo>
                  <a:lnTo>
                    <a:pt x="130" y="24"/>
                  </a:lnTo>
                  <a:lnTo>
                    <a:pt x="130" y="24"/>
                  </a:lnTo>
                  <a:lnTo>
                    <a:pt x="165" y="28"/>
                  </a:lnTo>
                  <a:lnTo>
                    <a:pt x="109" y="46"/>
                  </a:lnTo>
                  <a:lnTo>
                    <a:pt x="109" y="59"/>
                  </a:lnTo>
                  <a:lnTo>
                    <a:pt x="189" y="34"/>
                  </a:lnTo>
                  <a:lnTo>
                    <a:pt x="189" y="34"/>
                  </a:lnTo>
                  <a:lnTo>
                    <a:pt x="199" y="36"/>
                  </a:lnTo>
                  <a:lnTo>
                    <a:pt x="199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76" name="Freeform 331"/>
            <p:cNvSpPr>
              <a:spLocks noEditPoints="1"/>
            </p:cNvSpPr>
            <p:nvPr/>
          </p:nvSpPr>
          <p:spPr bwMode="auto">
            <a:xfrm>
              <a:off x="6819900" y="4279901"/>
              <a:ext cx="447675" cy="496888"/>
            </a:xfrm>
            <a:custGeom>
              <a:avLst/>
              <a:gdLst>
                <a:gd name="T0" fmla="*/ 228 w 282"/>
                <a:gd name="T1" fmla="*/ 282 h 313"/>
                <a:gd name="T2" fmla="*/ 234 w 282"/>
                <a:gd name="T3" fmla="*/ 252 h 313"/>
                <a:gd name="T4" fmla="*/ 184 w 282"/>
                <a:gd name="T5" fmla="*/ 209 h 313"/>
                <a:gd name="T6" fmla="*/ 138 w 282"/>
                <a:gd name="T7" fmla="*/ 194 h 313"/>
                <a:gd name="T8" fmla="*/ 186 w 282"/>
                <a:gd name="T9" fmla="*/ 167 h 313"/>
                <a:gd name="T10" fmla="*/ 131 w 282"/>
                <a:gd name="T11" fmla="*/ 125 h 313"/>
                <a:gd name="T12" fmla="*/ 157 w 282"/>
                <a:gd name="T13" fmla="*/ 104 h 313"/>
                <a:gd name="T14" fmla="*/ 184 w 282"/>
                <a:gd name="T15" fmla="*/ 83 h 313"/>
                <a:gd name="T16" fmla="*/ 144 w 282"/>
                <a:gd name="T17" fmla="*/ 64 h 313"/>
                <a:gd name="T18" fmla="*/ 175 w 282"/>
                <a:gd name="T19" fmla="*/ 27 h 313"/>
                <a:gd name="T20" fmla="*/ 186 w 282"/>
                <a:gd name="T21" fmla="*/ 20 h 313"/>
                <a:gd name="T22" fmla="*/ 178 w 282"/>
                <a:gd name="T23" fmla="*/ 0 h 313"/>
                <a:gd name="T24" fmla="*/ 104 w 282"/>
                <a:gd name="T25" fmla="*/ 22 h 313"/>
                <a:gd name="T26" fmla="*/ 29 w 282"/>
                <a:gd name="T27" fmla="*/ 121 h 313"/>
                <a:gd name="T28" fmla="*/ 0 w 282"/>
                <a:gd name="T29" fmla="*/ 154 h 313"/>
                <a:gd name="T30" fmla="*/ 27 w 282"/>
                <a:gd name="T31" fmla="*/ 186 h 313"/>
                <a:gd name="T32" fmla="*/ 62 w 282"/>
                <a:gd name="T33" fmla="*/ 257 h 313"/>
                <a:gd name="T34" fmla="*/ 138 w 282"/>
                <a:gd name="T35" fmla="*/ 307 h 313"/>
                <a:gd name="T36" fmla="*/ 194 w 282"/>
                <a:gd name="T37" fmla="*/ 313 h 313"/>
                <a:gd name="T38" fmla="*/ 261 w 282"/>
                <a:gd name="T39" fmla="*/ 288 h 313"/>
                <a:gd name="T40" fmla="*/ 265 w 282"/>
                <a:gd name="T41" fmla="*/ 259 h 313"/>
                <a:gd name="T42" fmla="*/ 115 w 282"/>
                <a:gd name="T43" fmla="*/ 98 h 313"/>
                <a:gd name="T44" fmla="*/ 123 w 282"/>
                <a:gd name="T45" fmla="*/ 79 h 313"/>
                <a:gd name="T46" fmla="*/ 140 w 282"/>
                <a:gd name="T47" fmla="*/ 87 h 313"/>
                <a:gd name="T48" fmla="*/ 132 w 282"/>
                <a:gd name="T49" fmla="*/ 106 h 313"/>
                <a:gd name="T50" fmla="*/ 131 w 282"/>
                <a:gd name="T51" fmla="*/ 43 h 313"/>
                <a:gd name="T52" fmla="*/ 104 w 282"/>
                <a:gd name="T53" fmla="*/ 69 h 313"/>
                <a:gd name="T54" fmla="*/ 88 w 282"/>
                <a:gd name="T55" fmla="*/ 56 h 313"/>
                <a:gd name="T56" fmla="*/ 63 w 282"/>
                <a:gd name="T57" fmla="*/ 91 h 313"/>
                <a:gd name="T58" fmla="*/ 100 w 282"/>
                <a:gd name="T59" fmla="*/ 110 h 313"/>
                <a:gd name="T60" fmla="*/ 65 w 282"/>
                <a:gd name="T61" fmla="*/ 146 h 313"/>
                <a:gd name="T62" fmla="*/ 48 w 282"/>
                <a:gd name="T63" fmla="*/ 125 h 313"/>
                <a:gd name="T64" fmla="*/ 35 w 282"/>
                <a:gd name="T65" fmla="*/ 167 h 313"/>
                <a:gd name="T66" fmla="*/ 19 w 282"/>
                <a:gd name="T67" fmla="*/ 154 h 313"/>
                <a:gd name="T68" fmla="*/ 35 w 282"/>
                <a:gd name="T69" fmla="*/ 140 h 313"/>
                <a:gd name="T70" fmla="*/ 48 w 282"/>
                <a:gd name="T71" fmla="*/ 154 h 313"/>
                <a:gd name="T72" fmla="*/ 35 w 282"/>
                <a:gd name="T73" fmla="*/ 167 h 313"/>
                <a:gd name="T74" fmla="*/ 48 w 282"/>
                <a:gd name="T75" fmla="*/ 183 h 313"/>
                <a:gd name="T76" fmla="*/ 108 w 282"/>
                <a:gd name="T77" fmla="*/ 167 h 313"/>
                <a:gd name="T78" fmla="*/ 98 w 282"/>
                <a:gd name="T79" fmla="*/ 211 h 313"/>
                <a:gd name="T80" fmla="*/ 75 w 282"/>
                <a:gd name="T81" fmla="*/ 242 h 313"/>
                <a:gd name="T82" fmla="*/ 108 w 282"/>
                <a:gd name="T83" fmla="*/ 252 h 313"/>
                <a:gd name="T84" fmla="*/ 140 w 282"/>
                <a:gd name="T85" fmla="*/ 286 h 313"/>
                <a:gd name="T86" fmla="*/ 75 w 282"/>
                <a:gd name="T87" fmla="*/ 242 h 313"/>
                <a:gd name="T88" fmla="*/ 117 w 282"/>
                <a:gd name="T89" fmla="*/ 234 h 313"/>
                <a:gd name="T90" fmla="*/ 117 w 282"/>
                <a:gd name="T91" fmla="*/ 215 h 313"/>
                <a:gd name="T92" fmla="*/ 136 w 282"/>
                <a:gd name="T93" fmla="*/ 215 h 313"/>
                <a:gd name="T94" fmla="*/ 136 w 282"/>
                <a:gd name="T95" fmla="*/ 234 h 313"/>
                <a:gd name="T96" fmla="*/ 178 w 282"/>
                <a:gd name="T97" fmla="*/ 288 h 313"/>
                <a:gd name="T98" fmla="*/ 146 w 282"/>
                <a:gd name="T99" fmla="*/ 252 h 313"/>
                <a:gd name="T100" fmla="*/ 159 w 282"/>
                <a:gd name="T101" fmla="*/ 231 h 313"/>
                <a:gd name="T102" fmla="*/ 209 w 282"/>
                <a:gd name="T103" fmla="*/ 256 h 313"/>
                <a:gd name="T104" fmla="*/ 178 w 282"/>
                <a:gd name="T105" fmla="*/ 288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2" h="313">
                  <a:moveTo>
                    <a:pt x="265" y="259"/>
                  </a:moveTo>
                  <a:lnTo>
                    <a:pt x="265" y="259"/>
                  </a:lnTo>
                  <a:lnTo>
                    <a:pt x="253" y="269"/>
                  </a:lnTo>
                  <a:lnTo>
                    <a:pt x="242" y="275"/>
                  </a:lnTo>
                  <a:lnTo>
                    <a:pt x="228" y="282"/>
                  </a:lnTo>
                  <a:lnTo>
                    <a:pt x="217" y="286"/>
                  </a:lnTo>
                  <a:lnTo>
                    <a:pt x="217" y="286"/>
                  </a:lnTo>
                  <a:lnTo>
                    <a:pt x="223" y="277"/>
                  </a:lnTo>
                  <a:lnTo>
                    <a:pt x="228" y="265"/>
                  </a:lnTo>
                  <a:lnTo>
                    <a:pt x="234" y="252"/>
                  </a:lnTo>
                  <a:lnTo>
                    <a:pt x="238" y="238"/>
                  </a:lnTo>
                  <a:lnTo>
                    <a:pt x="238" y="238"/>
                  </a:lnTo>
                  <a:lnTo>
                    <a:pt x="211" y="211"/>
                  </a:lnTo>
                  <a:lnTo>
                    <a:pt x="211" y="211"/>
                  </a:lnTo>
                  <a:lnTo>
                    <a:pt x="184" y="209"/>
                  </a:lnTo>
                  <a:lnTo>
                    <a:pt x="157" y="211"/>
                  </a:lnTo>
                  <a:lnTo>
                    <a:pt x="157" y="211"/>
                  </a:lnTo>
                  <a:lnTo>
                    <a:pt x="152" y="204"/>
                  </a:lnTo>
                  <a:lnTo>
                    <a:pt x="146" y="198"/>
                  </a:lnTo>
                  <a:lnTo>
                    <a:pt x="138" y="194"/>
                  </a:lnTo>
                  <a:lnTo>
                    <a:pt x="131" y="192"/>
                  </a:lnTo>
                  <a:lnTo>
                    <a:pt x="131" y="192"/>
                  </a:lnTo>
                  <a:lnTo>
                    <a:pt x="129" y="167"/>
                  </a:lnTo>
                  <a:lnTo>
                    <a:pt x="186" y="167"/>
                  </a:lnTo>
                  <a:lnTo>
                    <a:pt x="186" y="167"/>
                  </a:lnTo>
                  <a:lnTo>
                    <a:pt x="184" y="156"/>
                  </a:lnTo>
                  <a:lnTo>
                    <a:pt x="184" y="146"/>
                  </a:lnTo>
                  <a:lnTo>
                    <a:pt x="129" y="146"/>
                  </a:lnTo>
                  <a:lnTo>
                    <a:pt x="129" y="146"/>
                  </a:lnTo>
                  <a:lnTo>
                    <a:pt x="131" y="125"/>
                  </a:lnTo>
                  <a:lnTo>
                    <a:pt x="131" y="125"/>
                  </a:lnTo>
                  <a:lnTo>
                    <a:pt x="140" y="123"/>
                  </a:lnTo>
                  <a:lnTo>
                    <a:pt x="148" y="119"/>
                  </a:lnTo>
                  <a:lnTo>
                    <a:pt x="154" y="112"/>
                  </a:lnTo>
                  <a:lnTo>
                    <a:pt x="157" y="104"/>
                  </a:lnTo>
                  <a:lnTo>
                    <a:pt x="157" y="104"/>
                  </a:lnTo>
                  <a:lnTo>
                    <a:pt x="178" y="104"/>
                  </a:lnTo>
                  <a:lnTo>
                    <a:pt x="178" y="104"/>
                  </a:lnTo>
                  <a:lnTo>
                    <a:pt x="184" y="104"/>
                  </a:lnTo>
                  <a:lnTo>
                    <a:pt x="184" y="83"/>
                  </a:lnTo>
                  <a:lnTo>
                    <a:pt x="184" y="83"/>
                  </a:lnTo>
                  <a:lnTo>
                    <a:pt x="159" y="83"/>
                  </a:lnTo>
                  <a:lnTo>
                    <a:pt x="159" y="83"/>
                  </a:lnTo>
                  <a:lnTo>
                    <a:pt x="154" y="71"/>
                  </a:lnTo>
                  <a:lnTo>
                    <a:pt x="144" y="64"/>
                  </a:lnTo>
                  <a:lnTo>
                    <a:pt x="144" y="64"/>
                  </a:lnTo>
                  <a:lnTo>
                    <a:pt x="152" y="48"/>
                  </a:lnTo>
                  <a:lnTo>
                    <a:pt x="159" y="37"/>
                  </a:lnTo>
                  <a:lnTo>
                    <a:pt x="169" y="29"/>
                  </a:lnTo>
                  <a:lnTo>
                    <a:pt x="175" y="27"/>
                  </a:lnTo>
                  <a:lnTo>
                    <a:pt x="178" y="25"/>
                  </a:lnTo>
                  <a:lnTo>
                    <a:pt x="178" y="25"/>
                  </a:lnTo>
                  <a:lnTo>
                    <a:pt x="184" y="27"/>
                  </a:lnTo>
                  <a:lnTo>
                    <a:pt x="184" y="27"/>
                  </a:lnTo>
                  <a:lnTo>
                    <a:pt x="186" y="20"/>
                  </a:lnTo>
                  <a:lnTo>
                    <a:pt x="188" y="14"/>
                  </a:lnTo>
                  <a:lnTo>
                    <a:pt x="194" y="8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65" y="2"/>
                  </a:lnTo>
                  <a:lnTo>
                    <a:pt x="152" y="4"/>
                  </a:lnTo>
                  <a:lnTo>
                    <a:pt x="127" y="10"/>
                  </a:lnTo>
                  <a:lnTo>
                    <a:pt x="104" y="22"/>
                  </a:lnTo>
                  <a:lnTo>
                    <a:pt x="83" y="35"/>
                  </a:lnTo>
                  <a:lnTo>
                    <a:pt x="63" y="52"/>
                  </a:lnTo>
                  <a:lnTo>
                    <a:pt x="48" y="73"/>
                  </a:lnTo>
                  <a:lnTo>
                    <a:pt x="37" y="96"/>
                  </a:lnTo>
                  <a:lnTo>
                    <a:pt x="29" y="121"/>
                  </a:lnTo>
                  <a:lnTo>
                    <a:pt x="29" y="121"/>
                  </a:lnTo>
                  <a:lnTo>
                    <a:pt x="17" y="125"/>
                  </a:lnTo>
                  <a:lnTo>
                    <a:pt x="10" y="133"/>
                  </a:lnTo>
                  <a:lnTo>
                    <a:pt x="4" y="142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4" y="165"/>
                  </a:lnTo>
                  <a:lnTo>
                    <a:pt x="8" y="175"/>
                  </a:lnTo>
                  <a:lnTo>
                    <a:pt x="17" y="181"/>
                  </a:lnTo>
                  <a:lnTo>
                    <a:pt x="27" y="186"/>
                  </a:lnTo>
                  <a:lnTo>
                    <a:pt x="27" y="186"/>
                  </a:lnTo>
                  <a:lnTo>
                    <a:pt x="31" y="200"/>
                  </a:lnTo>
                  <a:lnTo>
                    <a:pt x="35" y="211"/>
                  </a:lnTo>
                  <a:lnTo>
                    <a:pt x="46" y="236"/>
                  </a:lnTo>
                  <a:lnTo>
                    <a:pt x="62" y="257"/>
                  </a:lnTo>
                  <a:lnTo>
                    <a:pt x="79" y="277"/>
                  </a:lnTo>
                  <a:lnTo>
                    <a:pt x="102" y="292"/>
                  </a:lnTo>
                  <a:lnTo>
                    <a:pt x="113" y="298"/>
                  </a:lnTo>
                  <a:lnTo>
                    <a:pt x="125" y="303"/>
                  </a:lnTo>
                  <a:lnTo>
                    <a:pt x="138" y="307"/>
                  </a:lnTo>
                  <a:lnTo>
                    <a:pt x="152" y="311"/>
                  </a:lnTo>
                  <a:lnTo>
                    <a:pt x="165" y="313"/>
                  </a:lnTo>
                  <a:lnTo>
                    <a:pt x="178" y="313"/>
                  </a:lnTo>
                  <a:lnTo>
                    <a:pt x="178" y="313"/>
                  </a:lnTo>
                  <a:lnTo>
                    <a:pt x="194" y="313"/>
                  </a:lnTo>
                  <a:lnTo>
                    <a:pt x="207" y="309"/>
                  </a:lnTo>
                  <a:lnTo>
                    <a:pt x="223" y="307"/>
                  </a:lnTo>
                  <a:lnTo>
                    <a:pt x="236" y="302"/>
                  </a:lnTo>
                  <a:lnTo>
                    <a:pt x="248" y="296"/>
                  </a:lnTo>
                  <a:lnTo>
                    <a:pt x="261" y="288"/>
                  </a:lnTo>
                  <a:lnTo>
                    <a:pt x="272" y="280"/>
                  </a:lnTo>
                  <a:lnTo>
                    <a:pt x="282" y="271"/>
                  </a:lnTo>
                  <a:lnTo>
                    <a:pt x="282" y="271"/>
                  </a:lnTo>
                  <a:lnTo>
                    <a:pt x="265" y="259"/>
                  </a:lnTo>
                  <a:lnTo>
                    <a:pt x="265" y="259"/>
                  </a:lnTo>
                  <a:close/>
                  <a:moveTo>
                    <a:pt x="127" y="106"/>
                  </a:moveTo>
                  <a:lnTo>
                    <a:pt x="127" y="106"/>
                  </a:lnTo>
                  <a:lnTo>
                    <a:pt x="123" y="106"/>
                  </a:lnTo>
                  <a:lnTo>
                    <a:pt x="117" y="102"/>
                  </a:lnTo>
                  <a:lnTo>
                    <a:pt x="115" y="98"/>
                  </a:lnTo>
                  <a:lnTo>
                    <a:pt x="113" y="92"/>
                  </a:lnTo>
                  <a:lnTo>
                    <a:pt x="113" y="92"/>
                  </a:lnTo>
                  <a:lnTo>
                    <a:pt x="115" y="87"/>
                  </a:lnTo>
                  <a:lnTo>
                    <a:pt x="117" y="83"/>
                  </a:lnTo>
                  <a:lnTo>
                    <a:pt x="123" y="79"/>
                  </a:lnTo>
                  <a:lnTo>
                    <a:pt x="127" y="79"/>
                  </a:lnTo>
                  <a:lnTo>
                    <a:pt x="127" y="79"/>
                  </a:lnTo>
                  <a:lnTo>
                    <a:pt x="132" y="79"/>
                  </a:lnTo>
                  <a:lnTo>
                    <a:pt x="138" y="83"/>
                  </a:lnTo>
                  <a:lnTo>
                    <a:pt x="140" y="87"/>
                  </a:lnTo>
                  <a:lnTo>
                    <a:pt x="142" y="92"/>
                  </a:lnTo>
                  <a:lnTo>
                    <a:pt x="142" y="92"/>
                  </a:lnTo>
                  <a:lnTo>
                    <a:pt x="140" y="98"/>
                  </a:lnTo>
                  <a:lnTo>
                    <a:pt x="138" y="102"/>
                  </a:lnTo>
                  <a:lnTo>
                    <a:pt x="132" y="106"/>
                  </a:lnTo>
                  <a:lnTo>
                    <a:pt x="127" y="106"/>
                  </a:lnTo>
                  <a:lnTo>
                    <a:pt x="127" y="106"/>
                  </a:lnTo>
                  <a:close/>
                  <a:moveTo>
                    <a:pt x="140" y="27"/>
                  </a:moveTo>
                  <a:lnTo>
                    <a:pt x="140" y="27"/>
                  </a:lnTo>
                  <a:lnTo>
                    <a:pt x="131" y="43"/>
                  </a:lnTo>
                  <a:lnTo>
                    <a:pt x="123" y="60"/>
                  </a:lnTo>
                  <a:lnTo>
                    <a:pt x="123" y="60"/>
                  </a:lnTo>
                  <a:lnTo>
                    <a:pt x="115" y="62"/>
                  </a:lnTo>
                  <a:lnTo>
                    <a:pt x="109" y="66"/>
                  </a:lnTo>
                  <a:lnTo>
                    <a:pt x="104" y="69"/>
                  </a:lnTo>
                  <a:lnTo>
                    <a:pt x="100" y="75"/>
                  </a:lnTo>
                  <a:lnTo>
                    <a:pt x="100" y="75"/>
                  </a:lnTo>
                  <a:lnTo>
                    <a:pt x="75" y="71"/>
                  </a:lnTo>
                  <a:lnTo>
                    <a:pt x="75" y="71"/>
                  </a:lnTo>
                  <a:lnTo>
                    <a:pt x="88" y="56"/>
                  </a:lnTo>
                  <a:lnTo>
                    <a:pt x="104" y="45"/>
                  </a:lnTo>
                  <a:lnTo>
                    <a:pt x="121" y="35"/>
                  </a:lnTo>
                  <a:lnTo>
                    <a:pt x="140" y="27"/>
                  </a:lnTo>
                  <a:lnTo>
                    <a:pt x="140" y="27"/>
                  </a:lnTo>
                  <a:close/>
                  <a:moveTo>
                    <a:pt x="63" y="91"/>
                  </a:moveTo>
                  <a:lnTo>
                    <a:pt x="63" y="91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6" y="104"/>
                  </a:lnTo>
                  <a:lnTo>
                    <a:pt x="100" y="110"/>
                  </a:lnTo>
                  <a:lnTo>
                    <a:pt x="104" y="116"/>
                  </a:lnTo>
                  <a:lnTo>
                    <a:pt x="109" y="121"/>
                  </a:lnTo>
                  <a:lnTo>
                    <a:pt x="109" y="121"/>
                  </a:lnTo>
                  <a:lnTo>
                    <a:pt x="108" y="146"/>
                  </a:lnTo>
                  <a:lnTo>
                    <a:pt x="65" y="146"/>
                  </a:lnTo>
                  <a:lnTo>
                    <a:pt x="65" y="146"/>
                  </a:lnTo>
                  <a:lnTo>
                    <a:pt x="63" y="140"/>
                  </a:lnTo>
                  <a:lnTo>
                    <a:pt x="60" y="135"/>
                  </a:lnTo>
                  <a:lnTo>
                    <a:pt x="56" y="129"/>
                  </a:lnTo>
                  <a:lnTo>
                    <a:pt x="48" y="125"/>
                  </a:lnTo>
                  <a:lnTo>
                    <a:pt x="48" y="125"/>
                  </a:lnTo>
                  <a:lnTo>
                    <a:pt x="54" y="106"/>
                  </a:lnTo>
                  <a:lnTo>
                    <a:pt x="63" y="91"/>
                  </a:lnTo>
                  <a:lnTo>
                    <a:pt x="63" y="91"/>
                  </a:lnTo>
                  <a:close/>
                  <a:moveTo>
                    <a:pt x="35" y="167"/>
                  </a:moveTo>
                  <a:lnTo>
                    <a:pt x="35" y="167"/>
                  </a:lnTo>
                  <a:lnTo>
                    <a:pt x="29" y="167"/>
                  </a:lnTo>
                  <a:lnTo>
                    <a:pt x="23" y="163"/>
                  </a:lnTo>
                  <a:lnTo>
                    <a:pt x="21" y="160"/>
                  </a:lnTo>
                  <a:lnTo>
                    <a:pt x="19" y="154"/>
                  </a:lnTo>
                  <a:lnTo>
                    <a:pt x="19" y="154"/>
                  </a:lnTo>
                  <a:lnTo>
                    <a:pt x="21" y="148"/>
                  </a:lnTo>
                  <a:lnTo>
                    <a:pt x="23" y="144"/>
                  </a:lnTo>
                  <a:lnTo>
                    <a:pt x="29" y="140"/>
                  </a:lnTo>
                  <a:lnTo>
                    <a:pt x="35" y="140"/>
                  </a:lnTo>
                  <a:lnTo>
                    <a:pt x="35" y="140"/>
                  </a:lnTo>
                  <a:lnTo>
                    <a:pt x="38" y="140"/>
                  </a:lnTo>
                  <a:lnTo>
                    <a:pt x="44" y="144"/>
                  </a:lnTo>
                  <a:lnTo>
                    <a:pt x="46" y="148"/>
                  </a:lnTo>
                  <a:lnTo>
                    <a:pt x="48" y="154"/>
                  </a:lnTo>
                  <a:lnTo>
                    <a:pt x="48" y="154"/>
                  </a:lnTo>
                  <a:lnTo>
                    <a:pt x="46" y="160"/>
                  </a:lnTo>
                  <a:lnTo>
                    <a:pt x="44" y="163"/>
                  </a:lnTo>
                  <a:lnTo>
                    <a:pt x="38" y="167"/>
                  </a:lnTo>
                  <a:lnTo>
                    <a:pt x="35" y="167"/>
                  </a:lnTo>
                  <a:lnTo>
                    <a:pt x="35" y="167"/>
                  </a:lnTo>
                  <a:close/>
                  <a:moveTo>
                    <a:pt x="63" y="225"/>
                  </a:moveTo>
                  <a:lnTo>
                    <a:pt x="63" y="225"/>
                  </a:lnTo>
                  <a:lnTo>
                    <a:pt x="54" y="206"/>
                  </a:lnTo>
                  <a:lnTo>
                    <a:pt x="48" y="183"/>
                  </a:lnTo>
                  <a:lnTo>
                    <a:pt x="48" y="183"/>
                  </a:lnTo>
                  <a:lnTo>
                    <a:pt x="58" y="177"/>
                  </a:lnTo>
                  <a:lnTo>
                    <a:pt x="63" y="167"/>
                  </a:lnTo>
                  <a:lnTo>
                    <a:pt x="108" y="167"/>
                  </a:lnTo>
                  <a:lnTo>
                    <a:pt x="108" y="167"/>
                  </a:lnTo>
                  <a:lnTo>
                    <a:pt x="109" y="196"/>
                  </a:lnTo>
                  <a:lnTo>
                    <a:pt x="109" y="196"/>
                  </a:lnTo>
                  <a:lnTo>
                    <a:pt x="106" y="200"/>
                  </a:lnTo>
                  <a:lnTo>
                    <a:pt x="100" y="206"/>
                  </a:lnTo>
                  <a:lnTo>
                    <a:pt x="98" y="211"/>
                  </a:lnTo>
                  <a:lnTo>
                    <a:pt x="94" y="217"/>
                  </a:lnTo>
                  <a:lnTo>
                    <a:pt x="94" y="217"/>
                  </a:lnTo>
                  <a:lnTo>
                    <a:pt x="63" y="225"/>
                  </a:lnTo>
                  <a:lnTo>
                    <a:pt x="63" y="225"/>
                  </a:lnTo>
                  <a:close/>
                  <a:moveTo>
                    <a:pt x="75" y="242"/>
                  </a:moveTo>
                  <a:lnTo>
                    <a:pt x="75" y="242"/>
                  </a:lnTo>
                  <a:lnTo>
                    <a:pt x="98" y="238"/>
                  </a:lnTo>
                  <a:lnTo>
                    <a:pt x="98" y="238"/>
                  </a:lnTo>
                  <a:lnTo>
                    <a:pt x="102" y="246"/>
                  </a:lnTo>
                  <a:lnTo>
                    <a:pt x="108" y="252"/>
                  </a:lnTo>
                  <a:lnTo>
                    <a:pt x="115" y="256"/>
                  </a:lnTo>
                  <a:lnTo>
                    <a:pt x="125" y="257"/>
                  </a:lnTo>
                  <a:lnTo>
                    <a:pt x="125" y="257"/>
                  </a:lnTo>
                  <a:lnTo>
                    <a:pt x="132" y="273"/>
                  </a:lnTo>
                  <a:lnTo>
                    <a:pt x="140" y="286"/>
                  </a:lnTo>
                  <a:lnTo>
                    <a:pt x="140" y="286"/>
                  </a:lnTo>
                  <a:lnTo>
                    <a:pt x="121" y="279"/>
                  </a:lnTo>
                  <a:lnTo>
                    <a:pt x="104" y="269"/>
                  </a:lnTo>
                  <a:lnTo>
                    <a:pt x="88" y="257"/>
                  </a:lnTo>
                  <a:lnTo>
                    <a:pt x="75" y="242"/>
                  </a:lnTo>
                  <a:lnTo>
                    <a:pt x="75" y="242"/>
                  </a:lnTo>
                  <a:close/>
                  <a:moveTo>
                    <a:pt x="127" y="238"/>
                  </a:moveTo>
                  <a:lnTo>
                    <a:pt x="127" y="238"/>
                  </a:lnTo>
                  <a:lnTo>
                    <a:pt x="121" y="238"/>
                  </a:lnTo>
                  <a:lnTo>
                    <a:pt x="117" y="234"/>
                  </a:lnTo>
                  <a:lnTo>
                    <a:pt x="113" y="231"/>
                  </a:lnTo>
                  <a:lnTo>
                    <a:pt x="113" y="225"/>
                  </a:lnTo>
                  <a:lnTo>
                    <a:pt x="113" y="225"/>
                  </a:lnTo>
                  <a:lnTo>
                    <a:pt x="113" y="219"/>
                  </a:lnTo>
                  <a:lnTo>
                    <a:pt x="117" y="215"/>
                  </a:lnTo>
                  <a:lnTo>
                    <a:pt x="121" y="211"/>
                  </a:lnTo>
                  <a:lnTo>
                    <a:pt x="127" y="211"/>
                  </a:lnTo>
                  <a:lnTo>
                    <a:pt x="127" y="211"/>
                  </a:lnTo>
                  <a:lnTo>
                    <a:pt x="132" y="211"/>
                  </a:lnTo>
                  <a:lnTo>
                    <a:pt x="136" y="215"/>
                  </a:lnTo>
                  <a:lnTo>
                    <a:pt x="140" y="219"/>
                  </a:lnTo>
                  <a:lnTo>
                    <a:pt x="140" y="225"/>
                  </a:lnTo>
                  <a:lnTo>
                    <a:pt x="140" y="225"/>
                  </a:lnTo>
                  <a:lnTo>
                    <a:pt x="140" y="231"/>
                  </a:lnTo>
                  <a:lnTo>
                    <a:pt x="136" y="234"/>
                  </a:lnTo>
                  <a:lnTo>
                    <a:pt x="132" y="238"/>
                  </a:lnTo>
                  <a:lnTo>
                    <a:pt x="127" y="238"/>
                  </a:lnTo>
                  <a:lnTo>
                    <a:pt x="127" y="238"/>
                  </a:lnTo>
                  <a:close/>
                  <a:moveTo>
                    <a:pt x="178" y="288"/>
                  </a:moveTo>
                  <a:lnTo>
                    <a:pt x="178" y="288"/>
                  </a:lnTo>
                  <a:lnTo>
                    <a:pt x="175" y="288"/>
                  </a:lnTo>
                  <a:lnTo>
                    <a:pt x="169" y="286"/>
                  </a:lnTo>
                  <a:lnTo>
                    <a:pt x="161" y="279"/>
                  </a:lnTo>
                  <a:lnTo>
                    <a:pt x="152" y="267"/>
                  </a:lnTo>
                  <a:lnTo>
                    <a:pt x="146" y="252"/>
                  </a:lnTo>
                  <a:lnTo>
                    <a:pt x="146" y="252"/>
                  </a:lnTo>
                  <a:lnTo>
                    <a:pt x="150" y="248"/>
                  </a:lnTo>
                  <a:lnTo>
                    <a:pt x="154" y="244"/>
                  </a:lnTo>
                  <a:lnTo>
                    <a:pt x="157" y="238"/>
                  </a:lnTo>
                  <a:lnTo>
                    <a:pt x="159" y="231"/>
                  </a:lnTo>
                  <a:lnTo>
                    <a:pt x="159" y="231"/>
                  </a:lnTo>
                  <a:lnTo>
                    <a:pt x="188" y="231"/>
                  </a:lnTo>
                  <a:lnTo>
                    <a:pt x="219" y="232"/>
                  </a:lnTo>
                  <a:lnTo>
                    <a:pt x="219" y="232"/>
                  </a:lnTo>
                  <a:lnTo>
                    <a:pt x="209" y="256"/>
                  </a:lnTo>
                  <a:lnTo>
                    <a:pt x="200" y="273"/>
                  </a:lnTo>
                  <a:lnTo>
                    <a:pt x="196" y="280"/>
                  </a:lnTo>
                  <a:lnTo>
                    <a:pt x="190" y="284"/>
                  </a:lnTo>
                  <a:lnTo>
                    <a:pt x="184" y="286"/>
                  </a:lnTo>
                  <a:lnTo>
                    <a:pt x="178" y="288"/>
                  </a:lnTo>
                  <a:lnTo>
                    <a:pt x="178" y="2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sp>
        <p:nvSpPr>
          <p:cNvPr id="105" name="ZoneTexte 16"/>
          <p:cNvSpPr txBox="1"/>
          <p:nvPr/>
        </p:nvSpPr>
        <p:spPr>
          <a:xfrm>
            <a:off x="7248128" y="1196752"/>
            <a:ext cx="2413673" cy="11926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 smtClean="0"/>
              <a:t>Criar/editar cláusulas </a:t>
            </a:r>
            <a:r>
              <a:rPr lang="pt-BR" sz="950" dirty="0"/>
              <a:t>de RFP, com aderência ao tipo de ambiente e ao nível de risco deste serviço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 smtClean="0"/>
              <a:t>Verificar </a:t>
            </a:r>
            <a:r>
              <a:rPr lang="pt-BR" sz="950" dirty="0"/>
              <a:t>contagem de cláusulas, a fim de garantir que existam cláusulas para todos os ambientes e seus respectivos níveis de </a:t>
            </a:r>
            <a:r>
              <a:rPr lang="pt-BR" sz="950" dirty="0" smtClean="0"/>
              <a:t>risco</a:t>
            </a:r>
            <a:endParaRPr lang="pt-BR" sz="950" dirty="0"/>
          </a:p>
        </p:txBody>
      </p:sp>
      <p:sp>
        <p:nvSpPr>
          <p:cNvPr id="106" name="ZoneTexte 16"/>
          <p:cNvSpPr txBox="1"/>
          <p:nvPr/>
        </p:nvSpPr>
        <p:spPr>
          <a:xfrm>
            <a:off x="153935" y="1196752"/>
            <a:ext cx="2413673" cy="13388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Criar/editar questões de avaliação de maturidade, com aderência ao tipo de ambiente e ao nível de risco deste </a:t>
            </a:r>
            <a:r>
              <a:rPr lang="pt-BR" sz="950" dirty="0" smtClean="0"/>
              <a:t>serviço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 smtClean="0"/>
              <a:t>Verificar </a:t>
            </a:r>
            <a:r>
              <a:rPr lang="pt-BR" sz="950" dirty="0"/>
              <a:t>contagem de </a:t>
            </a:r>
            <a:r>
              <a:rPr lang="pt-BR" sz="950" dirty="0" smtClean="0"/>
              <a:t>questões, </a:t>
            </a:r>
            <a:r>
              <a:rPr lang="pt-BR" sz="950" dirty="0"/>
              <a:t>a fim de garantir que existam </a:t>
            </a:r>
            <a:r>
              <a:rPr lang="pt-BR" sz="950" dirty="0" smtClean="0"/>
              <a:t>questões </a:t>
            </a:r>
            <a:r>
              <a:rPr lang="pt-BR" sz="950" dirty="0"/>
              <a:t>para todos os ambientes e seus respectivos níveis de </a:t>
            </a:r>
            <a:r>
              <a:rPr lang="pt-BR" sz="950" dirty="0" smtClean="0"/>
              <a:t>risco</a:t>
            </a:r>
            <a:endParaRPr lang="pt-BR" sz="950" dirty="0"/>
          </a:p>
        </p:txBody>
      </p:sp>
      <p:cxnSp>
        <p:nvCxnSpPr>
          <p:cNvPr id="111" name="Connecteur droit 17"/>
          <p:cNvCxnSpPr/>
          <p:nvPr/>
        </p:nvCxnSpPr>
        <p:spPr>
          <a:xfrm flipV="1">
            <a:off x="2567608" y="1340768"/>
            <a:ext cx="0" cy="11229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7"/>
          <p:cNvCxnSpPr/>
          <p:nvPr/>
        </p:nvCxnSpPr>
        <p:spPr>
          <a:xfrm flipV="1">
            <a:off x="7237636" y="1338030"/>
            <a:ext cx="0" cy="11229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6"/>
          <p:cNvSpPr txBox="1"/>
          <p:nvPr/>
        </p:nvSpPr>
        <p:spPr>
          <a:xfrm>
            <a:off x="5137049" y="3975569"/>
            <a:ext cx="2016224" cy="18543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 smtClean="0"/>
              <a:t>Cadastrar-se para </a:t>
            </a:r>
            <a:r>
              <a:rPr lang="pt-BR" sz="950" dirty="0"/>
              <a:t>demanda já </a:t>
            </a:r>
            <a:r>
              <a:rPr lang="pt-BR" sz="950" dirty="0" smtClean="0"/>
              <a:t>aberta, através da leitura de RFP</a:t>
            </a:r>
            <a:endParaRPr lang="pt-BR" sz="950" dirty="0"/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 smtClean="0"/>
              <a:t>Anexar </a:t>
            </a:r>
            <a:r>
              <a:rPr lang="pt-BR" sz="950" dirty="0"/>
              <a:t>evidências do cumprimento dos itens do questionário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Tela de validação de respostas, permitindo alteração de respostas antes do envio para o </a:t>
            </a:r>
            <a:r>
              <a:rPr lang="pt-BR" sz="950" dirty="0" smtClean="0"/>
              <a:t>Cliente </a:t>
            </a:r>
            <a:r>
              <a:rPr lang="pt-BR" sz="950" dirty="0" err="1" smtClean="0"/>
              <a:t>Beijaflore</a:t>
            </a:r>
            <a:endParaRPr lang="pt-BR" sz="950" dirty="0"/>
          </a:p>
        </p:txBody>
      </p:sp>
      <p:cxnSp>
        <p:nvCxnSpPr>
          <p:cNvPr id="116" name="Conector de Seta Reta 115"/>
          <p:cNvCxnSpPr>
            <a:stCxn id="118" idx="6"/>
            <a:endCxn id="109" idx="2"/>
          </p:cNvCxnSpPr>
          <p:nvPr/>
        </p:nvCxnSpPr>
        <p:spPr>
          <a:xfrm flipV="1">
            <a:off x="407368" y="3266928"/>
            <a:ext cx="306088" cy="1434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6"/>
          <p:cNvSpPr>
            <a:spLocks noChangeAspect="1"/>
          </p:cNvSpPr>
          <p:nvPr/>
        </p:nvSpPr>
        <p:spPr>
          <a:xfrm>
            <a:off x="119368" y="3124362"/>
            <a:ext cx="288000" cy="28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644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8781863"/>
              </p:ext>
            </p:ext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0" name="Conector Angulado 189"/>
          <p:cNvCxnSpPr>
            <a:stCxn id="187" idx="2"/>
          </p:cNvCxnSpPr>
          <p:nvPr/>
        </p:nvCxnSpPr>
        <p:spPr>
          <a:xfrm rot="5400000" flipH="1" flipV="1">
            <a:off x="4698587" y="1724259"/>
            <a:ext cx="501398" cy="3877604"/>
          </a:xfrm>
          <a:prstGeom prst="bentConnector4">
            <a:avLst>
              <a:gd name="adj1" fmla="val -158730"/>
              <a:gd name="adj2" fmla="val 49053"/>
            </a:avLst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do 239"/>
          <p:cNvCxnSpPr>
            <a:stCxn id="192" idx="2"/>
          </p:cNvCxnSpPr>
          <p:nvPr/>
        </p:nvCxnSpPr>
        <p:spPr>
          <a:xfrm rot="16200000" flipH="1">
            <a:off x="5606553" y="1769369"/>
            <a:ext cx="596978" cy="2002204"/>
          </a:xfrm>
          <a:prstGeom prst="bentConnector2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16" name="AutoShape 10" descr="Resultado de imagem para github logo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511909" y="188640"/>
            <a:ext cx="11152711" cy="865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48000" rIns="121920" bIns="48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 kern="1200" baseline="0">
                <a:solidFill>
                  <a:srgbClr val="273457"/>
                </a:solidFill>
                <a:latin typeface="Franklin Gothic Medium" panose="020B0603020102020204" pitchFamily="34" charset="0"/>
                <a:ea typeface="+mj-ea"/>
                <a:cs typeface="Browallia New" panose="020B0604020202020204" pitchFamily="34" charset="-34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>Visão Geral da Ferramenta</a:t>
            </a:r>
            <a:r>
              <a:rPr lang="pt-BR" sz="3200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  <a:t/>
            </a:r>
            <a:br>
              <a:rPr lang="pt-BR" sz="3200" dirty="0">
                <a:latin typeface="Franklin Gothic Book" panose="020B0503020102020204" pitchFamily="34" charset="0"/>
                <a:cs typeface="Franklin Gothic Book" panose="020B0503020102020204" pitchFamily="34" charset="0"/>
              </a:rPr>
            </a:br>
            <a:r>
              <a:rPr lang="pt-BR" sz="1800" dirty="0" smtClean="0">
                <a:solidFill>
                  <a:schemeClr val="accent4"/>
                </a:solidFill>
                <a:latin typeface="Franklin Gothic Book" panose="020B0503020102020204" pitchFamily="34" charset="0"/>
              </a:rPr>
              <a:t>Desenho do Processo</a:t>
            </a:r>
            <a:endParaRPr lang="pt-BR" sz="1800" dirty="0">
              <a:solidFill>
                <a:schemeClr val="accent4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0" name="Espace réservé du pied de page 2">
            <a:extLst>
              <a:ext uri="{FF2B5EF4-FFF2-40B4-BE49-F238E27FC236}">
                <a16:creationId xmlns:a16="http://schemas.microsoft.com/office/drawing/2014/main" id="{DB72B67D-5D9F-40C6-A9A5-612B063F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908" y="6356352"/>
            <a:ext cx="5672016" cy="365125"/>
          </a:xfrm>
          <a:prstGeom prst="rect">
            <a:avLst/>
          </a:prstGeom>
        </p:spPr>
        <p:txBody>
          <a:bodyPr/>
          <a:lstStyle/>
          <a:p>
            <a:r>
              <a:rPr lang="fr-FR" dirty="0" smtClean="0">
                <a:solidFill>
                  <a:prstClr val="white"/>
                </a:solidFill>
              </a:rPr>
              <a:t>2020 </a:t>
            </a:r>
            <a:r>
              <a:rPr lang="fr-FR" dirty="0">
                <a:solidFill>
                  <a:prstClr val="white"/>
                </a:solidFill>
              </a:rPr>
              <a:t>| Beijaflore Brasil | Confidencial</a:t>
            </a:r>
          </a:p>
        </p:txBody>
      </p:sp>
      <p:sp>
        <p:nvSpPr>
          <p:cNvPr id="107" name="Espace réservé du pied de page 3"/>
          <p:cNvSpPr txBox="1">
            <a:spLocks/>
          </p:cNvSpPr>
          <p:nvPr/>
        </p:nvSpPr>
        <p:spPr>
          <a:xfrm>
            <a:off x="511908" y="6453337"/>
            <a:ext cx="5672016" cy="365125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273457"/>
                </a:solidFill>
                <a:latin typeface="Cambria" panose="02040503050406030204" pitchFamily="18" charset="0"/>
                <a:ea typeface="+mn-ea"/>
                <a:cs typeface="Browallia New" panose="020B0604020202020204" pitchFamily="34" charset="-34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fr-FR" smtClean="0"/>
              <a:t>2020 | Beijaflore Brasil | Confidencial</a:t>
            </a:r>
          </a:p>
          <a:p>
            <a:endParaRPr lang="fr-FR" dirty="0"/>
          </a:p>
        </p:txBody>
      </p:sp>
      <p:pic>
        <p:nvPicPr>
          <p:cNvPr id="108" name="Picture 2" descr="R:\Communication\Charte graphique\Logos\B ble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552" y="476672"/>
            <a:ext cx="530351" cy="48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Conector de Seta Reta 71"/>
          <p:cNvCxnSpPr>
            <a:stCxn id="98" idx="6"/>
          </p:cNvCxnSpPr>
          <p:nvPr/>
        </p:nvCxnSpPr>
        <p:spPr>
          <a:xfrm>
            <a:off x="1685456" y="3267440"/>
            <a:ext cx="594120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Agrupar 83"/>
          <p:cNvGrpSpPr>
            <a:grpSpLocks noChangeAspect="1"/>
          </p:cNvGrpSpPr>
          <p:nvPr/>
        </p:nvGrpSpPr>
        <p:grpSpPr>
          <a:xfrm>
            <a:off x="659920" y="6144343"/>
            <a:ext cx="4716000" cy="217612"/>
            <a:chOff x="717836" y="6021288"/>
            <a:chExt cx="6242260" cy="288032"/>
          </a:xfrm>
        </p:grpSpPr>
        <p:grpSp>
          <p:nvGrpSpPr>
            <p:cNvPr id="85" name="Agrupar 84"/>
            <p:cNvGrpSpPr/>
            <p:nvPr/>
          </p:nvGrpSpPr>
          <p:grpSpPr>
            <a:xfrm>
              <a:off x="717836" y="6021288"/>
              <a:ext cx="1561740" cy="288032"/>
              <a:chOff x="717836" y="5768523"/>
              <a:chExt cx="1561740" cy="288032"/>
            </a:xfrm>
          </p:grpSpPr>
          <p:sp>
            <p:nvSpPr>
              <p:cNvPr id="94" name="Ellipse 6"/>
              <p:cNvSpPr>
                <a:spLocks noChangeAspect="1"/>
              </p:cNvSpPr>
              <p:nvPr/>
            </p:nvSpPr>
            <p:spPr>
              <a:xfrm>
                <a:off x="717836" y="5768523"/>
                <a:ext cx="288032" cy="288032"/>
              </a:xfrm>
              <a:prstGeom prst="ellipse">
                <a:avLst/>
              </a:prstGeom>
              <a:solidFill>
                <a:srgbClr val="2734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95" name="Connecteur droit 17"/>
              <p:cNvCxnSpPr/>
              <p:nvPr/>
            </p:nvCxnSpPr>
            <p:spPr>
              <a:xfrm flipH="1">
                <a:off x="1123733" y="5768539"/>
                <a:ext cx="0" cy="288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ZoneTexte 16"/>
              <p:cNvSpPr txBox="1"/>
              <p:nvPr/>
            </p:nvSpPr>
            <p:spPr>
              <a:xfrm>
                <a:off x="1115021" y="5781734"/>
                <a:ext cx="116455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0" hangingPunct="0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pt-BR" sz="800" dirty="0" smtClean="0"/>
                  <a:t>Perfil </a:t>
                </a:r>
                <a:r>
                  <a:rPr lang="pt-BR" sz="800" dirty="0" err="1" smtClean="0"/>
                  <a:t>Beijaflore</a:t>
                </a:r>
                <a:endParaRPr lang="pt-BR" sz="800" dirty="0"/>
              </a:p>
            </p:txBody>
          </p:sp>
        </p:grpSp>
        <p:grpSp>
          <p:nvGrpSpPr>
            <p:cNvPr id="86" name="Agrupar 85"/>
            <p:cNvGrpSpPr/>
            <p:nvPr/>
          </p:nvGrpSpPr>
          <p:grpSpPr>
            <a:xfrm>
              <a:off x="2612324" y="6021288"/>
              <a:ext cx="2007512" cy="288032"/>
              <a:chOff x="2288288" y="5768523"/>
              <a:chExt cx="2007512" cy="288032"/>
            </a:xfrm>
          </p:grpSpPr>
          <p:sp>
            <p:nvSpPr>
              <p:cNvPr id="91" name="Ellipse 6"/>
              <p:cNvSpPr>
                <a:spLocks noChangeAspect="1"/>
              </p:cNvSpPr>
              <p:nvPr/>
            </p:nvSpPr>
            <p:spPr>
              <a:xfrm>
                <a:off x="2288288" y="5768523"/>
                <a:ext cx="288032" cy="288032"/>
              </a:xfrm>
              <a:prstGeom prst="ellipse">
                <a:avLst/>
              </a:prstGeom>
              <a:solidFill>
                <a:srgbClr val="DA8700"/>
              </a:solidFill>
              <a:ln>
                <a:solidFill>
                  <a:srgbClr val="DA87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92" name="Connecteur droit 17"/>
              <p:cNvCxnSpPr/>
              <p:nvPr/>
            </p:nvCxnSpPr>
            <p:spPr>
              <a:xfrm flipH="1">
                <a:off x="2694185" y="5768539"/>
                <a:ext cx="0" cy="288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ZoneTexte 16"/>
              <p:cNvSpPr txBox="1"/>
              <p:nvPr/>
            </p:nvSpPr>
            <p:spPr>
              <a:xfrm>
                <a:off x="2685473" y="5781734"/>
                <a:ext cx="16103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0" hangingPunct="0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pt-BR" sz="800" dirty="0" smtClean="0"/>
                  <a:t>Perfil Cliente </a:t>
                </a:r>
                <a:r>
                  <a:rPr lang="pt-BR" sz="800" dirty="0" err="1" smtClean="0"/>
                  <a:t>Beijaflore</a:t>
                </a:r>
                <a:endParaRPr lang="pt-BR" sz="800" dirty="0"/>
              </a:p>
            </p:txBody>
          </p:sp>
        </p:grpSp>
        <p:grpSp>
          <p:nvGrpSpPr>
            <p:cNvPr id="87" name="Agrupar 86"/>
            <p:cNvGrpSpPr/>
            <p:nvPr/>
          </p:nvGrpSpPr>
          <p:grpSpPr>
            <a:xfrm>
              <a:off x="4952584" y="6021288"/>
              <a:ext cx="2007512" cy="288032"/>
              <a:chOff x="4304512" y="5768523"/>
              <a:chExt cx="2007512" cy="288032"/>
            </a:xfrm>
          </p:grpSpPr>
          <p:sp>
            <p:nvSpPr>
              <p:cNvPr id="88" name="Ellipse 6"/>
              <p:cNvSpPr>
                <a:spLocks noChangeAspect="1"/>
              </p:cNvSpPr>
              <p:nvPr/>
            </p:nvSpPr>
            <p:spPr>
              <a:xfrm>
                <a:off x="4304512" y="5768523"/>
                <a:ext cx="288032" cy="288032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rgbClr val="9BBB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b="1" dirty="0">
                  <a:solidFill>
                    <a:schemeClr val="accent1"/>
                  </a:solidFill>
                  <a:latin typeface="Calibri" panose="020F0502020204030204" pitchFamily="34" charset="0"/>
                </a:endParaRPr>
              </a:p>
            </p:txBody>
          </p:sp>
          <p:cxnSp>
            <p:nvCxnSpPr>
              <p:cNvPr id="89" name="Connecteur droit 17"/>
              <p:cNvCxnSpPr/>
              <p:nvPr/>
            </p:nvCxnSpPr>
            <p:spPr>
              <a:xfrm flipH="1">
                <a:off x="4710409" y="5768539"/>
                <a:ext cx="0" cy="28800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ZoneTexte 16"/>
              <p:cNvSpPr txBox="1"/>
              <p:nvPr/>
            </p:nvSpPr>
            <p:spPr>
              <a:xfrm>
                <a:off x="4701697" y="5781734"/>
                <a:ext cx="161032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eaLnBrk="0" hangingPunct="0"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pt-BR" sz="800" dirty="0" smtClean="0"/>
                  <a:t>Perfil Fornecedor</a:t>
                </a:r>
                <a:endParaRPr lang="pt-BR" sz="800" dirty="0"/>
              </a:p>
            </p:txBody>
          </p:sp>
        </p:grpSp>
      </p:grpSp>
      <p:sp>
        <p:nvSpPr>
          <p:cNvPr id="97" name="ZoneTexte 16"/>
          <p:cNvSpPr txBox="1"/>
          <p:nvPr/>
        </p:nvSpPr>
        <p:spPr>
          <a:xfrm>
            <a:off x="191344" y="3717032"/>
            <a:ext cx="2016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1100" dirty="0" smtClean="0"/>
              <a:t>Analista de Privacidade</a:t>
            </a:r>
            <a:endParaRPr lang="pt-BR" sz="1100" dirty="0"/>
          </a:p>
        </p:txBody>
      </p:sp>
      <p:sp>
        <p:nvSpPr>
          <p:cNvPr id="98" name="Ellipse 5"/>
          <p:cNvSpPr/>
          <p:nvPr/>
        </p:nvSpPr>
        <p:spPr>
          <a:xfrm>
            <a:off x="713456" y="2781440"/>
            <a:ext cx="972000" cy="9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100" name="Connecteur droit 17"/>
          <p:cNvCxnSpPr/>
          <p:nvPr/>
        </p:nvCxnSpPr>
        <p:spPr>
          <a:xfrm>
            <a:off x="191344" y="3975906"/>
            <a:ext cx="201622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6"/>
          <p:cNvSpPr txBox="1"/>
          <p:nvPr/>
        </p:nvSpPr>
        <p:spPr>
          <a:xfrm>
            <a:off x="191344" y="3975569"/>
            <a:ext cx="2016224" cy="21467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Avaliar a aderência da maturidade esperada das respostas, com relação ao risco inerente ao </a:t>
            </a:r>
            <a:r>
              <a:rPr lang="pt-BR" sz="950" dirty="0" smtClean="0"/>
              <a:t>serviço</a:t>
            </a:r>
            <a:endParaRPr lang="pt-BR" sz="950" dirty="0"/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Aprovar fornecedores com maturidade aderente ao nível de risco, notificando o Analista de Compras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Abrir chamado para DPO quando a maturidade não for aderente ao risco e houver possibilidade de aceitação do fornecedor</a:t>
            </a:r>
          </a:p>
        </p:txBody>
      </p:sp>
      <p:cxnSp>
        <p:nvCxnSpPr>
          <p:cNvPr id="175" name="Conector de Seta Reta 174"/>
          <p:cNvCxnSpPr>
            <a:endCxn id="98" idx="2"/>
          </p:cNvCxnSpPr>
          <p:nvPr/>
        </p:nvCxnSpPr>
        <p:spPr>
          <a:xfrm>
            <a:off x="-762514" y="3267440"/>
            <a:ext cx="1475970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Agrupar 9"/>
          <p:cNvGrpSpPr/>
          <p:nvPr/>
        </p:nvGrpSpPr>
        <p:grpSpPr>
          <a:xfrm>
            <a:off x="794456" y="2862440"/>
            <a:ext cx="810000" cy="810000"/>
            <a:chOff x="794456" y="2843980"/>
            <a:chExt cx="810000" cy="810000"/>
          </a:xfrm>
        </p:grpSpPr>
        <p:sp>
          <p:nvSpPr>
            <p:cNvPr id="181" name="Ellipse 6"/>
            <p:cNvSpPr/>
            <p:nvPr/>
          </p:nvSpPr>
          <p:spPr>
            <a:xfrm>
              <a:off x="794456" y="2843980"/>
              <a:ext cx="810000" cy="810000"/>
            </a:xfrm>
            <a:prstGeom prst="ellipse">
              <a:avLst/>
            </a:prstGeom>
            <a:solidFill>
              <a:srgbClr val="273457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82" name="Agrupar 181"/>
            <p:cNvGrpSpPr>
              <a:grpSpLocks noChangeAspect="1"/>
            </p:cNvGrpSpPr>
            <p:nvPr/>
          </p:nvGrpSpPr>
          <p:grpSpPr>
            <a:xfrm>
              <a:off x="981380" y="3017477"/>
              <a:ext cx="436153" cy="431545"/>
              <a:chOff x="7864233" y="5007705"/>
              <a:chExt cx="872307" cy="863091"/>
            </a:xfrm>
            <a:solidFill>
              <a:schemeClr val="bg1"/>
            </a:solidFill>
          </p:grpSpPr>
          <p:sp>
            <p:nvSpPr>
              <p:cNvPr id="183" name="Freeform 38"/>
              <p:cNvSpPr>
                <a:spLocks/>
              </p:cNvSpPr>
              <p:nvPr/>
            </p:nvSpPr>
            <p:spPr bwMode="auto">
              <a:xfrm>
                <a:off x="7864233" y="5386154"/>
                <a:ext cx="613427" cy="484641"/>
              </a:xfrm>
              <a:custGeom>
                <a:avLst/>
                <a:gdLst>
                  <a:gd name="T0" fmla="*/ 962 w 1280"/>
                  <a:gd name="T1" fmla="*/ 619 h 1013"/>
                  <a:gd name="T2" fmla="*/ 1280 w 1280"/>
                  <a:gd name="T3" fmla="*/ 178 h 1013"/>
                  <a:gd name="T4" fmla="*/ 1010 w 1280"/>
                  <a:gd name="T5" fmla="*/ 0 h 1013"/>
                  <a:gd name="T6" fmla="*/ 745 w 1280"/>
                  <a:gd name="T7" fmla="*/ 79 h 1013"/>
                  <a:gd name="T8" fmla="*/ 480 w 1280"/>
                  <a:gd name="T9" fmla="*/ 0 h 1013"/>
                  <a:gd name="T10" fmla="*/ 360 w 1280"/>
                  <a:gd name="T11" fmla="*/ 59 h 1013"/>
                  <a:gd name="T12" fmla="*/ 0 w 1280"/>
                  <a:gd name="T13" fmla="*/ 697 h 1013"/>
                  <a:gd name="T14" fmla="*/ 0 w 1280"/>
                  <a:gd name="T15" fmla="*/ 952 h 1013"/>
                  <a:gd name="T16" fmla="*/ 62 w 1280"/>
                  <a:gd name="T17" fmla="*/ 1013 h 1013"/>
                  <a:gd name="T18" fmla="*/ 454 w 1280"/>
                  <a:gd name="T19" fmla="*/ 1013 h 1013"/>
                  <a:gd name="T20" fmla="*/ 1180 w 1280"/>
                  <a:gd name="T21" fmla="*/ 1013 h 1013"/>
                  <a:gd name="T22" fmla="*/ 962 w 1280"/>
                  <a:gd name="T23" fmla="*/ 619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0" h="1013">
                    <a:moveTo>
                      <a:pt x="962" y="619"/>
                    </a:moveTo>
                    <a:cubicBezTo>
                      <a:pt x="962" y="414"/>
                      <a:pt x="1095" y="240"/>
                      <a:pt x="1280" y="178"/>
                    </a:cubicBezTo>
                    <a:cubicBezTo>
                      <a:pt x="1204" y="100"/>
                      <a:pt x="1113" y="39"/>
                      <a:pt x="1010" y="0"/>
                    </a:cubicBezTo>
                    <a:cubicBezTo>
                      <a:pt x="934" y="50"/>
                      <a:pt x="843" y="79"/>
                      <a:pt x="745" y="79"/>
                    </a:cubicBezTo>
                    <a:cubicBezTo>
                      <a:pt x="648" y="79"/>
                      <a:pt x="557" y="50"/>
                      <a:pt x="480" y="0"/>
                    </a:cubicBezTo>
                    <a:cubicBezTo>
                      <a:pt x="438" y="16"/>
                      <a:pt x="398" y="36"/>
                      <a:pt x="360" y="59"/>
                    </a:cubicBezTo>
                    <a:cubicBezTo>
                      <a:pt x="144" y="190"/>
                      <a:pt x="0" y="427"/>
                      <a:pt x="0" y="697"/>
                    </a:cubicBezTo>
                    <a:cubicBezTo>
                      <a:pt x="0" y="952"/>
                      <a:pt x="0" y="952"/>
                      <a:pt x="0" y="952"/>
                    </a:cubicBezTo>
                    <a:cubicBezTo>
                      <a:pt x="0" y="986"/>
                      <a:pt x="28" y="1013"/>
                      <a:pt x="62" y="1013"/>
                    </a:cubicBezTo>
                    <a:cubicBezTo>
                      <a:pt x="454" y="1013"/>
                      <a:pt x="454" y="1013"/>
                      <a:pt x="454" y="1013"/>
                    </a:cubicBezTo>
                    <a:cubicBezTo>
                      <a:pt x="1180" y="1013"/>
                      <a:pt x="1180" y="1013"/>
                      <a:pt x="1180" y="1013"/>
                    </a:cubicBezTo>
                    <a:cubicBezTo>
                      <a:pt x="1049" y="931"/>
                      <a:pt x="962" y="785"/>
                      <a:pt x="962" y="6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84" name="Oval 39"/>
              <p:cNvSpPr>
                <a:spLocks noChangeArrowheads="1"/>
              </p:cNvSpPr>
              <p:nvPr/>
            </p:nvSpPr>
            <p:spPr bwMode="auto">
              <a:xfrm>
                <a:off x="8043857" y="5007705"/>
                <a:ext cx="354726" cy="3558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185" name="Freeform 16"/>
              <p:cNvSpPr>
                <a:spLocks noChangeAspect="1" noEditPoints="1"/>
              </p:cNvSpPr>
              <p:nvPr/>
            </p:nvSpPr>
            <p:spPr bwMode="auto">
              <a:xfrm>
                <a:off x="8359044" y="5492796"/>
                <a:ext cx="377496" cy="378000"/>
              </a:xfrm>
              <a:custGeom>
                <a:avLst/>
                <a:gdLst>
                  <a:gd name="T0" fmla="*/ 884 w 1768"/>
                  <a:gd name="T1" fmla="*/ 0 h 1768"/>
                  <a:gd name="T2" fmla="*/ 0 w 1768"/>
                  <a:gd name="T3" fmla="*/ 884 h 1768"/>
                  <a:gd name="T4" fmla="*/ 884 w 1768"/>
                  <a:gd name="T5" fmla="*/ 1768 h 1768"/>
                  <a:gd name="T6" fmla="*/ 1768 w 1768"/>
                  <a:gd name="T7" fmla="*/ 884 h 1768"/>
                  <a:gd name="T8" fmla="*/ 884 w 1768"/>
                  <a:gd name="T9" fmla="*/ 0 h 1768"/>
                  <a:gd name="T10" fmla="*/ 1328 w 1768"/>
                  <a:gd name="T11" fmla="*/ 521 h 1768"/>
                  <a:gd name="T12" fmla="*/ 868 w 1768"/>
                  <a:gd name="T13" fmla="*/ 1353 h 1768"/>
                  <a:gd name="T14" fmla="*/ 775 w 1768"/>
                  <a:gd name="T15" fmla="*/ 1408 h 1768"/>
                  <a:gd name="T16" fmla="*/ 774 w 1768"/>
                  <a:gd name="T17" fmla="*/ 1408 h 1768"/>
                  <a:gd name="T18" fmla="*/ 680 w 1768"/>
                  <a:gd name="T19" fmla="*/ 1355 h 1768"/>
                  <a:gd name="T20" fmla="*/ 440 w 1768"/>
                  <a:gd name="T21" fmla="*/ 943 h 1768"/>
                  <a:gd name="T22" fmla="*/ 479 w 1768"/>
                  <a:gd name="T23" fmla="*/ 795 h 1768"/>
                  <a:gd name="T24" fmla="*/ 627 w 1768"/>
                  <a:gd name="T25" fmla="*/ 834 h 1768"/>
                  <a:gd name="T26" fmla="*/ 771 w 1768"/>
                  <a:gd name="T27" fmla="*/ 1082 h 1768"/>
                  <a:gd name="T28" fmla="*/ 1139 w 1768"/>
                  <a:gd name="T29" fmla="*/ 416 h 1768"/>
                  <a:gd name="T30" fmla="*/ 1286 w 1768"/>
                  <a:gd name="T31" fmla="*/ 374 h 1768"/>
                  <a:gd name="T32" fmla="*/ 1328 w 1768"/>
                  <a:gd name="T33" fmla="*/ 521 h 1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68" h="1768">
                    <a:moveTo>
                      <a:pt x="884" y="0"/>
                    </a:moveTo>
                    <a:cubicBezTo>
                      <a:pt x="395" y="0"/>
                      <a:pt x="0" y="396"/>
                      <a:pt x="0" y="884"/>
                    </a:cubicBezTo>
                    <a:cubicBezTo>
                      <a:pt x="0" y="1373"/>
                      <a:pt x="395" y="1768"/>
                      <a:pt x="884" y="1768"/>
                    </a:cubicBezTo>
                    <a:cubicBezTo>
                      <a:pt x="1372" y="1768"/>
                      <a:pt x="1768" y="1373"/>
                      <a:pt x="1768" y="884"/>
                    </a:cubicBezTo>
                    <a:cubicBezTo>
                      <a:pt x="1768" y="396"/>
                      <a:pt x="1372" y="0"/>
                      <a:pt x="884" y="0"/>
                    </a:cubicBezTo>
                    <a:close/>
                    <a:moveTo>
                      <a:pt x="1328" y="521"/>
                    </a:moveTo>
                    <a:cubicBezTo>
                      <a:pt x="868" y="1353"/>
                      <a:pt x="868" y="1353"/>
                      <a:pt x="868" y="1353"/>
                    </a:cubicBezTo>
                    <a:cubicBezTo>
                      <a:pt x="849" y="1387"/>
                      <a:pt x="814" y="1408"/>
                      <a:pt x="775" y="1408"/>
                    </a:cubicBezTo>
                    <a:cubicBezTo>
                      <a:pt x="775" y="1408"/>
                      <a:pt x="774" y="1408"/>
                      <a:pt x="774" y="1408"/>
                    </a:cubicBezTo>
                    <a:cubicBezTo>
                      <a:pt x="735" y="1408"/>
                      <a:pt x="700" y="1388"/>
                      <a:pt x="680" y="1355"/>
                    </a:cubicBezTo>
                    <a:cubicBezTo>
                      <a:pt x="440" y="943"/>
                      <a:pt x="440" y="943"/>
                      <a:pt x="440" y="943"/>
                    </a:cubicBezTo>
                    <a:cubicBezTo>
                      <a:pt x="410" y="891"/>
                      <a:pt x="428" y="825"/>
                      <a:pt x="479" y="795"/>
                    </a:cubicBezTo>
                    <a:cubicBezTo>
                      <a:pt x="531" y="765"/>
                      <a:pt x="597" y="782"/>
                      <a:pt x="627" y="834"/>
                    </a:cubicBezTo>
                    <a:cubicBezTo>
                      <a:pt x="771" y="1082"/>
                      <a:pt x="771" y="1082"/>
                      <a:pt x="771" y="1082"/>
                    </a:cubicBezTo>
                    <a:cubicBezTo>
                      <a:pt x="1139" y="416"/>
                      <a:pt x="1139" y="416"/>
                      <a:pt x="1139" y="416"/>
                    </a:cubicBezTo>
                    <a:cubicBezTo>
                      <a:pt x="1168" y="364"/>
                      <a:pt x="1234" y="345"/>
                      <a:pt x="1286" y="374"/>
                    </a:cubicBezTo>
                    <a:cubicBezTo>
                      <a:pt x="1338" y="403"/>
                      <a:pt x="1357" y="468"/>
                      <a:pt x="1328" y="5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</p:grpSp>
      <p:sp>
        <p:nvSpPr>
          <p:cNvPr id="187" name="Ellipse 5"/>
          <p:cNvSpPr/>
          <p:nvPr/>
        </p:nvSpPr>
        <p:spPr>
          <a:xfrm>
            <a:off x="2279576" y="2618661"/>
            <a:ext cx="1461815" cy="1295099"/>
          </a:xfrm>
          <a:prstGeom prst="diamond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186" name="Ellipse 6"/>
          <p:cNvSpPr/>
          <p:nvPr/>
        </p:nvSpPr>
        <p:spPr>
          <a:xfrm>
            <a:off x="2401394" y="2726586"/>
            <a:ext cx="1218179" cy="1079249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188" name="ZoneTexte 16"/>
          <p:cNvSpPr txBox="1"/>
          <p:nvPr/>
        </p:nvSpPr>
        <p:spPr>
          <a:xfrm>
            <a:off x="2398051" y="2966128"/>
            <a:ext cx="1224865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1100" dirty="0" smtClean="0">
                <a:solidFill>
                  <a:schemeClr val="bg1"/>
                </a:solidFill>
                <a:latin typeface="Franklin Gothic Book" panose="020B0503020102020204" pitchFamily="34" charset="0"/>
              </a:rPr>
              <a:t>Maturidade aderente ao Risco?</a:t>
            </a:r>
            <a:endParaRPr lang="pt-BR" sz="11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189" name="Conector Angulado 188"/>
          <p:cNvCxnSpPr>
            <a:stCxn id="187" idx="0"/>
            <a:endCxn id="193" idx="2"/>
          </p:cNvCxnSpPr>
          <p:nvPr/>
        </p:nvCxnSpPr>
        <p:spPr>
          <a:xfrm rot="5400000" flipH="1" flipV="1">
            <a:off x="3285016" y="1485737"/>
            <a:ext cx="858393" cy="1407456"/>
          </a:xfrm>
          <a:prstGeom prst="bentConnector2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553283" y="2060880"/>
            <a:ext cx="9144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/>
                </a:solidFill>
                <a:latin typeface="Franklin Gothic Book" panose="020B0503020102020204" pitchFamily="34" charset="0"/>
              </a:rPr>
              <a:t>NÃO</a:t>
            </a:r>
            <a:endParaRPr lang="pt-BR" dirty="0">
              <a:solidFill>
                <a:schemeClr val="accent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1" name="Retângulo 190"/>
          <p:cNvSpPr/>
          <p:nvPr/>
        </p:nvSpPr>
        <p:spPr>
          <a:xfrm>
            <a:off x="2553283" y="4149080"/>
            <a:ext cx="9144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accent2"/>
                </a:solidFill>
                <a:latin typeface="Franklin Gothic Book" panose="020B0503020102020204" pitchFamily="34" charset="0"/>
              </a:rPr>
              <a:t>SIM</a:t>
            </a:r>
            <a:endParaRPr lang="pt-BR" dirty="0">
              <a:solidFill>
                <a:schemeClr val="accent2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92" name="ZoneTexte 16"/>
          <p:cNvSpPr txBox="1"/>
          <p:nvPr/>
        </p:nvSpPr>
        <p:spPr>
          <a:xfrm>
            <a:off x="3895828" y="2210372"/>
            <a:ext cx="2016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1100" dirty="0" smtClean="0"/>
              <a:t>DPO (Encarregado)</a:t>
            </a:r>
            <a:endParaRPr lang="pt-BR" sz="1100" dirty="0"/>
          </a:p>
        </p:txBody>
      </p:sp>
      <p:sp>
        <p:nvSpPr>
          <p:cNvPr id="193" name="Ellipse 5"/>
          <p:cNvSpPr/>
          <p:nvPr/>
        </p:nvSpPr>
        <p:spPr>
          <a:xfrm>
            <a:off x="4417940" y="1274268"/>
            <a:ext cx="972000" cy="9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194" name="Connecteur droit 17"/>
          <p:cNvCxnSpPr/>
          <p:nvPr/>
        </p:nvCxnSpPr>
        <p:spPr>
          <a:xfrm>
            <a:off x="3895828" y="2469246"/>
            <a:ext cx="201622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Ellipse 6"/>
          <p:cNvSpPr/>
          <p:nvPr/>
        </p:nvSpPr>
        <p:spPr>
          <a:xfrm>
            <a:off x="4498940" y="1355268"/>
            <a:ext cx="810000" cy="810000"/>
          </a:xfrm>
          <a:prstGeom prst="ellipse">
            <a:avLst/>
          </a:prstGeom>
          <a:solidFill>
            <a:srgbClr val="DA8700"/>
          </a:solidFill>
          <a:ln>
            <a:solidFill>
              <a:srgbClr val="DA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01" name="ZoneTexte 16"/>
          <p:cNvSpPr txBox="1"/>
          <p:nvPr/>
        </p:nvSpPr>
        <p:spPr>
          <a:xfrm>
            <a:off x="6329997" y="3717032"/>
            <a:ext cx="2016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1100" dirty="0" smtClean="0"/>
              <a:t>Analista de Compras</a:t>
            </a:r>
            <a:endParaRPr lang="pt-BR" sz="1100" dirty="0"/>
          </a:p>
        </p:txBody>
      </p:sp>
      <p:sp>
        <p:nvSpPr>
          <p:cNvPr id="202" name="Ellipse 5"/>
          <p:cNvSpPr/>
          <p:nvPr/>
        </p:nvSpPr>
        <p:spPr>
          <a:xfrm>
            <a:off x="6852109" y="2781440"/>
            <a:ext cx="972000" cy="9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203" name="Connecteur droit 17"/>
          <p:cNvCxnSpPr/>
          <p:nvPr/>
        </p:nvCxnSpPr>
        <p:spPr>
          <a:xfrm>
            <a:off x="6329997" y="3975906"/>
            <a:ext cx="201622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Ellipse 6"/>
          <p:cNvSpPr/>
          <p:nvPr/>
        </p:nvSpPr>
        <p:spPr>
          <a:xfrm>
            <a:off x="6933109" y="2862440"/>
            <a:ext cx="810000" cy="810000"/>
          </a:xfrm>
          <a:prstGeom prst="ellipse">
            <a:avLst/>
          </a:prstGeom>
          <a:solidFill>
            <a:srgbClr val="DA8700"/>
          </a:solidFill>
          <a:ln>
            <a:solidFill>
              <a:srgbClr val="DA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ZoneTexte 16"/>
          <p:cNvSpPr txBox="1"/>
          <p:nvPr/>
        </p:nvSpPr>
        <p:spPr>
          <a:xfrm>
            <a:off x="5901560" y="1340768"/>
            <a:ext cx="3355293" cy="11233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Monitorar andamento das demandas, desde a abertura do chamado de serviço até a contratação do fornecedor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 smtClean="0"/>
              <a:t>Aprovar </a:t>
            </a:r>
            <a:r>
              <a:rPr lang="pt-BR" sz="950" dirty="0"/>
              <a:t>e aceitar o risco de fornecedores que possuam maturidade insuficiente para o serviço elencado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Abrir chamado para Analista de Compras, para dar continuidade nas propostas comerciais</a:t>
            </a:r>
          </a:p>
        </p:txBody>
      </p:sp>
      <p:cxnSp>
        <p:nvCxnSpPr>
          <p:cNvPr id="212" name="Connecteur droit 17"/>
          <p:cNvCxnSpPr/>
          <p:nvPr/>
        </p:nvCxnSpPr>
        <p:spPr>
          <a:xfrm flipV="1">
            <a:off x="5901560" y="1359092"/>
            <a:ext cx="0" cy="11229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ZoneTexte 16"/>
          <p:cNvSpPr txBox="1"/>
          <p:nvPr/>
        </p:nvSpPr>
        <p:spPr>
          <a:xfrm>
            <a:off x="6329998" y="3978205"/>
            <a:ext cx="2016224" cy="5309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Receber chamado para fechamento da demanda de avaliação de fornecedores</a:t>
            </a:r>
          </a:p>
        </p:txBody>
      </p:sp>
      <p:grpSp>
        <p:nvGrpSpPr>
          <p:cNvPr id="215" name="Agrupar 214"/>
          <p:cNvGrpSpPr>
            <a:grpSpLocks noChangeAspect="1"/>
          </p:cNvGrpSpPr>
          <p:nvPr/>
        </p:nvGrpSpPr>
        <p:grpSpPr>
          <a:xfrm>
            <a:off x="4614756" y="1474546"/>
            <a:ext cx="571501" cy="573088"/>
            <a:chOff x="10301040" y="3810417"/>
            <a:chExt cx="571501" cy="573088"/>
          </a:xfrm>
        </p:grpSpPr>
        <p:sp>
          <p:nvSpPr>
            <p:cNvPr id="216" name="Freeform 183"/>
            <p:cNvSpPr>
              <a:spLocks noEditPoints="1"/>
            </p:cNvSpPr>
            <p:nvPr/>
          </p:nvSpPr>
          <p:spPr bwMode="auto">
            <a:xfrm>
              <a:off x="10401053" y="3908842"/>
              <a:ext cx="373063" cy="376238"/>
            </a:xfrm>
            <a:custGeom>
              <a:avLst/>
              <a:gdLst>
                <a:gd name="T0" fmla="*/ 117 w 235"/>
                <a:gd name="T1" fmla="*/ 237 h 237"/>
                <a:gd name="T2" fmla="*/ 93 w 235"/>
                <a:gd name="T3" fmla="*/ 235 h 237"/>
                <a:gd name="T4" fmla="*/ 72 w 235"/>
                <a:gd name="T5" fmla="*/ 228 h 237"/>
                <a:gd name="T6" fmla="*/ 34 w 235"/>
                <a:gd name="T7" fmla="*/ 203 h 237"/>
                <a:gd name="T8" fmla="*/ 7 w 235"/>
                <a:gd name="T9" fmla="*/ 165 h 237"/>
                <a:gd name="T10" fmla="*/ 2 w 235"/>
                <a:gd name="T11" fmla="*/ 142 h 237"/>
                <a:gd name="T12" fmla="*/ 0 w 235"/>
                <a:gd name="T13" fmla="*/ 120 h 237"/>
                <a:gd name="T14" fmla="*/ 0 w 235"/>
                <a:gd name="T15" fmla="*/ 106 h 237"/>
                <a:gd name="T16" fmla="*/ 4 w 235"/>
                <a:gd name="T17" fmla="*/ 84 h 237"/>
                <a:gd name="T18" fmla="*/ 19 w 235"/>
                <a:gd name="T19" fmla="*/ 53 h 237"/>
                <a:gd name="T20" fmla="*/ 51 w 235"/>
                <a:gd name="T21" fmla="*/ 21 h 237"/>
                <a:gd name="T22" fmla="*/ 81 w 235"/>
                <a:gd name="T23" fmla="*/ 6 h 237"/>
                <a:gd name="T24" fmla="*/ 104 w 235"/>
                <a:gd name="T25" fmla="*/ 2 h 237"/>
                <a:gd name="T26" fmla="*/ 117 w 235"/>
                <a:gd name="T27" fmla="*/ 0 h 237"/>
                <a:gd name="T28" fmla="*/ 140 w 235"/>
                <a:gd name="T29" fmla="*/ 4 h 237"/>
                <a:gd name="T30" fmla="*/ 163 w 235"/>
                <a:gd name="T31" fmla="*/ 10 h 237"/>
                <a:gd name="T32" fmla="*/ 201 w 235"/>
                <a:gd name="T33" fmla="*/ 36 h 237"/>
                <a:gd name="T34" fmla="*/ 225 w 235"/>
                <a:gd name="T35" fmla="*/ 72 h 237"/>
                <a:gd name="T36" fmla="*/ 233 w 235"/>
                <a:gd name="T37" fmla="*/ 95 h 237"/>
                <a:gd name="T38" fmla="*/ 235 w 235"/>
                <a:gd name="T39" fmla="*/ 120 h 237"/>
                <a:gd name="T40" fmla="*/ 235 w 235"/>
                <a:gd name="T41" fmla="*/ 131 h 237"/>
                <a:gd name="T42" fmla="*/ 229 w 235"/>
                <a:gd name="T43" fmla="*/ 154 h 237"/>
                <a:gd name="T44" fmla="*/ 214 w 235"/>
                <a:gd name="T45" fmla="*/ 184 h 237"/>
                <a:gd name="T46" fmla="*/ 183 w 235"/>
                <a:gd name="T47" fmla="*/ 216 h 237"/>
                <a:gd name="T48" fmla="*/ 151 w 235"/>
                <a:gd name="T49" fmla="*/ 231 h 237"/>
                <a:gd name="T50" fmla="*/ 129 w 235"/>
                <a:gd name="T51" fmla="*/ 237 h 237"/>
                <a:gd name="T52" fmla="*/ 117 w 235"/>
                <a:gd name="T53" fmla="*/ 237 h 237"/>
                <a:gd name="T54" fmla="*/ 117 w 235"/>
                <a:gd name="T55" fmla="*/ 18 h 237"/>
                <a:gd name="T56" fmla="*/ 77 w 235"/>
                <a:gd name="T57" fmla="*/ 25 h 237"/>
                <a:gd name="T58" fmla="*/ 45 w 235"/>
                <a:gd name="T59" fmla="*/ 48 h 237"/>
                <a:gd name="T60" fmla="*/ 23 w 235"/>
                <a:gd name="T61" fmla="*/ 80 h 237"/>
                <a:gd name="T62" fmla="*/ 15 w 235"/>
                <a:gd name="T63" fmla="*/ 120 h 237"/>
                <a:gd name="T64" fmla="*/ 17 w 235"/>
                <a:gd name="T65" fmla="*/ 139 h 237"/>
                <a:gd name="T66" fmla="*/ 32 w 235"/>
                <a:gd name="T67" fmla="*/ 176 h 237"/>
                <a:gd name="T68" fmla="*/ 60 w 235"/>
                <a:gd name="T69" fmla="*/ 203 h 237"/>
                <a:gd name="T70" fmla="*/ 96 w 235"/>
                <a:gd name="T71" fmla="*/ 218 h 237"/>
                <a:gd name="T72" fmla="*/ 117 w 235"/>
                <a:gd name="T73" fmla="*/ 220 h 237"/>
                <a:gd name="T74" fmla="*/ 157 w 235"/>
                <a:gd name="T75" fmla="*/ 212 h 237"/>
                <a:gd name="T76" fmla="*/ 189 w 235"/>
                <a:gd name="T77" fmla="*/ 190 h 237"/>
                <a:gd name="T78" fmla="*/ 210 w 235"/>
                <a:gd name="T79" fmla="*/ 158 h 237"/>
                <a:gd name="T80" fmla="*/ 218 w 235"/>
                <a:gd name="T81" fmla="*/ 120 h 237"/>
                <a:gd name="T82" fmla="*/ 216 w 235"/>
                <a:gd name="T83" fmla="*/ 99 h 237"/>
                <a:gd name="T84" fmla="*/ 201 w 235"/>
                <a:gd name="T85" fmla="*/ 63 h 237"/>
                <a:gd name="T86" fmla="*/ 174 w 235"/>
                <a:gd name="T87" fmla="*/ 35 h 237"/>
                <a:gd name="T88" fmla="*/ 138 w 235"/>
                <a:gd name="T89" fmla="*/ 19 h 237"/>
                <a:gd name="T90" fmla="*/ 117 w 235"/>
                <a:gd name="T91" fmla="*/ 1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5" h="237">
                  <a:moveTo>
                    <a:pt x="117" y="237"/>
                  </a:moveTo>
                  <a:lnTo>
                    <a:pt x="117" y="237"/>
                  </a:lnTo>
                  <a:lnTo>
                    <a:pt x="104" y="237"/>
                  </a:lnTo>
                  <a:lnTo>
                    <a:pt x="93" y="235"/>
                  </a:lnTo>
                  <a:lnTo>
                    <a:pt x="81" y="231"/>
                  </a:lnTo>
                  <a:lnTo>
                    <a:pt x="72" y="228"/>
                  </a:lnTo>
                  <a:lnTo>
                    <a:pt x="51" y="216"/>
                  </a:lnTo>
                  <a:lnTo>
                    <a:pt x="34" y="203"/>
                  </a:lnTo>
                  <a:lnTo>
                    <a:pt x="19" y="184"/>
                  </a:lnTo>
                  <a:lnTo>
                    <a:pt x="7" y="165"/>
                  </a:lnTo>
                  <a:lnTo>
                    <a:pt x="4" y="154"/>
                  </a:lnTo>
                  <a:lnTo>
                    <a:pt x="2" y="142"/>
                  </a:lnTo>
                  <a:lnTo>
                    <a:pt x="0" y="131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6"/>
                  </a:lnTo>
                  <a:lnTo>
                    <a:pt x="2" y="95"/>
                  </a:lnTo>
                  <a:lnTo>
                    <a:pt x="4" y="84"/>
                  </a:lnTo>
                  <a:lnTo>
                    <a:pt x="7" y="72"/>
                  </a:lnTo>
                  <a:lnTo>
                    <a:pt x="19" y="53"/>
                  </a:lnTo>
                  <a:lnTo>
                    <a:pt x="34" y="36"/>
                  </a:lnTo>
                  <a:lnTo>
                    <a:pt x="51" y="21"/>
                  </a:lnTo>
                  <a:lnTo>
                    <a:pt x="72" y="10"/>
                  </a:lnTo>
                  <a:lnTo>
                    <a:pt x="81" y="6"/>
                  </a:lnTo>
                  <a:lnTo>
                    <a:pt x="93" y="4"/>
                  </a:lnTo>
                  <a:lnTo>
                    <a:pt x="104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2"/>
                  </a:lnTo>
                  <a:lnTo>
                    <a:pt x="140" y="4"/>
                  </a:lnTo>
                  <a:lnTo>
                    <a:pt x="151" y="6"/>
                  </a:lnTo>
                  <a:lnTo>
                    <a:pt x="163" y="10"/>
                  </a:lnTo>
                  <a:lnTo>
                    <a:pt x="183" y="21"/>
                  </a:lnTo>
                  <a:lnTo>
                    <a:pt x="201" y="36"/>
                  </a:lnTo>
                  <a:lnTo>
                    <a:pt x="214" y="53"/>
                  </a:lnTo>
                  <a:lnTo>
                    <a:pt x="225" y="72"/>
                  </a:lnTo>
                  <a:lnTo>
                    <a:pt x="229" y="84"/>
                  </a:lnTo>
                  <a:lnTo>
                    <a:pt x="233" y="95"/>
                  </a:lnTo>
                  <a:lnTo>
                    <a:pt x="235" y="106"/>
                  </a:lnTo>
                  <a:lnTo>
                    <a:pt x="235" y="120"/>
                  </a:lnTo>
                  <a:lnTo>
                    <a:pt x="235" y="120"/>
                  </a:lnTo>
                  <a:lnTo>
                    <a:pt x="235" y="131"/>
                  </a:lnTo>
                  <a:lnTo>
                    <a:pt x="233" y="142"/>
                  </a:lnTo>
                  <a:lnTo>
                    <a:pt x="229" y="154"/>
                  </a:lnTo>
                  <a:lnTo>
                    <a:pt x="225" y="165"/>
                  </a:lnTo>
                  <a:lnTo>
                    <a:pt x="214" y="184"/>
                  </a:lnTo>
                  <a:lnTo>
                    <a:pt x="201" y="203"/>
                  </a:lnTo>
                  <a:lnTo>
                    <a:pt x="183" y="216"/>
                  </a:lnTo>
                  <a:lnTo>
                    <a:pt x="163" y="228"/>
                  </a:lnTo>
                  <a:lnTo>
                    <a:pt x="151" y="231"/>
                  </a:lnTo>
                  <a:lnTo>
                    <a:pt x="140" y="235"/>
                  </a:lnTo>
                  <a:lnTo>
                    <a:pt x="129" y="237"/>
                  </a:lnTo>
                  <a:lnTo>
                    <a:pt x="117" y="237"/>
                  </a:lnTo>
                  <a:lnTo>
                    <a:pt x="117" y="237"/>
                  </a:lnTo>
                  <a:close/>
                  <a:moveTo>
                    <a:pt x="117" y="18"/>
                  </a:moveTo>
                  <a:lnTo>
                    <a:pt x="117" y="18"/>
                  </a:lnTo>
                  <a:lnTo>
                    <a:pt x="96" y="19"/>
                  </a:lnTo>
                  <a:lnTo>
                    <a:pt x="77" y="25"/>
                  </a:lnTo>
                  <a:lnTo>
                    <a:pt x="60" y="35"/>
                  </a:lnTo>
                  <a:lnTo>
                    <a:pt x="45" y="48"/>
                  </a:lnTo>
                  <a:lnTo>
                    <a:pt x="32" y="63"/>
                  </a:lnTo>
                  <a:lnTo>
                    <a:pt x="23" y="80"/>
                  </a:lnTo>
                  <a:lnTo>
                    <a:pt x="17" y="99"/>
                  </a:lnTo>
                  <a:lnTo>
                    <a:pt x="15" y="120"/>
                  </a:lnTo>
                  <a:lnTo>
                    <a:pt x="15" y="120"/>
                  </a:lnTo>
                  <a:lnTo>
                    <a:pt x="17" y="139"/>
                  </a:lnTo>
                  <a:lnTo>
                    <a:pt x="23" y="158"/>
                  </a:lnTo>
                  <a:lnTo>
                    <a:pt x="32" y="176"/>
                  </a:lnTo>
                  <a:lnTo>
                    <a:pt x="45" y="190"/>
                  </a:lnTo>
                  <a:lnTo>
                    <a:pt x="60" y="203"/>
                  </a:lnTo>
                  <a:lnTo>
                    <a:pt x="77" y="212"/>
                  </a:lnTo>
                  <a:lnTo>
                    <a:pt x="96" y="218"/>
                  </a:lnTo>
                  <a:lnTo>
                    <a:pt x="117" y="220"/>
                  </a:lnTo>
                  <a:lnTo>
                    <a:pt x="117" y="220"/>
                  </a:lnTo>
                  <a:lnTo>
                    <a:pt x="138" y="218"/>
                  </a:lnTo>
                  <a:lnTo>
                    <a:pt x="157" y="212"/>
                  </a:lnTo>
                  <a:lnTo>
                    <a:pt x="174" y="203"/>
                  </a:lnTo>
                  <a:lnTo>
                    <a:pt x="189" y="190"/>
                  </a:lnTo>
                  <a:lnTo>
                    <a:pt x="201" y="176"/>
                  </a:lnTo>
                  <a:lnTo>
                    <a:pt x="210" y="158"/>
                  </a:lnTo>
                  <a:lnTo>
                    <a:pt x="216" y="139"/>
                  </a:lnTo>
                  <a:lnTo>
                    <a:pt x="218" y="120"/>
                  </a:lnTo>
                  <a:lnTo>
                    <a:pt x="218" y="120"/>
                  </a:lnTo>
                  <a:lnTo>
                    <a:pt x="216" y="99"/>
                  </a:lnTo>
                  <a:lnTo>
                    <a:pt x="210" y="80"/>
                  </a:lnTo>
                  <a:lnTo>
                    <a:pt x="201" y="63"/>
                  </a:lnTo>
                  <a:lnTo>
                    <a:pt x="189" y="48"/>
                  </a:lnTo>
                  <a:lnTo>
                    <a:pt x="174" y="35"/>
                  </a:lnTo>
                  <a:lnTo>
                    <a:pt x="157" y="25"/>
                  </a:lnTo>
                  <a:lnTo>
                    <a:pt x="138" y="19"/>
                  </a:lnTo>
                  <a:lnTo>
                    <a:pt x="117" y="18"/>
                  </a:lnTo>
                  <a:lnTo>
                    <a:pt x="117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7" name="Freeform 184"/>
            <p:cNvSpPr>
              <a:spLocks/>
            </p:cNvSpPr>
            <p:nvPr/>
          </p:nvSpPr>
          <p:spPr bwMode="auto">
            <a:xfrm>
              <a:off x="10551865" y="3810417"/>
              <a:ext cx="71438" cy="74613"/>
            </a:xfrm>
            <a:custGeom>
              <a:avLst/>
              <a:gdLst>
                <a:gd name="T0" fmla="*/ 45 w 45"/>
                <a:gd name="T1" fmla="*/ 25 h 47"/>
                <a:gd name="T2" fmla="*/ 45 w 45"/>
                <a:gd name="T3" fmla="*/ 25 h 47"/>
                <a:gd name="T4" fmla="*/ 43 w 45"/>
                <a:gd name="T5" fmla="*/ 32 h 47"/>
                <a:gd name="T6" fmla="*/ 37 w 45"/>
                <a:gd name="T7" fmla="*/ 40 h 47"/>
                <a:gd name="T8" fmla="*/ 32 w 45"/>
                <a:gd name="T9" fmla="*/ 45 h 47"/>
                <a:gd name="T10" fmla="*/ 22 w 45"/>
                <a:gd name="T11" fmla="*/ 47 h 47"/>
                <a:gd name="T12" fmla="*/ 22 w 45"/>
                <a:gd name="T13" fmla="*/ 47 h 47"/>
                <a:gd name="T14" fmla="*/ 13 w 45"/>
                <a:gd name="T15" fmla="*/ 45 h 47"/>
                <a:gd name="T16" fmla="*/ 5 w 45"/>
                <a:gd name="T17" fmla="*/ 40 h 47"/>
                <a:gd name="T18" fmla="*/ 1 w 45"/>
                <a:gd name="T19" fmla="*/ 32 h 47"/>
                <a:gd name="T20" fmla="*/ 0 w 45"/>
                <a:gd name="T21" fmla="*/ 25 h 47"/>
                <a:gd name="T22" fmla="*/ 0 w 45"/>
                <a:gd name="T23" fmla="*/ 25 h 47"/>
                <a:gd name="T24" fmla="*/ 1 w 45"/>
                <a:gd name="T25" fmla="*/ 15 h 47"/>
                <a:gd name="T26" fmla="*/ 5 w 45"/>
                <a:gd name="T27" fmla="*/ 8 h 47"/>
                <a:gd name="T28" fmla="*/ 13 w 45"/>
                <a:gd name="T29" fmla="*/ 2 h 47"/>
                <a:gd name="T30" fmla="*/ 22 w 45"/>
                <a:gd name="T31" fmla="*/ 0 h 47"/>
                <a:gd name="T32" fmla="*/ 22 w 45"/>
                <a:gd name="T33" fmla="*/ 0 h 47"/>
                <a:gd name="T34" fmla="*/ 32 w 45"/>
                <a:gd name="T35" fmla="*/ 2 h 47"/>
                <a:gd name="T36" fmla="*/ 37 w 45"/>
                <a:gd name="T37" fmla="*/ 8 h 47"/>
                <a:gd name="T38" fmla="*/ 43 w 45"/>
                <a:gd name="T39" fmla="*/ 15 h 47"/>
                <a:gd name="T40" fmla="*/ 45 w 45"/>
                <a:gd name="T41" fmla="*/ 25 h 47"/>
                <a:gd name="T42" fmla="*/ 45 w 45"/>
                <a:gd name="T43" fmla="*/ 2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7">
                  <a:moveTo>
                    <a:pt x="45" y="25"/>
                  </a:moveTo>
                  <a:lnTo>
                    <a:pt x="45" y="25"/>
                  </a:lnTo>
                  <a:lnTo>
                    <a:pt x="43" y="32"/>
                  </a:lnTo>
                  <a:lnTo>
                    <a:pt x="37" y="40"/>
                  </a:lnTo>
                  <a:lnTo>
                    <a:pt x="32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3" y="45"/>
                  </a:lnTo>
                  <a:lnTo>
                    <a:pt x="5" y="40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7" y="8"/>
                  </a:lnTo>
                  <a:lnTo>
                    <a:pt x="43" y="15"/>
                  </a:lnTo>
                  <a:lnTo>
                    <a:pt x="45" y="25"/>
                  </a:lnTo>
                  <a:lnTo>
                    <a:pt x="45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8" name="Freeform 185"/>
            <p:cNvSpPr>
              <a:spLocks/>
            </p:cNvSpPr>
            <p:nvPr/>
          </p:nvSpPr>
          <p:spPr bwMode="auto">
            <a:xfrm>
              <a:off x="10572503" y="3850105"/>
              <a:ext cx="26988" cy="74613"/>
            </a:xfrm>
            <a:custGeom>
              <a:avLst/>
              <a:gdLst>
                <a:gd name="T0" fmla="*/ 17 w 17"/>
                <a:gd name="T1" fmla="*/ 47 h 47"/>
                <a:gd name="T2" fmla="*/ 0 w 17"/>
                <a:gd name="T3" fmla="*/ 47 h 47"/>
                <a:gd name="T4" fmla="*/ 0 w 17"/>
                <a:gd name="T5" fmla="*/ 0 h 47"/>
                <a:gd name="T6" fmla="*/ 17 w 17"/>
                <a:gd name="T7" fmla="*/ 0 h 47"/>
                <a:gd name="T8" fmla="*/ 17 w 17"/>
                <a:gd name="T9" fmla="*/ 47 h 47"/>
                <a:gd name="T10" fmla="*/ 17 w 17"/>
                <a:gd name="T11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7">
                  <a:moveTo>
                    <a:pt x="17" y="47"/>
                  </a:moveTo>
                  <a:lnTo>
                    <a:pt x="0" y="4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47"/>
                  </a:lnTo>
                  <a:lnTo>
                    <a:pt x="17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19" name="Freeform 186"/>
            <p:cNvSpPr>
              <a:spLocks/>
            </p:cNvSpPr>
            <p:nvPr/>
          </p:nvSpPr>
          <p:spPr bwMode="auto">
            <a:xfrm>
              <a:off x="10551865" y="4312067"/>
              <a:ext cx="71438" cy="71438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1 w 45"/>
                <a:gd name="T5" fmla="*/ 13 h 45"/>
                <a:gd name="T6" fmla="*/ 5 w 45"/>
                <a:gd name="T7" fmla="*/ 6 h 45"/>
                <a:gd name="T8" fmla="*/ 13 w 45"/>
                <a:gd name="T9" fmla="*/ 0 h 45"/>
                <a:gd name="T10" fmla="*/ 22 w 45"/>
                <a:gd name="T11" fmla="*/ 0 h 45"/>
                <a:gd name="T12" fmla="*/ 22 w 45"/>
                <a:gd name="T13" fmla="*/ 0 h 45"/>
                <a:gd name="T14" fmla="*/ 32 w 45"/>
                <a:gd name="T15" fmla="*/ 0 h 45"/>
                <a:gd name="T16" fmla="*/ 37 w 45"/>
                <a:gd name="T17" fmla="*/ 6 h 45"/>
                <a:gd name="T18" fmla="*/ 43 w 45"/>
                <a:gd name="T19" fmla="*/ 13 h 45"/>
                <a:gd name="T20" fmla="*/ 45 w 45"/>
                <a:gd name="T21" fmla="*/ 23 h 45"/>
                <a:gd name="T22" fmla="*/ 45 w 45"/>
                <a:gd name="T23" fmla="*/ 23 h 45"/>
                <a:gd name="T24" fmla="*/ 43 w 45"/>
                <a:gd name="T25" fmla="*/ 30 h 45"/>
                <a:gd name="T26" fmla="*/ 37 w 45"/>
                <a:gd name="T27" fmla="*/ 38 h 45"/>
                <a:gd name="T28" fmla="*/ 32 w 45"/>
                <a:gd name="T29" fmla="*/ 44 h 45"/>
                <a:gd name="T30" fmla="*/ 22 w 45"/>
                <a:gd name="T31" fmla="*/ 45 h 45"/>
                <a:gd name="T32" fmla="*/ 22 w 45"/>
                <a:gd name="T33" fmla="*/ 45 h 45"/>
                <a:gd name="T34" fmla="*/ 13 w 45"/>
                <a:gd name="T35" fmla="*/ 44 h 45"/>
                <a:gd name="T36" fmla="*/ 5 w 45"/>
                <a:gd name="T37" fmla="*/ 38 h 45"/>
                <a:gd name="T38" fmla="*/ 1 w 45"/>
                <a:gd name="T39" fmla="*/ 30 h 45"/>
                <a:gd name="T40" fmla="*/ 0 w 45"/>
                <a:gd name="T41" fmla="*/ 23 h 45"/>
                <a:gd name="T42" fmla="*/ 0 w 45"/>
                <a:gd name="T4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lnTo>
                    <a:pt x="0" y="23"/>
                  </a:lnTo>
                  <a:lnTo>
                    <a:pt x="1" y="13"/>
                  </a:lnTo>
                  <a:lnTo>
                    <a:pt x="5" y="6"/>
                  </a:lnTo>
                  <a:lnTo>
                    <a:pt x="13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37" y="6"/>
                  </a:lnTo>
                  <a:lnTo>
                    <a:pt x="43" y="13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3" y="30"/>
                  </a:lnTo>
                  <a:lnTo>
                    <a:pt x="37" y="38"/>
                  </a:lnTo>
                  <a:lnTo>
                    <a:pt x="32" y="44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13" y="44"/>
                  </a:lnTo>
                  <a:lnTo>
                    <a:pt x="5" y="38"/>
                  </a:lnTo>
                  <a:lnTo>
                    <a:pt x="1" y="3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20" name="Freeform 187"/>
            <p:cNvSpPr>
              <a:spLocks/>
            </p:cNvSpPr>
            <p:nvPr/>
          </p:nvSpPr>
          <p:spPr bwMode="auto">
            <a:xfrm>
              <a:off x="10572503" y="4272380"/>
              <a:ext cx="26988" cy="76200"/>
            </a:xfrm>
            <a:custGeom>
              <a:avLst/>
              <a:gdLst>
                <a:gd name="T0" fmla="*/ 17 w 17"/>
                <a:gd name="T1" fmla="*/ 48 h 48"/>
                <a:gd name="T2" fmla="*/ 0 w 17"/>
                <a:gd name="T3" fmla="*/ 48 h 48"/>
                <a:gd name="T4" fmla="*/ 0 w 17"/>
                <a:gd name="T5" fmla="*/ 0 h 48"/>
                <a:gd name="T6" fmla="*/ 17 w 17"/>
                <a:gd name="T7" fmla="*/ 0 h 48"/>
                <a:gd name="T8" fmla="*/ 17 w 17"/>
                <a:gd name="T9" fmla="*/ 48 h 48"/>
                <a:gd name="T10" fmla="*/ 17 w 17"/>
                <a:gd name="T1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8">
                  <a:moveTo>
                    <a:pt x="17" y="48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17" y="0"/>
                  </a:lnTo>
                  <a:lnTo>
                    <a:pt x="17" y="48"/>
                  </a:lnTo>
                  <a:lnTo>
                    <a:pt x="17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21" name="Freeform 188"/>
            <p:cNvSpPr>
              <a:spLocks/>
            </p:cNvSpPr>
            <p:nvPr/>
          </p:nvSpPr>
          <p:spPr bwMode="auto">
            <a:xfrm>
              <a:off x="10801103" y="4059655"/>
              <a:ext cx="71438" cy="74613"/>
            </a:xfrm>
            <a:custGeom>
              <a:avLst/>
              <a:gdLst>
                <a:gd name="T0" fmla="*/ 22 w 45"/>
                <a:gd name="T1" fmla="*/ 47 h 47"/>
                <a:gd name="T2" fmla="*/ 22 w 45"/>
                <a:gd name="T3" fmla="*/ 47 h 47"/>
                <a:gd name="T4" fmla="*/ 13 w 45"/>
                <a:gd name="T5" fmla="*/ 46 h 47"/>
                <a:gd name="T6" fmla="*/ 5 w 45"/>
                <a:gd name="T7" fmla="*/ 40 h 47"/>
                <a:gd name="T8" fmla="*/ 1 w 45"/>
                <a:gd name="T9" fmla="*/ 32 h 47"/>
                <a:gd name="T10" fmla="*/ 0 w 45"/>
                <a:gd name="T11" fmla="*/ 25 h 47"/>
                <a:gd name="T12" fmla="*/ 0 w 45"/>
                <a:gd name="T13" fmla="*/ 25 h 47"/>
                <a:gd name="T14" fmla="*/ 1 w 45"/>
                <a:gd name="T15" fmla="*/ 15 h 47"/>
                <a:gd name="T16" fmla="*/ 5 w 45"/>
                <a:gd name="T17" fmla="*/ 8 h 47"/>
                <a:gd name="T18" fmla="*/ 13 w 45"/>
                <a:gd name="T19" fmla="*/ 2 h 47"/>
                <a:gd name="T20" fmla="*/ 22 w 45"/>
                <a:gd name="T21" fmla="*/ 0 h 47"/>
                <a:gd name="T22" fmla="*/ 22 w 45"/>
                <a:gd name="T23" fmla="*/ 0 h 47"/>
                <a:gd name="T24" fmla="*/ 32 w 45"/>
                <a:gd name="T25" fmla="*/ 2 h 47"/>
                <a:gd name="T26" fmla="*/ 39 w 45"/>
                <a:gd name="T27" fmla="*/ 8 h 47"/>
                <a:gd name="T28" fmla="*/ 43 w 45"/>
                <a:gd name="T29" fmla="*/ 15 h 47"/>
                <a:gd name="T30" fmla="*/ 45 w 45"/>
                <a:gd name="T31" fmla="*/ 25 h 47"/>
                <a:gd name="T32" fmla="*/ 45 w 45"/>
                <a:gd name="T33" fmla="*/ 25 h 47"/>
                <a:gd name="T34" fmla="*/ 43 w 45"/>
                <a:gd name="T35" fmla="*/ 32 h 47"/>
                <a:gd name="T36" fmla="*/ 39 w 45"/>
                <a:gd name="T37" fmla="*/ 40 h 47"/>
                <a:gd name="T38" fmla="*/ 32 w 45"/>
                <a:gd name="T39" fmla="*/ 46 h 47"/>
                <a:gd name="T40" fmla="*/ 22 w 45"/>
                <a:gd name="T41" fmla="*/ 47 h 47"/>
                <a:gd name="T42" fmla="*/ 22 w 45"/>
                <a:gd name="T4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7">
                  <a:moveTo>
                    <a:pt x="22" y="47"/>
                  </a:moveTo>
                  <a:lnTo>
                    <a:pt x="22" y="47"/>
                  </a:lnTo>
                  <a:lnTo>
                    <a:pt x="13" y="46"/>
                  </a:lnTo>
                  <a:lnTo>
                    <a:pt x="5" y="40"/>
                  </a:lnTo>
                  <a:lnTo>
                    <a:pt x="1" y="3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5"/>
                  </a:lnTo>
                  <a:lnTo>
                    <a:pt x="5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5"/>
                  </a:lnTo>
                  <a:lnTo>
                    <a:pt x="45" y="25"/>
                  </a:lnTo>
                  <a:lnTo>
                    <a:pt x="45" y="25"/>
                  </a:lnTo>
                  <a:lnTo>
                    <a:pt x="43" y="32"/>
                  </a:lnTo>
                  <a:lnTo>
                    <a:pt x="39" y="40"/>
                  </a:lnTo>
                  <a:lnTo>
                    <a:pt x="32" y="46"/>
                  </a:lnTo>
                  <a:lnTo>
                    <a:pt x="22" y="47"/>
                  </a:lnTo>
                  <a:lnTo>
                    <a:pt x="22" y="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22" name="Freeform 189"/>
            <p:cNvSpPr>
              <a:spLocks/>
            </p:cNvSpPr>
            <p:nvPr/>
          </p:nvSpPr>
          <p:spPr bwMode="auto">
            <a:xfrm>
              <a:off x="10761415" y="4083467"/>
              <a:ext cx="74613" cy="26988"/>
            </a:xfrm>
            <a:custGeom>
              <a:avLst/>
              <a:gdLst>
                <a:gd name="T0" fmla="*/ 47 w 47"/>
                <a:gd name="T1" fmla="*/ 17 h 17"/>
                <a:gd name="T2" fmla="*/ 0 w 47"/>
                <a:gd name="T3" fmla="*/ 17 h 17"/>
                <a:gd name="T4" fmla="*/ 0 w 47"/>
                <a:gd name="T5" fmla="*/ 0 h 17"/>
                <a:gd name="T6" fmla="*/ 47 w 47"/>
                <a:gd name="T7" fmla="*/ 0 h 17"/>
                <a:gd name="T8" fmla="*/ 47 w 47"/>
                <a:gd name="T9" fmla="*/ 17 h 17"/>
                <a:gd name="T10" fmla="*/ 47 w 47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7">
                  <a:moveTo>
                    <a:pt x="47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23" name="Freeform 190"/>
            <p:cNvSpPr>
              <a:spLocks/>
            </p:cNvSpPr>
            <p:nvPr/>
          </p:nvSpPr>
          <p:spPr bwMode="auto">
            <a:xfrm>
              <a:off x="10301040" y="4059655"/>
              <a:ext cx="73025" cy="74613"/>
            </a:xfrm>
            <a:custGeom>
              <a:avLst/>
              <a:gdLst>
                <a:gd name="T0" fmla="*/ 23 w 46"/>
                <a:gd name="T1" fmla="*/ 0 h 47"/>
                <a:gd name="T2" fmla="*/ 23 w 46"/>
                <a:gd name="T3" fmla="*/ 0 h 47"/>
                <a:gd name="T4" fmla="*/ 31 w 46"/>
                <a:gd name="T5" fmla="*/ 2 h 47"/>
                <a:gd name="T6" fmla="*/ 38 w 46"/>
                <a:gd name="T7" fmla="*/ 8 h 47"/>
                <a:gd name="T8" fmla="*/ 44 w 46"/>
                <a:gd name="T9" fmla="*/ 15 h 47"/>
                <a:gd name="T10" fmla="*/ 46 w 46"/>
                <a:gd name="T11" fmla="*/ 25 h 47"/>
                <a:gd name="T12" fmla="*/ 46 w 46"/>
                <a:gd name="T13" fmla="*/ 25 h 47"/>
                <a:gd name="T14" fmla="*/ 44 w 46"/>
                <a:gd name="T15" fmla="*/ 32 h 47"/>
                <a:gd name="T16" fmla="*/ 38 w 46"/>
                <a:gd name="T17" fmla="*/ 40 h 47"/>
                <a:gd name="T18" fmla="*/ 31 w 46"/>
                <a:gd name="T19" fmla="*/ 46 h 47"/>
                <a:gd name="T20" fmla="*/ 23 w 46"/>
                <a:gd name="T21" fmla="*/ 47 h 47"/>
                <a:gd name="T22" fmla="*/ 23 w 46"/>
                <a:gd name="T23" fmla="*/ 47 h 47"/>
                <a:gd name="T24" fmla="*/ 14 w 46"/>
                <a:gd name="T25" fmla="*/ 46 h 47"/>
                <a:gd name="T26" fmla="*/ 6 w 46"/>
                <a:gd name="T27" fmla="*/ 40 h 47"/>
                <a:gd name="T28" fmla="*/ 0 w 46"/>
                <a:gd name="T29" fmla="*/ 32 h 47"/>
                <a:gd name="T30" fmla="*/ 0 w 46"/>
                <a:gd name="T31" fmla="*/ 25 h 47"/>
                <a:gd name="T32" fmla="*/ 0 w 46"/>
                <a:gd name="T33" fmla="*/ 25 h 47"/>
                <a:gd name="T34" fmla="*/ 0 w 46"/>
                <a:gd name="T35" fmla="*/ 15 h 47"/>
                <a:gd name="T36" fmla="*/ 6 w 46"/>
                <a:gd name="T37" fmla="*/ 8 h 47"/>
                <a:gd name="T38" fmla="*/ 14 w 46"/>
                <a:gd name="T39" fmla="*/ 2 h 47"/>
                <a:gd name="T40" fmla="*/ 23 w 46"/>
                <a:gd name="T41" fmla="*/ 0 h 47"/>
                <a:gd name="T42" fmla="*/ 23 w 46"/>
                <a:gd name="T4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47">
                  <a:moveTo>
                    <a:pt x="23" y="0"/>
                  </a:moveTo>
                  <a:lnTo>
                    <a:pt x="23" y="0"/>
                  </a:lnTo>
                  <a:lnTo>
                    <a:pt x="31" y="2"/>
                  </a:lnTo>
                  <a:lnTo>
                    <a:pt x="38" y="8"/>
                  </a:lnTo>
                  <a:lnTo>
                    <a:pt x="44" y="15"/>
                  </a:lnTo>
                  <a:lnTo>
                    <a:pt x="46" y="25"/>
                  </a:lnTo>
                  <a:lnTo>
                    <a:pt x="46" y="25"/>
                  </a:lnTo>
                  <a:lnTo>
                    <a:pt x="44" y="32"/>
                  </a:lnTo>
                  <a:lnTo>
                    <a:pt x="38" y="40"/>
                  </a:lnTo>
                  <a:lnTo>
                    <a:pt x="31" y="46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14" y="46"/>
                  </a:lnTo>
                  <a:lnTo>
                    <a:pt x="6" y="4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15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24" name="Freeform 191"/>
            <p:cNvSpPr>
              <a:spLocks/>
            </p:cNvSpPr>
            <p:nvPr/>
          </p:nvSpPr>
          <p:spPr bwMode="auto">
            <a:xfrm>
              <a:off x="10337553" y="4083467"/>
              <a:ext cx="74613" cy="26988"/>
            </a:xfrm>
            <a:custGeom>
              <a:avLst/>
              <a:gdLst>
                <a:gd name="T0" fmla="*/ 47 w 47"/>
                <a:gd name="T1" fmla="*/ 17 h 17"/>
                <a:gd name="T2" fmla="*/ 0 w 47"/>
                <a:gd name="T3" fmla="*/ 17 h 17"/>
                <a:gd name="T4" fmla="*/ 0 w 47"/>
                <a:gd name="T5" fmla="*/ 0 h 17"/>
                <a:gd name="T6" fmla="*/ 47 w 47"/>
                <a:gd name="T7" fmla="*/ 0 h 17"/>
                <a:gd name="T8" fmla="*/ 47 w 47"/>
                <a:gd name="T9" fmla="*/ 17 h 17"/>
                <a:gd name="T10" fmla="*/ 47 w 47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7">
                  <a:moveTo>
                    <a:pt x="47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47" y="0"/>
                  </a:lnTo>
                  <a:lnTo>
                    <a:pt x="47" y="17"/>
                  </a:lnTo>
                  <a:lnTo>
                    <a:pt x="4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25" name="Freeform 192"/>
            <p:cNvSpPr>
              <a:spLocks/>
            </p:cNvSpPr>
            <p:nvPr/>
          </p:nvSpPr>
          <p:spPr bwMode="auto">
            <a:xfrm>
              <a:off x="10701090" y="3912017"/>
              <a:ext cx="73025" cy="73025"/>
            </a:xfrm>
            <a:custGeom>
              <a:avLst/>
              <a:gdLst>
                <a:gd name="T0" fmla="*/ 12 w 46"/>
                <a:gd name="T1" fmla="*/ 46 h 46"/>
                <a:gd name="T2" fmla="*/ 0 w 46"/>
                <a:gd name="T3" fmla="*/ 34 h 46"/>
                <a:gd name="T4" fmla="*/ 32 w 46"/>
                <a:gd name="T5" fmla="*/ 0 h 46"/>
                <a:gd name="T6" fmla="*/ 46 w 46"/>
                <a:gd name="T7" fmla="*/ 12 h 46"/>
                <a:gd name="T8" fmla="*/ 12 w 46"/>
                <a:gd name="T9" fmla="*/ 46 h 46"/>
                <a:gd name="T10" fmla="*/ 12 w 46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12" y="46"/>
                  </a:moveTo>
                  <a:lnTo>
                    <a:pt x="0" y="34"/>
                  </a:lnTo>
                  <a:lnTo>
                    <a:pt x="32" y="0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2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26" name="Freeform 193"/>
            <p:cNvSpPr>
              <a:spLocks/>
            </p:cNvSpPr>
            <p:nvPr/>
          </p:nvSpPr>
          <p:spPr bwMode="auto">
            <a:xfrm>
              <a:off x="10401053" y="4213642"/>
              <a:ext cx="71438" cy="68263"/>
            </a:xfrm>
            <a:custGeom>
              <a:avLst/>
              <a:gdLst>
                <a:gd name="T0" fmla="*/ 11 w 45"/>
                <a:gd name="T1" fmla="*/ 43 h 43"/>
                <a:gd name="T2" fmla="*/ 0 w 45"/>
                <a:gd name="T3" fmla="*/ 32 h 43"/>
                <a:gd name="T4" fmla="*/ 34 w 45"/>
                <a:gd name="T5" fmla="*/ 0 h 43"/>
                <a:gd name="T6" fmla="*/ 45 w 45"/>
                <a:gd name="T7" fmla="*/ 11 h 43"/>
                <a:gd name="T8" fmla="*/ 11 w 45"/>
                <a:gd name="T9" fmla="*/ 43 h 43"/>
                <a:gd name="T10" fmla="*/ 11 w 45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3">
                  <a:moveTo>
                    <a:pt x="11" y="43"/>
                  </a:moveTo>
                  <a:lnTo>
                    <a:pt x="0" y="32"/>
                  </a:lnTo>
                  <a:lnTo>
                    <a:pt x="34" y="0"/>
                  </a:lnTo>
                  <a:lnTo>
                    <a:pt x="45" y="11"/>
                  </a:lnTo>
                  <a:lnTo>
                    <a:pt x="11" y="43"/>
                  </a:lnTo>
                  <a:lnTo>
                    <a:pt x="11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27" name="Freeform 194"/>
            <p:cNvSpPr>
              <a:spLocks/>
            </p:cNvSpPr>
            <p:nvPr/>
          </p:nvSpPr>
          <p:spPr bwMode="auto">
            <a:xfrm>
              <a:off x="10701090" y="4213642"/>
              <a:ext cx="73025" cy="68263"/>
            </a:xfrm>
            <a:custGeom>
              <a:avLst/>
              <a:gdLst>
                <a:gd name="T0" fmla="*/ 32 w 46"/>
                <a:gd name="T1" fmla="*/ 43 h 43"/>
                <a:gd name="T2" fmla="*/ 0 w 46"/>
                <a:gd name="T3" fmla="*/ 11 h 43"/>
                <a:gd name="T4" fmla="*/ 12 w 46"/>
                <a:gd name="T5" fmla="*/ 0 h 43"/>
                <a:gd name="T6" fmla="*/ 46 w 46"/>
                <a:gd name="T7" fmla="*/ 32 h 43"/>
                <a:gd name="T8" fmla="*/ 32 w 46"/>
                <a:gd name="T9" fmla="*/ 43 h 43"/>
                <a:gd name="T10" fmla="*/ 32 w 46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3">
                  <a:moveTo>
                    <a:pt x="32" y="43"/>
                  </a:moveTo>
                  <a:lnTo>
                    <a:pt x="0" y="11"/>
                  </a:lnTo>
                  <a:lnTo>
                    <a:pt x="12" y="0"/>
                  </a:lnTo>
                  <a:lnTo>
                    <a:pt x="46" y="32"/>
                  </a:lnTo>
                  <a:lnTo>
                    <a:pt x="32" y="43"/>
                  </a:lnTo>
                  <a:lnTo>
                    <a:pt x="32" y="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28" name="Freeform 195"/>
            <p:cNvSpPr>
              <a:spLocks/>
            </p:cNvSpPr>
            <p:nvPr/>
          </p:nvSpPr>
          <p:spPr bwMode="auto">
            <a:xfrm>
              <a:off x="10401053" y="3912017"/>
              <a:ext cx="71438" cy="73025"/>
            </a:xfrm>
            <a:custGeom>
              <a:avLst/>
              <a:gdLst>
                <a:gd name="T0" fmla="*/ 34 w 45"/>
                <a:gd name="T1" fmla="*/ 46 h 46"/>
                <a:gd name="T2" fmla="*/ 0 w 45"/>
                <a:gd name="T3" fmla="*/ 12 h 46"/>
                <a:gd name="T4" fmla="*/ 11 w 45"/>
                <a:gd name="T5" fmla="*/ 0 h 46"/>
                <a:gd name="T6" fmla="*/ 45 w 45"/>
                <a:gd name="T7" fmla="*/ 34 h 46"/>
                <a:gd name="T8" fmla="*/ 34 w 45"/>
                <a:gd name="T9" fmla="*/ 46 h 46"/>
                <a:gd name="T10" fmla="*/ 34 w 45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6">
                  <a:moveTo>
                    <a:pt x="34" y="46"/>
                  </a:moveTo>
                  <a:lnTo>
                    <a:pt x="0" y="12"/>
                  </a:lnTo>
                  <a:lnTo>
                    <a:pt x="11" y="0"/>
                  </a:lnTo>
                  <a:lnTo>
                    <a:pt x="45" y="34"/>
                  </a:lnTo>
                  <a:lnTo>
                    <a:pt x="34" y="46"/>
                  </a:lnTo>
                  <a:lnTo>
                    <a:pt x="34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29" name="Freeform 196"/>
            <p:cNvSpPr>
              <a:spLocks/>
            </p:cNvSpPr>
            <p:nvPr/>
          </p:nvSpPr>
          <p:spPr bwMode="auto">
            <a:xfrm>
              <a:off x="10724903" y="3885030"/>
              <a:ext cx="76200" cy="73025"/>
            </a:xfrm>
            <a:custGeom>
              <a:avLst/>
              <a:gdLst>
                <a:gd name="T0" fmla="*/ 40 w 48"/>
                <a:gd name="T1" fmla="*/ 40 h 46"/>
                <a:gd name="T2" fmla="*/ 40 w 48"/>
                <a:gd name="T3" fmla="*/ 40 h 46"/>
                <a:gd name="T4" fmla="*/ 32 w 48"/>
                <a:gd name="T5" fmla="*/ 44 h 46"/>
                <a:gd name="T6" fmla="*/ 25 w 48"/>
                <a:gd name="T7" fmla="*/ 46 h 46"/>
                <a:gd name="T8" fmla="*/ 15 w 48"/>
                <a:gd name="T9" fmla="*/ 44 h 46"/>
                <a:gd name="T10" fmla="*/ 8 w 48"/>
                <a:gd name="T11" fmla="*/ 40 h 46"/>
                <a:gd name="T12" fmla="*/ 8 w 48"/>
                <a:gd name="T13" fmla="*/ 40 h 46"/>
                <a:gd name="T14" fmla="*/ 2 w 48"/>
                <a:gd name="T15" fmla="*/ 31 h 46"/>
                <a:gd name="T16" fmla="*/ 0 w 48"/>
                <a:gd name="T17" fmla="*/ 23 h 46"/>
                <a:gd name="T18" fmla="*/ 2 w 48"/>
                <a:gd name="T19" fmla="*/ 14 h 46"/>
                <a:gd name="T20" fmla="*/ 8 w 48"/>
                <a:gd name="T21" fmla="*/ 6 h 46"/>
                <a:gd name="T22" fmla="*/ 8 w 48"/>
                <a:gd name="T23" fmla="*/ 6 h 46"/>
                <a:gd name="T24" fmla="*/ 15 w 48"/>
                <a:gd name="T25" fmla="*/ 2 h 46"/>
                <a:gd name="T26" fmla="*/ 25 w 48"/>
                <a:gd name="T27" fmla="*/ 0 h 46"/>
                <a:gd name="T28" fmla="*/ 32 w 48"/>
                <a:gd name="T29" fmla="*/ 2 h 46"/>
                <a:gd name="T30" fmla="*/ 40 w 48"/>
                <a:gd name="T31" fmla="*/ 6 h 46"/>
                <a:gd name="T32" fmla="*/ 40 w 48"/>
                <a:gd name="T33" fmla="*/ 6 h 46"/>
                <a:gd name="T34" fmla="*/ 46 w 48"/>
                <a:gd name="T35" fmla="*/ 14 h 46"/>
                <a:gd name="T36" fmla="*/ 48 w 48"/>
                <a:gd name="T37" fmla="*/ 23 h 46"/>
                <a:gd name="T38" fmla="*/ 46 w 48"/>
                <a:gd name="T39" fmla="*/ 31 h 46"/>
                <a:gd name="T40" fmla="*/ 40 w 48"/>
                <a:gd name="T41" fmla="*/ 40 h 46"/>
                <a:gd name="T42" fmla="*/ 40 w 48"/>
                <a:gd name="T43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6">
                  <a:moveTo>
                    <a:pt x="40" y="40"/>
                  </a:moveTo>
                  <a:lnTo>
                    <a:pt x="40" y="40"/>
                  </a:lnTo>
                  <a:lnTo>
                    <a:pt x="32" y="44"/>
                  </a:lnTo>
                  <a:lnTo>
                    <a:pt x="25" y="46"/>
                  </a:lnTo>
                  <a:lnTo>
                    <a:pt x="15" y="44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8" y="6"/>
                  </a:lnTo>
                  <a:lnTo>
                    <a:pt x="8" y="6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3"/>
                  </a:lnTo>
                  <a:lnTo>
                    <a:pt x="46" y="31"/>
                  </a:lnTo>
                  <a:lnTo>
                    <a:pt x="40" y="4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30" name="Freeform 197"/>
            <p:cNvSpPr>
              <a:spLocks/>
            </p:cNvSpPr>
            <p:nvPr/>
          </p:nvSpPr>
          <p:spPr bwMode="auto">
            <a:xfrm>
              <a:off x="10374065" y="4237455"/>
              <a:ext cx="71438" cy="74613"/>
            </a:xfrm>
            <a:custGeom>
              <a:avLst/>
              <a:gdLst>
                <a:gd name="T0" fmla="*/ 6 w 45"/>
                <a:gd name="T1" fmla="*/ 7 h 47"/>
                <a:gd name="T2" fmla="*/ 6 w 45"/>
                <a:gd name="T3" fmla="*/ 7 h 47"/>
                <a:gd name="T4" fmla="*/ 13 w 45"/>
                <a:gd name="T5" fmla="*/ 2 h 47"/>
                <a:gd name="T6" fmla="*/ 23 w 45"/>
                <a:gd name="T7" fmla="*/ 0 h 47"/>
                <a:gd name="T8" fmla="*/ 32 w 45"/>
                <a:gd name="T9" fmla="*/ 2 h 47"/>
                <a:gd name="T10" fmla="*/ 40 w 45"/>
                <a:gd name="T11" fmla="*/ 7 h 47"/>
                <a:gd name="T12" fmla="*/ 40 w 45"/>
                <a:gd name="T13" fmla="*/ 7 h 47"/>
                <a:gd name="T14" fmla="*/ 43 w 45"/>
                <a:gd name="T15" fmla="*/ 15 h 47"/>
                <a:gd name="T16" fmla="*/ 45 w 45"/>
                <a:gd name="T17" fmla="*/ 22 h 47"/>
                <a:gd name="T18" fmla="*/ 43 w 45"/>
                <a:gd name="T19" fmla="*/ 32 h 47"/>
                <a:gd name="T20" fmla="*/ 40 w 45"/>
                <a:gd name="T21" fmla="*/ 39 h 47"/>
                <a:gd name="T22" fmla="*/ 40 w 45"/>
                <a:gd name="T23" fmla="*/ 39 h 47"/>
                <a:gd name="T24" fmla="*/ 32 w 45"/>
                <a:gd name="T25" fmla="*/ 45 h 47"/>
                <a:gd name="T26" fmla="*/ 23 w 45"/>
                <a:gd name="T27" fmla="*/ 47 h 47"/>
                <a:gd name="T28" fmla="*/ 13 w 45"/>
                <a:gd name="T29" fmla="*/ 45 h 47"/>
                <a:gd name="T30" fmla="*/ 6 w 45"/>
                <a:gd name="T31" fmla="*/ 39 h 47"/>
                <a:gd name="T32" fmla="*/ 6 w 45"/>
                <a:gd name="T33" fmla="*/ 39 h 47"/>
                <a:gd name="T34" fmla="*/ 2 w 45"/>
                <a:gd name="T35" fmla="*/ 32 h 47"/>
                <a:gd name="T36" fmla="*/ 0 w 45"/>
                <a:gd name="T37" fmla="*/ 22 h 47"/>
                <a:gd name="T38" fmla="*/ 2 w 45"/>
                <a:gd name="T39" fmla="*/ 15 h 47"/>
                <a:gd name="T40" fmla="*/ 6 w 45"/>
                <a:gd name="T41" fmla="*/ 7 h 47"/>
                <a:gd name="T42" fmla="*/ 6 w 45"/>
                <a:gd name="T43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7">
                  <a:moveTo>
                    <a:pt x="6" y="7"/>
                  </a:moveTo>
                  <a:lnTo>
                    <a:pt x="6" y="7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43" y="15"/>
                  </a:lnTo>
                  <a:lnTo>
                    <a:pt x="45" y="22"/>
                  </a:lnTo>
                  <a:lnTo>
                    <a:pt x="43" y="32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32" y="45"/>
                  </a:lnTo>
                  <a:lnTo>
                    <a:pt x="23" y="47"/>
                  </a:lnTo>
                  <a:lnTo>
                    <a:pt x="13" y="4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36" name="Freeform 198"/>
            <p:cNvSpPr>
              <a:spLocks/>
            </p:cNvSpPr>
            <p:nvPr/>
          </p:nvSpPr>
          <p:spPr bwMode="auto">
            <a:xfrm>
              <a:off x="10724903" y="4237455"/>
              <a:ext cx="76200" cy="74613"/>
            </a:xfrm>
            <a:custGeom>
              <a:avLst/>
              <a:gdLst>
                <a:gd name="T0" fmla="*/ 8 w 48"/>
                <a:gd name="T1" fmla="*/ 39 h 47"/>
                <a:gd name="T2" fmla="*/ 8 w 48"/>
                <a:gd name="T3" fmla="*/ 39 h 47"/>
                <a:gd name="T4" fmla="*/ 2 w 48"/>
                <a:gd name="T5" fmla="*/ 32 h 47"/>
                <a:gd name="T6" fmla="*/ 0 w 48"/>
                <a:gd name="T7" fmla="*/ 22 h 47"/>
                <a:gd name="T8" fmla="*/ 2 w 48"/>
                <a:gd name="T9" fmla="*/ 15 h 47"/>
                <a:gd name="T10" fmla="*/ 8 w 48"/>
                <a:gd name="T11" fmla="*/ 7 h 47"/>
                <a:gd name="T12" fmla="*/ 8 w 48"/>
                <a:gd name="T13" fmla="*/ 7 h 47"/>
                <a:gd name="T14" fmla="*/ 15 w 48"/>
                <a:gd name="T15" fmla="*/ 2 h 47"/>
                <a:gd name="T16" fmla="*/ 25 w 48"/>
                <a:gd name="T17" fmla="*/ 0 h 47"/>
                <a:gd name="T18" fmla="*/ 32 w 48"/>
                <a:gd name="T19" fmla="*/ 2 h 47"/>
                <a:gd name="T20" fmla="*/ 40 w 48"/>
                <a:gd name="T21" fmla="*/ 7 h 47"/>
                <a:gd name="T22" fmla="*/ 40 w 48"/>
                <a:gd name="T23" fmla="*/ 7 h 47"/>
                <a:gd name="T24" fmla="*/ 46 w 48"/>
                <a:gd name="T25" fmla="*/ 15 h 47"/>
                <a:gd name="T26" fmla="*/ 48 w 48"/>
                <a:gd name="T27" fmla="*/ 22 h 47"/>
                <a:gd name="T28" fmla="*/ 46 w 48"/>
                <a:gd name="T29" fmla="*/ 32 h 47"/>
                <a:gd name="T30" fmla="*/ 40 w 48"/>
                <a:gd name="T31" fmla="*/ 39 h 47"/>
                <a:gd name="T32" fmla="*/ 40 w 48"/>
                <a:gd name="T33" fmla="*/ 39 h 47"/>
                <a:gd name="T34" fmla="*/ 32 w 48"/>
                <a:gd name="T35" fmla="*/ 45 h 47"/>
                <a:gd name="T36" fmla="*/ 25 w 48"/>
                <a:gd name="T37" fmla="*/ 47 h 47"/>
                <a:gd name="T38" fmla="*/ 15 w 48"/>
                <a:gd name="T39" fmla="*/ 45 h 47"/>
                <a:gd name="T40" fmla="*/ 8 w 48"/>
                <a:gd name="T41" fmla="*/ 39 h 47"/>
                <a:gd name="T42" fmla="*/ 8 w 48"/>
                <a:gd name="T43" fmla="*/ 3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47">
                  <a:moveTo>
                    <a:pt x="8" y="39"/>
                  </a:moveTo>
                  <a:lnTo>
                    <a:pt x="8" y="39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2" y="15"/>
                  </a:lnTo>
                  <a:lnTo>
                    <a:pt x="8" y="7"/>
                  </a:lnTo>
                  <a:lnTo>
                    <a:pt x="8" y="7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32" y="2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46" y="15"/>
                  </a:lnTo>
                  <a:lnTo>
                    <a:pt x="48" y="22"/>
                  </a:lnTo>
                  <a:lnTo>
                    <a:pt x="46" y="32"/>
                  </a:lnTo>
                  <a:lnTo>
                    <a:pt x="40" y="39"/>
                  </a:lnTo>
                  <a:lnTo>
                    <a:pt x="40" y="39"/>
                  </a:lnTo>
                  <a:lnTo>
                    <a:pt x="32" y="45"/>
                  </a:lnTo>
                  <a:lnTo>
                    <a:pt x="25" y="47"/>
                  </a:lnTo>
                  <a:lnTo>
                    <a:pt x="15" y="45"/>
                  </a:lnTo>
                  <a:lnTo>
                    <a:pt x="8" y="39"/>
                  </a:lnTo>
                  <a:lnTo>
                    <a:pt x="8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37" name="Freeform 199"/>
            <p:cNvSpPr>
              <a:spLocks/>
            </p:cNvSpPr>
            <p:nvPr/>
          </p:nvSpPr>
          <p:spPr bwMode="auto">
            <a:xfrm>
              <a:off x="10374065" y="3885030"/>
              <a:ext cx="71438" cy="73025"/>
            </a:xfrm>
            <a:custGeom>
              <a:avLst/>
              <a:gdLst>
                <a:gd name="T0" fmla="*/ 40 w 45"/>
                <a:gd name="T1" fmla="*/ 6 h 46"/>
                <a:gd name="T2" fmla="*/ 40 w 45"/>
                <a:gd name="T3" fmla="*/ 6 h 46"/>
                <a:gd name="T4" fmla="*/ 43 w 45"/>
                <a:gd name="T5" fmla="*/ 14 h 46"/>
                <a:gd name="T6" fmla="*/ 45 w 45"/>
                <a:gd name="T7" fmla="*/ 23 h 46"/>
                <a:gd name="T8" fmla="*/ 43 w 45"/>
                <a:gd name="T9" fmla="*/ 31 h 46"/>
                <a:gd name="T10" fmla="*/ 40 w 45"/>
                <a:gd name="T11" fmla="*/ 40 h 46"/>
                <a:gd name="T12" fmla="*/ 40 w 45"/>
                <a:gd name="T13" fmla="*/ 40 h 46"/>
                <a:gd name="T14" fmla="*/ 32 w 45"/>
                <a:gd name="T15" fmla="*/ 44 h 46"/>
                <a:gd name="T16" fmla="*/ 23 w 45"/>
                <a:gd name="T17" fmla="*/ 46 h 46"/>
                <a:gd name="T18" fmla="*/ 13 w 45"/>
                <a:gd name="T19" fmla="*/ 44 h 46"/>
                <a:gd name="T20" fmla="*/ 6 w 45"/>
                <a:gd name="T21" fmla="*/ 40 h 46"/>
                <a:gd name="T22" fmla="*/ 6 w 45"/>
                <a:gd name="T23" fmla="*/ 40 h 46"/>
                <a:gd name="T24" fmla="*/ 2 w 45"/>
                <a:gd name="T25" fmla="*/ 31 h 46"/>
                <a:gd name="T26" fmla="*/ 0 w 45"/>
                <a:gd name="T27" fmla="*/ 23 h 46"/>
                <a:gd name="T28" fmla="*/ 2 w 45"/>
                <a:gd name="T29" fmla="*/ 14 h 46"/>
                <a:gd name="T30" fmla="*/ 6 w 45"/>
                <a:gd name="T31" fmla="*/ 6 h 46"/>
                <a:gd name="T32" fmla="*/ 6 w 45"/>
                <a:gd name="T33" fmla="*/ 6 h 46"/>
                <a:gd name="T34" fmla="*/ 13 w 45"/>
                <a:gd name="T35" fmla="*/ 2 h 46"/>
                <a:gd name="T36" fmla="*/ 23 w 45"/>
                <a:gd name="T37" fmla="*/ 0 h 46"/>
                <a:gd name="T38" fmla="*/ 32 w 45"/>
                <a:gd name="T39" fmla="*/ 2 h 46"/>
                <a:gd name="T40" fmla="*/ 40 w 45"/>
                <a:gd name="T41" fmla="*/ 6 h 46"/>
                <a:gd name="T42" fmla="*/ 40 w 45"/>
                <a:gd name="T43" fmla="*/ 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46">
                  <a:moveTo>
                    <a:pt x="40" y="6"/>
                  </a:moveTo>
                  <a:lnTo>
                    <a:pt x="40" y="6"/>
                  </a:lnTo>
                  <a:lnTo>
                    <a:pt x="43" y="14"/>
                  </a:lnTo>
                  <a:lnTo>
                    <a:pt x="45" y="23"/>
                  </a:lnTo>
                  <a:lnTo>
                    <a:pt x="43" y="31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3" y="46"/>
                  </a:lnTo>
                  <a:lnTo>
                    <a:pt x="13" y="44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2" y="1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0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38" name="Freeform 164"/>
            <p:cNvSpPr>
              <a:spLocks noChangeAspect="1"/>
            </p:cNvSpPr>
            <p:nvPr/>
          </p:nvSpPr>
          <p:spPr bwMode="auto">
            <a:xfrm>
              <a:off x="10488047" y="3983871"/>
              <a:ext cx="200725" cy="224467"/>
            </a:xfrm>
            <a:custGeom>
              <a:avLst/>
              <a:gdLst>
                <a:gd name="T0" fmla="*/ 168 w 168"/>
                <a:gd name="T1" fmla="*/ 163 h 188"/>
                <a:gd name="T2" fmla="*/ 164 w 168"/>
                <a:gd name="T3" fmla="*/ 130 h 188"/>
                <a:gd name="T4" fmla="*/ 146 w 168"/>
                <a:gd name="T5" fmla="*/ 113 h 188"/>
                <a:gd name="T6" fmla="*/ 106 w 168"/>
                <a:gd name="T7" fmla="*/ 100 h 188"/>
                <a:gd name="T8" fmla="*/ 105 w 168"/>
                <a:gd name="T9" fmla="*/ 96 h 188"/>
                <a:gd name="T10" fmla="*/ 104 w 168"/>
                <a:gd name="T11" fmla="*/ 87 h 188"/>
                <a:gd name="T12" fmla="*/ 111 w 168"/>
                <a:gd name="T13" fmla="*/ 74 h 188"/>
                <a:gd name="T14" fmla="*/ 114 w 168"/>
                <a:gd name="T15" fmla="*/ 63 h 188"/>
                <a:gd name="T16" fmla="*/ 116 w 168"/>
                <a:gd name="T17" fmla="*/ 63 h 188"/>
                <a:gd name="T18" fmla="*/ 117 w 168"/>
                <a:gd name="T19" fmla="*/ 63 h 188"/>
                <a:gd name="T20" fmla="*/ 119 w 168"/>
                <a:gd name="T21" fmla="*/ 60 h 188"/>
                <a:gd name="T22" fmla="*/ 121 w 168"/>
                <a:gd name="T23" fmla="*/ 45 h 188"/>
                <a:gd name="T24" fmla="*/ 118 w 168"/>
                <a:gd name="T25" fmla="*/ 43 h 188"/>
                <a:gd name="T26" fmla="*/ 118 w 168"/>
                <a:gd name="T27" fmla="*/ 43 h 188"/>
                <a:gd name="T28" fmla="*/ 116 w 168"/>
                <a:gd name="T29" fmla="*/ 20 h 188"/>
                <a:gd name="T30" fmla="*/ 92 w 168"/>
                <a:gd name="T31" fmla="*/ 0 h 188"/>
                <a:gd name="T32" fmla="*/ 84 w 168"/>
                <a:gd name="T33" fmla="*/ 0 h 188"/>
                <a:gd name="T34" fmla="*/ 84 w 168"/>
                <a:gd name="T35" fmla="*/ 0 h 188"/>
                <a:gd name="T36" fmla="*/ 84 w 168"/>
                <a:gd name="T37" fmla="*/ 0 h 188"/>
                <a:gd name="T38" fmla="*/ 84 w 168"/>
                <a:gd name="T39" fmla="*/ 0 h 188"/>
                <a:gd name="T40" fmla="*/ 84 w 168"/>
                <a:gd name="T41" fmla="*/ 0 h 188"/>
                <a:gd name="T42" fmla="*/ 76 w 168"/>
                <a:gd name="T43" fmla="*/ 0 h 188"/>
                <a:gd name="T44" fmla="*/ 52 w 168"/>
                <a:gd name="T45" fmla="*/ 20 h 188"/>
                <a:gd name="T46" fmla="*/ 50 w 168"/>
                <a:gd name="T47" fmla="*/ 43 h 188"/>
                <a:gd name="T48" fmla="*/ 50 w 168"/>
                <a:gd name="T49" fmla="*/ 43 h 188"/>
                <a:gd name="T50" fmla="*/ 47 w 168"/>
                <a:gd name="T51" fmla="*/ 45 h 188"/>
                <a:gd name="T52" fmla="*/ 49 w 168"/>
                <a:gd name="T53" fmla="*/ 60 h 188"/>
                <a:gd name="T54" fmla="*/ 51 w 168"/>
                <a:gd name="T55" fmla="*/ 63 h 188"/>
                <a:gd name="T56" fmla="*/ 52 w 168"/>
                <a:gd name="T57" fmla="*/ 63 h 188"/>
                <a:gd name="T58" fmla="*/ 53 w 168"/>
                <a:gd name="T59" fmla="*/ 63 h 188"/>
                <a:gd name="T60" fmla="*/ 57 w 168"/>
                <a:gd name="T61" fmla="*/ 74 h 188"/>
                <a:gd name="T62" fmla="*/ 63 w 168"/>
                <a:gd name="T63" fmla="*/ 87 h 188"/>
                <a:gd name="T64" fmla="*/ 63 w 168"/>
                <a:gd name="T65" fmla="*/ 96 h 188"/>
                <a:gd name="T66" fmla="*/ 62 w 168"/>
                <a:gd name="T67" fmla="*/ 100 h 188"/>
                <a:gd name="T68" fmla="*/ 22 w 168"/>
                <a:gd name="T69" fmla="*/ 113 h 188"/>
                <a:gd name="T70" fmla="*/ 4 w 168"/>
                <a:gd name="T71" fmla="*/ 130 h 188"/>
                <a:gd name="T72" fmla="*/ 0 w 168"/>
                <a:gd name="T73" fmla="*/ 163 h 188"/>
                <a:gd name="T74" fmla="*/ 9 w 168"/>
                <a:gd name="T75" fmla="*/ 175 h 188"/>
                <a:gd name="T76" fmla="*/ 83 w 168"/>
                <a:gd name="T77" fmla="*/ 188 h 188"/>
                <a:gd name="T78" fmla="*/ 84 w 168"/>
                <a:gd name="T79" fmla="*/ 188 h 188"/>
                <a:gd name="T80" fmla="*/ 85 w 168"/>
                <a:gd name="T81" fmla="*/ 188 h 188"/>
                <a:gd name="T82" fmla="*/ 159 w 168"/>
                <a:gd name="T83" fmla="*/ 175 h 188"/>
                <a:gd name="T84" fmla="*/ 168 w 168"/>
                <a:gd name="T85" fmla="*/ 16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8" h="188">
                  <a:moveTo>
                    <a:pt x="168" y="163"/>
                  </a:moveTo>
                  <a:cubicBezTo>
                    <a:pt x="167" y="139"/>
                    <a:pt x="165" y="134"/>
                    <a:pt x="164" y="130"/>
                  </a:cubicBezTo>
                  <a:cubicBezTo>
                    <a:pt x="163" y="129"/>
                    <a:pt x="163" y="119"/>
                    <a:pt x="146" y="113"/>
                  </a:cubicBezTo>
                  <a:cubicBezTo>
                    <a:pt x="134" y="108"/>
                    <a:pt x="118" y="109"/>
                    <a:pt x="106" y="100"/>
                  </a:cubicBezTo>
                  <a:cubicBezTo>
                    <a:pt x="106" y="99"/>
                    <a:pt x="105" y="97"/>
                    <a:pt x="105" y="96"/>
                  </a:cubicBezTo>
                  <a:cubicBezTo>
                    <a:pt x="105" y="93"/>
                    <a:pt x="105" y="90"/>
                    <a:pt x="104" y="87"/>
                  </a:cubicBezTo>
                  <a:cubicBezTo>
                    <a:pt x="106" y="84"/>
                    <a:pt x="108" y="79"/>
                    <a:pt x="111" y="74"/>
                  </a:cubicBezTo>
                  <a:cubicBezTo>
                    <a:pt x="112" y="70"/>
                    <a:pt x="113" y="66"/>
                    <a:pt x="114" y="63"/>
                  </a:cubicBezTo>
                  <a:cubicBezTo>
                    <a:pt x="115" y="63"/>
                    <a:pt x="115" y="63"/>
                    <a:pt x="116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8" y="63"/>
                    <a:pt x="119" y="62"/>
                    <a:pt x="119" y="60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44"/>
                    <a:pt x="120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9" y="27"/>
                    <a:pt x="116" y="20"/>
                    <a:pt x="116" y="20"/>
                  </a:cubicBezTo>
                  <a:cubicBezTo>
                    <a:pt x="116" y="20"/>
                    <a:pt x="111" y="4"/>
                    <a:pt x="92" y="0"/>
                  </a:cubicBezTo>
                  <a:cubicBezTo>
                    <a:pt x="89" y="0"/>
                    <a:pt x="86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2" y="0"/>
                    <a:pt x="79" y="0"/>
                    <a:pt x="76" y="0"/>
                  </a:cubicBezTo>
                  <a:cubicBezTo>
                    <a:pt x="57" y="4"/>
                    <a:pt x="52" y="20"/>
                    <a:pt x="52" y="20"/>
                  </a:cubicBezTo>
                  <a:cubicBezTo>
                    <a:pt x="52" y="20"/>
                    <a:pt x="49" y="27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8" y="43"/>
                    <a:pt x="47" y="44"/>
                    <a:pt x="47" y="45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49" y="62"/>
                    <a:pt x="50" y="63"/>
                    <a:pt x="51" y="63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4" y="66"/>
                    <a:pt x="56" y="70"/>
                    <a:pt x="57" y="74"/>
                  </a:cubicBezTo>
                  <a:cubicBezTo>
                    <a:pt x="59" y="79"/>
                    <a:pt x="62" y="84"/>
                    <a:pt x="63" y="87"/>
                  </a:cubicBezTo>
                  <a:cubicBezTo>
                    <a:pt x="63" y="90"/>
                    <a:pt x="63" y="93"/>
                    <a:pt x="63" y="96"/>
                  </a:cubicBezTo>
                  <a:cubicBezTo>
                    <a:pt x="63" y="97"/>
                    <a:pt x="62" y="99"/>
                    <a:pt x="62" y="100"/>
                  </a:cubicBezTo>
                  <a:cubicBezTo>
                    <a:pt x="50" y="109"/>
                    <a:pt x="34" y="108"/>
                    <a:pt x="22" y="113"/>
                  </a:cubicBezTo>
                  <a:cubicBezTo>
                    <a:pt x="5" y="119"/>
                    <a:pt x="5" y="129"/>
                    <a:pt x="4" y="130"/>
                  </a:cubicBezTo>
                  <a:cubicBezTo>
                    <a:pt x="3" y="134"/>
                    <a:pt x="1" y="139"/>
                    <a:pt x="0" y="163"/>
                  </a:cubicBezTo>
                  <a:cubicBezTo>
                    <a:pt x="0" y="166"/>
                    <a:pt x="0" y="171"/>
                    <a:pt x="9" y="175"/>
                  </a:cubicBezTo>
                  <a:cubicBezTo>
                    <a:pt x="30" y="183"/>
                    <a:pt x="57" y="186"/>
                    <a:pt x="83" y="188"/>
                  </a:cubicBezTo>
                  <a:cubicBezTo>
                    <a:pt x="83" y="188"/>
                    <a:pt x="83" y="188"/>
                    <a:pt x="84" y="188"/>
                  </a:cubicBezTo>
                  <a:cubicBezTo>
                    <a:pt x="85" y="188"/>
                    <a:pt x="85" y="188"/>
                    <a:pt x="85" y="188"/>
                  </a:cubicBezTo>
                  <a:cubicBezTo>
                    <a:pt x="111" y="186"/>
                    <a:pt x="138" y="183"/>
                    <a:pt x="159" y="175"/>
                  </a:cubicBezTo>
                  <a:cubicBezTo>
                    <a:pt x="168" y="171"/>
                    <a:pt x="168" y="166"/>
                    <a:pt x="168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grpSp>
        <p:nvGrpSpPr>
          <p:cNvPr id="197" name="Group 113"/>
          <p:cNvGrpSpPr>
            <a:grpSpLocks noChangeAspect="1"/>
          </p:cNvGrpSpPr>
          <p:nvPr/>
        </p:nvGrpSpPr>
        <p:grpSpPr>
          <a:xfrm>
            <a:off x="7120683" y="3026353"/>
            <a:ext cx="486091" cy="484317"/>
            <a:chOff x="4238341" y="5585874"/>
            <a:chExt cx="576584" cy="576584"/>
          </a:xfrm>
          <a:solidFill>
            <a:schemeClr val="bg1"/>
          </a:solidFill>
        </p:grpSpPr>
        <p:sp>
          <p:nvSpPr>
            <p:cNvPr id="198" name="Oval 31"/>
            <p:cNvSpPr>
              <a:spLocks noChangeArrowheads="1"/>
            </p:cNvSpPr>
            <p:nvPr/>
          </p:nvSpPr>
          <p:spPr bwMode="auto">
            <a:xfrm>
              <a:off x="4412696" y="5665315"/>
              <a:ext cx="97637" cy="976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199" name="Freeform 32"/>
            <p:cNvSpPr>
              <a:spLocks noEditPoints="1"/>
            </p:cNvSpPr>
            <p:nvPr/>
          </p:nvSpPr>
          <p:spPr bwMode="auto">
            <a:xfrm>
              <a:off x="4238341" y="5585874"/>
              <a:ext cx="576584" cy="576584"/>
            </a:xfrm>
            <a:custGeom>
              <a:avLst/>
              <a:gdLst>
                <a:gd name="T0" fmla="*/ 323 w 367"/>
                <a:gd name="T1" fmla="*/ 367 h 367"/>
                <a:gd name="T2" fmla="*/ 292 w 367"/>
                <a:gd name="T3" fmla="*/ 354 h 367"/>
                <a:gd name="T4" fmla="*/ 207 w 367"/>
                <a:gd name="T5" fmla="*/ 269 h 367"/>
                <a:gd name="T6" fmla="*/ 200 w 367"/>
                <a:gd name="T7" fmla="*/ 272 h 367"/>
                <a:gd name="T8" fmla="*/ 142 w 367"/>
                <a:gd name="T9" fmla="*/ 285 h 367"/>
                <a:gd name="T10" fmla="*/ 0 w 367"/>
                <a:gd name="T11" fmla="*/ 142 h 367"/>
                <a:gd name="T12" fmla="*/ 142 w 367"/>
                <a:gd name="T13" fmla="*/ 0 h 367"/>
                <a:gd name="T14" fmla="*/ 285 w 367"/>
                <a:gd name="T15" fmla="*/ 142 h 367"/>
                <a:gd name="T16" fmla="*/ 272 w 367"/>
                <a:gd name="T17" fmla="*/ 200 h 367"/>
                <a:gd name="T18" fmla="*/ 269 w 367"/>
                <a:gd name="T19" fmla="*/ 207 h 367"/>
                <a:gd name="T20" fmla="*/ 354 w 367"/>
                <a:gd name="T21" fmla="*/ 292 h 367"/>
                <a:gd name="T22" fmla="*/ 367 w 367"/>
                <a:gd name="T23" fmla="*/ 323 h 367"/>
                <a:gd name="T24" fmla="*/ 354 w 367"/>
                <a:gd name="T25" fmla="*/ 354 h 367"/>
                <a:gd name="T26" fmla="*/ 323 w 367"/>
                <a:gd name="T27" fmla="*/ 367 h 367"/>
                <a:gd name="T28" fmla="*/ 142 w 367"/>
                <a:gd name="T29" fmla="*/ 32 h 367"/>
                <a:gd name="T30" fmla="*/ 32 w 367"/>
                <a:gd name="T31" fmla="*/ 142 h 367"/>
                <a:gd name="T32" fmla="*/ 142 w 367"/>
                <a:gd name="T33" fmla="*/ 252 h 367"/>
                <a:gd name="T34" fmla="*/ 252 w 367"/>
                <a:gd name="T35" fmla="*/ 142 h 367"/>
                <a:gd name="T36" fmla="*/ 142 w 367"/>
                <a:gd name="T37" fmla="*/ 3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7" h="367">
                  <a:moveTo>
                    <a:pt x="323" y="367"/>
                  </a:moveTo>
                  <a:cubicBezTo>
                    <a:pt x="311" y="367"/>
                    <a:pt x="300" y="362"/>
                    <a:pt x="292" y="354"/>
                  </a:cubicBezTo>
                  <a:cubicBezTo>
                    <a:pt x="207" y="269"/>
                    <a:pt x="207" y="269"/>
                    <a:pt x="207" y="269"/>
                  </a:cubicBezTo>
                  <a:cubicBezTo>
                    <a:pt x="200" y="272"/>
                    <a:pt x="200" y="272"/>
                    <a:pt x="200" y="272"/>
                  </a:cubicBezTo>
                  <a:cubicBezTo>
                    <a:pt x="182" y="281"/>
                    <a:pt x="162" y="285"/>
                    <a:pt x="142" y="285"/>
                  </a:cubicBezTo>
                  <a:cubicBezTo>
                    <a:pt x="64" y="285"/>
                    <a:pt x="0" y="221"/>
                    <a:pt x="0" y="142"/>
                  </a:cubicBezTo>
                  <a:cubicBezTo>
                    <a:pt x="0" y="64"/>
                    <a:pt x="64" y="0"/>
                    <a:pt x="142" y="0"/>
                  </a:cubicBezTo>
                  <a:cubicBezTo>
                    <a:pt x="221" y="0"/>
                    <a:pt x="285" y="64"/>
                    <a:pt x="285" y="142"/>
                  </a:cubicBezTo>
                  <a:cubicBezTo>
                    <a:pt x="285" y="162"/>
                    <a:pt x="281" y="182"/>
                    <a:pt x="272" y="200"/>
                  </a:cubicBezTo>
                  <a:cubicBezTo>
                    <a:pt x="269" y="207"/>
                    <a:pt x="269" y="207"/>
                    <a:pt x="269" y="207"/>
                  </a:cubicBezTo>
                  <a:cubicBezTo>
                    <a:pt x="354" y="292"/>
                    <a:pt x="354" y="292"/>
                    <a:pt x="354" y="292"/>
                  </a:cubicBezTo>
                  <a:cubicBezTo>
                    <a:pt x="362" y="300"/>
                    <a:pt x="367" y="311"/>
                    <a:pt x="367" y="323"/>
                  </a:cubicBezTo>
                  <a:cubicBezTo>
                    <a:pt x="367" y="335"/>
                    <a:pt x="362" y="346"/>
                    <a:pt x="354" y="354"/>
                  </a:cubicBezTo>
                  <a:cubicBezTo>
                    <a:pt x="346" y="363"/>
                    <a:pt x="335" y="367"/>
                    <a:pt x="323" y="367"/>
                  </a:cubicBezTo>
                  <a:close/>
                  <a:moveTo>
                    <a:pt x="142" y="32"/>
                  </a:moveTo>
                  <a:cubicBezTo>
                    <a:pt x="82" y="32"/>
                    <a:pt x="32" y="82"/>
                    <a:pt x="32" y="142"/>
                  </a:cubicBezTo>
                  <a:cubicBezTo>
                    <a:pt x="32" y="203"/>
                    <a:pt x="82" y="252"/>
                    <a:pt x="142" y="252"/>
                  </a:cubicBezTo>
                  <a:cubicBezTo>
                    <a:pt x="203" y="252"/>
                    <a:pt x="252" y="203"/>
                    <a:pt x="252" y="142"/>
                  </a:cubicBezTo>
                  <a:cubicBezTo>
                    <a:pt x="252" y="82"/>
                    <a:pt x="203" y="32"/>
                    <a:pt x="142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  <p:sp>
          <p:nvSpPr>
            <p:cNvPr id="200" name="Freeform 33"/>
            <p:cNvSpPr>
              <a:spLocks/>
            </p:cNvSpPr>
            <p:nvPr/>
          </p:nvSpPr>
          <p:spPr bwMode="auto">
            <a:xfrm>
              <a:off x="4352663" y="5791319"/>
              <a:ext cx="226280" cy="151073"/>
            </a:xfrm>
            <a:custGeom>
              <a:avLst/>
              <a:gdLst>
                <a:gd name="T0" fmla="*/ 72 w 144"/>
                <a:gd name="T1" fmla="*/ 96 h 96"/>
                <a:gd name="T2" fmla="*/ 139 w 144"/>
                <a:gd name="T3" fmla="*/ 67 h 96"/>
                <a:gd name="T4" fmla="*/ 144 w 144"/>
                <a:gd name="T5" fmla="*/ 31 h 96"/>
                <a:gd name="T6" fmla="*/ 115 w 144"/>
                <a:gd name="T7" fmla="*/ 0 h 96"/>
                <a:gd name="T8" fmla="*/ 102 w 144"/>
                <a:gd name="T9" fmla="*/ 0 h 96"/>
                <a:gd name="T10" fmla="*/ 82 w 144"/>
                <a:gd name="T11" fmla="*/ 60 h 96"/>
                <a:gd name="T12" fmla="*/ 74 w 144"/>
                <a:gd name="T13" fmla="*/ 0 h 96"/>
                <a:gd name="T14" fmla="*/ 66 w 144"/>
                <a:gd name="T15" fmla="*/ 0 h 96"/>
                <a:gd name="T16" fmla="*/ 63 w 144"/>
                <a:gd name="T17" fmla="*/ 60 h 96"/>
                <a:gd name="T18" fmla="*/ 42 w 144"/>
                <a:gd name="T19" fmla="*/ 0 h 96"/>
                <a:gd name="T20" fmla="*/ 29 w 144"/>
                <a:gd name="T21" fmla="*/ 0 h 96"/>
                <a:gd name="T22" fmla="*/ 0 w 144"/>
                <a:gd name="T23" fmla="*/ 31 h 96"/>
                <a:gd name="T24" fmla="*/ 5 w 144"/>
                <a:gd name="T25" fmla="*/ 67 h 96"/>
                <a:gd name="T26" fmla="*/ 72 w 14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96">
                  <a:moveTo>
                    <a:pt x="72" y="96"/>
                  </a:moveTo>
                  <a:cubicBezTo>
                    <a:pt x="99" y="96"/>
                    <a:pt x="122" y="85"/>
                    <a:pt x="139" y="67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14"/>
                    <a:pt x="131" y="0"/>
                    <a:pt x="115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22" y="85"/>
                    <a:pt x="46" y="96"/>
                    <a:pt x="7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E"/>
            </a:p>
          </p:txBody>
        </p:sp>
      </p:grpSp>
      <p:cxnSp>
        <p:nvCxnSpPr>
          <p:cNvPr id="247" name="Conector de Seta Reta 246"/>
          <p:cNvCxnSpPr>
            <a:stCxn id="202" idx="6"/>
            <a:endCxn id="249" idx="2"/>
          </p:cNvCxnSpPr>
          <p:nvPr/>
        </p:nvCxnSpPr>
        <p:spPr>
          <a:xfrm>
            <a:off x="7824109" y="3267440"/>
            <a:ext cx="1817232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ZoneTexte 16"/>
          <p:cNvSpPr txBox="1"/>
          <p:nvPr/>
        </p:nvSpPr>
        <p:spPr>
          <a:xfrm>
            <a:off x="9119229" y="3717032"/>
            <a:ext cx="201622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ts val="300"/>
              </a:spcBef>
              <a:spcAft>
                <a:spcPts val="300"/>
              </a:spcAft>
            </a:pPr>
            <a:r>
              <a:rPr lang="pt-BR" sz="1100" dirty="0" smtClean="0"/>
              <a:t>Analista de Privacidade</a:t>
            </a:r>
            <a:endParaRPr lang="pt-BR" sz="1100" dirty="0"/>
          </a:p>
        </p:txBody>
      </p:sp>
      <p:sp>
        <p:nvSpPr>
          <p:cNvPr id="249" name="Ellipse 5"/>
          <p:cNvSpPr/>
          <p:nvPr/>
        </p:nvSpPr>
        <p:spPr>
          <a:xfrm>
            <a:off x="9641341" y="2781440"/>
            <a:ext cx="972000" cy="97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250" name="Connecteur droit 17"/>
          <p:cNvCxnSpPr/>
          <p:nvPr/>
        </p:nvCxnSpPr>
        <p:spPr>
          <a:xfrm>
            <a:off x="9119229" y="3975906"/>
            <a:ext cx="201622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ZoneTexte 16"/>
          <p:cNvSpPr txBox="1"/>
          <p:nvPr/>
        </p:nvSpPr>
        <p:spPr>
          <a:xfrm>
            <a:off x="9119230" y="3972116"/>
            <a:ext cx="2016224" cy="15619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Avaliar a maturidade global de um conjunto de fornecedores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Avaliar a evolução temporal da maturidade do fornecedor, com relação ao risco inerente ao serviço (análise pontual)</a:t>
            </a:r>
          </a:p>
          <a:p>
            <a:pPr marL="171450" indent="-171450" eaLnBrk="0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pt-BR" sz="950" dirty="0"/>
              <a:t>Avaliar a evolução temporal da maturidade global de um conjunto de fornecedores</a:t>
            </a:r>
          </a:p>
        </p:txBody>
      </p:sp>
      <p:grpSp>
        <p:nvGrpSpPr>
          <p:cNvPr id="252" name="Agrupar 251"/>
          <p:cNvGrpSpPr/>
          <p:nvPr/>
        </p:nvGrpSpPr>
        <p:grpSpPr>
          <a:xfrm>
            <a:off x="9722341" y="2862440"/>
            <a:ext cx="810000" cy="810000"/>
            <a:chOff x="794456" y="2843980"/>
            <a:chExt cx="810000" cy="810000"/>
          </a:xfrm>
        </p:grpSpPr>
        <p:sp>
          <p:nvSpPr>
            <p:cNvPr id="253" name="Ellipse 6"/>
            <p:cNvSpPr/>
            <p:nvPr/>
          </p:nvSpPr>
          <p:spPr>
            <a:xfrm>
              <a:off x="794456" y="2843980"/>
              <a:ext cx="810000" cy="810000"/>
            </a:xfrm>
            <a:prstGeom prst="ellipse">
              <a:avLst/>
            </a:prstGeom>
            <a:solidFill>
              <a:srgbClr val="273457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b="1" dirty="0">
                <a:solidFill>
                  <a:schemeClr val="accent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254" name="Agrupar 253"/>
            <p:cNvGrpSpPr>
              <a:grpSpLocks noChangeAspect="1"/>
            </p:cNvGrpSpPr>
            <p:nvPr/>
          </p:nvGrpSpPr>
          <p:grpSpPr>
            <a:xfrm>
              <a:off x="981380" y="3017477"/>
              <a:ext cx="436153" cy="431545"/>
              <a:chOff x="7864233" y="5007705"/>
              <a:chExt cx="872307" cy="863091"/>
            </a:xfrm>
            <a:solidFill>
              <a:schemeClr val="bg1"/>
            </a:solidFill>
          </p:grpSpPr>
          <p:sp>
            <p:nvSpPr>
              <p:cNvPr id="255" name="Freeform 38"/>
              <p:cNvSpPr>
                <a:spLocks/>
              </p:cNvSpPr>
              <p:nvPr/>
            </p:nvSpPr>
            <p:spPr bwMode="auto">
              <a:xfrm>
                <a:off x="7864233" y="5386154"/>
                <a:ext cx="613427" cy="484641"/>
              </a:xfrm>
              <a:custGeom>
                <a:avLst/>
                <a:gdLst>
                  <a:gd name="T0" fmla="*/ 962 w 1280"/>
                  <a:gd name="T1" fmla="*/ 619 h 1013"/>
                  <a:gd name="T2" fmla="*/ 1280 w 1280"/>
                  <a:gd name="T3" fmla="*/ 178 h 1013"/>
                  <a:gd name="T4" fmla="*/ 1010 w 1280"/>
                  <a:gd name="T5" fmla="*/ 0 h 1013"/>
                  <a:gd name="T6" fmla="*/ 745 w 1280"/>
                  <a:gd name="T7" fmla="*/ 79 h 1013"/>
                  <a:gd name="T8" fmla="*/ 480 w 1280"/>
                  <a:gd name="T9" fmla="*/ 0 h 1013"/>
                  <a:gd name="T10" fmla="*/ 360 w 1280"/>
                  <a:gd name="T11" fmla="*/ 59 h 1013"/>
                  <a:gd name="T12" fmla="*/ 0 w 1280"/>
                  <a:gd name="T13" fmla="*/ 697 h 1013"/>
                  <a:gd name="T14" fmla="*/ 0 w 1280"/>
                  <a:gd name="T15" fmla="*/ 952 h 1013"/>
                  <a:gd name="T16" fmla="*/ 62 w 1280"/>
                  <a:gd name="T17" fmla="*/ 1013 h 1013"/>
                  <a:gd name="T18" fmla="*/ 454 w 1280"/>
                  <a:gd name="T19" fmla="*/ 1013 h 1013"/>
                  <a:gd name="T20" fmla="*/ 1180 w 1280"/>
                  <a:gd name="T21" fmla="*/ 1013 h 1013"/>
                  <a:gd name="T22" fmla="*/ 962 w 1280"/>
                  <a:gd name="T23" fmla="*/ 619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80" h="1013">
                    <a:moveTo>
                      <a:pt x="962" y="619"/>
                    </a:moveTo>
                    <a:cubicBezTo>
                      <a:pt x="962" y="414"/>
                      <a:pt x="1095" y="240"/>
                      <a:pt x="1280" y="178"/>
                    </a:cubicBezTo>
                    <a:cubicBezTo>
                      <a:pt x="1204" y="100"/>
                      <a:pt x="1113" y="39"/>
                      <a:pt x="1010" y="0"/>
                    </a:cubicBezTo>
                    <a:cubicBezTo>
                      <a:pt x="934" y="50"/>
                      <a:pt x="843" y="79"/>
                      <a:pt x="745" y="79"/>
                    </a:cubicBezTo>
                    <a:cubicBezTo>
                      <a:pt x="648" y="79"/>
                      <a:pt x="557" y="50"/>
                      <a:pt x="480" y="0"/>
                    </a:cubicBezTo>
                    <a:cubicBezTo>
                      <a:pt x="438" y="16"/>
                      <a:pt x="398" y="36"/>
                      <a:pt x="360" y="59"/>
                    </a:cubicBezTo>
                    <a:cubicBezTo>
                      <a:pt x="144" y="190"/>
                      <a:pt x="0" y="427"/>
                      <a:pt x="0" y="697"/>
                    </a:cubicBezTo>
                    <a:cubicBezTo>
                      <a:pt x="0" y="952"/>
                      <a:pt x="0" y="952"/>
                      <a:pt x="0" y="952"/>
                    </a:cubicBezTo>
                    <a:cubicBezTo>
                      <a:pt x="0" y="986"/>
                      <a:pt x="28" y="1013"/>
                      <a:pt x="62" y="1013"/>
                    </a:cubicBezTo>
                    <a:cubicBezTo>
                      <a:pt x="454" y="1013"/>
                      <a:pt x="454" y="1013"/>
                      <a:pt x="454" y="1013"/>
                    </a:cubicBezTo>
                    <a:cubicBezTo>
                      <a:pt x="1180" y="1013"/>
                      <a:pt x="1180" y="1013"/>
                      <a:pt x="1180" y="1013"/>
                    </a:cubicBezTo>
                    <a:cubicBezTo>
                      <a:pt x="1049" y="931"/>
                      <a:pt x="962" y="785"/>
                      <a:pt x="962" y="6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56" name="Oval 39"/>
              <p:cNvSpPr>
                <a:spLocks noChangeArrowheads="1"/>
              </p:cNvSpPr>
              <p:nvPr/>
            </p:nvSpPr>
            <p:spPr bwMode="auto">
              <a:xfrm>
                <a:off x="8043857" y="5007705"/>
                <a:ext cx="354726" cy="35585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  <p:sp>
            <p:nvSpPr>
              <p:cNvPr id="257" name="Freeform 16"/>
              <p:cNvSpPr>
                <a:spLocks noChangeAspect="1" noEditPoints="1"/>
              </p:cNvSpPr>
              <p:nvPr/>
            </p:nvSpPr>
            <p:spPr bwMode="auto">
              <a:xfrm>
                <a:off x="8359044" y="5492796"/>
                <a:ext cx="377496" cy="378000"/>
              </a:xfrm>
              <a:custGeom>
                <a:avLst/>
                <a:gdLst>
                  <a:gd name="T0" fmla="*/ 884 w 1768"/>
                  <a:gd name="T1" fmla="*/ 0 h 1768"/>
                  <a:gd name="T2" fmla="*/ 0 w 1768"/>
                  <a:gd name="T3" fmla="*/ 884 h 1768"/>
                  <a:gd name="T4" fmla="*/ 884 w 1768"/>
                  <a:gd name="T5" fmla="*/ 1768 h 1768"/>
                  <a:gd name="T6" fmla="*/ 1768 w 1768"/>
                  <a:gd name="T7" fmla="*/ 884 h 1768"/>
                  <a:gd name="T8" fmla="*/ 884 w 1768"/>
                  <a:gd name="T9" fmla="*/ 0 h 1768"/>
                  <a:gd name="T10" fmla="*/ 1328 w 1768"/>
                  <a:gd name="T11" fmla="*/ 521 h 1768"/>
                  <a:gd name="T12" fmla="*/ 868 w 1768"/>
                  <a:gd name="T13" fmla="*/ 1353 h 1768"/>
                  <a:gd name="T14" fmla="*/ 775 w 1768"/>
                  <a:gd name="T15" fmla="*/ 1408 h 1768"/>
                  <a:gd name="T16" fmla="*/ 774 w 1768"/>
                  <a:gd name="T17" fmla="*/ 1408 h 1768"/>
                  <a:gd name="T18" fmla="*/ 680 w 1768"/>
                  <a:gd name="T19" fmla="*/ 1355 h 1768"/>
                  <a:gd name="T20" fmla="*/ 440 w 1768"/>
                  <a:gd name="T21" fmla="*/ 943 h 1768"/>
                  <a:gd name="T22" fmla="*/ 479 w 1768"/>
                  <a:gd name="T23" fmla="*/ 795 h 1768"/>
                  <a:gd name="T24" fmla="*/ 627 w 1768"/>
                  <a:gd name="T25" fmla="*/ 834 h 1768"/>
                  <a:gd name="T26" fmla="*/ 771 w 1768"/>
                  <a:gd name="T27" fmla="*/ 1082 h 1768"/>
                  <a:gd name="T28" fmla="*/ 1139 w 1768"/>
                  <a:gd name="T29" fmla="*/ 416 h 1768"/>
                  <a:gd name="T30" fmla="*/ 1286 w 1768"/>
                  <a:gd name="T31" fmla="*/ 374 h 1768"/>
                  <a:gd name="T32" fmla="*/ 1328 w 1768"/>
                  <a:gd name="T33" fmla="*/ 521 h 1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68" h="1768">
                    <a:moveTo>
                      <a:pt x="884" y="0"/>
                    </a:moveTo>
                    <a:cubicBezTo>
                      <a:pt x="395" y="0"/>
                      <a:pt x="0" y="396"/>
                      <a:pt x="0" y="884"/>
                    </a:cubicBezTo>
                    <a:cubicBezTo>
                      <a:pt x="0" y="1373"/>
                      <a:pt x="395" y="1768"/>
                      <a:pt x="884" y="1768"/>
                    </a:cubicBezTo>
                    <a:cubicBezTo>
                      <a:pt x="1372" y="1768"/>
                      <a:pt x="1768" y="1373"/>
                      <a:pt x="1768" y="884"/>
                    </a:cubicBezTo>
                    <a:cubicBezTo>
                      <a:pt x="1768" y="396"/>
                      <a:pt x="1372" y="0"/>
                      <a:pt x="884" y="0"/>
                    </a:cubicBezTo>
                    <a:close/>
                    <a:moveTo>
                      <a:pt x="1328" y="521"/>
                    </a:moveTo>
                    <a:cubicBezTo>
                      <a:pt x="868" y="1353"/>
                      <a:pt x="868" y="1353"/>
                      <a:pt x="868" y="1353"/>
                    </a:cubicBezTo>
                    <a:cubicBezTo>
                      <a:pt x="849" y="1387"/>
                      <a:pt x="814" y="1408"/>
                      <a:pt x="775" y="1408"/>
                    </a:cubicBezTo>
                    <a:cubicBezTo>
                      <a:pt x="775" y="1408"/>
                      <a:pt x="774" y="1408"/>
                      <a:pt x="774" y="1408"/>
                    </a:cubicBezTo>
                    <a:cubicBezTo>
                      <a:pt x="735" y="1408"/>
                      <a:pt x="700" y="1388"/>
                      <a:pt x="680" y="1355"/>
                    </a:cubicBezTo>
                    <a:cubicBezTo>
                      <a:pt x="440" y="943"/>
                      <a:pt x="440" y="943"/>
                      <a:pt x="440" y="943"/>
                    </a:cubicBezTo>
                    <a:cubicBezTo>
                      <a:pt x="410" y="891"/>
                      <a:pt x="428" y="825"/>
                      <a:pt x="479" y="795"/>
                    </a:cubicBezTo>
                    <a:cubicBezTo>
                      <a:pt x="531" y="765"/>
                      <a:pt x="597" y="782"/>
                      <a:pt x="627" y="834"/>
                    </a:cubicBezTo>
                    <a:cubicBezTo>
                      <a:pt x="771" y="1082"/>
                      <a:pt x="771" y="1082"/>
                      <a:pt x="771" y="1082"/>
                    </a:cubicBezTo>
                    <a:cubicBezTo>
                      <a:pt x="1139" y="416"/>
                      <a:pt x="1139" y="416"/>
                      <a:pt x="1139" y="416"/>
                    </a:cubicBezTo>
                    <a:cubicBezTo>
                      <a:pt x="1168" y="364"/>
                      <a:pt x="1234" y="345"/>
                      <a:pt x="1286" y="374"/>
                    </a:cubicBezTo>
                    <a:cubicBezTo>
                      <a:pt x="1338" y="403"/>
                      <a:pt x="1357" y="468"/>
                      <a:pt x="1328" y="5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/>
              </a:p>
            </p:txBody>
          </p:sp>
        </p:grpSp>
      </p:grpSp>
      <p:cxnSp>
        <p:nvCxnSpPr>
          <p:cNvPr id="258" name="Conector de Seta Reta 257"/>
          <p:cNvCxnSpPr>
            <a:stCxn id="249" idx="6"/>
            <a:endCxn id="259" idx="2"/>
          </p:cNvCxnSpPr>
          <p:nvPr/>
        </p:nvCxnSpPr>
        <p:spPr>
          <a:xfrm>
            <a:off x="10613341" y="3267440"/>
            <a:ext cx="883291" cy="0"/>
          </a:xfrm>
          <a:prstGeom prst="straightConnector1">
            <a:avLst/>
          </a:prstGeom>
          <a:ln w="28575">
            <a:solidFill>
              <a:srgbClr val="BFBF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Ellipse 6"/>
          <p:cNvSpPr>
            <a:spLocks noChangeAspect="1"/>
          </p:cNvSpPr>
          <p:nvPr/>
        </p:nvSpPr>
        <p:spPr>
          <a:xfrm>
            <a:off x="11496632" y="3123440"/>
            <a:ext cx="288000" cy="288000"/>
          </a:xfrm>
          <a:prstGeom prst="ellipse">
            <a:avLst/>
          </a:prstGeom>
          <a:solidFill>
            <a:srgbClr val="BFBFB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dirty="0">
              <a:ln w="6350"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114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 © Beijaflore | </a:t>
            </a: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1907931" y="6381329"/>
            <a:ext cx="4254012" cy="365125"/>
          </a:xfrm>
        </p:spPr>
        <p:txBody>
          <a:bodyPr/>
          <a:lstStyle/>
          <a:p>
            <a:r>
              <a:rPr lang="fr-FR" dirty="0" smtClean="0"/>
              <a:t>2020 | Beijaflore Brasil | Confidencial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2" t="6047" r="-2" b="7432"/>
          <a:stretch/>
        </p:blipFill>
        <p:spPr bwMode="auto">
          <a:xfrm>
            <a:off x="5879976" y="0"/>
            <a:ext cx="6312024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562572" y="2197563"/>
            <a:ext cx="2489610" cy="1007464"/>
          </a:xfrm>
        </p:spPr>
        <p:txBody>
          <a:bodyPr lIns="54000" tIns="0" rIns="54000"/>
          <a:lstStyle>
            <a:lvl1pPr>
              <a:defRPr sz="1800"/>
            </a:lvl1pPr>
          </a:lstStyle>
          <a:p>
            <a:r>
              <a:rPr lang="fr-FR" sz="1600" b="1" i="0" kern="1200" dirty="0" smtClean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Matriz (Paris</a:t>
            </a:r>
            <a:r>
              <a:rPr lang="fr-FR" sz="1600" b="1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, France)</a:t>
            </a:r>
          </a:p>
          <a:p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Pavillon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</a:rPr>
              <a:t>Bourdan</a:t>
            </a:r>
            <a:endParaRPr lang="fr-FR" sz="11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11-13 avenue du Recteur Poincaré</a:t>
            </a:r>
          </a:p>
          <a:p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75016 Paris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3102334" y="2197563"/>
            <a:ext cx="2489610" cy="1007464"/>
          </a:xfrm>
        </p:spPr>
        <p:txBody>
          <a:bodyPr lIns="54000" tIns="0" rIns="54000"/>
          <a:lstStyle>
            <a:lvl1pPr>
              <a:defRPr sz="1800"/>
            </a:lvl1pPr>
          </a:lstStyle>
          <a:p>
            <a:r>
              <a:rPr lang="fr-FR" sz="1600" b="1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Belgium</a:t>
            </a:r>
            <a:r>
              <a:rPr lang="fr-FR" sz="1600" b="1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(Brussels)</a:t>
            </a:r>
          </a:p>
          <a:p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IT Tower</a:t>
            </a:r>
          </a:p>
          <a:p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Avenue Louise/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</a:rPr>
              <a:t>Louizalaan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 480</a:t>
            </a:r>
          </a:p>
          <a:p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1050 Brussels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562572" y="3518524"/>
            <a:ext cx="2489610" cy="1007464"/>
          </a:xfrm>
        </p:spPr>
        <p:txBody>
          <a:bodyPr lIns="54000" tIns="0" rIns="54000"/>
          <a:lstStyle>
            <a:lvl1pPr>
              <a:defRPr sz="1800"/>
            </a:lvl1pPr>
          </a:lstStyle>
          <a:p>
            <a:r>
              <a:rPr lang="fr-FR" sz="1600" b="1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Brasil (São Paulo)</a:t>
            </a:r>
          </a:p>
          <a:p>
            <a:r>
              <a:rPr lang="fr-FR" sz="1100" dirty="0"/>
              <a:t>Rua Luigi Galvani, 70 – 7ºandar</a:t>
            </a:r>
            <a:br>
              <a:rPr lang="fr-FR" sz="1100" dirty="0"/>
            </a:br>
            <a:r>
              <a:rPr lang="fr-FR" sz="1100" dirty="0"/>
              <a:t>Ed. Alana II, Brooklin</a:t>
            </a:r>
            <a:br>
              <a:rPr lang="fr-FR" sz="1100" dirty="0"/>
            </a:br>
            <a:r>
              <a:rPr lang="fr-FR" sz="1100" dirty="0"/>
              <a:t>04575-020</a:t>
            </a:r>
            <a:br>
              <a:rPr lang="fr-FR" sz="1100" dirty="0"/>
            </a:br>
            <a:r>
              <a:rPr lang="fr-FR" sz="1100" dirty="0"/>
              <a:t>São Paulo – SP</a:t>
            </a:r>
            <a:endParaRPr lang="fr-FR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3102334" y="3518524"/>
            <a:ext cx="2489610" cy="1007464"/>
          </a:xfrm>
        </p:spPr>
        <p:txBody>
          <a:bodyPr lIns="54000" tIns="0" rIns="54000"/>
          <a:lstStyle>
            <a:lvl1pPr>
              <a:defRPr sz="1800"/>
            </a:lvl1pPr>
          </a:lstStyle>
          <a:p>
            <a:r>
              <a:rPr lang="fr-FR" sz="1600" b="1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Brasil (Rio)</a:t>
            </a:r>
          </a:p>
          <a:p>
            <a:pPr>
              <a:spcBef>
                <a:spcPts val="0"/>
              </a:spcBef>
            </a:pPr>
            <a:r>
              <a:rPr lang="pt-BR" sz="1100" dirty="0">
                <a:solidFill>
                  <a:schemeClr val="tx1">
                    <a:lumMod val="50000"/>
                  </a:schemeClr>
                </a:solidFill>
              </a:rPr>
              <a:t>Rua do Passeio, 70 – 6º andar</a:t>
            </a:r>
          </a:p>
          <a:p>
            <a:pPr>
              <a:spcBef>
                <a:spcPts val="0"/>
              </a:spcBef>
            </a:pPr>
            <a:r>
              <a:rPr lang="pt-BR" sz="1100" dirty="0">
                <a:solidFill>
                  <a:schemeClr val="tx1">
                    <a:lumMod val="50000"/>
                  </a:schemeClr>
                </a:solidFill>
              </a:rPr>
              <a:t>Centro</a:t>
            </a:r>
          </a:p>
          <a:p>
            <a:pPr>
              <a:spcBef>
                <a:spcPts val="0"/>
              </a:spcBef>
            </a:pPr>
            <a:r>
              <a:rPr lang="pt-BR" sz="1100" dirty="0">
                <a:solidFill>
                  <a:schemeClr val="tx1">
                    <a:lumMod val="50000"/>
                  </a:schemeClr>
                </a:solidFill>
              </a:rPr>
              <a:t>20021-290</a:t>
            </a:r>
          </a:p>
          <a:p>
            <a:pPr>
              <a:spcBef>
                <a:spcPts val="0"/>
              </a:spcBef>
            </a:pPr>
            <a:r>
              <a:rPr lang="pt-BR" sz="1100" dirty="0">
                <a:solidFill>
                  <a:schemeClr val="tx1">
                    <a:lumMod val="50000"/>
                  </a:schemeClr>
                </a:solidFill>
              </a:rPr>
              <a:t>Rio de Janeiro – RJ</a:t>
            </a:r>
            <a:endParaRPr lang="fr-FR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562572" y="4839485"/>
            <a:ext cx="2489610" cy="760208"/>
          </a:xfrm>
        </p:spPr>
        <p:txBody>
          <a:bodyPr wrap="square" lIns="54000" tIns="0" rIns="54000">
            <a:spAutoFit/>
          </a:bodyPr>
          <a:lstStyle>
            <a:lvl1pPr>
              <a:defRPr sz="1800"/>
            </a:lvl1pPr>
          </a:lstStyle>
          <a:p>
            <a:pPr>
              <a:spcBef>
                <a:spcPts val="0"/>
              </a:spcBef>
            </a:pPr>
            <a:r>
              <a:rPr lang="fr-FR" sz="1600" b="1" i="0" kern="1200" dirty="0" err="1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Switzerland</a:t>
            </a:r>
            <a:r>
              <a:rPr lang="fr-FR" sz="1600" b="1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(Geneva) </a:t>
            </a:r>
          </a:p>
          <a:p>
            <a:pPr>
              <a:spcBef>
                <a:spcPts val="0"/>
              </a:spcBef>
            </a:pPr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Rue</a:t>
            </a:r>
            <a:r>
              <a:rPr lang="fr-FR" sz="1600" b="0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 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de la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</a:rPr>
              <a:t>Corraterie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 26,</a:t>
            </a:r>
          </a:p>
          <a:p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1204 Genève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4294967295"/>
          </p:nvPr>
        </p:nvSpPr>
        <p:spPr>
          <a:xfrm>
            <a:off x="3102334" y="4839485"/>
            <a:ext cx="2489610" cy="698653"/>
          </a:xfrm>
        </p:spPr>
        <p:txBody>
          <a:bodyPr wrap="square" lIns="54000" tIns="0" rIns="54000">
            <a:spAutoFit/>
          </a:bodyPr>
          <a:lstStyle>
            <a:lvl1pPr>
              <a:defRPr sz="1800"/>
            </a:lvl1pPr>
          </a:lstStyle>
          <a:p>
            <a:r>
              <a:rPr lang="fr-FR" sz="1600" b="1" i="0" kern="12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Browallia New" panose="020B0604020202020204" pitchFamily="34" charset="-34"/>
              </a:rPr>
              <a:t>US (New York)</a:t>
            </a:r>
          </a:p>
          <a:p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733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</a:rPr>
              <a:t>Third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 Avenue, </a:t>
            </a:r>
            <a:r>
              <a:rPr lang="fr-FR" sz="1100" dirty="0" err="1">
                <a:solidFill>
                  <a:schemeClr val="tx1">
                    <a:lumMod val="50000"/>
                  </a:schemeClr>
                </a:solidFill>
              </a:rPr>
              <a:t>Floor</a:t>
            </a:r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 15</a:t>
            </a:r>
          </a:p>
          <a:p>
            <a:r>
              <a:rPr lang="fr-FR" sz="1100" dirty="0">
                <a:solidFill>
                  <a:schemeClr val="tx1">
                    <a:lumMod val="50000"/>
                  </a:schemeClr>
                </a:solidFill>
              </a:rPr>
              <a:t>New York, NY 10017</a:t>
            </a:r>
          </a:p>
        </p:txBody>
      </p:sp>
      <p:grpSp>
        <p:nvGrpSpPr>
          <p:cNvPr id="3" name="Agrupar 2"/>
          <p:cNvGrpSpPr>
            <a:grpSpLocks noChangeAspect="1"/>
          </p:cNvGrpSpPr>
          <p:nvPr/>
        </p:nvGrpSpPr>
        <p:grpSpPr>
          <a:xfrm>
            <a:off x="6351601" y="670384"/>
            <a:ext cx="5368775" cy="5544617"/>
            <a:chOff x="7176120" y="1447719"/>
            <a:chExt cx="3891152" cy="4018598"/>
          </a:xfrm>
        </p:grpSpPr>
        <p:grpSp>
          <p:nvGrpSpPr>
            <p:cNvPr id="16" name="Groupe 8"/>
            <p:cNvGrpSpPr/>
            <p:nvPr/>
          </p:nvGrpSpPr>
          <p:grpSpPr>
            <a:xfrm>
              <a:off x="7176120" y="1447719"/>
              <a:ext cx="3863147" cy="1912776"/>
              <a:chOff x="650941" y="1772816"/>
              <a:chExt cx="3863147" cy="1912776"/>
            </a:xfrm>
          </p:grpSpPr>
          <p:sp>
            <p:nvSpPr>
              <p:cNvPr id="17" name="Rectangle 20"/>
              <p:cNvSpPr>
                <a:spLocks noChangeArrowheads="1"/>
              </p:cNvSpPr>
              <p:nvPr/>
            </p:nvSpPr>
            <p:spPr bwMode="auto">
              <a:xfrm>
                <a:off x="650941" y="1772816"/>
                <a:ext cx="3863147" cy="191277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800" b="0" i="0" u="none" strike="noStrike" kern="1200" cap="none" spc="0" normalizeH="0" baseline="0" noProof="0">
                  <a:ln>
                    <a:noFill/>
                  </a:ln>
                  <a:solidFill>
                    <a:srgbClr val="0077BB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18" name="Picture 20" descr="BEIJAnoir-2,3cm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341" y="1963316"/>
                <a:ext cx="1367709" cy="551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267744" y="1968079"/>
                <a:ext cx="0" cy="151288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2211611" y="2483371"/>
                <a:ext cx="111125" cy="10953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8891612" y="1557827"/>
              <a:ext cx="1986891" cy="5130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Johan BADRA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Head </a:t>
              </a:r>
              <a:r>
                <a:rPr kumimoji="0" lang="pt-BR" sz="1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of</a:t>
              </a:r>
              <a:r>
                <a:rPr kumimoji="0" lang="pt-BR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Business </a:t>
              </a:r>
              <a:r>
                <a:rPr kumimoji="0" lang="pt-BR" sz="1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Development</a:t>
              </a:r>
              <a:endParaRPr kumimoji="0" lang="pt-BR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8886015" y="2252581"/>
              <a:ext cx="2159478" cy="86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5725" algn="l"/>
                  <a:tab pos="266700" algn="l"/>
                </a:tabLst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Rua Luigi Galvani, 70 - 7</a:t>
              </a:r>
              <a:r>
                <a:rPr kumimoji="0" lang="fr-FR" sz="12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o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andar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5725" algn="l"/>
                  <a:tab pos="266700" algn="l"/>
                </a:tabLst>
                <a:defRPr/>
              </a:pPr>
              <a:r>
                <a:rPr kumimoji="0" lang="fr-F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São 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Paulo – SP, </a:t>
              </a:r>
              <a:r>
                <a:rPr kumimoji="0" lang="fr-F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04575-020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5725" algn="l"/>
                  <a:tab pos="266700" algn="l"/>
                </a:tabLst>
                <a:defRPr/>
              </a:pPr>
              <a:r>
                <a:rPr kumimoji="0" lang="fr-F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Tel: +55 11 </a:t>
              </a:r>
              <a:r>
                <a:rPr kumimoji="0" lang="fr-F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5103-0663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5725" algn="l"/>
                  <a:tab pos="266700" algn="l"/>
                </a:tabLst>
                <a:defRPr/>
              </a:pPr>
              <a:r>
                <a:rPr kumimoji="0" lang="fr-F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Mob: +55 11 </a:t>
              </a:r>
              <a:r>
                <a:rPr kumimoji="0" lang="fr-F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94491-9263</a:t>
              </a:r>
              <a:endPara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5725" algn="l"/>
                  <a:tab pos="266700" algn="l"/>
                </a:tabLst>
                <a:defRPr/>
              </a:pPr>
              <a:r>
                <a:rPr kumimoji="0" lang="fr-F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e-mail: </a:t>
              </a:r>
              <a:r>
                <a:rPr kumimoji="0" lang="fr-F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jbadra686@beijaflore.com</a:t>
              </a:r>
              <a:endPara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5725" algn="l"/>
                  <a:tab pos="266700" algn="l"/>
                </a:tabLst>
                <a:defRPr/>
              </a:pPr>
              <a:r>
                <a:rPr kumimoji="0" lang="fr-F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www.beijaflore.com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grpSp>
          <p:nvGrpSpPr>
            <p:cNvPr id="23" name="Groupe 8"/>
            <p:cNvGrpSpPr/>
            <p:nvPr/>
          </p:nvGrpSpPr>
          <p:grpSpPr>
            <a:xfrm>
              <a:off x="7197899" y="3553541"/>
              <a:ext cx="3863147" cy="1912776"/>
              <a:chOff x="650941" y="1772816"/>
              <a:chExt cx="3863147" cy="1912776"/>
            </a:xfrm>
          </p:grpSpPr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650941" y="1772816"/>
                <a:ext cx="3863147" cy="191277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accent1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800" b="0" i="0" u="none" strike="noStrike" kern="1200" cap="none" spc="0" normalizeH="0" baseline="0" noProof="0">
                  <a:ln>
                    <a:noFill/>
                  </a:ln>
                  <a:solidFill>
                    <a:srgbClr val="0077BB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endParaRPr>
              </a:p>
            </p:txBody>
          </p:sp>
          <p:pic>
            <p:nvPicPr>
              <p:cNvPr id="25" name="Picture 20" descr="BEIJAnoir-2,3cm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341" y="1963316"/>
                <a:ext cx="1367709" cy="551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2267744" y="1968079"/>
                <a:ext cx="0" cy="1512888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2211611" y="2483371"/>
                <a:ext cx="111125" cy="10953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3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8913391" y="3663649"/>
              <a:ext cx="1936979" cy="5130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Mariana WERSON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Head </a:t>
              </a:r>
              <a:r>
                <a:rPr kumimoji="0" lang="pt-BR" sz="1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of</a:t>
              </a:r>
              <a:r>
                <a:rPr kumimoji="0" lang="pt-BR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Cyber </a:t>
              </a:r>
              <a:r>
                <a:rPr kumimoji="0" lang="pt-BR" sz="1600" b="0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Risk</a:t>
              </a:r>
              <a:r>
                <a:rPr kumimoji="0" lang="pt-BR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 &amp; Security </a:t>
              </a:r>
              <a:endParaRPr kumimoji="0" lang="pt-BR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8907794" y="4358403"/>
              <a:ext cx="2159478" cy="869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5725" algn="l"/>
                  <a:tab pos="266700" algn="l"/>
                </a:tabLs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5725" algn="l"/>
                  <a:tab pos="266700" algn="l"/>
                </a:tabLst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Rua Luigi Galvani, 70 - 7</a:t>
              </a:r>
              <a:r>
                <a:rPr kumimoji="0" lang="fr-FR" sz="12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o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 </a:t>
              </a:r>
              <a:r>
                <a:rPr kumimoji="0" lang="fr-F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andar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5725" algn="l"/>
                  <a:tab pos="266700" algn="l"/>
                </a:tabLst>
                <a:defRPr/>
              </a:pPr>
              <a:r>
                <a:rPr kumimoji="0" lang="fr-F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São </a:t>
              </a: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Paulo – SP, </a:t>
              </a:r>
              <a:r>
                <a:rPr kumimoji="0" lang="fr-F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04575-020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5725" algn="l"/>
                  <a:tab pos="266700" algn="l"/>
                </a:tabLst>
                <a:defRPr/>
              </a:pPr>
              <a:r>
                <a:rPr kumimoji="0" lang="fr-F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Tel: +55 11 </a:t>
              </a:r>
              <a:r>
                <a:rPr kumimoji="0" lang="fr-F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5103-0663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endParaRPr>
            </a:p>
            <a:p>
              <a:pPr lvl="0" eaLnBrk="1" hangingPunct="1"/>
              <a:r>
                <a:rPr kumimoji="0" lang="fr-F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Mob: +55 </a:t>
              </a:r>
              <a:r>
                <a:rPr lang="fr-FR" sz="1200" b="1" dirty="0">
                  <a:solidFill>
                    <a:srgbClr val="000000"/>
                  </a:solidFill>
                  <a:latin typeface="Calibri" pitchFamily="34" charset="0"/>
                </a:rPr>
                <a:t>11 98343-2323</a:t>
              </a:r>
              <a:r>
                <a:rPr kumimoji="0" lang="fr-F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/>
              </a:r>
              <a:br>
                <a:rPr kumimoji="0" lang="fr-F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</a:br>
              <a:r>
                <a:rPr kumimoji="0" lang="fr-FR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e-mail: mwerson002@beijaflore.com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5725" algn="l"/>
                  <a:tab pos="266700" algn="l"/>
                </a:tabLst>
                <a:defRPr/>
              </a:pPr>
              <a:r>
                <a:rPr kumimoji="0" lang="fr-F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</a:rPr>
                <a:t>www.beijaflore.com</a:t>
              </a:r>
              <a:endPara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endParaRPr>
            </a:p>
          </p:txBody>
        </p:sp>
      </p:grpSp>
      <p:pic>
        <p:nvPicPr>
          <p:cNvPr id="30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0" y="984929"/>
            <a:ext cx="2218037" cy="89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1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gxk.2l1ttMg.s1b5.D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8Vm4Bt1i4V_nWw0mlH_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8_Beijaflore_Modèles Slides format 4 tiers">
  <a:themeElements>
    <a:clrScheme name="Charte graphique Beijaflore">
      <a:dk1>
        <a:srgbClr val="2D2D2D"/>
      </a:dk1>
      <a:lt1>
        <a:sysClr val="window" lastClr="FFFFFF"/>
      </a:lt1>
      <a:dk2>
        <a:srgbClr val="273457"/>
      </a:dk2>
      <a:lt2>
        <a:srgbClr val="E8E8E8"/>
      </a:lt2>
      <a:accent1>
        <a:srgbClr val="273457"/>
      </a:accent1>
      <a:accent2>
        <a:srgbClr val="64041F"/>
      </a:accent2>
      <a:accent3>
        <a:srgbClr val="9BBB59"/>
      </a:accent3>
      <a:accent4>
        <a:srgbClr val="DA8700"/>
      </a:accent4>
      <a:accent5>
        <a:srgbClr val="5D97B7"/>
      </a:accent5>
      <a:accent6>
        <a:srgbClr val="959476"/>
      </a:accent6>
      <a:hlink>
        <a:srgbClr val="273457"/>
      </a:hlink>
      <a:folHlink>
        <a:srgbClr val="244061"/>
      </a:folHlink>
    </a:clrScheme>
    <a:fontScheme name="Charte graphique Beijaflore">
      <a:majorFont>
        <a:latin typeface="Franklin Gothic Medium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ijaflore BR - Template PPT 2020 16x9 v1" id="{E582FB70-B817-4B50-81B5-6B2C1C022CE7}" vid="{778394EC-CEE5-444E-A3E3-26B8F022B84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Beijaflore BR - Template PPT 2020 16x9 v1</Template>
  <TotalTime>746</TotalTime>
  <Words>661</Words>
  <Application>Microsoft Office PowerPoint</Application>
  <PresentationFormat>Widescreen</PresentationFormat>
  <Paragraphs>100</Paragraphs>
  <Slides>4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4" baseType="lpstr">
      <vt:lpstr>Arial</vt:lpstr>
      <vt:lpstr>Bodoni 72 Bold</vt:lpstr>
      <vt:lpstr>Browallia New</vt:lpstr>
      <vt:lpstr>Calibri</vt:lpstr>
      <vt:lpstr>Cambria</vt:lpstr>
      <vt:lpstr>Century Gothic</vt:lpstr>
      <vt:lpstr>Franklin Gothic Book</vt:lpstr>
      <vt:lpstr>Montserrat</vt:lpstr>
      <vt:lpstr>2018_Beijaflore_Modèles Slides format 4 tiers</vt:lpstr>
      <vt:lpstr>Slide do think-cell</vt:lpstr>
      <vt:lpstr>Projeto H.O.M.E.R.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H.O.M.E.R.</dc:title>
  <dc:creator>Santos, Pedro</dc:creator>
  <cp:lastModifiedBy>Santos, Pedro</cp:lastModifiedBy>
  <cp:revision>59</cp:revision>
  <dcterms:created xsi:type="dcterms:W3CDTF">2020-04-24T17:20:16Z</dcterms:created>
  <dcterms:modified xsi:type="dcterms:W3CDTF">2020-05-13T22:47:13Z</dcterms:modified>
</cp:coreProperties>
</file>