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7" r:id="rId6"/>
    <p:sldId id="268" r:id="rId7"/>
    <p:sldId id="269" r:id="rId8"/>
    <p:sldId id="263" r:id="rId9"/>
    <p:sldId id="257" r:id="rId10"/>
    <p:sldId id="261" r:id="rId11"/>
    <p:sldId id="264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12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4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3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4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8556-B62E-40F4-B25E-2E1D72F146F1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CDAC-D4C4-4039-916A-83EFAEFB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4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924739"/>
            <a:ext cx="7886700" cy="1008523"/>
          </a:xfrm>
        </p:spPr>
        <p:txBody>
          <a:bodyPr>
            <a:normAutofit/>
          </a:bodyPr>
          <a:lstStyle/>
          <a:p>
            <a:pPr algn="ctr"/>
            <a:r>
              <a:rPr lang="zh-TW" altLang="en-US" sz="5200" b="1" dirty="0" smtClean="0"/>
              <a:t>歡迎參加</a:t>
            </a:r>
            <a:r>
              <a:rPr lang="zh-TW" altLang="en-US" sz="5200" b="1" dirty="0"/>
              <a:t>圖片命名作業</a:t>
            </a:r>
          </a:p>
        </p:txBody>
      </p:sp>
    </p:spTree>
    <p:extLst>
      <p:ext uri="{BB962C8B-B14F-4D97-AF65-F5344CB8AC3E}">
        <p14:creationId xmlns:p14="http://schemas.microsoft.com/office/powerpoint/2010/main" val="320678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　　螢幕</a:t>
            </a:r>
            <a:r>
              <a:rPr lang="zh-TW" altLang="en-US" dirty="0"/>
              <a:t>每次呈現</a:t>
            </a:r>
            <a:r>
              <a:rPr lang="zh-TW" altLang="en-US" dirty="0" smtClean="0"/>
              <a:t>一個</a:t>
            </a:r>
            <a:r>
              <a:rPr lang="zh-TW" altLang="en-US" dirty="0"/>
              <a:t>詞彙，詞彙會呈現五秒鐘，請</a:t>
            </a:r>
            <a:r>
              <a:rPr lang="zh-TW" altLang="en-US" dirty="0" smtClean="0"/>
              <a:t>您想像該詞彙在您</a:t>
            </a:r>
            <a:r>
              <a:rPr lang="zh-TW" altLang="en-US" dirty="0"/>
              <a:t>記憶中的形象；其後，螢幕會出現一張圖片，請您評定該圖片與您先前看到詞彙</a:t>
            </a:r>
            <a:r>
              <a:rPr lang="zh-TW" altLang="en-US" dirty="0" smtClean="0"/>
              <a:t>時所想到的形象之間的相似程度。</a:t>
            </a:r>
            <a:r>
              <a:rPr lang="zh-TW" altLang="en-US" dirty="0"/>
              <a:t>以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9</a:t>
            </a:r>
            <a:r>
              <a:rPr lang="zh-TW" altLang="en-US" dirty="0"/>
              <a:t>分表示，數字愈高</a:t>
            </a:r>
            <a:r>
              <a:rPr lang="zh-TW" altLang="en-US" dirty="0" smtClean="0"/>
              <a:t>代表此圖片與您的印象愈相近。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097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實施流程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　　待會先進行兩道練習題，以讓您熟悉本作業操作方式。練習完沒問題後，便開始正式實驗。正式實驗</a:t>
            </a:r>
            <a:r>
              <a:rPr lang="zh-TW" altLang="en-US" dirty="0" smtClean="0"/>
              <a:t>包含六個</a:t>
            </a:r>
            <a:r>
              <a:rPr lang="zh-TW" altLang="en-US" dirty="0"/>
              <a:t>回合，</a:t>
            </a:r>
            <a:r>
              <a:rPr lang="zh-TW" altLang="en-US" dirty="0" smtClean="0"/>
              <a:t>每一回合有</a:t>
            </a:r>
            <a:r>
              <a:rPr lang="en-US" altLang="zh-TW" dirty="0" smtClean="0"/>
              <a:t>30</a:t>
            </a:r>
            <a:r>
              <a:rPr lang="zh-TW" altLang="en-US" dirty="0" smtClean="0"/>
              <a:t>組圖片。</a:t>
            </a:r>
            <a:r>
              <a:rPr lang="zh-TW" altLang="en-US" dirty="0"/>
              <a:t>回合與回合之間有一分鐘的休息。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　若您對於本作業的操作與流程有任何問題，請舉手詢問主試者，若無，本作業即將開始。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38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下雪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5531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5" y="1276523"/>
            <a:ext cx="7653251" cy="4304954"/>
          </a:xfrm>
        </p:spPr>
      </p:pic>
    </p:spTree>
    <p:extLst>
      <p:ext uri="{BB962C8B-B14F-4D97-AF65-F5344CB8AC3E}">
        <p14:creationId xmlns:p14="http://schemas.microsoft.com/office/powerpoint/2010/main" val="424477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287" y="1825625"/>
            <a:ext cx="870342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b="1" dirty="0" smtClean="0"/>
              <a:t>請</a:t>
            </a:r>
            <a:r>
              <a:rPr lang="zh-TW" altLang="zh-TW" sz="3200" b="1" dirty="0" smtClean="0"/>
              <a:t>評定該</a:t>
            </a:r>
            <a:r>
              <a:rPr lang="zh-TW" altLang="en-US" sz="3200" b="1" dirty="0" smtClean="0"/>
              <a:t>圖片與您所想像的心像之相似</a:t>
            </a:r>
            <a:r>
              <a:rPr lang="zh-TW" altLang="zh-TW" sz="3200" b="1" dirty="0" smtClean="0"/>
              <a:t>程</a:t>
            </a:r>
            <a:r>
              <a:rPr lang="zh-TW" altLang="zh-TW" sz="3200" b="1" dirty="0"/>
              <a:t>度</a:t>
            </a:r>
            <a:endParaRPr lang="en-US" altLang="zh-TW" sz="3200" b="1" dirty="0"/>
          </a:p>
          <a:p>
            <a:pPr marL="0" indent="0" algn="ctr">
              <a:buNone/>
            </a:pPr>
            <a:endParaRPr lang="en-US" altLang="zh-TW" b="1" dirty="0"/>
          </a:p>
          <a:p>
            <a:pPr marL="0" indent="0" algn="ctr">
              <a:buNone/>
            </a:pPr>
            <a:r>
              <a:rPr lang="zh-TW" altLang="en-US" b="1" dirty="0" smtClean="0"/>
              <a:t>非常不相似　　　　　　　　　　　　非常相似</a:t>
            </a:r>
            <a:endParaRPr lang="en-US" altLang="zh-TW" b="1" dirty="0" smtClean="0"/>
          </a:p>
          <a:p>
            <a:pPr marL="0" indent="0" algn="ctr">
              <a:buNone/>
            </a:pPr>
            <a:r>
              <a:rPr lang="en-US" altLang="zh-TW" sz="4000" b="1" dirty="0" smtClean="0"/>
              <a:t>1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5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6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7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8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9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047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圖片命名作業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82633" y="1825625"/>
            <a:ext cx="861198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 smtClean="0"/>
              <a:t>　　本作業旨在您對於圖片中物品的認識與熟悉度。待會您將看到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張圖片，每一個畫面呈現一張圖片，您的工作是依序寫下圖片中物品的名稱，以及評定您覺得該物品在日常生活</a:t>
            </a:r>
            <a:r>
              <a:rPr lang="zh-TW" altLang="en-US" dirty="0"/>
              <a:t>中的常見程</a:t>
            </a:r>
            <a:r>
              <a:rPr lang="zh-TW" altLang="en-US" dirty="0" smtClean="0"/>
              <a:t>度。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zh-TW" altLang="en-US" dirty="0" smtClean="0"/>
              <a:t>　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40784" y="640079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－請按空白鍵進入下一頁－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8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操作方式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　　螢幕</a:t>
            </a:r>
            <a:r>
              <a:rPr lang="zh-TW" altLang="en-US" dirty="0"/>
              <a:t>每次</a:t>
            </a:r>
            <a:r>
              <a:rPr lang="zh-TW" altLang="en-US" dirty="0" smtClean="0"/>
              <a:t>呈現一張圖片，請在</a:t>
            </a:r>
            <a:r>
              <a:rPr lang="en-US" altLang="zh-TW" dirty="0" smtClean="0"/>
              <a:t>2</a:t>
            </a:r>
            <a:r>
              <a:rPr lang="en-US" altLang="zh-TW" u="sng" dirty="0" smtClean="0"/>
              <a:t>0</a:t>
            </a:r>
            <a:r>
              <a:rPr lang="zh-TW" altLang="en-US" u="sng" dirty="0"/>
              <a:t>秒</a:t>
            </a:r>
            <a:r>
              <a:rPr lang="zh-TW" altLang="en-US" dirty="0"/>
              <a:t>作答時間內，想</a:t>
            </a:r>
            <a:r>
              <a:rPr lang="zh-TW" altLang="en-US" dirty="0" smtClean="0"/>
              <a:t>出圖片中物品的名稱；</a:t>
            </a:r>
            <a:r>
              <a:rPr lang="zh-TW" altLang="en-US" dirty="0"/>
              <a:t>若</a:t>
            </a:r>
            <a:r>
              <a:rPr lang="zh-TW" altLang="en-US" dirty="0" smtClean="0"/>
              <a:t>您想到</a:t>
            </a:r>
            <a:r>
              <a:rPr lang="zh-TW" altLang="en-US" dirty="0"/>
              <a:t>答案，</a:t>
            </a:r>
            <a:r>
              <a:rPr lang="zh-TW" altLang="en-US" dirty="0" smtClean="0"/>
              <a:t>請點選</a:t>
            </a:r>
            <a:r>
              <a:rPr lang="zh-TW" altLang="en-US" u="sng" dirty="0" smtClean="0"/>
              <a:t>下一頁</a:t>
            </a:r>
            <a:r>
              <a:rPr lang="zh-TW" altLang="en-US" dirty="0" smtClean="0"/>
              <a:t>進入</a:t>
            </a:r>
            <a:r>
              <a:rPr lang="zh-TW" altLang="en-US" dirty="0"/>
              <a:t>答題畫面，或</a:t>
            </a:r>
            <a:r>
              <a:rPr lang="zh-TW" altLang="en-US" dirty="0" smtClean="0"/>
              <a:t>待</a:t>
            </a:r>
            <a:r>
              <a:rPr lang="en-US" altLang="zh-TW" dirty="0" smtClean="0"/>
              <a:t>20</a:t>
            </a:r>
            <a:r>
              <a:rPr lang="zh-TW" altLang="en-US" dirty="0"/>
              <a:t>秒</a:t>
            </a:r>
            <a:r>
              <a:rPr lang="zh-TW" altLang="en-US" dirty="0" smtClean="0"/>
              <a:t>結束同樣</a:t>
            </a:r>
            <a:r>
              <a:rPr lang="zh-TW" altLang="en-US" dirty="0"/>
              <a:t>會進入答題畫面；請將</a:t>
            </a:r>
            <a:r>
              <a:rPr lang="zh-TW" altLang="en-US" dirty="0" smtClean="0"/>
              <a:t>答案輸入在指定欄位中；再</a:t>
            </a:r>
            <a:r>
              <a:rPr lang="zh-TW" altLang="en-US" dirty="0"/>
              <a:t>點選</a:t>
            </a:r>
            <a:r>
              <a:rPr lang="zh-TW" altLang="en-US" u="sng" dirty="0"/>
              <a:t>下一頁</a:t>
            </a:r>
            <a:r>
              <a:rPr lang="zh-TW" altLang="en-US" dirty="0" smtClean="0"/>
              <a:t>進入評定畫面</a:t>
            </a:r>
            <a:r>
              <a:rPr lang="zh-TW" altLang="en-US" dirty="0"/>
              <a:t>，</a:t>
            </a:r>
            <a:r>
              <a:rPr lang="zh-TW" altLang="en-US" dirty="0" smtClean="0"/>
              <a:t>評定</a:t>
            </a:r>
            <a:r>
              <a:rPr lang="zh-TW" altLang="en-US" dirty="0"/>
              <a:t>該物品在日常生活中的常見程度</a:t>
            </a:r>
            <a:r>
              <a:rPr lang="zh-TW" altLang="en-US" dirty="0" smtClean="0"/>
              <a:t>，以</a:t>
            </a:r>
            <a:r>
              <a:rPr lang="en-US" altLang="zh-TW" dirty="0" smtClean="0"/>
              <a:t>1</a:t>
            </a:r>
            <a:r>
              <a:rPr lang="zh-TW" altLang="en-US" dirty="0" smtClean="0"/>
              <a:t>至</a:t>
            </a:r>
            <a:r>
              <a:rPr lang="en-US" altLang="zh-TW" dirty="0" smtClean="0"/>
              <a:t>9</a:t>
            </a:r>
            <a:r>
              <a:rPr lang="zh-TW" altLang="en-US" dirty="0" smtClean="0"/>
              <a:t>分</a:t>
            </a:r>
            <a:r>
              <a:rPr lang="zh-TW" altLang="en-US" dirty="0"/>
              <a:t>表示，數字愈高</a:t>
            </a:r>
            <a:r>
              <a:rPr lang="zh-TW" altLang="en-US" dirty="0" smtClean="0"/>
              <a:t>代表此物品愈熟悉。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8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實施流程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　　待會先進行兩道練習題，以讓您熟悉本作業操作方式。練習完沒問題後，便開始正式實驗。正式實驗</a:t>
            </a:r>
            <a:r>
              <a:rPr lang="zh-TW" altLang="en-US" dirty="0" smtClean="0"/>
              <a:t>包含六個</a:t>
            </a:r>
            <a:r>
              <a:rPr lang="zh-TW" altLang="en-US" dirty="0"/>
              <a:t>回合，</a:t>
            </a:r>
            <a:r>
              <a:rPr lang="zh-TW" altLang="en-US" dirty="0" smtClean="0"/>
              <a:t>每一回合有</a:t>
            </a:r>
            <a:r>
              <a:rPr lang="en-US" altLang="zh-TW" dirty="0" smtClean="0"/>
              <a:t>20</a:t>
            </a:r>
            <a:r>
              <a:rPr lang="zh-TW" altLang="en-US" dirty="0" smtClean="0"/>
              <a:t>張圖片。</a:t>
            </a:r>
            <a:r>
              <a:rPr lang="zh-TW" altLang="en-US" dirty="0"/>
              <a:t>回合與回合之間有一分鐘的休息。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　若您對於本作業的操作與流程有任何問題，請舉手詢問主試者，若無，本作業即將開始。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8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05" y="1817355"/>
            <a:ext cx="6735190" cy="32232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61756" y="6176356"/>
            <a:ext cx="1820488" cy="40011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進入答題畫面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9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053340"/>
            <a:ext cx="7886700" cy="7513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b="1" dirty="0" smtClean="0"/>
              <a:t>請輸入您的答案：＿＿＿＿＿＿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0299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287" y="1825625"/>
            <a:ext cx="870342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b="1" dirty="0" smtClean="0"/>
              <a:t>請</a:t>
            </a:r>
            <a:r>
              <a:rPr lang="zh-TW" altLang="zh-TW" sz="3200" b="1" dirty="0" smtClean="0"/>
              <a:t>評定</a:t>
            </a:r>
            <a:r>
              <a:rPr lang="zh-TW" altLang="en-US" sz="3200" b="1" dirty="0" smtClean="0"/>
              <a:t>此</a:t>
            </a:r>
            <a:r>
              <a:rPr lang="zh-TW" altLang="zh-TW" sz="3200" b="1" dirty="0" smtClean="0"/>
              <a:t>物品</a:t>
            </a:r>
            <a:r>
              <a:rPr lang="zh-TW" altLang="zh-TW" sz="3200" b="1" dirty="0"/>
              <a:t>在日常生活的常見程度</a:t>
            </a:r>
            <a:endParaRPr lang="en-US" altLang="zh-TW" sz="3200" b="1" dirty="0"/>
          </a:p>
          <a:p>
            <a:pPr marL="0" indent="0" algn="ctr">
              <a:buNone/>
            </a:pPr>
            <a:endParaRPr lang="en-US" altLang="zh-TW" b="1" dirty="0"/>
          </a:p>
          <a:p>
            <a:pPr marL="0" indent="0" algn="ctr">
              <a:buNone/>
            </a:pPr>
            <a:r>
              <a:rPr lang="zh-TW" altLang="en-US" b="1" dirty="0" smtClean="0"/>
              <a:t>非常不熟悉　　　　　　　　　　　　非常熟悉</a:t>
            </a:r>
            <a:endParaRPr lang="en-US" altLang="zh-TW" b="1" dirty="0" smtClean="0"/>
          </a:p>
          <a:p>
            <a:pPr marL="0" indent="0" algn="ctr">
              <a:buNone/>
            </a:pPr>
            <a:r>
              <a:rPr lang="en-US" altLang="zh-TW" sz="4000" b="1" dirty="0" smtClean="0"/>
              <a:t>1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5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6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7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8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9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61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924739"/>
            <a:ext cx="7886700" cy="1008523"/>
          </a:xfrm>
        </p:spPr>
        <p:txBody>
          <a:bodyPr>
            <a:normAutofit/>
          </a:bodyPr>
          <a:lstStyle/>
          <a:p>
            <a:pPr algn="ctr"/>
            <a:r>
              <a:rPr lang="zh-TW" altLang="en-US" sz="5200" b="1" dirty="0" smtClean="0"/>
              <a:t>歡迎參加</a:t>
            </a:r>
            <a:r>
              <a:rPr lang="zh-TW" altLang="en-US" sz="5400" b="1" dirty="0"/>
              <a:t>詞彙心像作業</a:t>
            </a:r>
            <a:endParaRPr lang="zh-TW" altLang="en-US" sz="5200" b="1" dirty="0"/>
          </a:p>
        </p:txBody>
      </p:sp>
    </p:spTree>
    <p:extLst>
      <p:ext uri="{BB962C8B-B14F-4D97-AF65-F5344CB8AC3E}">
        <p14:creationId xmlns:p14="http://schemas.microsoft.com/office/powerpoint/2010/main" val="308210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詞彙心像作業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　　本作業旨在您</a:t>
            </a:r>
            <a:r>
              <a:rPr lang="zh-TW" altLang="en-US" dirty="0" smtClean="0"/>
              <a:t>對於詞彙的心像能力。待會</a:t>
            </a:r>
            <a:r>
              <a:rPr lang="zh-TW" altLang="en-US" dirty="0"/>
              <a:t>您將</a:t>
            </a:r>
            <a:r>
              <a:rPr lang="zh-TW" altLang="en-US" dirty="0" smtClean="0"/>
              <a:t>看到</a:t>
            </a:r>
            <a:r>
              <a:rPr lang="en-US" altLang="zh-TW" dirty="0" smtClean="0"/>
              <a:t>180</a:t>
            </a:r>
            <a:r>
              <a:rPr lang="zh-TW" altLang="en-US" dirty="0" smtClean="0"/>
              <a:t>組詞彙與圖片，每</a:t>
            </a:r>
            <a:r>
              <a:rPr lang="zh-TW" altLang="en-US" dirty="0"/>
              <a:t>一個</a:t>
            </a:r>
            <a:r>
              <a:rPr lang="zh-TW" altLang="en-US" dirty="0" smtClean="0"/>
              <a:t>畫面會依序呈現一個詞彙與一張</a:t>
            </a:r>
            <a:r>
              <a:rPr lang="zh-TW" altLang="en-US" dirty="0"/>
              <a:t>圖片，您的工作</a:t>
            </a:r>
            <a:r>
              <a:rPr lang="zh-TW" altLang="en-US" dirty="0" smtClean="0"/>
              <a:t>是評定該圖片與您想像該詞彙的形象的符合程度。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　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38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84</Words>
  <Application>Microsoft Office PowerPoint</Application>
  <PresentationFormat>如螢幕大小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Times New Roman</vt:lpstr>
      <vt:lpstr>Office 佈景主題</vt:lpstr>
      <vt:lpstr>歡迎參加圖片命名作業</vt:lpstr>
      <vt:lpstr>圖片命名作業</vt:lpstr>
      <vt:lpstr>操作方式</vt:lpstr>
      <vt:lpstr>實施流程</vt:lpstr>
      <vt:lpstr>PowerPoint 簡報</vt:lpstr>
      <vt:lpstr>PowerPoint 簡報</vt:lpstr>
      <vt:lpstr>PowerPoint 簡報</vt:lpstr>
      <vt:lpstr>歡迎參加詞彙心像作業</vt:lpstr>
      <vt:lpstr>詞彙心像作業</vt:lpstr>
      <vt:lpstr>操作方式</vt:lpstr>
      <vt:lpstr>實施流程</vt:lpstr>
      <vt:lpstr>下雪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圖片命名作業</dc:title>
  <dc:creator>HumorLab</dc:creator>
  <cp:lastModifiedBy>user</cp:lastModifiedBy>
  <cp:revision>8</cp:revision>
  <dcterms:created xsi:type="dcterms:W3CDTF">2020-07-13T05:39:56Z</dcterms:created>
  <dcterms:modified xsi:type="dcterms:W3CDTF">2020-07-17T04:59:22Z</dcterms:modified>
</cp:coreProperties>
</file>