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C0B-3801-4779-9D40-38680659F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Empty Code First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F24F9-B95C-45C5-BE9D-563D7951D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ADO data model</a:t>
            </a:r>
          </a:p>
        </p:txBody>
      </p:sp>
    </p:spTree>
    <p:extLst>
      <p:ext uri="{BB962C8B-B14F-4D97-AF65-F5344CB8AC3E}">
        <p14:creationId xmlns:p14="http://schemas.microsoft.com/office/powerpoint/2010/main" val="51164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F2C8A-112F-4666-8B05-FE0E506C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49" y="527099"/>
            <a:ext cx="4037012" cy="8990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Create MVC Project</a:t>
            </a: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5EE3F-F1D4-4E96-9A23-9A15326B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3949" y="1648791"/>
            <a:ext cx="3817359" cy="520920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sz="1800" dirty="0"/>
              <a:t>File ▶ New Project ▶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800" dirty="0" err="1"/>
              <a:t>Asp.Net</a:t>
            </a:r>
            <a:r>
              <a:rPr lang="en-US" sz="1800" dirty="0"/>
              <a:t> Web Application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800" dirty="0"/>
              <a:t>Name it as you see fit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800" dirty="0"/>
              <a:t>Select the MVC template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800" dirty="0"/>
              <a:t>Check the box for the MVC’s references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800" dirty="0"/>
              <a:t>Add unit tests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800" dirty="0"/>
              <a:t>Change Authentication to Individual User Accounts</a:t>
            </a:r>
          </a:p>
          <a:p>
            <a:pPr marL="285750" indent="-285750"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7DFC6-FAED-4345-A964-FC2C22C06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048451" y="1549571"/>
            <a:ext cx="6495847" cy="4368457"/>
          </a:xfrm>
          <a:prstGeom prst="rect">
            <a:avLst/>
          </a:prstGeom>
          <a:effectLst/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1040B714-66AF-4E4B-9C4D-57E1BD5D20CA}"/>
              </a:ext>
            </a:extLst>
          </p:cNvPr>
          <p:cNvSpPr/>
          <p:nvPr/>
        </p:nvSpPr>
        <p:spPr>
          <a:xfrm>
            <a:off x="6247271" y="1946436"/>
            <a:ext cx="1393902" cy="800080"/>
          </a:xfrm>
          <a:prstGeom prst="wedgeEllipseCallout">
            <a:avLst/>
          </a:prstGeom>
          <a:noFill/>
          <a:ln w="76200">
            <a:solidFill>
              <a:srgbClr val="CB49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A3C5CD1B-DE8A-417F-ABD0-A367AEDC396D}"/>
              </a:ext>
            </a:extLst>
          </p:cNvPr>
          <p:cNvSpPr/>
          <p:nvPr/>
        </p:nvSpPr>
        <p:spPr>
          <a:xfrm>
            <a:off x="5719224" y="3932172"/>
            <a:ext cx="1060717" cy="642445"/>
          </a:xfrm>
          <a:prstGeom prst="wedgeEllipseCallout">
            <a:avLst/>
          </a:prstGeom>
          <a:noFill/>
          <a:ln w="76200">
            <a:solidFill>
              <a:srgbClr val="CB49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564613B1-5355-46B6-BCCB-9AFF478CD2A3}"/>
              </a:ext>
            </a:extLst>
          </p:cNvPr>
          <p:cNvSpPr/>
          <p:nvPr/>
        </p:nvSpPr>
        <p:spPr>
          <a:xfrm>
            <a:off x="4915674" y="4581148"/>
            <a:ext cx="1518580" cy="800080"/>
          </a:xfrm>
          <a:prstGeom prst="wedgeEllipseCallout">
            <a:avLst/>
          </a:prstGeom>
          <a:noFill/>
          <a:ln w="76200">
            <a:solidFill>
              <a:srgbClr val="CB49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58CBE64E-1345-42A8-9822-D22B14D9FB25}"/>
              </a:ext>
            </a:extLst>
          </p:cNvPr>
          <p:cNvSpPr/>
          <p:nvPr/>
        </p:nvSpPr>
        <p:spPr>
          <a:xfrm>
            <a:off x="8995004" y="2092267"/>
            <a:ext cx="1532017" cy="800080"/>
          </a:xfrm>
          <a:prstGeom prst="wedgeEllipseCallout">
            <a:avLst/>
          </a:prstGeom>
          <a:noFill/>
          <a:ln w="76200">
            <a:solidFill>
              <a:srgbClr val="CB49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8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F2C8A-112F-4666-8B05-FE0E506C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Add Existing Items (Classes)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5EE3F-F1D4-4E96-9A23-9A15326B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/>
              <a:t>Right click the Models folder and Add Existing items.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/>
              <a:t>Navigate to the classes you want to use</a:t>
            </a:r>
          </a:p>
          <a:p>
            <a:pPr marL="285750" indent="-285750">
              <a:buFont typeface="Wingdings 3" charset="2"/>
              <a:buChar char=""/>
            </a:pPr>
            <a:endParaRPr lang="en-US" dirty="0"/>
          </a:p>
          <a:p>
            <a:pPr marL="285750" indent="-285750">
              <a:buFont typeface="Wingdings 3" charset="2"/>
              <a:buChar char=""/>
            </a:pPr>
            <a:r>
              <a:rPr lang="en-US"/>
              <a:t>OR</a:t>
            </a:r>
          </a:p>
          <a:p>
            <a:pPr marL="285750" indent="-285750">
              <a:buFont typeface="Wingdings 3" charset="2"/>
              <a:buChar char=""/>
            </a:pP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/>
              <a:t>Add New Item 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/>
              <a:t>Add and Name Class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/>
              <a:t>Add Code to the Class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omputer&#10;of adding a class">
            <a:extLst>
              <a:ext uri="{FF2B5EF4-FFF2-40B4-BE49-F238E27FC236}">
                <a16:creationId xmlns:a16="http://schemas.microsoft.com/office/drawing/2014/main" id="{18EB5DB2-627D-4FE5-876E-1D20C6389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6741"/>
          <a:stretch/>
        </p:blipFill>
        <p:spPr>
          <a:xfrm>
            <a:off x="5320118" y="1440426"/>
            <a:ext cx="6296917" cy="4319613"/>
          </a:xfrm>
          <a:prstGeom prst="rect">
            <a:avLst/>
          </a:prstGeom>
          <a:effectLst/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9908A8-307C-4692-9C94-38005993F6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2884" y="2827850"/>
            <a:ext cx="1234151" cy="822768"/>
          </a:xfrm>
          <a:prstGeom prst="rect">
            <a:avLst/>
          </a:prstGeom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9877BEB9-4C70-47E3-A129-B84C099934E5}"/>
              </a:ext>
            </a:extLst>
          </p:cNvPr>
          <p:cNvSpPr/>
          <p:nvPr/>
        </p:nvSpPr>
        <p:spPr>
          <a:xfrm>
            <a:off x="9152030" y="3780263"/>
            <a:ext cx="1393902" cy="607460"/>
          </a:xfrm>
          <a:prstGeom prst="wedgeEllipseCallout">
            <a:avLst/>
          </a:prstGeom>
          <a:noFill/>
          <a:ln w="76200">
            <a:solidFill>
              <a:srgbClr val="CB49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2C22DE04-E316-46FF-8300-84F313ED442B}"/>
              </a:ext>
            </a:extLst>
          </p:cNvPr>
          <p:cNvSpPr/>
          <p:nvPr/>
        </p:nvSpPr>
        <p:spPr>
          <a:xfrm>
            <a:off x="7601574" y="3927610"/>
            <a:ext cx="1393902" cy="800080"/>
          </a:xfrm>
          <a:prstGeom prst="wedgeEllipseCallout">
            <a:avLst/>
          </a:prstGeom>
          <a:noFill/>
          <a:ln w="76200">
            <a:solidFill>
              <a:srgbClr val="CB49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4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/>
        </p:nvSpPr>
        <p:spPr>
          <a:xfrm>
            <a:off x="501805" y="479502"/>
            <a:ext cx="8062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needed to get started</a:t>
            </a:r>
            <a:endParaRPr/>
          </a:p>
        </p:txBody>
      </p:sp>
      <p:sp>
        <p:nvSpPr>
          <p:cNvPr id="53" name="Google Shape;53;p1"/>
          <p:cNvSpPr txBox="1"/>
          <p:nvPr/>
        </p:nvSpPr>
        <p:spPr>
          <a:xfrm>
            <a:off x="401443" y="1427356"/>
            <a:ext cx="44271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Artist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public int ArtistId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public string Name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200721" y="4137103"/>
            <a:ext cx="57987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 class Genre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public int      GenreId    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public string   Name       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public string   Description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public List&lt;Album&gt; Albums  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5285678" y="1535735"/>
            <a:ext cx="7415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public class Album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[ScaffoldColumn(false)]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public int AlbumId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public int GenreId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public int ArtistId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public string Title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public decimal Price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public string AlbumArtUrl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public virtual Genre Genres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public virtual Artist Artists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29BE-8100-4417-B250-BAE5031B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3" y="1316795"/>
            <a:ext cx="3982085" cy="526915"/>
          </a:xfrm>
        </p:spPr>
        <p:txBody>
          <a:bodyPr/>
          <a:lstStyle/>
          <a:p>
            <a:r>
              <a:rPr lang="en-US" dirty="0"/>
              <a:t>Add ADO Data Model</a:t>
            </a:r>
          </a:p>
        </p:txBody>
      </p:sp>
      <p:pic>
        <p:nvPicPr>
          <p:cNvPr id="6" name="Content Placeholder 5" descr="A screenshot of a computer&#10;adding ado data model">
            <a:extLst>
              <a:ext uri="{FF2B5EF4-FFF2-40B4-BE49-F238E27FC236}">
                <a16:creationId xmlns:a16="http://schemas.microsoft.com/office/drawing/2014/main" id="{217A986A-3C55-4E22-AB6C-CB2920275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036"/>
          <a:stretch/>
        </p:blipFill>
        <p:spPr>
          <a:xfrm>
            <a:off x="3644982" y="814039"/>
            <a:ext cx="8315626" cy="50862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1416C-3ACC-43C5-9866-2A7F373BB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392" y="1843710"/>
            <a:ext cx="3982085" cy="259587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Right click </a:t>
            </a:r>
          </a:p>
          <a:p>
            <a:pPr lvl="2"/>
            <a:r>
              <a:rPr lang="en-US" sz="2400" dirty="0"/>
              <a:t>Models Folder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Add New Item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Search ADO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Name the Data Model</a:t>
            </a:r>
          </a:p>
          <a:p>
            <a:endParaRPr lang="en-US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4345E56-DC00-4ACF-9BA3-ED26648C4CE2}"/>
              </a:ext>
            </a:extLst>
          </p:cNvPr>
          <p:cNvSpPr/>
          <p:nvPr/>
        </p:nvSpPr>
        <p:spPr>
          <a:xfrm>
            <a:off x="8922875" y="1338146"/>
            <a:ext cx="1393902" cy="800080"/>
          </a:xfrm>
          <a:prstGeom prst="wedgeEllipseCallout">
            <a:avLst/>
          </a:prstGeom>
          <a:noFill/>
          <a:ln w="76200">
            <a:solidFill>
              <a:srgbClr val="CB49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C4ED7E2E-33E7-495E-99E2-A5D51949ABBC}"/>
              </a:ext>
            </a:extLst>
          </p:cNvPr>
          <p:cNvSpPr/>
          <p:nvPr/>
        </p:nvSpPr>
        <p:spPr>
          <a:xfrm>
            <a:off x="10458026" y="2557080"/>
            <a:ext cx="1393902" cy="800080"/>
          </a:xfrm>
          <a:prstGeom prst="wedgeEllipseCallout">
            <a:avLst/>
          </a:prstGeom>
          <a:noFill/>
          <a:ln w="76200">
            <a:solidFill>
              <a:srgbClr val="CB49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D9742F3-9709-4004-8BF8-B41B6CA6B227}"/>
              </a:ext>
            </a:extLst>
          </p:cNvPr>
          <p:cNvSpPr/>
          <p:nvPr/>
        </p:nvSpPr>
        <p:spPr>
          <a:xfrm>
            <a:off x="5399049" y="4523678"/>
            <a:ext cx="1393902" cy="800080"/>
          </a:xfrm>
          <a:prstGeom prst="wedgeEllipseCallout">
            <a:avLst/>
          </a:prstGeom>
          <a:noFill/>
          <a:ln w="76200">
            <a:solidFill>
              <a:srgbClr val="CB49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2D127-F41A-4FE9-9052-AE778756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Creating the Data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0E5D6-5E30-4C16-ADA3-7D9262258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Select Empty Code First Model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Open the Class that was created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Around line 20 you will see</a:t>
            </a:r>
          </a:p>
          <a:p>
            <a:endParaRPr lang="en-US" dirty="0"/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public virtual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DbSet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MyEntity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MyEntities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 get; set; }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Uncomment the code and change the code to reflect the classes you just added to the project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F5346B3-42B9-4C64-A943-135F6BE8A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7791"/>
          <a:stretch/>
        </p:blipFill>
        <p:spPr>
          <a:xfrm>
            <a:off x="5466429" y="304127"/>
            <a:ext cx="5876487" cy="3305523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6B560B-F36C-4EE8-B37F-EB51106437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339" y="3752800"/>
            <a:ext cx="6004378" cy="26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6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2096A1-6AC3-46FB-979A-18F4AE8B9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28CD29-58B3-4F21-B30F-28798953D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4E4178E-1E41-4E39-8171-5EEC297F4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D4CF93-A4AC-4FA3-BE1C-E27B351DF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50C84B-F28C-46CF-A2DB-070F52404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21F718-8F86-42C4-86D6-42E6DB597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735AA-57CE-4227-98DE-92C3576E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452718"/>
            <a:ext cx="4765226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Build Project &amp;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31FD0-257D-48FD-8868-DBA4462DE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8730" r="3" b="7578"/>
          <a:stretch/>
        </p:blipFill>
        <p:spPr>
          <a:xfrm>
            <a:off x="6062360" y="-461"/>
            <a:ext cx="6087038" cy="3428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E14FBD6-A8E7-4AAF-914D-B7E8BE596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7A477-CC4E-437F-82F9-177C466B3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01" y="2052918"/>
            <a:ext cx="4764245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Image 1: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After a successful Build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Right click the Controllers Folder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Add Controller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Select: MVC 5 Controller with views , using Entity Framework</a:t>
            </a:r>
          </a:p>
          <a:p>
            <a:pPr>
              <a:buFont typeface="Wingdings 3" charset="2"/>
              <a:buChar char=""/>
            </a:pPr>
            <a:endParaRPr lang="en-US" dirty="0"/>
          </a:p>
          <a:p>
            <a:r>
              <a:rPr lang="en-US" dirty="0"/>
              <a:t>Image 2: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Model Class select Album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Data Context Class is the ADO Model class you just made in slide 4 and 5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Name it </a:t>
            </a:r>
            <a:r>
              <a:rPr lang="en-US" dirty="0" err="1"/>
              <a:t>TestController</a:t>
            </a:r>
            <a:endParaRPr lang="en-US" dirty="0"/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B169F-0B5D-4068-8482-8300219B7EB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35" r="3" b="11159"/>
          <a:stretch/>
        </p:blipFill>
        <p:spPr>
          <a:xfrm>
            <a:off x="6103423" y="3428999"/>
            <a:ext cx="6087038" cy="3428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C863E5-5EC8-400F-BE51-7FDAB83E690E}"/>
              </a:ext>
            </a:extLst>
          </p:cNvPr>
          <p:cNvSpPr txBox="1"/>
          <p:nvPr/>
        </p:nvSpPr>
        <p:spPr>
          <a:xfrm>
            <a:off x="4728489" y="203200"/>
            <a:ext cx="124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9D1CB-6260-46CD-B2DD-8B26C56D792C}"/>
              </a:ext>
            </a:extLst>
          </p:cNvPr>
          <p:cNvSpPr txBox="1"/>
          <p:nvPr/>
        </p:nvSpPr>
        <p:spPr>
          <a:xfrm>
            <a:off x="4912510" y="3890407"/>
            <a:ext cx="124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2:</a:t>
            </a:r>
          </a:p>
        </p:txBody>
      </p:sp>
    </p:spTree>
    <p:extLst>
      <p:ext uri="{BB962C8B-B14F-4D97-AF65-F5344CB8AC3E}">
        <p14:creationId xmlns:p14="http://schemas.microsoft.com/office/powerpoint/2010/main" val="190068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60B8-86D0-4D16-A65A-71BA2A46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853" y="1231900"/>
            <a:ext cx="3401064" cy="660400"/>
          </a:xfrm>
        </p:spPr>
        <p:txBody>
          <a:bodyPr/>
          <a:lstStyle/>
          <a:p>
            <a:r>
              <a:rPr lang="en-US" dirty="0"/>
              <a:t>View in Browser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A64976-7125-4501-AA8C-6FEB5E8ED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6425" y="2277518"/>
            <a:ext cx="5195888" cy="115148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59092-E6FC-4FD1-BFFA-EB659B5E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154" y="1892300"/>
            <a:ext cx="3401063" cy="41275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After the </a:t>
            </a:r>
            <a:r>
              <a:rPr lang="en-US" sz="1800" dirty="0" err="1"/>
              <a:t>TestController</a:t>
            </a:r>
            <a:r>
              <a:rPr lang="en-US" sz="1800" dirty="0"/>
              <a:t> is done Scaffolding the Views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Right click the Index View of the </a:t>
            </a:r>
            <a:r>
              <a:rPr lang="en-US" sz="1800" dirty="0" err="1"/>
              <a:t>TestController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view in Browser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Index View is located, inside the Views Folder, sub folder Test then Index.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8996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