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C"/>
    <a:srgbClr val="BADFEE"/>
    <a:srgbClr val="50BAE7"/>
    <a:srgbClr val="0171BC"/>
    <a:srgbClr val="29ABE2"/>
    <a:srgbClr val="CDE5EF"/>
    <a:srgbClr val="2CACE3"/>
    <a:srgbClr val="F2F2F2"/>
    <a:srgbClr val="7BC8E9"/>
    <a:srgbClr val="754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5" d="100"/>
          <a:sy n="35" d="100"/>
        </p:scale>
        <p:origin x="2016" y="804"/>
      </p:cViewPr>
      <p:guideLst>
        <p:guide orient="horz" pos="2096"/>
        <p:guide pos="3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3540-3765-4E13-B63B-9A5C88DB0EE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A14D-DFD8-47BD-BEE2-65C8C0B7524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s 10"/>
          <p:cNvSpPr/>
          <p:nvPr/>
        </p:nvSpPr>
        <p:spPr>
          <a:xfrm>
            <a:off x="8329295" y="5537835"/>
            <a:ext cx="2038985" cy="544830"/>
          </a:xfrm>
          <a:prstGeom prst="rect">
            <a:avLst/>
          </a:prstGeom>
          <a:solidFill>
            <a:srgbClr val="7BC8E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340725" y="5518785"/>
            <a:ext cx="3649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Poppins ExtraBold" panose="00000900000000000000" charset="0"/>
                <a:cs typeface="Poppins ExtraBold" panose="00000900000000000000" charset="0"/>
              </a:rPr>
              <a:t>Adebayo</a:t>
            </a:r>
            <a:r>
              <a:rPr lang="en-US" sz="3200">
                <a:solidFill>
                  <a:srgbClr val="A67C52"/>
                </a:solidFill>
                <a:latin typeface="Poppins ExtraBold" panose="00000900000000000000" charset="0"/>
                <a:cs typeface="Poppins ExtraBold" panose="00000900000000000000" charset="0"/>
              </a:rPr>
              <a:t> </a:t>
            </a:r>
            <a:r>
              <a:rPr lang="en-US" sz="3200">
                <a:solidFill>
                  <a:schemeClr val="tx1"/>
                </a:solidFill>
                <a:latin typeface="Poppins ExtraBold" panose="00000900000000000000" charset="0"/>
                <a:cs typeface="Poppins ExtraBold" panose="00000900000000000000" charset="0"/>
              </a:rPr>
              <a:t>Fahd</a:t>
            </a:r>
            <a:endParaRPr lang="en-US" sz="3200">
              <a:solidFill>
                <a:schemeClr val="tx1"/>
              </a:solidFill>
              <a:latin typeface="Poppins ExtraBold" panose="00000900000000000000" charset="0"/>
              <a:cs typeface="Poppins ExtraBold" panose="00000900000000000000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115185" y="2604770"/>
            <a:ext cx="3268345" cy="1981835"/>
          </a:xfrm>
          <a:prstGeom prst="rect">
            <a:avLst/>
          </a:prstGeom>
          <a:solidFill>
            <a:srgbClr val="2CACE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972310" y="2605405"/>
            <a:ext cx="84575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>
                <a:solidFill>
                  <a:schemeClr val="bg1"/>
                </a:solidFill>
                <a:latin typeface="Poppins" panose="00000800000000000000" charset="0"/>
                <a:cs typeface="Poppins" panose="00000800000000000000" charset="0"/>
              </a:rPr>
              <a:t>Portfo</a:t>
            </a:r>
            <a:r>
              <a:rPr lang="en-US" sz="6600">
                <a:solidFill>
                  <a:schemeClr val="tx1"/>
                </a:solidFill>
                <a:latin typeface="Poppins" panose="00000800000000000000" charset="0"/>
                <a:cs typeface="Poppins" panose="00000800000000000000" charset="0"/>
              </a:rPr>
              <a:t>lio Project</a:t>
            </a:r>
            <a:endParaRPr lang="en-US" sz="6600">
              <a:solidFill>
                <a:schemeClr val="tx1"/>
              </a:solidFill>
              <a:latin typeface="Poppins" panose="00000800000000000000" charset="0"/>
              <a:cs typeface="Poppins" panose="00000800000000000000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>
                <a:solidFill>
                  <a:schemeClr val="bg1"/>
                </a:solidFill>
                <a:latin typeface="Poppins ExtraBold" panose="00000900000000000000" charset="0"/>
                <a:cs typeface="Poppins ExtraBold" panose="00000900000000000000" charset="0"/>
              </a:rPr>
              <a:t>P R E S E</a:t>
            </a:r>
            <a:r>
              <a:rPr lang="en-US" sz="6600">
                <a:solidFill>
                  <a:schemeClr val="tx1"/>
                </a:solidFill>
                <a:latin typeface="Poppins ExtraBold" panose="00000900000000000000" charset="0"/>
                <a:cs typeface="Poppins ExtraBold" panose="00000900000000000000" charset="0"/>
              </a:rPr>
              <a:t> N T A T I O N</a:t>
            </a:r>
            <a:endParaRPr lang="en-US" sz="6600">
              <a:solidFill>
                <a:schemeClr val="tx1"/>
              </a:solidFill>
              <a:latin typeface="Poppins ExtraBold" panose="00000900000000000000" charset="0"/>
              <a:cs typeface="Poppins ExtraBold" panose="000009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257540" y="6160135"/>
            <a:ext cx="3649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/>
                </a:solidFill>
                <a:latin typeface="Poppins ExtraBold" panose="00000900000000000000" charset="0"/>
                <a:cs typeface="Poppins ExtraBold" panose="00000900000000000000" charset="0"/>
              </a:rPr>
              <a:t>16 - Sep- 2022</a:t>
            </a:r>
            <a:endParaRPr lang="en-US" sz="2400">
              <a:solidFill>
                <a:schemeClr val="tx1"/>
              </a:solidFill>
              <a:latin typeface="Poppins ExtraBold" panose="00000900000000000000" charset="0"/>
              <a:cs typeface="Poppins ExtraBold" panose="00000900000000000000" charset="0"/>
            </a:endParaRPr>
          </a:p>
        </p:txBody>
      </p:sp>
      <p:pic>
        <p:nvPicPr>
          <p:cNvPr id="6" name="Picture 5" descr="logo4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156585"/>
            <a:ext cx="5807710" cy="2178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5918" y="8550953"/>
            <a:ext cx="5157787" cy="823912"/>
          </a:xfrm>
        </p:spPr>
        <p:txBody>
          <a:bodyPr>
            <a:normAutofit/>
          </a:bodyPr>
          <a:lstStyle/>
          <a:p>
            <a:r>
              <a:rPr lang="en-US" b="0" dirty="0">
                <a:latin typeface="Century Gothic" panose="020B0502020202020204" pitchFamily="34" charset="0"/>
              </a:rPr>
              <a:t>About Us</a:t>
            </a:r>
            <a:endParaRPr lang="en-US" b="0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5918" y="9547860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Yewa is an online platform that renders essential service to clients especially during emergencies.</a:t>
            </a:r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We render various services from the comfort of your homes varying from domestic to fashion and auto-mobile services.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85154" y="8519289"/>
            <a:ext cx="5183188" cy="823912"/>
          </a:xfrm>
        </p:spPr>
        <p:txBody>
          <a:bodyPr/>
          <a:lstStyle/>
          <a:p>
            <a:r>
              <a:rPr lang="en-US" b="0" dirty="0">
                <a:latin typeface="Century Gothic" panose="020B0502020202020204" pitchFamily="34" charset="0"/>
              </a:rPr>
              <a:t>Mission/Vision</a:t>
            </a:r>
            <a:endParaRPr lang="en-US" b="0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710557" y="9659070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Become essential to our clients by providing differentiated services to help them at any time.</a:t>
            </a:r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To recruit trained unemployed people especially young adults.</a:t>
            </a:r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To give small business owners the platform to showcase their services.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00655" y="6454775"/>
            <a:ext cx="1405890" cy="179578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0786110" y="-631190"/>
            <a:ext cx="1405890" cy="1795780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494530" y="1892300"/>
            <a:ext cx="7697470" cy="5057140"/>
          </a:xfrm>
          <a:prstGeom prst="rect">
            <a:avLst/>
          </a:prstGeom>
          <a:solidFill>
            <a:srgbClr val="29ABE2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60705" y="568325"/>
            <a:ext cx="791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 b="1">
                <a:solidFill>
                  <a:schemeClr val="tx1"/>
                </a:solidFill>
                <a:latin typeface="Poppins" panose="00000800000000000000" charset="0"/>
                <a:cs typeface="Poppins" panose="00000800000000000000" charset="0"/>
              </a:rPr>
              <a:t>Project Overview</a:t>
            </a:r>
            <a:endParaRPr lang="en-US" sz="4000" b="1">
              <a:solidFill>
                <a:schemeClr val="tx1"/>
              </a:solidFill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173345" y="2329815"/>
            <a:ext cx="2263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latin typeface="Century" panose="02040604050505020304" charset="0"/>
                <a:cs typeface="Century" panose="02040604050505020304" charset="0"/>
              </a:rPr>
              <a:t>About</a:t>
            </a:r>
            <a:endParaRPr lang="en-US" sz="2400" b="1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173345" y="2947670"/>
            <a:ext cx="6560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entury" panose="02040604050505020304" charset="0"/>
                <a:cs typeface="Century" panose="02040604050505020304" charset="0"/>
              </a:rPr>
              <a:t>ai.Wallet is a Fintech platform aimed at Managing, tracking and saving users monthly salary</a:t>
            </a:r>
            <a:endParaRPr lang="en-US" sz="2000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173345" y="4152265"/>
            <a:ext cx="2560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Century" panose="02040604050505020304" charset="0"/>
                <a:cs typeface="Century" panose="02040604050505020304" charset="0"/>
              </a:rPr>
              <a:t>Mission / Vision</a:t>
            </a:r>
            <a:endParaRPr lang="en-US" sz="2400" b="1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173345" y="4786630"/>
            <a:ext cx="30791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>
                <a:srgbClr val="843C0B"/>
              </a:buClr>
              <a:buFont typeface="Wingdings" panose="05000000000000000000" charset="0"/>
              <a:buChar char="§"/>
            </a:pPr>
            <a:r>
              <a:rPr lang="en-US" sz="2000">
                <a:latin typeface="Century" panose="02040604050505020304" charset="0"/>
                <a:cs typeface="Century" panose="02040604050505020304" charset="0"/>
                <a:sym typeface="+mn-ea"/>
              </a:rPr>
              <a:t>To provide a very easy and highly secured platform for savings and other financial related.</a:t>
            </a:r>
            <a:endParaRPr lang="en-US" sz="2000">
              <a:latin typeface="Century" panose="02040604050505020304" charset="0"/>
              <a:cs typeface="Century" panose="02040604050505020304" charset="0"/>
            </a:endParaRPr>
          </a:p>
          <a:p>
            <a:pPr marL="457200" indent="-457200">
              <a:buClr>
                <a:srgbClr val="843C0B"/>
              </a:buClr>
              <a:buNone/>
            </a:pPr>
            <a:endParaRPr lang="en-US" sz="2000" dirty="0">
              <a:latin typeface="Century" panose="02040604050505020304" charset="0"/>
              <a:cs typeface="Century" panose="02040604050505020304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19820" y="4669790"/>
            <a:ext cx="2813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843C0B"/>
              </a:buClr>
              <a:buFont typeface="Wingdings" panose="05000000000000000000" charset="0"/>
              <a:buChar char="§"/>
            </a:pPr>
            <a:r>
              <a:rPr lang="en-US" sz="2000" dirty="0">
                <a:latin typeface="Century" panose="02040604050505020304" charset="0"/>
                <a:cs typeface="Century" panose="02040604050505020304" charset="0"/>
                <a:sym typeface="+mn-ea"/>
              </a:rPr>
              <a:t>To make savings very easy and fun.</a:t>
            </a:r>
            <a:endParaRPr lang="en-US" sz="2000" dirty="0">
              <a:latin typeface="Century" panose="02040604050505020304" charset="0"/>
              <a:cs typeface="Century" panose="02040604050505020304" charset="0"/>
              <a:sym typeface="+mn-ea"/>
            </a:endParaRPr>
          </a:p>
        </p:txBody>
      </p:sp>
      <p:pic>
        <p:nvPicPr>
          <p:cNvPr id="14" name="Picture 13" descr="logo4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5010785"/>
            <a:ext cx="2801620" cy="105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-626745" y="-2402840"/>
            <a:ext cx="5278120" cy="3575685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25500" y="3333750"/>
            <a:ext cx="1499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Colors: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2591435" y="3597910"/>
            <a:ext cx="1040130" cy="567055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4262755" y="3030855"/>
            <a:ext cx="1040130" cy="567055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397125" y="3030855"/>
            <a:ext cx="1429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71BC"/>
                </a:solidFill>
              </a:rPr>
              <a:t>#2cace3</a:t>
            </a:r>
            <a:endParaRPr lang="en-US" sz="2400" b="1">
              <a:solidFill>
                <a:srgbClr val="0071BC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086860" y="3704590"/>
            <a:ext cx="1391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2CACE3"/>
                </a:solidFill>
              </a:rPr>
              <a:t>#0171bc</a:t>
            </a:r>
            <a:endParaRPr lang="en-US" sz="2400" b="1">
              <a:solidFill>
                <a:srgbClr val="2CACE3"/>
              </a:solidFill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8661400" y="6123305"/>
            <a:ext cx="1045845" cy="215519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10006330" y="6123305"/>
            <a:ext cx="1045845" cy="2155190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Content Placeholder 5" descr="logo4-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3205" y="2470785"/>
            <a:ext cx="5181600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/>
          <p:cNvSpPr/>
          <p:nvPr/>
        </p:nvSpPr>
        <p:spPr>
          <a:xfrm>
            <a:off x="-305435" y="-2430145"/>
            <a:ext cx="3091815" cy="4043045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44475" y="271145"/>
            <a:ext cx="621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Poppins" panose="00000800000000000000" charset="0"/>
                <a:cs typeface="Poppins" panose="00000800000000000000" charset="0"/>
              </a:rPr>
              <a:t>C </a:t>
            </a:r>
            <a:endParaRPr lang="en-US" sz="36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3600">
                <a:latin typeface="Poppins" panose="00000800000000000000" charset="0"/>
                <a:cs typeface="Poppins" panose="00000800000000000000" charset="0"/>
              </a:rPr>
              <a:t>O </a:t>
            </a:r>
            <a:endParaRPr lang="en-US" sz="36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3600">
                <a:latin typeface="Poppins" panose="00000800000000000000" charset="0"/>
                <a:cs typeface="Poppins" panose="00000800000000000000" charset="0"/>
              </a:rPr>
              <a:t>S</a:t>
            </a:r>
            <a:endParaRPr lang="en-US" sz="36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3600">
                <a:latin typeface="Poppins" panose="00000800000000000000" charset="0"/>
                <a:cs typeface="Poppins" panose="00000800000000000000" charset="0"/>
              </a:rPr>
              <a:t>T </a:t>
            </a:r>
            <a:endParaRPr lang="en-US" sz="3600"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336155" y="6472555"/>
            <a:ext cx="4855845" cy="1435735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30275" y="824865"/>
            <a:ext cx="621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Poppins" panose="00000800000000000000" charset="0"/>
                <a:cs typeface="Poppins" panose="00000800000000000000" charset="0"/>
              </a:rPr>
              <a:t>O </a:t>
            </a:r>
            <a:endParaRPr lang="en-US" sz="36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3600">
                <a:latin typeface="Poppins" panose="00000800000000000000" charset="0"/>
                <a:cs typeface="Poppins" panose="00000800000000000000" charset="0"/>
              </a:rPr>
              <a:t>F  </a:t>
            </a:r>
            <a:endParaRPr lang="en-US" sz="3600"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16075" y="1070610"/>
            <a:ext cx="4886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Poppins" panose="00000800000000000000" charset="0"/>
                <a:cs typeface="Poppins" panose="00000800000000000000" charset="0"/>
              </a:rPr>
              <a:t>P R O D U C T I O N   </a:t>
            </a:r>
            <a:endParaRPr lang="en-US" sz="4400"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787015" y="3075940"/>
            <a:ext cx="4886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Poppins" panose="00000800000000000000" charset="0"/>
                <a:cs typeface="Poppins" panose="00000800000000000000" charset="0"/>
              </a:rPr>
              <a:t>  </a:t>
            </a:r>
            <a:endParaRPr lang="en-US" sz="4400"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864225" y="3911600"/>
            <a:ext cx="4886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Poppins" panose="00000800000000000000" charset="0"/>
                <a:cs typeface="Poppins" panose="00000800000000000000" charset="0"/>
              </a:rPr>
              <a:t>   </a:t>
            </a:r>
            <a:endParaRPr lang="en-US" sz="4400"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5817870" y="3159760"/>
            <a:ext cx="4855845" cy="1001395"/>
          </a:xfrm>
          <a:prstGeom prst="rect">
            <a:avLst/>
          </a:prstGeom>
          <a:solidFill>
            <a:srgbClr val="29ABE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301875" y="3274060"/>
            <a:ext cx="8448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>
                <a:latin typeface="Poppins" panose="00000800000000000000" charset="0"/>
                <a:cs typeface="Poppins" panose="00000800000000000000" charset="0"/>
              </a:rPr>
              <a:t>Capital: 250,00</a:t>
            </a:r>
            <a:endParaRPr lang="en-US" sz="4400"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20" name="Rectangles 19"/>
          <p:cNvSpPr/>
          <p:nvPr/>
        </p:nvSpPr>
        <p:spPr>
          <a:xfrm flipV="1">
            <a:off x="2586355" y="1739265"/>
            <a:ext cx="3522980" cy="76200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4" descr="logo4-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0275" y="5064760"/>
            <a:ext cx="3119755" cy="1170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71830" y="-752475"/>
            <a:ext cx="4270375" cy="1455420"/>
          </a:xfrm>
          <a:prstGeom prst="rect">
            <a:avLst/>
          </a:prstGeom>
          <a:solidFill>
            <a:srgbClr val="01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1100435" y="4337685"/>
            <a:ext cx="1905000" cy="3520440"/>
          </a:xfrm>
          <a:prstGeom prst="rect">
            <a:avLst/>
          </a:prstGeom>
          <a:solidFill>
            <a:srgbClr val="50B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Content Placeholder 11" descr="yewa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5435" y="-1349375"/>
            <a:ext cx="2862580" cy="258889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87325" y="797560"/>
            <a:ext cx="4876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L 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A 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N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D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I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N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G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P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A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G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  <a:p>
            <a:r>
              <a:rPr lang="en-US" sz="2800">
                <a:latin typeface="Poppins" panose="00000800000000000000" charset="0"/>
                <a:cs typeface="Poppins" panose="00000800000000000000" charset="0"/>
              </a:rPr>
              <a:t>E</a:t>
            </a:r>
            <a:endParaRPr lang="en-US" sz="2800"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376795" y="5679440"/>
            <a:ext cx="534670" cy="1178560"/>
          </a:xfrm>
          <a:prstGeom prst="rect">
            <a:avLst/>
          </a:prstGeom>
          <a:solidFill>
            <a:srgbClr val="50B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6272530" y="5631180"/>
            <a:ext cx="534670" cy="836930"/>
          </a:xfrm>
          <a:prstGeom prst="rect">
            <a:avLst/>
          </a:prstGeom>
          <a:solidFill>
            <a:srgbClr val="01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059680" y="5659755"/>
            <a:ext cx="534670" cy="685165"/>
          </a:xfrm>
          <a:prstGeom prst="rect">
            <a:avLst/>
          </a:prstGeom>
          <a:solidFill>
            <a:srgbClr val="50B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633730" y="774065"/>
            <a:ext cx="11167745" cy="5305425"/>
          </a:xfrm>
          <a:prstGeom prst="rect">
            <a:avLst/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6" descr="Screenshot (420)"/>
          <p:cNvPicPr>
            <a:picLocks noChangeAspect="1"/>
          </p:cNvPicPr>
          <p:nvPr>
            <p:ph idx="1"/>
          </p:nvPr>
        </p:nvPicPr>
        <p:blipFill>
          <a:blip r:embed="rId2"/>
          <a:srcRect t="14311" r="1410" b="1254"/>
          <a:stretch>
            <a:fillRect/>
          </a:stretch>
        </p:blipFill>
        <p:spPr>
          <a:xfrm>
            <a:off x="687705" y="626745"/>
            <a:ext cx="11216005" cy="5401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s 21"/>
          <p:cNvSpPr/>
          <p:nvPr/>
        </p:nvSpPr>
        <p:spPr>
          <a:xfrm>
            <a:off x="-210820" y="3418840"/>
            <a:ext cx="3180080" cy="1163320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800100" y="2305685"/>
            <a:ext cx="54432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Poppins" panose="00000800000000000000" charset="0"/>
                <a:cs typeface="Poppins" panose="00000800000000000000" charset="0"/>
              </a:rPr>
              <a:t>Thank</a:t>
            </a:r>
            <a:r>
              <a:rPr lang="en-US" sz="7200" dirty="0">
                <a:solidFill>
                  <a:srgbClr val="754C24"/>
                </a:solidFill>
                <a:latin typeface="Poppins" panose="00000800000000000000" charset="0"/>
                <a:cs typeface="Poppins" panose="00000800000000000000" charset="0"/>
              </a:rPr>
              <a:t> </a:t>
            </a:r>
            <a:endParaRPr lang="en-US" sz="7200" dirty="0">
              <a:solidFill>
                <a:srgbClr val="754C24"/>
              </a:solidFill>
              <a:latin typeface="Poppins" panose="00000800000000000000" charset="0"/>
              <a:cs typeface="Poppins" panose="00000800000000000000" charset="0"/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Poppins" panose="00000800000000000000" charset="0"/>
                <a:cs typeface="Poppins" panose="00000800000000000000" charset="0"/>
              </a:rPr>
              <a:t>You</a:t>
            </a:r>
            <a:endParaRPr lang="en-US" sz="7200" dirty="0">
              <a:solidFill>
                <a:schemeClr val="bg1"/>
              </a:solidFill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-419100" y="-714375"/>
            <a:ext cx="2590800" cy="1924050"/>
          </a:xfrm>
          <a:prstGeom prst="rect">
            <a:avLst/>
          </a:prstGeom>
          <a:solidFill>
            <a:srgbClr val="BA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Screenshot (421)"/>
          <p:cNvPicPr>
            <a:picLocks noChangeAspect="1"/>
          </p:cNvPicPr>
          <p:nvPr/>
        </p:nvPicPr>
        <p:blipFill>
          <a:blip r:embed="rId1"/>
          <a:srcRect t="13795" b="454"/>
          <a:stretch>
            <a:fillRect/>
          </a:stretch>
        </p:blipFill>
        <p:spPr>
          <a:xfrm>
            <a:off x="4003040" y="361315"/>
            <a:ext cx="12708255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Presentation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Poppins ExtraBold</vt:lpstr>
      <vt:lpstr>Poppins</vt:lpstr>
      <vt:lpstr>Century Gothic</vt:lpstr>
      <vt:lpstr>Century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morning</dc:creator>
  <cp:lastModifiedBy>User</cp:lastModifiedBy>
  <cp:revision>33</cp:revision>
  <dcterms:created xsi:type="dcterms:W3CDTF">2021-12-14T12:09:00Z</dcterms:created>
  <dcterms:modified xsi:type="dcterms:W3CDTF">2022-09-17T20:26:45Z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729B5399A54C4011B07DB6E1AB0F035F</vt:lpwstr>
  </property>
  <property fmtid="{D5CDD505-2E9C-101B-9397-08002B2CF9AE}" pid="3" name="KSOProductBuildVer">
    <vt:lpwstr>1033-11.2.0.11210</vt:lpwstr>
  </property>
</Properties>
</file>