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2767250" cy="30238700"/>
  <p:notesSz cx="6858000" cy="9144000"/>
  <p:defaultTextStyle>
    <a:defPPr>
      <a:defRPr lang="en-AU"/>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27" autoAdjust="0"/>
    <p:restoredTop sz="90929"/>
  </p:normalViewPr>
  <p:slideViewPr>
    <p:cSldViewPr>
      <p:cViewPr>
        <p:scale>
          <a:sx n="10" d="100"/>
          <a:sy n="10" d="100"/>
        </p:scale>
        <p:origin x="-4338" y="-1662"/>
      </p:cViewPr>
      <p:guideLst>
        <p:guide orient="horz" pos="9524"/>
        <p:guide pos="13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DAA20AB2-B464-4697-86EA-2B42A388B613}" type="slidenum">
              <a:rPr lang="en-AU"/>
              <a:pPr>
                <a:defRPr/>
              </a:pPr>
              <a:t>‹#›</a:t>
            </a:fld>
            <a:endParaRPr lang="en-AU"/>
          </a:p>
        </p:txBody>
      </p:sp>
    </p:spTree>
    <p:extLst>
      <p:ext uri="{BB962C8B-B14F-4D97-AF65-F5344CB8AC3E}">
        <p14:creationId xmlns:p14="http://schemas.microsoft.com/office/powerpoint/2010/main" val="2274386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fld id="{BA9C2E4E-A836-413C-BC57-21B0224C4DAC}" type="slidenum">
              <a:rPr lang="en-AU" sz="1200" smtClean="0"/>
              <a:pPr/>
              <a:t>1</a:t>
            </a:fld>
            <a:endParaRPr lang="en-AU"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latin typeface="Verdana" pitchFamily="34" charset="0"/>
              </a:rPr>
              <a:t>Title of poster should be in 90pt Bold Verdana</a:t>
            </a:r>
          </a:p>
          <a:p>
            <a:pPr eaLnBrk="1" hangingPunct="1"/>
            <a:r>
              <a:rPr lang="en-AU" smtClean="0">
                <a:latin typeface="Verdana" pitchFamily="34" charset="0"/>
              </a:rPr>
              <a:t>All Text should either be Black or White.</a:t>
            </a:r>
          </a:p>
          <a:p>
            <a:pPr eaLnBrk="1" hangingPunct="1"/>
            <a:r>
              <a:rPr lang="en-AU" smtClean="0">
                <a:latin typeface="Verdana" pitchFamily="34" charset="0"/>
              </a:rPr>
              <a:t>The logo and the title must stay in the brand space at the top of the poster.</a:t>
            </a:r>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443" y="9393753"/>
            <a:ext cx="36350366" cy="648212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4640" y="17135263"/>
            <a:ext cx="29937973" cy="77280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6BEDC9-FF73-405D-8A2C-70E413BE0E68}" type="slidenum">
              <a:rPr lang="en-AU"/>
              <a:pPr>
                <a:defRPr/>
              </a:pPr>
              <a:t>‹#›</a:t>
            </a:fld>
            <a:endParaRPr lang="en-AU"/>
          </a:p>
        </p:txBody>
      </p:sp>
    </p:spTree>
    <p:extLst>
      <p:ext uri="{BB962C8B-B14F-4D97-AF65-F5344CB8AC3E}">
        <p14:creationId xmlns:p14="http://schemas.microsoft.com/office/powerpoint/2010/main" val="392416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0B2BAC-D2BC-4606-8439-AEC502D798AF}" type="slidenum">
              <a:rPr lang="en-AU"/>
              <a:pPr>
                <a:defRPr/>
              </a:pPr>
              <a:t>‹#›</a:t>
            </a:fld>
            <a:endParaRPr lang="en-AU"/>
          </a:p>
        </p:txBody>
      </p:sp>
    </p:spTree>
    <p:extLst>
      <p:ext uri="{BB962C8B-B14F-4D97-AF65-F5344CB8AC3E}">
        <p14:creationId xmlns:p14="http://schemas.microsoft.com/office/powerpoint/2010/main" val="16685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72340" y="2689381"/>
            <a:ext cx="9086470" cy="241920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08443" y="2689381"/>
            <a:ext cx="27048354" cy="241920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EB972A-BFCF-4627-B2F2-36F70D64F26E}" type="slidenum">
              <a:rPr lang="en-AU"/>
              <a:pPr>
                <a:defRPr/>
              </a:pPr>
              <a:t>‹#›</a:t>
            </a:fld>
            <a:endParaRPr lang="en-AU"/>
          </a:p>
        </p:txBody>
      </p:sp>
    </p:spTree>
    <p:extLst>
      <p:ext uri="{BB962C8B-B14F-4D97-AF65-F5344CB8AC3E}">
        <p14:creationId xmlns:p14="http://schemas.microsoft.com/office/powerpoint/2010/main" val="3547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BCF587-5255-442A-8371-72BDD0D68833}" type="slidenum">
              <a:rPr lang="en-AU"/>
              <a:pPr>
                <a:defRPr/>
              </a:pPr>
              <a:t>‹#›</a:t>
            </a:fld>
            <a:endParaRPr lang="en-AU"/>
          </a:p>
        </p:txBody>
      </p:sp>
    </p:spTree>
    <p:extLst>
      <p:ext uri="{BB962C8B-B14F-4D97-AF65-F5344CB8AC3E}">
        <p14:creationId xmlns:p14="http://schemas.microsoft.com/office/powerpoint/2010/main" val="34003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9081" y="19430666"/>
            <a:ext cx="36350366" cy="6006209"/>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79081" y="12816090"/>
            <a:ext cx="36350366" cy="661457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99604E-CAE0-462C-9B23-4A247595AC34}" type="slidenum">
              <a:rPr lang="en-AU"/>
              <a:pPr>
                <a:defRPr/>
              </a:pPr>
              <a:t>‹#›</a:t>
            </a:fld>
            <a:endParaRPr lang="en-AU"/>
          </a:p>
        </p:txBody>
      </p:sp>
    </p:spTree>
    <p:extLst>
      <p:ext uri="{BB962C8B-B14F-4D97-AF65-F5344CB8AC3E}">
        <p14:creationId xmlns:p14="http://schemas.microsoft.com/office/powerpoint/2010/main" val="403920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08443" y="8737121"/>
            <a:ext cx="18067411" cy="181443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91397" y="8737121"/>
            <a:ext cx="18067413" cy="181443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E2504B-7846-46BF-933F-1C5E2C9AE00D}" type="slidenum">
              <a:rPr lang="en-AU"/>
              <a:pPr>
                <a:defRPr/>
              </a:pPr>
              <a:t>‹#›</a:t>
            </a:fld>
            <a:endParaRPr lang="en-AU"/>
          </a:p>
        </p:txBody>
      </p:sp>
    </p:spTree>
    <p:extLst>
      <p:ext uri="{BB962C8B-B14F-4D97-AF65-F5344CB8AC3E}">
        <p14:creationId xmlns:p14="http://schemas.microsoft.com/office/powerpoint/2010/main" val="72117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7465" y="1211120"/>
            <a:ext cx="38492321" cy="50397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7464" y="6768350"/>
            <a:ext cx="18898150" cy="28207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37464" y="9589058"/>
            <a:ext cx="18898150" cy="174226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24901" y="6768350"/>
            <a:ext cx="18904885" cy="28207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724901" y="9589058"/>
            <a:ext cx="18904885" cy="174226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EC89D68-5801-4ED1-A801-776977A09D48}" type="slidenum">
              <a:rPr lang="en-AU"/>
              <a:pPr>
                <a:defRPr/>
              </a:pPr>
              <a:t>‹#›</a:t>
            </a:fld>
            <a:endParaRPr lang="en-AU"/>
          </a:p>
        </p:txBody>
      </p:sp>
    </p:spTree>
    <p:extLst>
      <p:ext uri="{BB962C8B-B14F-4D97-AF65-F5344CB8AC3E}">
        <p14:creationId xmlns:p14="http://schemas.microsoft.com/office/powerpoint/2010/main" val="167281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E70B507-C288-4714-9B6C-3FFA21ADF781}" type="slidenum">
              <a:rPr lang="en-AU"/>
              <a:pPr>
                <a:defRPr/>
              </a:pPr>
              <a:t>‹#›</a:t>
            </a:fld>
            <a:endParaRPr lang="en-AU"/>
          </a:p>
        </p:txBody>
      </p:sp>
    </p:spTree>
    <p:extLst>
      <p:ext uri="{BB962C8B-B14F-4D97-AF65-F5344CB8AC3E}">
        <p14:creationId xmlns:p14="http://schemas.microsoft.com/office/powerpoint/2010/main" val="33609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22F14C-7511-47E2-B6C2-02D97C6E9F39}" type="slidenum">
              <a:rPr lang="en-AU"/>
              <a:pPr>
                <a:defRPr/>
              </a:pPr>
              <a:t>‹#›</a:t>
            </a:fld>
            <a:endParaRPr lang="en-AU"/>
          </a:p>
        </p:txBody>
      </p:sp>
    </p:spTree>
    <p:extLst>
      <p:ext uri="{BB962C8B-B14F-4D97-AF65-F5344CB8AC3E}">
        <p14:creationId xmlns:p14="http://schemas.microsoft.com/office/powerpoint/2010/main" val="332786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5" y="1204385"/>
            <a:ext cx="14070893" cy="512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20272" y="1204385"/>
            <a:ext cx="23909514" cy="25807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7465" y="6327230"/>
            <a:ext cx="14070893" cy="2068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967C84-FD21-4064-828F-527417293DBB}" type="slidenum">
              <a:rPr lang="en-AU"/>
              <a:pPr>
                <a:defRPr/>
              </a:pPr>
              <a:t>‹#›</a:t>
            </a:fld>
            <a:endParaRPr lang="en-AU"/>
          </a:p>
        </p:txBody>
      </p:sp>
    </p:spTree>
    <p:extLst>
      <p:ext uri="{BB962C8B-B14F-4D97-AF65-F5344CB8AC3E}">
        <p14:creationId xmlns:p14="http://schemas.microsoft.com/office/powerpoint/2010/main" val="21717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710" y="21167090"/>
            <a:ext cx="25658554" cy="249856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3710" y="2701728"/>
            <a:ext cx="25658554" cy="181432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83710" y="23665655"/>
            <a:ext cx="25658554" cy="3549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45F95E-9920-4B65-B632-D312955AA036}" type="slidenum">
              <a:rPr lang="en-AU"/>
              <a:pPr>
                <a:defRPr/>
              </a:pPr>
              <a:t>‹#›</a:t>
            </a:fld>
            <a:endParaRPr lang="en-AU"/>
          </a:p>
        </p:txBody>
      </p:sp>
    </p:spTree>
    <p:extLst>
      <p:ext uri="{BB962C8B-B14F-4D97-AF65-F5344CB8AC3E}">
        <p14:creationId xmlns:p14="http://schemas.microsoft.com/office/powerpoint/2010/main" val="178153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08338" y="2689225"/>
            <a:ext cx="36350575"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8174" tIns="199088" rIns="398174" bIns="199088"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3208338" y="8737600"/>
            <a:ext cx="36350575" cy="181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8174" tIns="199088" rIns="398174" bIns="199088"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3208338" y="27549475"/>
            <a:ext cx="8912225" cy="2016125"/>
          </a:xfrm>
          <a:prstGeom prst="rect">
            <a:avLst/>
          </a:prstGeom>
          <a:noFill/>
          <a:ln>
            <a:noFill/>
          </a:ln>
          <a:effectLst/>
          <a:extLst/>
        </p:spPr>
        <p:txBody>
          <a:bodyPr vert="horz" wrap="square" lIns="398174" tIns="199088" rIns="398174" bIns="199088" numCol="1" anchor="t" anchorCtr="0" compatLnSpc="1">
            <a:prstTxWarp prst="textNoShape">
              <a:avLst/>
            </a:prstTxWarp>
          </a:bodyPr>
          <a:lstStyle>
            <a:lvl1pPr>
              <a:defRPr sz="6200"/>
            </a:lvl1pPr>
          </a:lstStyle>
          <a:p>
            <a:pPr>
              <a:defRPr/>
            </a:pPr>
            <a:endParaRPr lang="en-US"/>
          </a:p>
        </p:txBody>
      </p:sp>
      <p:sp>
        <p:nvSpPr>
          <p:cNvPr id="1029" name="Rectangle 5"/>
          <p:cNvSpPr>
            <a:spLocks noGrp="1" noChangeArrowheads="1"/>
          </p:cNvSpPr>
          <p:nvPr>
            <p:ph type="ftr" sz="quarter" idx="3"/>
          </p:nvPr>
        </p:nvSpPr>
        <p:spPr bwMode="auto">
          <a:xfrm>
            <a:off x="14608175" y="27549475"/>
            <a:ext cx="13550900" cy="2016125"/>
          </a:xfrm>
          <a:prstGeom prst="rect">
            <a:avLst/>
          </a:prstGeom>
          <a:noFill/>
          <a:ln>
            <a:noFill/>
          </a:ln>
          <a:effectLst/>
          <a:extLst/>
        </p:spPr>
        <p:txBody>
          <a:bodyPr vert="horz" wrap="square" lIns="398174" tIns="199088" rIns="398174" bIns="199088" numCol="1" anchor="t" anchorCtr="0" compatLnSpc="1">
            <a:prstTxWarp prst="textNoShape">
              <a:avLst/>
            </a:prstTxWarp>
          </a:bodyPr>
          <a:lstStyle>
            <a:lvl1pPr algn="ctr">
              <a:defRPr sz="6200"/>
            </a:lvl1pPr>
          </a:lstStyle>
          <a:p>
            <a:pPr>
              <a:defRPr/>
            </a:pPr>
            <a:endParaRPr lang="en-US"/>
          </a:p>
        </p:txBody>
      </p:sp>
      <p:sp>
        <p:nvSpPr>
          <p:cNvPr id="1030" name="Rectangle 6"/>
          <p:cNvSpPr>
            <a:spLocks noGrp="1" noChangeArrowheads="1"/>
          </p:cNvSpPr>
          <p:nvPr>
            <p:ph type="sldNum" sz="quarter" idx="4"/>
          </p:nvPr>
        </p:nvSpPr>
        <p:spPr bwMode="auto">
          <a:xfrm>
            <a:off x="30646688" y="27549475"/>
            <a:ext cx="8912225" cy="2016125"/>
          </a:xfrm>
          <a:prstGeom prst="rect">
            <a:avLst/>
          </a:prstGeom>
          <a:noFill/>
          <a:ln>
            <a:noFill/>
          </a:ln>
          <a:effectLst/>
          <a:extLst/>
        </p:spPr>
        <p:txBody>
          <a:bodyPr vert="horz" wrap="square" lIns="398174" tIns="199088" rIns="398174" bIns="199088" numCol="1" anchor="t" anchorCtr="0" compatLnSpc="1">
            <a:prstTxWarp prst="textNoShape">
              <a:avLst/>
            </a:prstTxWarp>
          </a:bodyPr>
          <a:lstStyle>
            <a:lvl1pPr algn="r">
              <a:defRPr sz="6200"/>
            </a:lvl1pPr>
          </a:lstStyle>
          <a:p>
            <a:pPr>
              <a:defRPr/>
            </a:pPr>
            <a:fld id="{5CF9768C-7303-4D85-914E-115E36BAF7B9}"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3038" rtl="0" eaLnBrk="0" fontAlgn="base" hangingPunct="0">
        <a:spcBef>
          <a:spcPct val="0"/>
        </a:spcBef>
        <a:spcAft>
          <a:spcPct val="0"/>
        </a:spcAft>
        <a:defRPr sz="19200">
          <a:solidFill>
            <a:schemeClr val="tx2"/>
          </a:solidFill>
          <a:latin typeface="+mj-lt"/>
          <a:ea typeface="+mj-ea"/>
          <a:cs typeface="+mj-cs"/>
        </a:defRPr>
      </a:lvl1pPr>
      <a:lvl2pPr algn="ctr" defTabSz="3983038" rtl="0" eaLnBrk="0" fontAlgn="base" hangingPunct="0">
        <a:spcBef>
          <a:spcPct val="0"/>
        </a:spcBef>
        <a:spcAft>
          <a:spcPct val="0"/>
        </a:spcAft>
        <a:defRPr sz="19200">
          <a:solidFill>
            <a:schemeClr val="tx2"/>
          </a:solidFill>
          <a:latin typeface="Times" pitchFamily="18" charset="0"/>
        </a:defRPr>
      </a:lvl2pPr>
      <a:lvl3pPr algn="ctr" defTabSz="3983038" rtl="0" eaLnBrk="0" fontAlgn="base" hangingPunct="0">
        <a:spcBef>
          <a:spcPct val="0"/>
        </a:spcBef>
        <a:spcAft>
          <a:spcPct val="0"/>
        </a:spcAft>
        <a:defRPr sz="19200">
          <a:solidFill>
            <a:schemeClr val="tx2"/>
          </a:solidFill>
          <a:latin typeface="Times" pitchFamily="18" charset="0"/>
        </a:defRPr>
      </a:lvl3pPr>
      <a:lvl4pPr algn="ctr" defTabSz="3983038" rtl="0" eaLnBrk="0" fontAlgn="base" hangingPunct="0">
        <a:spcBef>
          <a:spcPct val="0"/>
        </a:spcBef>
        <a:spcAft>
          <a:spcPct val="0"/>
        </a:spcAft>
        <a:defRPr sz="19200">
          <a:solidFill>
            <a:schemeClr val="tx2"/>
          </a:solidFill>
          <a:latin typeface="Times" pitchFamily="18" charset="0"/>
        </a:defRPr>
      </a:lvl4pPr>
      <a:lvl5pPr algn="ctr" defTabSz="3983038" rtl="0" eaLnBrk="0" fontAlgn="base" hangingPunct="0">
        <a:spcBef>
          <a:spcPct val="0"/>
        </a:spcBef>
        <a:spcAft>
          <a:spcPct val="0"/>
        </a:spcAft>
        <a:defRPr sz="19200">
          <a:solidFill>
            <a:schemeClr val="tx2"/>
          </a:solidFill>
          <a:latin typeface="Times" pitchFamily="18" charset="0"/>
        </a:defRPr>
      </a:lvl5pPr>
      <a:lvl6pPr marL="457200" algn="ctr" defTabSz="3983038" rtl="0" fontAlgn="base">
        <a:spcBef>
          <a:spcPct val="0"/>
        </a:spcBef>
        <a:spcAft>
          <a:spcPct val="0"/>
        </a:spcAft>
        <a:defRPr sz="19200">
          <a:solidFill>
            <a:schemeClr val="tx2"/>
          </a:solidFill>
          <a:latin typeface="Times" pitchFamily="18" charset="0"/>
        </a:defRPr>
      </a:lvl6pPr>
      <a:lvl7pPr marL="914400" algn="ctr" defTabSz="3983038" rtl="0" fontAlgn="base">
        <a:spcBef>
          <a:spcPct val="0"/>
        </a:spcBef>
        <a:spcAft>
          <a:spcPct val="0"/>
        </a:spcAft>
        <a:defRPr sz="19200">
          <a:solidFill>
            <a:schemeClr val="tx2"/>
          </a:solidFill>
          <a:latin typeface="Times" pitchFamily="18" charset="0"/>
        </a:defRPr>
      </a:lvl7pPr>
      <a:lvl8pPr marL="1371600" algn="ctr" defTabSz="3983038" rtl="0" fontAlgn="base">
        <a:spcBef>
          <a:spcPct val="0"/>
        </a:spcBef>
        <a:spcAft>
          <a:spcPct val="0"/>
        </a:spcAft>
        <a:defRPr sz="19200">
          <a:solidFill>
            <a:schemeClr val="tx2"/>
          </a:solidFill>
          <a:latin typeface="Times" pitchFamily="18" charset="0"/>
        </a:defRPr>
      </a:lvl8pPr>
      <a:lvl9pPr marL="1828800" algn="ctr" defTabSz="3983038" rtl="0" fontAlgn="base">
        <a:spcBef>
          <a:spcPct val="0"/>
        </a:spcBef>
        <a:spcAft>
          <a:spcPct val="0"/>
        </a:spcAft>
        <a:defRPr sz="19200">
          <a:solidFill>
            <a:schemeClr val="tx2"/>
          </a:solidFill>
          <a:latin typeface="Times" pitchFamily="18" charset="0"/>
        </a:defRPr>
      </a:lvl9pPr>
    </p:titleStyle>
    <p:bodyStyle>
      <a:lvl1pPr marL="1495425" indent="-1495425" algn="l" defTabSz="3983038" rtl="0" eaLnBrk="0" fontAlgn="base" hangingPunct="0">
        <a:spcBef>
          <a:spcPct val="20000"/>
        </a:spcBef>
        <a:spcAft>
          <a:spcPct val="0"/>
        </a:spcAft>
        <a:buChar char="•"/>
        <a:defRPr sz="13900">
          <a:solidFill>
            <a:schemeClr val="tx1"/>
          </a:solidFill>
          <a:latin typeface="+mn-lt"/>
          <a:ea typeface="+mn-ea"/>
          <a:cs typeface="+mn-cs"/>
        </a:defRPr>
      </a:lvl1pPr>
      <a:lvl2pPr marL="3236913" indent="-1246188" algn="l" defTabSz="3983038" rtl="0" eaLnBrk="0" fontAlgn="base" hangingPunct="0">
        <a:spcBef>
          <a:spcPct val="20000"/>
        </a:spcBef>
        <a:spcAft>
          <a:spcPct val="0"/>
        </a:spcAft>
        <a:buChar char="–"/>
        <a:defRPr sz="12200">
          <a:solidFill>
            <a:schemeClr val="tx1"/>
          </a:solidFill>
          <a:latin typeface="+mn-lt"/>
        </a:defRPr>
      </a:lvl2pPr>
      <a:lvl3pPr marL="4978400" indent="-995363" algn="l" defTabSz="3983038" rtl="0" eaLnBrk="0" fontAlgn="base" hangingPunct="0">
        <a:spcBef>
          <a:spcPct val="20000"/>
        </a:spcBef>
        <a:spcAft>
          <a:spcPct val="0"/>
        </a:spcAft>
        <a:buChar char="•"/>
        <a:defRPr sz="10500">
          <a:solidFill>
            <a:schemeClr val="tx1"/>
          </a:solidFill>
          <a:latin typeface="+mn-lt"/>
        </a:defRPr>
      </a:lvl3pPr>
      <a:lvl4pPr marL="6967538" indent="-995363" algn="l" defTabSz="3983038" rtl="0" eaLnBrk="0" fontAlgn="base" hangingPunct="0">
        <a:spcBef>
          <a:spcPct val="20000"/>
        </a:spcBef>
        <a:spcAft>
          <a:spcPct val="0"/>
        </a:spcAft>
        <a:buChar char="–"/>
        <a:defRPr sz="8800">
          <a:solidFill>
            <a:schemeClr val="tx1"/>
          </a:solidFill>
          <a:latin typeface="+mn-lt"/>
        </a:defRPr>
      </a:lvl4pPr>
      <a:lvl5pPr marL="8956675" indent="-993775" algn="l" defTabSz="3983038" rtl="0" eaLnBrk="0" fontAlgn="base" hangingPunct="0">
        <a:spcBef>
          <a:spcPct val="20000"/>
        </a:spcBef>
        <a:spcAft>
          <a:spcPct val="0"/>
        </a:spcAft>
        <a:buChar char="»"/>
        <a:defRPr sz="8800">
          <a:solidFill>
            <a:schemeClr val="tx1"/>
          </a:solidFill>
          <a:latin typeface="+mn-lt"/>
        </a:defRPr>
      </a:lvl5pPr>
      <a:lvl6pPr marL="9413875" indent="-993775" algn="l" defTabSz="3983038" rtl="0" fontAlgn="base">
        <a:spcBef>
          <a:spcPct val="20000"/>
        </a:spcBef>
        <a:spcAft>
          <a:spcPct val="0"/>
        </a:spcAft>
        <a:buChar char="»"/>
        <a:defRPr sz="8800">
          <a:solidFill>
            <a:schemeClr val="tx1"/>
          </a:solidFill>
          <a:latin typeface="+mn-lt"/>
        </a:defRPr>
      </a:lvl6pPr>
      <a:lvl7pPr marL="9871075" indent="-993775" algn="l" defTabSz="3983038" rtl="0" fontAlgn="base">
        <a:spcBef>
          <a:spcPct val="20000"/>
        </a:spcBef>
        <a:spcAft>
          <a:spcPct val="0"/>
        </a:spcAft>
        <a:buChar char="»"/>
        <a:defRPr sz="8800">
          <a:solidFill>
            <a:schemeClr val="tx1"/>
          </a:solidFill>
          <a:latin typeface="+mn-lt"/>
        </a:defRPr>
      </a:lvl7pPr>
      <a:lvl8pPr marL="10328275" indent="-993775" algn="l" defTabSz="3983038" rtl="0" fontAlgn="base">
        <a:spcBef>
          <a:spcPct val="20000"/>
        </a:spcBef>
        <a:spcAft>
          <a:spcPct val="0"/>
        </a:spcAft>
        <a:buChar char="»"/>
        <a:defRPr sz="8800">
          <a:solidFill>
            <a:schemeClr val="tx1"/>
          </a:solidFill>
          <a:latin typeface="+mn-lt"/>
        </a:defRPr>
      </a:lvl8pPr>
      <a:lvl9pPr marL="10785475" indent="-993775" algn="l" defTabSz="3983038" rtl="0" fontAlgn="base">
        <a:spcBef>
          <a:spcPct val="20000"/>
        </a:spcBef>
        <a:spcAft>
          <a:spcPct val="0"/>
        </a:spcAft>
        <a:buChar char="»"/>
        <a:defRPr sz="8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0" name="Rectangle 3"/>
          <p:cNvSpPr>
            <a:spLocks noChangeAspect="1" noChangeArrowheads="1"/>
          </p:cNvSpPr>
          <p:nvPr/>
        </p:nvSpPr>
        <p:spPr bwMode="black">
          <a:xfrm>
            <a:off x="0" y="0"/>
            <a:ext cx="42767250" cy="4630738"/>
          </a:xfrm>
          <a:prstGeom prst="rect">
            <a:avLst/>
          </a:prstGeom>
          <a:solidFill>
            <a:schemeClr val="tx2"/>
          </a:solidFill>
          <a:ln w="9525">
            <a:solidFill>
              <a:schemeClr val="tx1"/>
            </a:solidFill>
            <a:miter lim="800000"/>
            <a:headEnd/>
            <a:tailEnd/>
          </a:ln>
        </p:spPr>
        <p:txBody>
          <a:bodyPr wrap="none" lIns="258606" tIns="129302" rIns="258606" bIns="129302" anchor="ctr"/>
          <a:lstStyle/>
          <a:p>
            <a:pPr algn="ctr" defTabSz="2586038"/>
            <a:endParaRPr lang="en-US" sz="6800"/>
          </a:p>
        </p:txBody>
      </p:sp>
      <p:sp>
        <p:nvSpPr>
          <p:cNvPr id="2051" name="Text Box 7"/>
          <p:cNvSpPr txBox="1">
            <a:spLocks noChangeArrowheads="1"/>
          </p:cNvSpPr>
          <p:nvPr/>
        </p:nvSpPr>
        <p:spPr bwMode="white">
          <a:xfrm>
            <a:off x="1370013" y="1117600"/>
            <a:ext cx="3340735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2586038">
              <a:defRPr sz="2400">
                <a:solidFill>
                  <a:schemeClr val="tx1"/>
                </a:solidFill>
                <a:latin typeface="Times" pitchFamily="18" charset="0"/>
              </a:defRPr>
            </a:lvl1pPr>
            <a:lvl2pPr marL="742950" indent="-285750" defTabSz="2586038">
              <a:defRPr sz="2400">
                <a:solidFill>
                  <a:schemeClr val="tx1"/>
                </a:solidFill>
                <a:latin typeface="Times" pitchFamily="18" charset="0"/>
              </a:defRPr>
            </a:lvl2pPr>
            <a:lvl3pPr marL="1143000" indent="-228600" defTabSz="2586038">
              <a:defRPr sz="2400">
                <a:solidFill>
                  <a:schemeClr val="tx1"/>
                </a:solidFill>
                <a:latin typeface="Times" pitchFamily="18" charset="0"/>
              </a:defRPr>
            </a:lvl3pPr>
            <a:lvl4pPr marL="1600200" indent="-228600" defTabSz="2586038">
              <a:defRPr sz="2400">
                <a:solidFill>
                  <a:schemeClr val="tx1"/>
                </a:solidFill>
                <a:latin typeface="Times" pitchFamily="18" charset="0"/>
              </a:defRPr>
            </a:lvl4pPr>
            <a:lvl5pPr marL="2057400" indent="-228600" defTabSz="2586038">
              <a:defRPr sz="2400">
                <a:solidFill>
                  <a:schemeClr val="tx1"/>
                </a:solidFill>
                <a:latin typeface="Times" pitchFamily="18" charset="0"/>
              </a:defRPr>
            </a:lvl5pPr>
            <a:lvl6pPr marL="2514600" indent="-228600" defTabSz="2586038" eaLnBrk="0" fontAlgn="base" hangingPunct="0">
              <a:spcBef>
                <a:spcPct val="0"/>
              </a:spcBef>
              <a:spcAft>
                <a:spcPct val="0"/>
              </a:spcAft>
              <a:defRPr sz="2400">
                <a:solidFill>
                  <a:schemeClr val="tx1"/>
                </a:solidFill>
                <a:latin typeface="Times" pitchFamily="18" charset="0"/>
              </a:defRPr>
            </a:lvl6pPr>
            <a:lvl7pPr marL="2971800" indent="-228600" defTabSz="2586038" eaLnBrk="0" fontAlgn="base" hangingPunct="0">
              <a:spcBef>
                <a:spcPct val="0"/>
              </a:spcBef>
              <a:spcAft>
                <a:spcPct val="0"/>
              </a:spcAft>
              <a:defRPr sz="2400">
                <a:solidFill>
                  <a:schemeClr val="tx1"/>
                </a:solidFill>
                <a:latin typeface="Times" pitchFamily="18" charset="0"/>
              </a:defRPr>
            </a:lvl7pPr>
            <a:lvl8pPr marL="3429000" indent="-228600" defTabSz="2586038" eaLnBrk="0" fontAlgn="base" hangingPunct="0">
              <a:spcBef>
                <a:spcPct val="0"/>
              </a:spcBef>
              <a:spcAft>
                <a:spcPct val="0"/>
              </a:spcAft>
              <a:defRPr sz="2400">
                <a:solidFill>
                  <a:schemeClr val="tx1"/>
                </a:solidFill>
                <a:latin typeface="Times" pitchFamily="18" charset="0"/>
              </a:defRPr>
            </a:lvl8pPr>
            <a:lvl9pPr marL="3886200" indent="-228600" defTabSz="2586038"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AU" sz="9000" b="1" dirty="0" smtClean="0">
                <a:solidFill>
                  <a:schemeClr val="bg1"/>
                </a:solidFill>
                <a:latin typeface="Verdana" pitchFamily="34" charset="0"/>
              </a:rPr>
              <a:t>Direct-Drive Electric Scooter Development </a:t>
            </a:r>
            <a:endParaRPr lang="en-AU" sz="9000" b="1" i="1" dirty="0">
              <a:solidFill>
                <a:schemeClr val="bg1"/>
              </a:solidFill>
              <a:latin typeface="Verdana" pitchFamily="34" charset="0"/>
            </a:endParaRPr>
          </a:p>
          <a:p>
            <a:pPr>
              <a:spcBef>
                <a:spcPct val="50000"/>
              </a:spcBef>
            </a:pPr>
            <a:endParaRPr lang="en-AU" b="1" dirty="0">
              <a:solidFill>
                <a:schemeClr val="bg1"/>
              </a:solidFill>
              <a:latin typeface="Verdana" pitchFamily="34" charset="0"/>
            </a:endParaRPr>
          </a:p>
          <a:p>
            <a:pPr>
              <a:spcBef>
                <a:spcPct val="50000"/>
              </a:spcBef>
            </a:pPr>
            <a:r>
              <a:rPr lang="en-AU" sz="4000" b="1" dirty="0" smtClean="0">
                <a:solidFill>
                  <a:schemeClr val="bg1"/>
                </a:solidFill>
                <a:latin typeface="Verdana" pitchFamily="34" charset="0"/>
              </a:rPr>
              <a:t>Matt Kokshoorn		PT Gaynor					                   	  mlk28@uclive.ac.nz	paul.gaynor@canterbury.ac.nz</a:t>
            </a:r>
            <a:endParaRPr lang="en-AU" sz="4000" b="1" baseline="30000" dirty="0" smtClean="0">
              <a:solidFill>
                <a:schemeClr val="bg1"/>
              </a:solidFill>
              <a:latin typeface="Verdana" pitchFamily="34" charset="0"/>
            </a:endParaRPr>
          </a:p>
          <a:p>
            <a:pPr>
              <a:spcBef>
                <a:spcPct val="50000"/>
              </a:spcBef>
            </a:pPr>
            <a:r>
              <a:rPr lang="en-AU" sz="2800" b="1" dirty="0" smtClean="0">
                <a:solidFill>
                  <a:schemeClr val="bg1"/>
                </a:solidFill>
                <a:latin typeface="Verdana" pitchFamily="34" charset="0"/>
              </a:rPr>
              <a:t>3</a:t>
            </a:r>
            <a:r>
              <a:rPr lang="en-AU" sz="2800" b="1" baseline="30000" dirty="0" smtClean="0">
                <a:solidFill>
                  <a:schemeClr val="bg1"/>
                </a:solidFill>
                <a:latin typeface="Verdana" pitchFamily="34" charset="0"/>
              </a:rPr>
              <a:t>rd</a:t>
            </a:r>
            <a:r>
              <a:rPr lang="en-AU" sz="2800" b="1" dirty="0" smtClean="0">
                <a:solidFill>
                  <a:schemeClr val="bg1"/>
                </a:solidFill>
                <a:latin typeface="Verdana" pitchFamily="34" charset="0"/>
              </a:rPr>
              <a:t> Professional </a:t>
            </a:r>
            <a:r>
              <a:rPr lang="en-AU" sz="2800" b="1" dirty="0">
                <a:solidFill>
                  <a:schemeClr val="bg1"/>
                </a:solidFill>
                <a:latin typeface="Verdana" pitchFamily="34" charset="0"/>
              </a:rPr>
              <a:t>Y</a:t>
            </a:r>
            <a:r>
              <a:rPr lang="en-AU" sz="2800" b="1" dirty="0" smtClean="0">
                <a:solidFill>
                  <a:schemeClr val="bg1"/>
                </a:solidFill>
                <a:latin typeface="Verdana" pitchFamily="34" charset="0"/>
              </a:rPr>
              <a:t>ear Project	Department of Electrical &amp; Computer Engineering, UC</a:t>
            </a:r>
            <a:endParaRPr lang="en-AU" sz="2800" b="1" dirty="0">
              <a:solidFill>
                <a:schemeClr val="bg1"/>
              </a:solidFill>
              <a:latin typeface="Verdana" pitchFamily="34" charset="0"/>
            </a:endParaRPr>
          </a:p>
        </p:txBody>
      </p:sp>
      <p:pic>
        <p:nvPicPr>
          <p:cNvPr id="2052" name="Picture 13" descr="UCWhiteTransparentPC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49025" y="501650"/>
            <a:ext cx="4586288"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53" name="Content Placeholder 3"/>
              <p:cNvSpPr>
                <a:spLocks noGrp="1"/>
              </p:cNvSpPr>
              <p:nvPr>
                <p:ph sz="half" idx="2"/>
              </p:nvPr>
            </p:nvSpPr>
            <p:spPr>
              <a:xfrm>
                <a:off x="1370013" y="5254254"/>
                <a:ext cx="19670713" cy="24482720"/>
              </a:xfrm>
              <a:solidFill>
                <a:schemeClr val="bg1"/>
              </a:solidFill>
              <a:ln w="12700">
                <a:solidFill>
                  <a:schemeClr val="accent6"/>
                </a:solidFill>
              </a:ln>
            </p:spPr>
            <p:txBody>
              <a:bodyPr/>
              <a:lstStyle/>
              <a:p>
                <a:pPr marL="0" indent="0" algn="ctr" eaLnBrk="1" hangingPunct="1">
                  <a:buFontTx/>
                  <a:buNone/>
                  <a:defRPr/>
                </a:pPr>
                <a:r>
                  <a:rPr lang="en-US" sz="4800" b="1" dirty="0" smtClean="0">
                    <a:latin typeface="Verdana" pitchFamily="34" charset="0"/>
                    <a:ea typeface="Verdana" pitchFamily="34" charset="0"/>
                    <a:cs typeface="Verdana" pitchFamily="34" charset="0"/>
                  </a:rPr>
                  <a:t>The Concept</a:t>
                </a:r>
              </a:p>
              <a:p>
                <a:pPr marL="0" indent="0" algn="ctr" eaLnBrk="1" hangingPunct="1">
                  <a:buFontTx/>
                  <a:buNone/>
                  <a:defRPr/>
                </a:pPr>
                <a:endParaRPr lang="en-US" sz="3800" b="1"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r>
                  <a:rPr lang="en-US" sz="4000" dirty="0" smtClean="0">
                    <a:latin typeface="Verdana" pitchFamily="34" charset="0"/>
                    <a:ea typeface="Verdana" pitchFamily="34" charset="0"/>
                    <a:cs typeface="Verdana" pitchFamily="34" charset="0"/>
                  </a:rPr>
                  <a:t>The concept of the Direct Drive Electric Scooter is to provide an alternative form of transport for short range urban transport. This addresses concerns for sustainability in two main ways. The first is by providing a road efficient form of transportation capable of being stored indoors. The second is by providing a clean and renewable means of transportation at a affordable initial and on going cost. </a:t>
                </a:r>
              </a:p>
              <a:p>
                <a:pPr marL="0" indent="0" algn="just" eaLnBrk="1" hangingPunct="1">
                  <a:lnSpc>
                    <a:spcPts val="5400"/>
                  </a:lnSpc>
                  <a:buFontTx/>
                  <a:buNone/>
                  <a:defRPr/>
                </a:pPr>
                <a:endParaRPr lang="en-US" sz="3800" dirty="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A </a:t>
                </a:r>
                <a:r>
                  <a:rPr lang="en-US" sz="4000" dirty="0">
                    <a:latin typeface="Verdana" pitchFamily="34" charset="0"/>
                    <a:ea typeface="Verdana" pitchFamily="34" charset="0"/>
                    <a:cs typeface="Verdana" pitchFamily="34" charset="0"/>
                  </a:rPr>
                  <a:t>lot of commercially available electric scooters tend to be slow and inefficient. </a:t>
                </a:r>
                <a:r>
                  <a:rPr lang="en-US" sz="4000" dirty="0" smtClean="0">
                    <a:latin typeface="Verdana" pitchFamily="34" charset="0"/>
                    <a:ea typeface="Verdana" pitchFamily="34" charset="0"/>
                    <a:cs typeface="Verdana" pitchFamily="34" charset="0"/>
                  </a:rPr>
                  <a:t>This </a:t>
                </a:r>
                <a:r>
                  <a:rPr lang="en-US" sz="4000" dirty="0">
                    <a:latin typeface="Verdana" pitchFamily="34" charset="0"/>
                    <a:ea typeface="Verdana" pitchFamily="34" charset="0"/>
                    <a:cs typeface="Verdana" pitchFamily="34" charset="0"/>
                  </a:rPr>
                  <a:t>concept utilizes a set of new generation Lithium Iron Phosphate (</a:t>
                </a:r>
                <a14:m>
                  <m:oMath xmlns:m="http://schemas.openxmlformats.org/officeDocument/2006/math">
                    <m:r>
                      <a:rPr lang="en-US" sz="4000" i="1" dirty="0">
                        <a:latin typeface="Cambria Math"/>
                        <a:ea typeface="Verdana" pitchFamily="34" charset="0"/>
                        <a:cs typeface="Verdana" pitchFamily="34" charset="0"/>
                      </a:rPr>
                      <m:t>𝐿𝑖𝐹𝑒𝑃</m:t>
                    </m:r>
                    <m:sSub>
                      <m:sSubPr>
                        <m:ctrlPr>
                          <a:rPr lang="en-US" sz="4000" i="1" dirty="0">
                            <a:latin typeface="Cambria Math"/>
                            <a:ea typeface="Verdana" pitchFamily="34" charset="0"/>
                            <a:cs typeface="Verdana" pitchFamily="34" charset="0"/>
                          </a:rPr>
                        </m:ctrlPr>
                      </m:sSubPr>
                      <m:e>
                        <m:r>
                          <a:rPr lang="en-US" sz="4000" i="1" dirty="0">
                            <a:latin typeface="Cambria Math"/>
                            <a:ea typeface="Verdana" pitchFamily="34" charset="0"/>
                            <a:cs typeface="Verdana" pitchFamily="34" charset="0"/>
                          </a:rPr>
                          <m:t>𝑂</m:t>
                        </m:r>
                      </m:e>
                      <m:sub>
                        <m:r>
                          <a:rPr lang="en-US" sz="4000" i="1" dirty="0">
                            <a:latin typeface="Cambria Math"/>
                            <a:ea typeface="Verdana" pitchFamily="34" charset="0"/>
                            <a:cs typeface="Verdana" pitchFamily="34" charset="0"/>
                          </a:rPr>
                          <m:t>2</m:t>
                        </m:r>
                      </m:sub>
                    </m:sSub>
                  </m:oMath>
                </a14:m>
                <a:r>
                  <a:rPr lang="en-US" sz="4000" dirty="0">
                    <a:latin typeface="Verdana" pitchFamily="34" charset="0"/>
                    <a:ea typeface="Verdana" pitchFamily="34" charset="0"/>
                    <a:cs typeface="Verdana" pitchFamily="34" charset="0"/>
                  </a:rPr>
                  <a:t>) batteries and a brushless direct current (BLDC) Hub Motor. The batteries  and motor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are capable of high power </a:t>
                </a:r>
                <a:r>
                  <a:rPr lang="en-US" sz="4000" dirty="0">
                    <a:latin typeface="Verdana" pitchFamily="34" charset="0"/>
                    <a:ea typeface="Verdana" pitchFamily="34" charset="0"/>
                    <a:cs typeface="Verdana" pitchFamily="34" charset="0"/>
                  </a:rPr>
                  <a:t>densities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(power/kg</a:t>
                </a:r>
                <a:r>
                  <a:rPr lang="en-US" sz="4000" dirty="0">
                    <a:latin typeface="Verdana" pitchFamily="34" charset="0"/>
                    <a:ea typeface="Verdana" pitchFamily="34" charset="0"/>
                    <a:cs typeface="Verdana" pitchFamily="34" charset="0"/>
                  </a:rPr>
                  <a:t>) and </a:t>
                </a:r>
                <a:r>
                  <a:rPr lang="en-US" sz="4000" dirty="0" smtClean="0">
                    <a:latin typeface="Verdana" pitchFamily="34" charset="0"/>
                    <a:ea typeface="Verdana" pitchFamily="34" charset="0"/>
                    <a:cs typeface="Verdana" pitchFamily="34" charset="0"/>
                  </a:rPr>
                  <a:t>therefore </a:t>
                </a:r>
                <a:r>
                  <a:rPr lang="en-US" sz="4000" dirty="0">
                    <a:latin typeface="Verdana" pitchFamily="34" charset="0"/>
                    <a:ea typeface="Verdana" pitchFamily="34" charset="0"/>
                    <a:cs typeface="Verdana" pitchFamily="34" charset="0"/>
                  </a:rPr>
                  <a:t>make them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ideal </a:t>
                </a:r>
                <a:r>
                  <a:rPr lang="en-US" sz="4000" dirty="0">
                    <a:latin typeface="Verdana" pitchFamily="34" charset="0"/>
                    <a:ea typeface="Verdana" pitchFamily="34" charset="0"/>
                    <a:cs typeface="Verdana" pitchFamily="34" charset="0"/>
                  </a:rPr>
                  <a:t>for light </a:t>
                </a:r>
                <a:r>
                  <a:rPr lang="en-US" sz="4000" dirty="0" smtClean="0">
                    <a:latin typeface="Verdana" pitchFamily="34" charset="0"/>
                    <a:ea typeface="Verdana" pitchFamily="34" charset="0"/>
                    <a:cs typeface="Verdana" pitchFamily="34" charset="0"/>
                  </a:rPr>
                  <a:t>weight vehicles </a:t>
                </a:r>
                <a:r>
                  <a:rPr lang="en-US" sz="4000" dirty="0">
                    <a:latin typeface="Verdana" pitchFamily="34" charset="0"/>
                    <a:ea typeface="Verdana" pitchFamily="34" charset="0"/>
                    <a:cs typeface="Verdana" pitchFamily="34" charset="0"/>
                  </a:rPr>
                  <a:t>such as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this</a:t>
                </a:r>
                <a:r>
                  <a:rPr lang="en-US" sz="4000" dirty="0">
                    <a:latin typeface="Verdana" pitchFamily="34" charset="0"/>
                    <a:ea typeface="Verdana" pitchFamily="34" charset="0"/>
                    <a:cs typeface="Verdana" pitchFamily="34" charset="0"/>
                  </a:rPr>
                  <a:t>. By </a:t>
                </a:r>
                <a:r>
                  <a:rPr lang="en-US" sz="4000" dirty="0" smtClean="0">
                    <a:latin typeface="Verdana" pitchFamily="34" charset="0"/>
                    <a:ea typeface="Verdana" pitchFamily="34" charset="0"/>
                    <a:cs typeface="Verdana" pitchFamily="34" charset="0"/>
                  </a:rPr>
                  <a:t>using </a:t>
                </a:r>
                <a:r>
                  <a:rPr lang="en-US" sz="4000" dirty="0">
                    <a:latin typeface="Verdana" pitchFamily="34" charset="0"/>
                    <a:ea typeface="Verdana" pitchFamily="34" charset="0"/>
                    <a:cs typeface="Verdana" pitchFamily="34" charset="0"/>
                  </a:rPr>
                  <a:t>this technology, we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hope to </a:t>
                </a:r>
                <a:r>
                  <a:rPr lang="en-US" sz="4000" dirty="0">
                    <a:latin typeface="Verdana" pitchFamily="34" charset="0"/>
                    <a:ea typeface="Verdana" pitchFamily="34" charset="0"/>
                    <a:cs typeface="Verdana" pitchFamily="34" charset="0"/>
                  </a:rPr>
                  <a:t>overcome some of the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weight issues </a:t>
                </a:r>
                <a:r>
                  <a:rPr lang="en-US" sz="4000" dirty="0">
                    <a:latin typeface="Verdana" pitchFamily="34" charset="0"/>
                    <a:ea typeface="Verdana" pitchFamily="34" charset="0"/>
                    <a:cs typeface="Verdana" pitchFamily="34" charset="0"/>
                  </a:rPr>
                  <a:t>associated with other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electric scooters </a:t>
                </a:r>
                <a:r>
                  <a:rPr lang="en-US" sz="4000" dirty="0">
                    <a:latin typeface="Verdana" pitchFamily="34" charset="0"/>
                    <a:ea typeface="Verdana" pitchFamily="34" charset="0"/>
                    <a:cs typeface="Verdana" pitchFamily="34" charset="0"/>
                  </a:rPr>
                  <a:t>and therefore </a:t>
                </a: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None/>
                  <a:defRPr/>
                </a:pPr>
                <a:r>
                  <a:rPr lang="en-US" sz="4000" dirty="0" smtClean="0">
                    <a:latin typeface="Verdana" pitchFamily="34" charset="0"/>
                    <a:ea typeface="Verdana" pitchFamily="34" charset="0"/>
                    <a:cs typeface="Verdana" pitchFamily="34" charset="0"/>
                  </a:rPr>
                  <a:t>improve </a:t>
                </a:r>
                <a:r>
                  <a:rPr lang="en-US" sz="4000" dirty="0">
                    <a:latin typeface="Verdana" pitchFamily="34" charset="0"/>
                    <a:ea typeface="Verdana" pitchFamily="34" charset="0"/>
                    <a:cs typeface="Verdana" pitchFamily="34" charset="0"/>
                  </a:rPr>
                  <a:t>the speed and efficiency. </a:t>
                </a: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p:txBody>
          </p:sp>
        </mc:Choice>
        <mc:Fallback xmlns="">
          <p:sp>
            <p:nvSpPr>
              <p:cNvPr id="2053" name="Content Placeholder 3"/>
              <p:cNvSpPr>
                <a:spLocks noGrp="1" noRot="1" noChangeAspect="1" noMove="1" noResize="1" noEditPoints="1" noAdjustHandles="1" noChangeArrowheads="1" noChangeShapeType="1" noTextEdit="1"/>
              </p:cNvSpPr>
              <p:nvPr>
                <p:ph sz="half" idx="2"/>
              </p:nvPr>
            </p:nvSpPr>
            <p:spPr>
              <a:xfrm>
                <a:off x="1370013" y="5254254"/>
                <a:ext cx="19670713" cy="24482720"/>
              </a:xfrm>
              <a:blipFill rotWithShape="1">
                <a:blip r:embed="rId4"/>
                <a:stretch>
                  <a:fillRect/>
                </a:stretch>
              </a:blipFill>
              <a:ln w="12700">
                <a:solidFill>
                  <a:schemeClr val="accent6"/>
                </a:solidFill>
              </a:ln>
            </p:spPr>
            <p:txBody>
              <a:bodyPr/>
              <a:lstStyle/>
              <a:p>
                <a:r>
                  <a:rPr lang="en-NZ">
                    <a:noFill/>
                  </a:rPr>
                  <a:t> </a:t>
                </a:r>
              </a:p>
            </p:txBody>
          </p:sp>
        </mc:Fallback>
      </mc:AlternateContent>
      <p:sp>
        <p:nvSpPr>
          <p:cNvPr id="2054" name="Content Placeholder 7"/>
          <p:cNvSpPr>
            <a:spLocks noGrp="1"/>
          </p:cNvSpPr>
          <p:nvPr>
            <p:ph sz="quarter" idx="4"/>
          </p:nvPr>
        </p:nvSpPr>
        <p:spPr>
          <a:xfrm>
            <a:off x="21894800" y="5254254"/>
            <a:ext cx="19507200" cy="24482720"/>
          </a:xfrm>
          <a:solidFill>
            <a:schemeClr val="bg1"/>
          </a:solidFill>
          <a:ln w="12700">
            <a:solidFill>
              <a:schemeClr val="accent6"/>
            </a:solidFill>
          </a:ln>
        </p:spPr>
        <p:txBody>
          <a:bodyPr/>
          <a:lstStyle/>
          <a:p>
            <a:pPr marL="0" indent="0" algn="ctr" eaLnBrk="1" hangingPunct="1">
              <a:buFontTx/>
              <a:buNone/>
              <a:defRPr/>
            </a:pPr>
            <a:r>
              <a:rPr lang="en-US" sz="4800" b="1" dirty="0" smtClean="0">
                <a:latin typeface="Verdana" pitchFamily="34" charset="0"/>
                <a:ea typeface="Verdana" pitchFamily="34" charset="0"/>
                <a:cs typeface="Verdana" pitchFamily="34" charset="0"/>
              </a:rPr>
              <a:t>Initial Designs</a:t>
            </a: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r>
              <a:rPr lang="en-US" sz="4000" dirty="0">
                <a:latin typeface="Verdana" pitchFamily="34" charset="0"/>
                <a:ea typeface="Verdana" pitchFamily="34" charset="0"/>
                <a:cs typeface="Verdana" pitchFamily="34" charset="0"/>
              </a:rPr>
              <a:t>The Direct Drive Electric Scooter Project aims convert a commercially available children’s scooter into a fully functionally electric scooter. </a:t>
            </a:r>
            <a:r>
              <a:rPr lang="en-US" sz="4000" dirty="0" smtClean="0">
                <a:latin typeface="Verdana" pitchFamily="34" charset="0"/>
                <a:ea typeface="Verdana" pitchFamily="34" charset="0"/>
                <a:cs typeface="Verdana" pitchFamily="34" charset="0"/>
              </a:rPr>
              <a:t>To do this a number of mechanical and electrical and modifications need to me made.</a:t>
            </a: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algn="just" eaLnBrk="1" hangingPunct="1">
              <a:lnSpc>
                <a:spcPts val="5400"/>
              </a:lnSpc>
              <a:buFontTx/>
              <a:buNone/>
              <a:defRPr/>
            </a:pPr>
            <a:r>
              <a:rPr lang="en-US" sz="4000" dirty="0" smtClean="0">
                <a:latin typeface="Verdana" pitchFamily="34" charset="0"/>
                <a:ea typeface="Verdana" pitchFamily="34" charset="0"/>
                <a:cs typeface="Verdana" pitchFamily="34" charset="0"/>
              </a:rPr>
              <a:t>The initial designs involve the integration of the battery cell array into the frame of the scooter itself. This will reduce the overall weight gain and avoid taking up excess volume.  An interface will need to be developed to allow the user to interact safely with the motor speed controller and activate features such as regenerative breaking and a ‘boost’ function.</a:t>
            </a:r>
          </a:p>
          <a:p>
            <a:pPr marL="0" indent="0" eaLnBrk="1" hangingPunct="1">
              <a:lnSpc>
                <a:spcPts val="5400"/>
              </a:lnSpc>
              <a:buFontTx/>
              <a:buNone/>
              <a:defRPr/>
            </a:pPr>
            <a:endParaRPr lang="en-US" sz="3800" dirty="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eaLnBrk="1" hangingPunct="1">
              <a:lnSpc>
                <a:spcPts val="5400"/>
              </a:lnSpc>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4000" dirty="0" smtClean="0">
              <a:latin typeface="Verdana" pitchFamily="34" charset="0"/>
              <a:ea typeface="Verdana" pitchFamily="34" charset="0"/>
              <a:cs typeface="Verdana" pitchFamily="34" charset="0"/>
            </a:endParaRPr>
          </a:p>
          <a:p>
            <a:pPr marL="0" indent="0" eaLnBrk="1" hangingPunct="1">
              <a:buFontTx/>
              <a:buNone/>
              <a:defRPr/>
            </a:pPr>
            <a:endParaRPr lang="en-US" sz="2000" dirty="0" smtClean="0">
              <a:latin typeface="Verdana" pitchFamily="34" charset="0"/>
              <a:ea typeface="Verdana" pitchFamily="34" charset="0"/>
              <a:cs typeface="Verdana" pitchFamily="34" charset="0"/>
            </a:endParaRPr>
          </a:p>
        </p:txBody>
      </p:sp>
      <p:sp>
        <p:nvSpPr>
          <p:cNvPr id="2055" name="Rectangle 1"/>
          <p:cNvSpPr>
            <a:spLocks noChangeArrowheads="1"/>
          </p:cNvSpPr>
          <p:nvPr/>
        </p:nvSpPr>
        <p:spPr bwMode="auto">
          <a:xfrm>
            <a:off x="29532263" y="15527338"/>
            <a:ext cx="3155950" cy="492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36" name="Rectangle 35"/>
          <p:cNvSpPr/>
          <p:nvPr/>
        </p:nvSpPr>
        <p:spPr bwMode="auto">
          <a:xfrm>
            <a:off x="23696228" y="10393364"/>
            <a:ext cx="14857471" cy="11494737"/>
          </a:xfrm>
          <a:prstGeom prst="rect">
            <a:avLst/>
          </a:prstGeom>
          <a:noFill/>
          <a:ln w="76200">
            <a:solidFill>
              <a:schemeClr val="accent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a:lstStyle/>
          <a:p>
            <a:pPr algn="ctr">
              <a:defRPr/>
            </a:pPr>
            <a:endParaRPr lang="en-US">
              <a:solidFill>
                <a:schemeClr val="tx1"/>
              </a:solidFill>
            </a:endParaRPr>
          </a:p>
        </p:txBody>
      </p:sp>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9506" y="10496120"/>
            <a:ext cx="14590916" cy="1062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7208" y="11662966"/>
            <a:ext cx="7584951" cy="5691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2612" y="12096279"/>
            <a:ext cx="9976193" cy="4852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93775" y="22259540"/>
            <a:ext cx="8634996" cy="647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Rectangle 50"/>
          <p:cNvSpPr/>
          <p:nvPr/>
        </p:nvSpPr>
        <p:spPr bwMode="auto">
          <a:xfrm>
            <a:off x="11734553" y="22259540"/>
            <a:ext cx="8634997" cy="6469322"/>
          </a:xfrm>
          <a:prstGeom prst="rect">
            <a:avLst/>
          </a:prstGeom>
          <a:noFill/>
          <a:ln w="76200">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a:lstStyle/>
          <a:p>
            <a:pPr>
              <a:defRPr/>
            </a:pPr>
            <a:endParaRPr lang="en-US">
              <a:solidFill>
                <a:schemeClr val="tx1"/>
              </a:solidFill>
            </a:endParaRPr>
          </a:p>
        </p:txBody>
      </p:sp>
      <p:sp>
        <p:nvSpPr>
          <p:cNvPr id="52" name="Rectangle 51"/>
          <p:cNvSpPr/>
          <p:nvPr/>
        </p:nvSpPr>
        <p:spPr bwMode="auto">
          <a:xfrm>
            <a:off x="1947208" y="11634614"/>
            <a:ext cx="18071597" cy="5719801"/>
          </a:xfrm>
          <a:prstGeom prst="rect">
            <a:avLst/>
          </a:prstGeom>
          <a:noFill/>
          <a:ln w="76200">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a:lstStyle/>
          <a:p>
            <a:pPr>
              <a:defRPr/>
            </a:pPr>
            <a:endParaRPr lang="en-US">
              <a:solidFill>
                <a:schemeClr val="tx1"/>
              </a:solidFill>
            </a:endParaRPr>
          </a:p>
        </p:txBody>
      </p:sp>
      <p:sp>
        <p:nvSpPr>
          <p:cNvPr id="53" name="TextBox 22"/>
          <p:cNvSpPr txBox="1">
            <a:spLocks noChangeArrowheads="1"/>
          </p:cNvSpPr>
          <p:nvPr/>
        </p:nvSpPr>
        <p:spPr bwMode="auto">
          <a:xfrm>
            <a:off x="4270860" y="17956013"/>
            <a:ext cx="2937646" cy="584775"/>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defRPr/>
            </a:pPr>
            <a:r>
              <a:rPr lang="en-US" sz="3200" dirty="0" smtClean="0">
                <a:latin typeface="Arial" charset="0"/>
                <a:cs typeface="Arial" charset="0"/>
              </a:rPr>
              <a:t>Scooter</a:t>
            </a:r>
          </a:p>
        </p:txBody>
      </p:sp>
      <p:sp>
        <p:nvSpPr>
          <p:cNvPr id="54" name="TextBox 22"/>
          <p:cNvSpPr txBox="1">
            <a:spLocks noChangeArrowheads="1"/>
          </p:cNvSpPr>
          <p:nvPr/>
        </p:nvSpPr>
        <p:spPr bwMode="auto">
          <a:xfrm>
            <a:off x="10042612" y="17654814"/>
            <a:ext cx="3607127" cy="1077218"/>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defRPr/>
            </a:pPr>
            <a:r>
              <a:rPr lang="en-US" sz="3200" dirty="0" smtClean="0">
                <a:latin typeface="Arial" charset="0"/>
                <a:cs typeface="Arial" charset="0"/>
              </a:rPr>
              <a:t>Lithium Iron Phosphate Battery</a:t>
            </a:r>
          </a:p>
        </p:txBody>
      </p:sp>
      <p:sp>
        <p:nvSpPr>
          <p:cNvPr id="55" name="TextBox 22"/>
          <p:cNvSpPr txBox="1">
            <a:spLocks noChangeArrowheads="1"/>
          </p:cNvSpPr>
          <p:nvPr/>
        </p:nvSpPr>
        <p:spPr bwMode="auto">
          <a:xfrm>
            <a:off x="14830897" y="17639630"/>
            <a:ext cx="3807730" cy="1077218"/>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defRPr/>
            </a:pPr>
            <a:r>
              <a:rPr lang="en-US" sz="3200" dirty="0" smtClean="0">
                <a:latin typeface="Arial" charset="0"/>
                <a:cs typeface="Arial" charset="0"/>
              </a:rPr>
              <a:t>Required Battery Structure</a:t>
            </a:r>
          </a:p>
        </p:txBody>
      </p:sp>
      <p:sp>
        <p:nvSpPr>
          <p:cNvPr id="56" name="TextBox 22"/>
          <p:cNvSpPr txBox="1">
            <a:spLocks noChangeArrowheads="1"/>
          </p:cNvSpPr>
          <p:nvPr/>
        </p:nvSpPr>
        <p:spPr bwMode="auto">
          <a:xfrm>
            <a:off x="14182825" y="28872878"/>
            <a:ext cx="4161782" cy="584775"/>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defRPr/>
            </a:pPr>
            <a:r>
              <a:rPr lang="en-US" sz="3200" dirty="0" smtClean="0">
                <a:latin typeface="Arial" charset="0"/>
                <a:cs typeface="Arial" charset="0"/>
              </a:rPr>
              <a:t>BLDC Hub Motor</a:t>
            </a:r>
          </a:p>
        </p:txBody>
      </p:sp>
      <p:sp>
        <p:nvSpPr>
          <p:cNvPr id="59" name="TextBox 22"/>
          <p:cNvSpPr txBox="1">
            <a:spLocks noChangeArrowheads="1"/>
          </p:cNvSpPr>
          <p:nvPr/>
        </p:nvSpPr>
        <p:spPr bwMode="auto">
          <a:xfrm>
            <a:off x="28857897" y="22557430"/>
            <a:ext cx="4161782" cy="1077218"/>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defRPr/>
            </a:pPr>
            <a:r>
              <a:rPr lang="en-US" sz="3200" dirty="0" smtClean="0">
                <a:latin typeface="Arial" charset="0"/>
                <a:cs typeface="Arial" charset="0"/>
              </a:rPr>
              <a:t>Proposed Battery Casing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_A0_Portrait">
  <a:themeElements>
    <a:clrScheme name="Poster_A0_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ster_A0_Portrai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Poster_A0_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ster_A0_Portrai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ster_A0_Portrai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ster_A0_Portrai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ster_A0_Portrai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ster_A0_Portrai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ster_A0_Portrai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ster_A0_Portrai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ster_A0_Portrai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ster_A0_Portrai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ster_A0_Portrai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ster_A0_Portrai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Poster_A0_Portrait</Template>
  <TotalTime>8732</TotalTime>
  <Words>330</Words>
  <Application>Microsoft Office PowerPoint</Application>
  <PresentationFormat>Custom</PresentationFormat>
  <Paragraphs>79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Poster_A0_Portrait</vt:lpstr>
      <vt:lpstr>PowerPoint Presentation</vt:lpstr>
    </vt:vector>
  </TitlesOfParts>
  <Company>University of Canterbury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mrw71</dc:creator>
  <cp:lastModifiedBy>mlk28</cp:lastModifiedBy>
  <cp:revision>159</cp:revision>
  <dcterms:created xsi:type="dcterms:W3CDTF">2005-03-07T02:37:28Z</dcterms:created>
  <dcterms:modified xsi:type="dcterms:W3CDTF">2013-05-13T15:47:55Z</dcterms:modified>
</cp:coreProperties>
</file>