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4" r:id="rId2"/>
    <p:sldId id="338" r:id="rId3"/>
    <p:sldId id="296" r:id="rId4"/>
    <p:sldId id="348" r:id="rId5"/>
    <p:sldId id="297" r:id="rId6"/>
    <p:sldId id="349" r:id="rId7"/>
    <p:sldId id="350" r:id="rId8"/>
    <p:sldId id="351" r:id="rId9"/>
    <p:sldId id="352" r:id="rId10"/>
    <p:sldId id="353" r:id="rId11"/>
    <p:sldId id="337" r:id="rId12"/>
    <p:sldId id="339" r:id="rId13"/>
    <p:sldId id="354" r:id="rId14"/>
    <p:sldId id="355" r:id="rId15"/>
    <p:sldId id="356" r:id="rId16"/>
    <p:sldId id="346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/>
    <p:restoredTop sz="87441"/>
  </p:normalViewPr>
  <p:slideViewPr>
    <p:cSldViewPr snapToGrid="0" snapToObjects="1">
      <p:cViewPr varScale="1">
        <p:scale>
          <a:sx n="95" d="100"/>
          <a:sy n="9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C789-CD5C-654F-AD7D-EEA398A20CE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6185F-56A8-804F-8DC4-31FCE4979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not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6185F-56A8-804F-8DC4-31FCE49792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9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46E6-BD2A-5146-B272-D5622841A9D9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D03A-9275-2D49-A9F8-EA4BD5C7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orbrewer2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B91CD-0469-2946-BBA4-CB2DBBC97EBE}"/>
              </a:ext>
            </a:extLst>
          </p:cNvPr>
          <p:cNvSpPr txBox="1"/>
          <p:nvPr/>
        </p:nvSpPr>
        <p:spPr>
          <a:xfrm>
            <a:off x="2061049" y="589087"/>
            <a:ext cx="75979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Jefferson SURP 2023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 for Beginners</a:t>
            </a:r>
          </a:p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Workshop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B8580-D2D6-A74F-A6F4-2F241B3D92B3}"/>
              </a:ext>
            </a:extLst>
          </p:cNvPr>
          <p:cNvSpPr txBox="1"/>
          <p:nvPr/>
        </p:nvSpPr>
        <p:spPr>
          <a:xfrm>
            <a:off x="304799" y="5764695"/>
            <a:ext cx="4176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Tess Cherlin, PhD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tess.cherlin@pennmedicine.upenn.edu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alldayscientess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EAB09-EEBC-C52B-8486-F4D14FA4AB87}"/>
              </a:ext>
            </a:extLst>
          </p:cNvPr>
          <p:cNvSpPr txBox="1"/>
          <p:nvPr/>
        </p:nvSpPr>
        <p:spPr>
          <a:xfrm>
            <a:off x="2986268" y="3588151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C8813-EB2D-A400-AB95-E67C508AE571}"/>
              </a:ext>
            </a:extLst>
          </p:cNvPr>
          <p:cNvSpPr txBox="1"/>
          <p:nvPr/>
        </p:nvSpPr>
        <p:spPr>
          <a:xfrm>
            <a:off x="7305554" y="3588151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😎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866CEE2-DFA8-DA32-6324-E15173B6CB82}"/>
              </a:ext>
            </a:extLst>
          </p:cNvPr>
          <p:cNvSpPr/>
          <p:nvPr/>
        </p:nvSpPr>
        <p:spPr>
          <a:xfrm>
            <a:off x="5366791" y="4183510"/>
            <a:ext cx="1296365" cy="335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5666191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does R Markdown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87E01-3245-DBA6-270F-0EFBC7DC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39" y="467254"/>
            <a:ext cx="3695700" cy="212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4B537-EAB5-0BF9-F71C-EFD710C1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96" y="1917478"/>
            <a:ext cx="5321004" cy="449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B3EC6-61EC-2390-C594-ADAA84277153}"/>
              </a:ext>
            </a:extLst>
          </p:cNvPr>
          <p:cNvSpPr txBox="1"/>
          <p:nvPr/>
        </p:nvSpPr>
        <p:spPr>
          <a:xfrm>
            <a:off x="8014156" y="4166978"/>
            <a:ext cx="3548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TURN!!!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1AFF2-9BBE-ABB9-6180-1F32DAC5526F}"/>
              </a:ext>
            </a:extLst>
          </p:cNvPr>
          <p:cNvSpPr txBox="1"/>
          <p:nvPr/>
        </p:nvSpPr>
        <p:spPr>
          <a:xfrm>
            <a:off x="642395" y="648866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rmarkdown.rstudio.com</a:t>
            </a:r>
            <a:r>
              <a:rPr lang="en-US" dirty="0"/>
              <a:t>/</a:t>
            </a:r>
            <a:r>
              <a:rPr lang="en-US" dirty="0" err="1"/>
              <a:t>authoring_quick_tour.html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1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109727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020AA-43C5-CD4C-AF19-36E081C7EBD3}"/>
              </a:ext>
            </a:extLst>
          </p:cNvPr>
          <p:cNvSpPr txBox="1"/>
          <p:nvPr/>
        </p:nvSpPr>
        <p:spPr>
          <a:xfrm>
            <a:off x="999066" y="2053456"/>
            <a:ext cx="110024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Open Posit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Start a new Project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Learn basic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Learn basics of commenting</a:t>
            </a:r>
          </a:p>
          <a:p>
            <a:pPr marL="514350" indent="-514350">
              <a:buFontTx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Make R Markdown report</a:t>
            </a:r>
          </a:p>
        </p:txBody>
      </p:sp>
    </p:spTree>
    <p:extLst>
      <p:ext uri="{BB962C8B-B14F-4D97-AF65-F5344CB8AC3E}">
        <p14:creationId xmlns:p14="http://schemas.microsoft.com/office/powerpoint/2010/main" val="118069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109727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2: Making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020AA-43C5-CD4C-AF19-36E081C7EBD3}"/>
              </a:ext>
            </a:extLst>
          </p:cNvPr>
          <p:cNvSpPr txBox="1"/>
          <p:nvPr/>
        </p:nvSpPr>
        <p:spPr>
          <a:xfrm>
            <a:off x="999067" y="2053456"/>
            <a:ext cx="944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Upload RNAseq_Data_1.csv and RNAseq_Data_2.csv file2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Get to know the data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Try out different types of tables</a:t>
            </a:r>
          </a:p>
        </p:txBody>
      </p:sp>
    </p:spTree>
    <p:extLst>
      <p:ext uri="{BB962C8B-B14F-4D97-AF65-F5344CB8AC3E}">
        <p14:creationId xmlns:p14="http://schemas.microsoft.com/office/powerpoint/2010/main" val="98942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109727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3: Making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020AA-43C5-CD4C-AF19-36E081C7EBD3}"/>
              </a:ext>
            </a:extLst>
          </p:cNvPr>
          <p:cNvSpPr txBox="1"/>
          <p:nvPr/>
        </p:nvSpPr>
        <p:spPr>
          <a:xfrm>
            <a:off x="999067" y="2053456"/>
            <a:ext cx="944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Learn the basics off ggplot2</a:t>
            </a:r>
          </a:p>
          <a:p>
            <a:pPr marL="514350" indent="-514350">
              <a:buFontTx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Make a basic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boxplot</a:t>
            </a:r>
          </a:p>
          <a:p>
            <a:pPr marL="514350" indent="-514350">
              <a:buFontTx/>
              <a:buAutoNum type="arabicPeriod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Make some example plots based on data</a:t>
            </a:r>
          </a:p>
        </p:txBody>
      </p:sp>
    </p:spTree>
    <p:extLst>
      <p:ext uri="{BB962C8B-B14F-4D97-AF65-F5344CB8AC3E}">
        <p14:creationId xmlns:p14="http://schemas.microsoft.com/office/powerpoint/2010/main" val="243138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566619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ggplot2?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0B7BB-24DA-39E2-CEBF-4D259EF38BA1}"/>
              </a:ext>
            </a:extLst>
          </p:cNvPr>
          <p:cNvSpPr txBox="1"/>
          <p:nvPr/>
        </p:nvSpPr>
        <p:spPr>
          <a:xfrm>
            <a:off x="594783" y="3429000"/>
            <a:ext cx="110024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ggplot2 is a popular data visualization package in R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that allows users to create visually appealing and customizable graphics. It is based on the principles of the Grammar of Graphics, which provides a structured framework for building visualizations by combining different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9FF8-E587-1DAE-E332-5B3D5B5F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188" y="509473"/>
            <a:ext cx="2117166" cy="24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B91CD-0469-2946-BBA4-CB2DBBC97EBE}"/>
              </a:ext>
            </a:extLst>
          </p:cNvPr>
          <p:cNvSpPr txBox="1"/>
          <p:nvPr/>
        </p:nvSpPr>
        <p:spPr>
          <a:xfrm>
            <a:off x="4164221" y="0"/>
            <a:ext cx="3647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Next Time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A7BD916-0F0A-9917-44DE-70E29F314BCC}"/>
              </a:ext>
            </a:extLst>
          </p:cNvPr>
          <p:cNvSpPr txBox="1">
            <a:spLocks/>
          </p:cNvSpPr>
          <p:nvPr/>
        </p:nvSpPr>
        <p:spPr>
          <a:xfrm>
            <a:off x="838200" y="2058838"/>
            <a:ext cx="10515600" cy="3220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3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31B8-9F61-B24B-9A9B-3508BD6E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F482-8240-F840-B278-318F328F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used was from a project done in 2020 with Dr. Jeff Rappaport</a:t>
            </a:r>
          </a:p>
        </p:txBody>
      </p:sp>
    </p:spTree>
    <p:extLst>
      <p:ext uri="{BB962C8B-B14F-4D97-AF65-F5344CB8AC3E}">
        <p14:creationId xmlns:p14="http://schemas.microsoft.com/office/powerpoint/2010/main" val="23967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B91CD-0469-2946-BBA4-CB2DBBC97EBE}"/>
              </a:ext>
            </a:extLst>
          </p:cNvPr>
          <p:cNvSpPr txBox="1"/>
          <p:nvPr/>
        </p:nvSpPr>
        <p:spPr>
          <a:xfrm>
            <a:off x="3330659" y="0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B8580-D2D6-A74F-A6F4-2F241B3D92B3}"/>
              </a:ext>
            </a:extLst>
          </p:cNvPr>
          <p:cNvSpPr txBox="1"/>
          <p:nvPr/>
        </p:nvSpPr>
        <p:spPr>
          <a:xfrm>
            <a:off x="304799" y="5764695"/>
            <a:ext cx="4176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Tess Cherlin, PhD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tess.cherlin@pennmedicine.upenn.edu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alldayscientess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1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10972799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 for Beginners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2D917-44D1-5D47-9B0C-07AE32071A33}"/>
              </a:ext>
            </a:extLst>
          </p:cNvPr>
          <p:cNvSpPr txBox="1"/>
          <p:nvPr/>
        </p:nvSpPr>
        <p:spPr>
          <a:xfrm>
            <a:off x="677332" y="2578389"/>
            <a:ext cx="10803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is going to be hands-on and hopefully fun!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It’s not going to be perfect or exhaustive (I don’t know everything!!!)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There are many ways to do everything – when in doubt GOOGLE “how do I ______ in R?” (or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!!!)</a:t>
            </a:r>
          </a:p>
        </p:txBody>
      </p:sp>
    </p:spTree>
    <p:extLst>
      <p:ext uri="{BB962C8B-B14F-4D97-AF65-F5344CB8AC3E}">
        <p14:creationId xmlns:p14="http://schemas.microsoft.com/office/powerpoint/2010/main" val="132774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8838"/>
            <a:ext cx="10515600" cy="322036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 1: R For Beginners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 2: More advanced and relevant data analysis and plotting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 3: Make publication-ready figure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DD69CF-53D4-72B3-03F6-E8A1890D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Workshop Overview</a:t>
            </a:r>
          </a:p>
        </p:txBody>
      </p:sp>
    </p:spTree>
    <p:extLst>
      <p:ext uri="{BB962C8B-B14F-4D97-AF65-F5344CB8AC3E}">
        <p14:creationId xmlns:p14="http://schemas.microsoft.com/office/powerpoint/2010/main" val="8267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5749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7673"/>
            <a:ext cx="10515600" cy="32203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over everyone’s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barplots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last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 brief introduction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how to create and manipulated different tables in 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the basics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custom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(knit)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 final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8869D2-A3E8-9946-9CB8-E32E9A1C5293}"/>
              </a:ext>
            </a:extLst>
          </p:cNvPr>
          <p:cNvSpPr txBox="1">
            <a:spLocks/>
          </p:cNvSpPr>
          <p:nvPr/>
        </p:nvSpPr>
        <p:spPr>
          <a:xfrm>
            <a:off x="838200" y="-148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F98295-072E-5A46-9C5D-8E6BA8B3AC3D}"/>
              </a:ext>
            </a:extLst>
          </p:cNvPr>
          <p:cNvSpPr txBox="1">
            <a:spLocks/>
          </p:cNvSpPr>
          <p:nvPr/>
        </p:nvSpPr>
        <p:spPr>
          <a:xfrm>
            <a:off x="838200" y="953525"/>
            <a:ext cx="10515600" cy="171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become familiar and comfortable with the basics of using R packages to make reproducible custom tables and plots that are can be shared in a report format.</a:t>
            </a:r>
          </a:p>
        </p:txBody>
      </p:sp>
    </p:spTree>
    <p:extLst>
      <p:ext uri="{BB962C8B-B14F-4D97-AF65-F5344CB8AC3E}">
        <p14:creationId xmlns:p14="http://schemas.microsoft.com/office/powerpoint/2010/main" val="41774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5666191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time!!!</a:t>
            </a:r>
          </a:p>
        </p:txBody>
      </p:sp>
    </p:spTree>
    <p:extLst>
      <p:ext uri="{BB962C8B-B14F-4D97-AF65-F5344CB8AC3E}">
        <p14:creationId xmlns:p14="http://schemas.microsoft.com/office/powerpoint/2010/main" val="391115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1883E-30E5-5C41-A9EE-97185E48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313266"/>
            <a:ext cx="6400800" cy="640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D1517-8100-C645-8E70-8DD3542E057C}"/>
              </a:ext>
            </a:extLst>
          </p:cNvPr>
          <p:cNvSpPr txBox="1"/>
          <p:nvPr/>
        </p:nvSpPr>
        <p:spPr>
          <a:xfrm>
            <a:off x="8466667" y="313266"/>
            <a:ext cx="26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https://colorbrewer2.org/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291F-AA85-594D-9350-5842D584F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637"/>
          <a:stretch/>
        </p:blipFill>
        <p:spPr>
          <a:xfrm>
            <a:off x="8406353" y="1090788"/>
            <a:ext cx="2688598" cy="51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D1517-8100-C645-8E70-8DD3542E057C}"/>
              </a:ext>
            </a:extLst>
          </p:cNvPr>
          <p:cNvSpPr txBox="1"/>
          <p:nvPr/>
        </p:nvSpPr>
        <p:spPr>
          <a:xfrm>
            <a:off x="8466667" y="313266"/>
            <a:ext cx="26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https://colorbrewer2.org/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A291F-AA85-594D-9350-5842D584F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637"/>
          <a:stretch/>
        </p:blipFill>
        <p:spPr>
          <a:xfrm>
            <a:off x="8406353" y="1090788"/>
            <a:ext cx="2688598" cy="5166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D2CBA-6275-3741-88A4-8F3F32A4C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326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566619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R Markdown?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0B7BB-24DA-39E2-CEBF-4D259EF38BA1}"/>
              </a:ext>
            </a:extLst>
          </p:cNvPr>
          <p:cNvSpPr txBox="1"/>
          <p:nvPr/>
        </p:nvSpPr>
        <p:spPr>
          <a:xfrm>
            <a:off x="594783" y="3429000"/>
            <a:ext cx="110024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Markdown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 a document format that combines the features of Markdown, a lightweight markup language, with embedded R code and its output. It allows you to </a:t>
            </a:r>
            <a:r>
              <a:rPr lang="en-US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dynamic documents that seamlessly integrate text, code, and visualizations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R Markdown files have the extension .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87E01-3245-DBA6-270F-0EFBC7DC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783"/>
            <a:ext cx="3695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291050"/>
            <a:ext cx="566619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use R Markdown?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0B7BB-24DA-39E2-CEBF-4D259EF38BA1}"/>
              </a:ext>
            </a:extLst>
          </p:cNvPr>
          <p:cNvSpPr txBox="1"/>
          <p:nvPr/>
        </p:nvSpPr>
        <p:spPr>
          <a:xfrm>
            <a:off x="594783" y="2873415"/>
            <a:ext cx="11002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 Research: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Markdown supports reproducible research by providing a framework to combine code and results in a single document. This enables others to easily reproduce your analysis and ensures transparency.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Reports: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Markdown allows you to generate reports, presentations, dashboards, and other types of documents dynamically. The content can be automatically updated by re-knitting the document when the underlying data or code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Interactivity and Customization: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Markdown supports interactive elements such as Shiny applications, HTML widgets, and JavaScript libraries. You can customize the appearance, layout, and formatting of your documents using CSS, HTML, and LaTeX.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Collaboration and Sharing: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Markdown documents can be easily shared, collaborated on, and version-controlled using platforms like GitHub or through file-sharing services. They can be rendered into various output formats, including HTML, PDF, Word, PowerPoint, and 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87E01-3245-DBA6-270F-0EFBC7DC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783"/>
            <a:ext cx="36957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93F986-2032-ADD7-6A6D-65310C2C5D53}"/>
              </a:ext>
            </a:extLst>
          </p:cNvPr>
          <p:cNvSpPr/>
          <p:nvPr/>
        </p:nvSpPr>
        <p:spPr>
          <a:xfrm>
            <a:off x="439838" y="2873414"/>
            <a:ext cx="11157378" cy="1696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647</Words>
  <Application>Microsoft Macintosh PowerPoint</Application>
  <PresentationFormat>Widescreen</PresentationFormat>
  <Paragraphs>86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R for Beginners</vt:lpstr>
      <vt:lpstr>R Workshop Overview</vt:lpstr>
      <vt:lpstr>Objectives</vt:lpstr>
      <vt:lpstr>Barplot time!!!</vt:lpstr>
      <vt:lpstr>PowerPoint Presentation</vt:lpstr>
      <vt:lpstr>PowerPoint Presentation</vt:lpstr>
      <vt:lpstr>What is R Markdown?</vt:lpstr>
      <vt:lpstr>Why use R Markdown?</vt:lpstr>
      <vt:lpstr>What does R Markdown look like?</vt:lpstr>
      <vt:lpstr>Step 1: RMarkdown</vt:lpstr>
      <vt:lpstr>Step 2: Making tables</vt:lpstr>
      <vt:lpstr>Step 3: Making ggplot</vt:lpstr>
      <vt:lpstr>What is ggplot2?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Cherlin, Tess</cp:lastModifiedBy>
  <cp:revision>126</cp:revision>
  <dcterms:created xsi:type="dcterms:W3CDTF">2017-02-21T18:26:34Z</dcterms:created>
  <dcterms:modified xsi:type="dcterms:W3CDTF">2023-07-14T17:05:40Z</dcterms:modified>
</cp:coreProperties>
</file>