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3" r:id="rId16"/>
    <p:sldId id="274" r:id="rId17"/>
    <p:sldId id="271" r:id="rId18"/>
    <p:sldId id="272" r:id="rId19"/>
  </p:sldIdLst>
  <p:sldSz cx="9144000" cy="5143500" type="screen16x9"/>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1" d="100"/>
          <a:sy n="91" d="100"/>
        </p:scale>
        <p:origin x="56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USTOM_11">
    <p:spTree>
      <p:nvGrpSpPr>
        <p:cNvPr id="1" name=""/>
        <p:cNvGrpSpPr/>
        <p:nvPr/>
      </p:nvGrpSpPr>
      <p:grpSpPr>
        <a:xfrm>
          <a:off x="0" y="0"/>
          <a:ext cx="9144000" cy="5143500"/>
          <a:chOff x="0" y="0"/>
          <a:chExt cx="9144000" cy="5143500"/>
        </a:xfrm>
      </p:grpSpPr>
      <p:pic>
        <p:nvPicPr>
          <p:cNvPr id="2" name="Google Shape;7;p2"/>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USTOM_11_1">
    <p:spTree>
      <p:nvGrpSpPr>
        <p:cNvPr id="1" name=""/>
        <p:cNvGrpSpPr/>
        <p:nvPr/>
      </p:nvGrpSpPr>
      <p:grpSpPr>
        <a:xfrm>
          <a:off x="0" y="0"/>
          <a:ext cx="9144000" cy="5143500"/>
          <a:chOff x="0" y="0"/>
          <a:chExt cx="9144000" cy="5143500"/>
        </a:xfrm>
      </p:grpSpPr>
      <p:pic>
        <p:nvPicPr>
          <p:cNvPr id="2" name="Google Shape;9;p3"/>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USTOM_11_1_1">
    <p:spTree>
      <p:nvGrpSpPr>
        <p:cNvPr id="1" name=""/>
        <p:cNvGrpSpPr/>
        <p:nvPr/>
      </p:nvGrpSpPr>
      <p:grpSpPr>
        <a:xfrm>
          <a:off x="0" y="0"/>
          <a:ext cx="9144000" cy="5143500"/>
          <a:chOff x="0" y="0"/>
          <a:chExt cx="9144000" cy="5143500"/>
        </a:xfrm>
      </p:grpSpPr>
      <p:pic>
        <p:nvPicPr>
          <p:cNvPr id="2" name="Google Shape;11;p4"/>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USTOM_11_1_1_1">
    <p:spTree>
      <p:nvGrpSpPr>
        <p:cNvPr id="1" name=""/>
        <p:cNvGrpSpPr/>
        <p:nvPr/>
      </p:nvGrpSpPr>
      <p:grpSpPr>
        <a:xfrm>
          <a:off x="0" y="0"/>
          <a:ext cx="9144000" cy="5143500"/>
          <a:chOff x="0" y="0"/>
          <a:chExt cx="9144000" cy="5143500"/>
        </a:xfrm>
      </p:grpSpPr>
      <p:pic>
        <p:nvPicPr>
          <p:cNvPr id="2" name="Google Shape;13;p5"/>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USTOM_11_1_1_1_1">
    <p:spTree>
      <p:nvGrpSpPr>
        <p:cNvPr id="1" name=""/>
        <p:cNvGrpSpPr/>
        <p:nvPr/>
      </p:nvGrpSpPr>
      <p:grpSpPr>
        <a:xfrm>
          <a:off x="0" y="0"/>
          <a:ext cx="9144000" cy="5143500"/>
          <a:chOff x="0" y="0"/>
          <a:chExt cx="9144000" cy="5143500"/>
        </a:xfrm>
      </p:grpSpPr>
      <p:pic>
        <p:nvPicPr>
          <p:cNvPr id="2" name="Google Shape;15;p6"/>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USTOM_11_1_1_1_1_1">
    <p:spTree>
      <p:nvGrpSpPr>
        <p:cNvPr id="1" name=""/>
        <p:cNvGrpSpPr/>
        <p:nvPr/>
      </p:nvGrpSpPr>
      <p:grpSpPr>
        <a:xfrm>
          <a:off x="0" y="0"/>
          <a:ext cx="9144000" cy="5143500"/>
          <a:chOff x="0" y="0"/>
          <a:chExt cx="9144000" cy="5143500"/>
        </a:xfrm>
      </p:grpSpPr>
      <p:pic>
        <p:nvPicPr>
          <p:cNvPr id="2" name="Google Shape;17;p7"/>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USTOM_11_1_1_1_1_1_1">
    <p:spTree>
      <p:nvGrpSpPr>
        <p:cNvPr id="1" name=""/>
        <p:cNvGrpSpPr/>
        <p:nvPr/>
      </p:nvGrpSpPr>
      <p:grpSpPr>
        <a:xfrm>
          <a:off x="0" y="0"/>
          <a:ext cx="9144000" cy="5143500"/>
          <a:chOff x="0" y="0"/>
          <a:chExt cx="9144000" cy="5143500"/>
        </a:xfrm>
      </p:grpSpPr>
      <p:pic>
        <p:nvPicPr>
          <p:cNvPr id="2" name="Google Shape;19;p8"/>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USTOM_11_1_1_1_1_1_1_1">
    <p:spTree>
      <p:nvGrpSpPr>
        <p:cNvPr id="1" name=""/>
        <p:cNvGrpSpPr/>
        <p:nvPr/>
      </p:nvGrpSpPr>
      <p:grpSpPr>
        <a:xfrm>
          <a:off x="0" y="0"/>
          <a:ext cx="9144000" cy="5143500"/>
          <a:chOff x="0" y="0"/>
          <a:chExt cx="9144000" cy="5143500"/>
        </a:xfrm>
      </p:grpSpPr>
      <p:pic>
        <p:nvPicPr>
          <p:cNvPr id="2" name="Google Shape;21;p9"/>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USTOM_11_1_1_1_1_1_1_1_1">
    <p:spTree>
      <p:nvGrpSpPr>
        <p:cNvPr id="1" name=""/>
        <p:cNvGrpSpPr/>
        <p:nvPr/>
      </p:nvGrpSpPr>
      <p:grpSpPr>
        <a:xfrm>
          <a:off x="0" y="0"/>
          <a:ext cx="9144000" cy="5143500"/>
          <a:chOff x="0" y="0"/>
          <a:chExt cx="9144000" cy="5143500"/>
        </a:xfrm>
      </p:grpSpPr>
      <p:pic>
        <p:nvPicPr>
          <p:cNvPr id="2" name="Google Shape;23;p10"/>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CF5EE"/>
        </a:solidFill>
        <a:effectLst/>
      </p:bgPr>
    </p:bg>
    <p:spTree>
      <p:nvGrpSpPr>
        <p:cNvPr id="1" name=""/>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440841551" r:id="rId1"/>
    <p:sldLayoutId id="2440841552" r:id="rId2"/>
    <p:sldLayoutId id="2440841553" r:id="rId3"/>
    <p:sldLayoutId id="2440841554" r:id="rId4"/>
    <p:sldLayoutId id="2440841555" r:id="rId5"/>
    <p:sldLayoutId id="2440841556" r:id="rId6"/>
    <p:sldLayoutId id="2440841557" r:id="rId7"/>
    <p:sldLayoutId id="2440841558" r:id="rId8"/>
    <p:sldLayoutId id="2440841559" r:id="rId9"/>
  </p:sldLayoutIdLst>
  <p:txStyles>
    <p:titleStyle>
      <a:defPPr algn="l">
        <a:defRPr kern="1200"/>
      </a:defPPr>
      <a:lvl1pPr algn="l">
        <a:defRPr sz="1400" kern="1200"/>
      </a:lvl1pPr>
      <a:lvl2pPr algn="l">
        <a:defRPr sz="1400" kern="1200"/>
      </a:lvl2pPr>
      <a:lvl3pPr algn="l">
        <a:defRPr sz="1400" kern="1200"/>
      </a:lvl3pPr>
      <a:lvl4pPr algn="l">
        <a:defRPr sz="1400" kern="1200"/>
      </a:lvl4pPr>
      <a:lvl5pPr algn="l">
        <a:defRPr sz="1400" kern="1200"/>
      </a:lvl5pPr>
      <a:lvl6pPr algn="l">
        <a:defRPr sz="1400" kern="1200"/>
      </a:lvl6pPr>
      <a:lvl7pPr algn="l">
        <a:defRPr sz="1400" kern="1200"/>
      </a:lvl7pPr>
      <a:lvl8pPr algn="l">
        <a:defRPr sz="1400" kern="1200"/>
      </a:lvl8pPr>
      <a:lvl9pPr algn="l">
        <a:defRPr sz="1400" kern="1200"/>
      </a:lvl9pPr>
      <a:extLst/>
    </p:titleStyle>
    <p:bodyStyle>
      <a:defPPr algn="l">
        <a:defRPr kern="1200"/>
      </a:defPPr>
      <a:lvl1pPr algn="l">
        <a:defRPr sz="1400" kern="1200"/>
      </a:lvl1pPr>
      <a:lvl2pPr algn="l">
        <a:defRPr sz="1400" kern="1200"/>
      </a:lvl2pPr>
      <a:lvl3pPr algn="l">
        <a:defRPr sz="1400" kern="1200"/>
      </a:lvl3pPr>
      <a:lvl4pPr algn="l">
        <a:defRPr sz="1400" kern="1200"/>
      </a:lvl4pPr>
      <a:lvl5pPr algn="l">
        <a:defRPr sz="1400" kern="1200"/>
      </a:lvl5pPr>
      <a:lvl6pPr algn="l">
        <a:defRPr sz="1400" kern="1200"/>
      </a:lvl6pPr>
      <a:lvl7pPr algn="l">
        <a:defRPr sz="1400" kern="1200"/>
      </a:lvl7pPr>
      <a:lvl8pPr algn="l">
        <a:defRPr sz="1400" kern="1200"/>
      </a:lvl8pPr>
      <a:lvl9pPr algn="l">
        <a:defRPr sz="1400" kern="1200"/>
      </a:lvl9pPr>
      <a:extLst/>
    </p:bodyStyle>
    <p:otherStyle>
      <a:defPPr algn="l">
        <a:defRPr kern="1200"/>
      </a:defPPr>
      <a:lvl1pPr algn="l">
        <a:defRPr sz="1400" kern="1200"/>
      </a:lvl1pPr>
      <a:lvl2pPr algn="l">
        <a:defRPr sz="1400" kern="1200"/>
      </a:lvl2pPr>
      <a:lvl3pPr algn="l">
        <a:defRPr sz="1400" kern="1200"/>
      </a:lvl3pPr>
      <a:lvl4pPr algn="l">
        <a:defRPr sz="1400" kern="1200"/>
      </a:lvl4pPr>
      <a:lvl5pPr algn="l">
        <a:defRPr sz="1400" kern="1200"/>
      </a:lvl5pPr>
      <a:lvl6pPr algn="l">
        <a:defRPr sz="1400" kern="1200"/>
      </a:lvl6pPr>
      <a:lvl7pPr algn="l">
        <a:defRPr sz="1400" kern="1200"/>
      </a:lvl7pPr>
      <a:lvl8pPr algn="l">
        <a:defRPr sz="1400" kern="1200"/>
      </a:lvl8pPr>
      <a:lvl9pPr algn="l">
        <a:defRPr sz="1400" kern="1200"/>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543050"/>
          <a:ext cx="8229600" cy="3829050"/>
          <a:chOff x="914400" y="1543050"/>
          <a:chExt cx="8229600" cy="3829050"/>
        </a:xfrm>
      </p:grpSpPr>
      <p:sp>
        <p:nvSpPr>
          <p:cNvPr id="2" name="TextBox 1"/>
          <p:cNvSpPr txBox="1"/>
          <p:nvPr/>
        </p:nvSpPr>
        <p:spPr>
          <a:xfrm>
            <a:off x="1403648" y="1294477"/>
            <a:ext cx="6821415" cy="2554545"/>
          </a:xfrm>
          <a:prstGeom prst="rect">
            <a:avLst/>
          </a:prstGeom>
          <a:noFill/>
        </p:spPr>
        <p:txBody>
          <a:bodyPr vert="horz" wrap="square" lIns="91440" tIns="45720" rIns="91440" bIns="45720" rtlCol="0" anchor="t" anchorCtr="0">
            <a:spAutoFit/>
          </a:bodyPr>
          <a:lstStyle/>
          <a:p>
            <a:pPr algn="ctr" fontAlgn="t"/>
            <a:r>
              <a:rPr lang="en-US" sz="4000" b="1" dirty="0">
                <a:solidFill>
                  <a:srgbClr val="4C2A13">
                    <a:alpha val="100000"/>
                  </a:srgbClr>
                </a:solidFill>
              </a:rPr>
              <a:t>Reddit Community </a:t>
            </a:r>
          </a:p>
          <a:p>
            <a:pPr algn="ctr" fontAlgn="t"/>
            <a:r>
              <a:rPr lang="en-US" sz="4000" b="1" dirty="0">
                <a:solidFill>
                  <a:srgbClr val="4C2A13">
                    <a:alpha val="100000"/>
                  </a:srgbClr>
                </a:solidFill>
              </a:rPr>
              <a:t>Analysis : </a:t>
            </a:r>
          </a:p>
          <a:p>
            <a:pPr algn="ctr" fontAlgn="t"/>
            <a:r>
              <a:rPr lang="en-US" sz="4000" b="1" u="none" strike="noStrike" cap="none" spc="0" dirty="0">
                <a:solidFill>
                  <a:srgbClr val="4C2A13">
                    <a:alpha val="100000"/>
                  </a:srgbClr>
                </a:solidFill>
                <a:latin typeface="Calibri"/>
              </a:rPr>
              <a:t>A Network &amp; Content Approach</a:t>
            </a:r>
          </a:p>
        </p:txBody>
      </p:sp>
      <p:sp>
        <p:nvSpPr>
          <p:cNvPr id="7" name="TextBox 6">
            <a:extLst>
              <a:ext uri="{FF2B5EF4-FFF2-40B4-BE49-F238E27FC236}">
                <a16:creationId xmlns:a16="http://schemas.microsoft.com/office/drawing/2014/main" id="{D742ACAE-291D-DE0B-4078-6DADA137DDC4}"/>
              </a:ext>
            </a:extLst>
          </p:cNvPr>
          <p:cNvSpPr txBox="1"/>
          <p:nvPr/>
        </p:nvSpPr>
        <p:spPr>
          <a:xfrm>
            <a:off x="395536" y="555526"/>
            <a:ext cx="9619964" cy="477054"/>
          </a:xfrm>
          <a:prstGeom prst="rect">
            <a:avLst/>
          </a:prstGeom>
          <a:noFill/>
        </p:spPr>
        <p:txBody>
          <a:bodyPr wrap="square">
            <a:spAutoFit/>
          </a:bodyPr>
          <a:lstStyle/>
          <a:p>
            <a:r>
              <a:rPr lang="en-GB" sz="2500" b="1" dirty="0">
                <a:solidFill>
                  <a:schemeClr val="accent3">
                    <a:lumMod val="75000"/>
                  </a:schemeClr>
                </a:solidFill>
              </a:rPr>
              <a:t>[509497] WEB AND SOCIAL NETWORKS SEARCH AND ANALYSIS</a:t>
            </a:r>
          </a:p>
        </p:txBody>
      </p:sp>
      <p:sp>
        <p:nvSpPr>
          <p:cNvPr id="9" name="TextBox 8">
            <a:extLst>
              <a:ext uri="{FF2B5EF4-FFF2-40B4-BE49-F238E27FC236}">
                <a16:creationId xmlns:a16="http://schemas.microsoft.com/office/drawing/2014/main" id="{89243443-8509-D141-0B9E-7119A81B4523}"/>
              </a:ext>
            </a:extLst>
          </p:cNvPr>
          <p:cNvSpPr txBox="1"/>
          <p:nvPr/>
        </p:nvSpPr>
        <p:spPr>
          <a:xfrm>
            <a:off x="2267744" y="4110919"/>
            <a:ext cx="5008258" cy="646331"/>
          </a:xfrm>
          <a:prstGeom prst="rect">
            <a:avLst/>
          </a:prstGeom>
          <a:noFill/>
        </p:spPr>
        <p:txBody>
          <a:bodyPr wrap="square">
            <a:spAutoFit/>
          </a:bodyPr>
          <a:lstStyle/>
          <a:p>
            <a:pPr lvl="0" algn="ctr" fontAlgn="t"/>
            <a:r>
              <a:rPr lang="en-IN" b="1" dirty="0">
                <a:solidFill>
                  <a:schemeClr val="accent2">
                    <a:lumMod val="75000"/>
                  </a:schemeClr>
                </a:solidFill>
              </a:rPr>
              <a:t>Alexandra Dumitrescu - 516397</a:t>
            </a:r>
          </a:p>
          <a:p>
            <a:pPr lvl="0" algn="ctr" fontAlgn="t"/>
            <a:r>
              <a:rPr lang="en-IN" b="1" dirty="0">
                <a:solidFill>
                  <a:schemeClr val="accent2">
                    <a:lumMod val="75000"/>
                  </a:schemeClr>
                </a:solidFill>
              </a:rPr>
              <a:t> Sailina Singh Chaudhary - 514586</a:t>
            </a:r>
            <a:endParaRPr lang="en-GB" sz="1800" b="1" dirty="0">
              <a:solidFill>
                <a:schemeClr val="accent3">
                  <a:lumMod val="75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3019425"/>
          <a:chOff x="914400" y="1028700"/>
          <a:chExt cx="8229600" cy="3019425"/>
        </a:xfrm>
      </p:grpSpPr>
      <p:sp>
        <p:nvSpPr>
          <p:cNvPr id="2" name="TextBox 1"/>
          <p:cNvSpPr txBox="1"/>
          <p:nvPr/>
        </p:nvSpPr>
        <p:spPr>
          <a:xfrm>
            <a:off x="914400" y="1131590"/>
            <a:ext cx="7315200" cy="523220"/>
          </a:xfrm>
          <a:prstGeom prst="rect">
            <a:avLst/>
          </a:prstGeom>
          <a:noFill/>
        </p:spPr>
        <p:txBody>
          <a:bodyPr vert="horz" lIns="91440" tIns="45720" rIns="91440" bIns="45720" rtlCol="0" anchor="t" anchorCtr="0">
            <a:spAutoFit/>
          </a:bodyPr>
          <a:lstStyle/>
          <a:p>
            <a:pPr lvl="0" fontAlgn="t"/>
            <a:r>
              <a:rPr lang="en-IN" sz="2800" b="1" dirty="0"/>
              <a:t>Network Analysis : Results</a:t>
            </a:r>
            <a:endParaRPr lang="en-US" sz="4000" b="1" u="none" strike="noStrike" cap="none" spc="0" dirty="0">
              <a:solidFill>
                <a:srgbClr val="4C2A13">
                  <a:alpha val="100000"/>
                </a:srgbClr>
              </a:solidFill>
              <a:latin typeface="Calibri"/>
            </a:endParaRPr>
          </a:p>
        </p:txBody>
      </p:sp>
      <p:sp>
        <p:nvSpPr>
          <p:cNvPr id="3" name="TextBox 2"/>
          <p:cNvSpPr txBox="1"/>
          <p:nvPr/>
        </p:nvSpPr>
        <p:spPr>
          <a:xfrm>
            <a:off x="2195736" y="1851670"/>
            <a:ext cx="7315200" cy="1891287"/>
          </a:xfrm>
          <a:prstGeom prst="rect">
            <a:avLst/>
          </a:prstGeom>
          <a:noFill/>
        </p:spPr>
        <p:txBody>
          <a:bodyPr vert="horz" lIns="91440" tIns="45720" rIns="91440" bIns="45720" rtlCol="0" anchorCtr="0">
            <a:spAutoFit/>
          </a:bodyPr>
          <a:lstStyle/>
          <a:p>
            <a:pPr marL="285750" indent="-285750">
              <a:lnSpc>
                <a:spcPct val="150000"/>
              </a:lnSpc>
              <a:buFont typeface="Wingdings" panose="05000000000000000000" pitchFamily="2" charset="2"/>
              <a:buChar char="v"/>
            </a:pPr>
            <a:r>
              <a:rPr lang="en-GB" sz="2000" dirty="0"/>
              <a:t>2,468 nodes </a:t>
            </a:r>
            <a:r>
              <a:rPr lang="en-GB" sz="2000" dirty="0">
                <a:solidFill>
                  <a:schemeClr val="accent2"/>
                </a:solidFill>
              </a:rPr>
              <a:t>(unique users)</a:t>
            </a:r>
          </a:p>
          <a:p>
            <a:pPr marL="285750" indent="-285750">
              <a:lnSpc>
                <a:spcPct val="150000"/>
              </a:lnSpc>
              <a:buFont typeface="Wingdings" panose="05000000000000000000" pitchFamily="2" charset="2"/>
              <a:buChar char="v"/>
            </a:pPr>
            <a:r>
              <a:rPr lang="en-GB" sz="2000" dirty="0"/>
              <a:t>334,659 edges </a:t>
            </a:r>
            <a:r>
              <a:rPr lang="en-GB" sz="2000" dirty="0">
                <a:solidFill>
                  <a:schemeClr val="accent2"/>
                </a:solidFill>
              </a:rPr>
              <a:t>(connections)</a:t>
            </a:r>
          </a:p>
          <a:p>
            <a:pPr marL="285750" indent="-285750">
              <a:lnSpc>
                <a:spcPct val="150000"/>
              </a:lnSpc>
              <a:buFont typeface="Wingdings" panose="05000000000000000000" pitchFamily="2" charset="2"/>
              <a:buChar char="v"/>
            </a:pPr>
            <a:r>
              <a:rPr lang="en-GB" sz="2000" dirty="0"/>
              <a:t>Graph density: 0.1099 (moderately connected)</a:t>
            </a:r>
          </a:p>
          <a:p>
            <a:pPr marL="285750" indent="-285750">
              <a:lnSpc>
                <a:spcPct val="150000"/>
              </a:lnSpc>
              <a:buFont typeface="Wingdings" panose="05000000000000000000" pitchFamily="2" charset="2"/>
              <a:buChar char="v"/>
            </a:pPr>
            <a:r>
              <a:rPr lang="en-GB" sz="2000" dirty="0"/>
              <a:t>Indicates a well-connected, interactive community.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3324225"/>
          <a:chOff x="914400" y="1028700"/>
          <a:chExt cx="8229600" cy="3324225"/>
        </a:xfrm>
      </p:grpSpPr>
      <p:sp>
        <p:nvSpPr>
          <p:cNvPr id="2" name="TextBox 1"/>
          <p:cNvSpPr txBox="1"/>
          <p:nvPr/>
        </p:nvSpPr>
        <p:spPr>
          <a:xfrm>
            <a:off x="914400" y="1028700"/>
            <a:ext cx="7315200" cy="523220"/>
          </a:xfrm>
          <a:prstGeom prst="rect">
            <a:avLst/>
          </a:prstGeom>
          <a:noFill/>
        </p:spPr>
        <p:txBody>
          <a:bodyPr vert="horz" lIns="91440" tIns="45720" rIns="91440" bIns="45720" rtlCol="0" anchor="t" anchorCtr="0">
            <a:spAutoFit/>
          </a:bodyPr>
          <a:lstStyle/>
          <a:p>
            <a:pPr lvl="0" fontAlgn="t"/>
            <a:r>
              <a:rPr lang="en-IN" sz="2800" b="1" dirty="0"/>
              <a:t>Centrality Analysis</a:t>
            </a:r>
            <a:endParaRPr lang="en-US" sz="4000" b="1" u="none" strike="noStrike" cap="none" spc="0" dirty="0">
              <a:solidFill>
                <a:srgbClr val="4C2A13">
                  <a:alpha val="100000"/>
                </a:srgbClr>
              </a:solidFill>
              <a:latin typeface="Calibri"/>
            </a:endParaRPr>
          </a:p>
        </p:txBody>
      </p:sp>
      <p:sp>
        <p:nvSpPr>
          <p:cNvPr id="3" name="TextBox 2"/>
          <p:cNvSpPr txBox="1"/>
          <p:nvPr/>
        </p:nvSpPr>
        <p:spPr>
          <a:xfrm>
            <a:off x="914400" y="1800225"/>
            <a:ext cx="7546032" cy="2352952"/>
          </a:xfrm>
          <a:prstGeom prst="rect">
            <a:avLst/>
          </a:prstGeom>
          <a:noFill/>
        </p:spPr>
        <p:txBody>
          <a:bodyPr vert="horz" wrap="square" lIns="91440" tIns="45720" rIns="91440" bIns="45720" rtlCol="0" anchorCtr="0">
            <a:spAutoFit/>
          </a:bodyPr>
          <a:lstStyle/>
          <a:p>
            <a:pPr marL="285750" indent="-285750">
              <a:lnSpc>
                <a:spcPct val="150000"/>
              </a:lnSpc>
              <a:buFont typeface="Wingdings" panose="05000000000000000000" pitchFamily="2" charset="2"/>
              <a:buChar char="v"/>
            </a:pPr>
            <a:r>
              <a:rPr lang="en-GB" sz="2000" dirty="0"/>
              <a:t>Calculated </a:t>
            </a:r>
            <a:r>
              <a:rPr lang="en-GB" sz="2000" b="1" dirty="0">
                <a:solidFill>
                  <a:schemeClr val="accent2"/>
                </a:solidFill>
              </a:rPr>
              <a:t>degree centrality</a:t>
            </a:r>
            <a:r>
              <a:rPr lang="en-GB" sz="2000" dirty="0"/>
              <a:t>: measures how many other users each user interacted with.</a:t>
            </a:r>
          </a:p>
          <a:p>
            <a:pPr marL="285750" indent="-285750">
              <a:lnSpc>
                <a:spcPct val="150000"/>
              </a:lnSpc>
              <a:buFont typeface="Wingdings" panose="05000000000000000000" pitchFamily="2" charset="2"/>
              <a:buChar char="v"/>
            </a:pPr>
            <a:r>
              <a:rPr lang="en-GB" sz="2000" b="1" dirty="0">
                <a:solidFill>
                  <a:schemeClr val="accent2"/>
                </a:solidFill>
              </a:rPr>
              <a:t>High degree centrality = highly influential or well-connected user.</a:t>
            </a:r>
          </a:p>
          <a:p>
            <a:pPr marL="285750" indent="-285750">
              <a:lnSpc>
                <a:spcPct val="150000"/>
              </a:lnSpc>
              <a:buFont typeface="Wingdings" panose="05000000000000000000" pitchFamily="2" charset="2"/>
              <a:buChar char="v"/>
            </a:pPr>
            <a:r>
              <a:rPr lang="en-GB" sz="2000" dirty="0"/>
              <a:t>Identified top 10 most central users.</a:t>
            </a:r>
          </a:p>
          <a:p>
            <a:pPr marL="285750" indent="-285750">
              <a:lnSpc>
                <a:spcPct val="150000"/>
              </a:lnSpc>
              <a:buFont typeface="Wingdings" panose="05000000000000000000" pitchFamily="2" charset="2"/>
              <a:buChar char="v"/>
            </a:pPr>
            <a:r>
              <a:rPr lang="en-GB" sz="2000" dirty="0"/>
              <a:t>These users acted as key connectors in the network.</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3324225"/>
          <a:chOff x="914400" y="1028700"/>
          <a:chExt cx="8229600" cy="3324225"/>
        </a:xfrm>
      </p:grpSpPr>
      <p:sp>
        <p:nvSpPr>
          <p:cNvPr id="2" name="TextBox 1"/>
          <p:cNvSpPr txBox="1"/>
          <p:nvPr/>
        </p:nvSpPr>
        <p:spPr>
          <a:xfrm>
            <a:off x="940517" y="843558"/>
            <a:ext cx="7315200" cy="523220"/>
          </a:xfrm>
          <a:prstGeom prst="rect">
            <a:avLst/>
          </a:prstGeom>
          <a:noFill/>
        </p:spPr>
        <p:txBody>
          <a:bodyPr vert="horz" lIns="91440" tIns="45720" rIns="91440" bIns="45720" rtlCol="0" anchor="t" anchorCtr="0">
            <a:spAutoFit/>
          </a:bodyPr>
          <a:lstStyle/>
          <a:p>
            <a:pPr lvl="0" fontAlgn="t"/>
            <a:r>
              <a:rPr lang="en-IN" sz="2800" b="1" dirty="0"/>
              <a:t>Community Detection</a:t>
            </a:r>
            <a:endParaRPr lang="en-US" sz="4000" b="1" u="none" strike="noStrike" cap="none" spc="0" dirty="0">
              <a:solidFill>
                <a:srgbClr val="4C2A13">
                  <a:alpha val="100000"/>
                </a:srgbClr>
              </a:solidFill>
              <a:latin typeface="Calibri"/>
            </a:endParaRPr>
          </a:p>
        </p:txBody>
      </p:sp>
      <p:sp>
        <p:nvSpPr>
          <p:cNvPr id="3" name="TextBox 2"/>
          <p:cNvSpPr txBox="1"/>
          <p:nvPr/>
        </p:nvSpPr>
        <p:spPr>
          <a:xfrm>
            <a:off x="1043608" y="1396989"/>
            <a:ext cx="7704856" cy="2352952"/>
          </a:xfrm>
          <a:prstGeom prst="rect">
            <a:avLst/>
          </a:prstGeom>
          <a:noFill/>
        </p:spPr>
        <p:txBody>
          <a:bodyPr vert="horz" wrap="square" lIns="91440" tIns="45720" rIns="91440" bIns="45720" rtlCol="0" anchorCtr="0">
            <a:spAutoFit/>
          </a:bodyPr>
          <a:lstStyle/>
          <a:p>
            <a:pPr marL="285750" indent="-285750">
              <a:lnSpc>
                <a:spcPct val="150000"/>
              </a:lnSpc>
              <a:buFont typeface="Wingdings" panose="05000000000000000000" pitchFamily="2" charset="2"/>
              <a:buChar char="v"/>
            </a:pPr>
            <a:r>
              <a:rPr lang="en-GB" sz="2000" dirty="0"/>
              <a:t>Used the </a:t>
            </a:r>
            <a:r>
              <a:rPr lang="en-GB" sz="2000" b="1" dirty="0">
                <a:solidFill>
                  <a:schemeClr val="accent2"/>
                </a:solidFill>
              </a:rPr>
              <a:t>Louvain algorithm</a:t>
            </a:r>
            <a:r>
              <a:rPr lang="en-GB" sz="2000" dirty="0"/>
              <a:t> to detect communities.</a:t>
            </a:r>
          </a:p>
          <a:p>
            <a:pPr marL="285750" indent="-285750">
              <a:lnSpc>
                <a:spcPct val="150000"/>
              </a:lnSpc>
              <a:buFont typeface="Wingdings" panose="05000000000000000000" pitchFamily="2" charset="2"/>
              <a:buChar char="v"/>
            </a:pPr>
            <a:r>
              <a:rPr lang="en-GB" sz="2000" dirty="0"/>
              <a:t>The Louvain algorithm groups nodes to maximize modularity, finds communities with more internal connections than expected by chance.</a:t>
            </a:r>
          </a:p>
          <a:p>
            <a:pPr marL="285750" indent="-285750">
              <a:lnSpc>
                <a:spcPct val="150000"/>
              </a:lnSpc>
              <a:buFont typeface="Wingdings" panose="05000000000000000000" pitchFamily="2" charset="2"/>
              <a:buChar char="v"/>
            </a:pPr>
            <a:r>
              <a:rPr lang="en-GB" sz="2000" dirty="0"/>
              <a:t>Each user assigned to a community based on their connections.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3933825"/>
          <a:chOff x="914400" y="1028700"/>
          <a:chExt cx="8229600" cy="3933825"/>
        </a:xfrm>
      </p:grpSpPr>
      <p:sp>
        <p:nvSpPr>
          <p:cNvPr id="2" name="TextBox 1"/>
          <p:cNvSpPr txBox="1"/>
          <p:nvPr/>
        </p:nvSpPr>
        <p:spPr>
          <a:xfrm>
            <a:off x="914400" y="1028700"/>
            <a:ext cx="7315200" cy="523220"/>
          </a:xfrm>
          <a:prstGeom prst="rect">
            <a:avLst/>
          </a:prstGeom>
          <a:noFill/>
        </p:spPr>
        <p:txBody>
          <a:bodyPr vert="horz" lIns="91440" tIns="45720" rIns="91440" bIns="45720" rtlCol="0" anchor="t" anchorCtr="0">
            <a:spAutoFit/>
          </a:bodyPr>
          <a:lstStyle/>
          <a:p>
            <a:pPr lvl="0" fontAlgn="t"/>
            <a:r>
              <a:rPr lang="en-IN" sz="2800" b="1" dirty="0"/>
              <a:t> Community Detection : Results</a:t>
            </a:r>
            <a:endParaRPr lang="en-US" sz="4000" b="1" u="none" strike="noStrike" cap="none" spc="0" dirty="0">
              <a:solidFill>
                <a:srgbClr val="4C2A13">
                  <a:alpha val="100000"/>
                </a:srgbClr>
              </a:solidFill>
              <a:latin typeface="Calibri"/>
            </a:endParaRPr>
          </a:p>
        </p:txBody>
      </p:sp>
      <p:sp>
        <p:nvSpPr>
          <p:cNvPr id="3" name="TextBox 2"/>
          <p:cNvSpPr txBox="1"/>
          <p:nvPr/>
        </p:nvSpPr>
        <p:spPr>
          <a:xfrm>
            <a:off x="914400" y="1800225"/>
            <a:ext cx="7315200" cy="1891287"/>
          </a:xfrm>
          <a:prstGeom prst="rect">
            <a:avLst/>
          </a:prstGeom>
          <a:noFill/>
        </p:spPr>
        <p:txBody>
          <a:bodyPr vert="horz" lIns="91440" tIns="45720" rIns="91440" bIns="45720" rtlCol="0" anchorCtr="0">
            <a:spAutoFit/>
          </a:bodyPr>
          <a:lstStyle/>
          <a:p>
            <a:pPr marL="342900" indent="-342900">
              <a:lnSpc>
                <a:spcPct val="150000"/>
              </a:lnSpc>
              <a:buFont typeface="Wingdings" panose="05000000000000000000" pitchFamily="2" charset="2"/>
              <a:buChar char="v"/>
            </a:pPr>
            <a:r>
              <a:rPr lang="en-GB" sz="2000" dirty="0"/>
              <a:t>12 distinct communities detected.</a:t>
            </a:r>
          </a:p>
          <a:p>
            <a:pPr marL="342900" indent="-342900">
              <a:lnSpc>
                <a:spcPct val="150000"/>
              </a:lnSpc>
              <a:buFont typeface="Wingdings" panose="05000000000000000000" pitchFamily="2" charset="2"/>
              <a:buChar char="v"/>
            </a:pPr>
            <a:r>
              <a:rPr lang="en-GB" sz="2000" dirty="0"/>
              <a:t>Largest community: 809 members</a:t>
            </a:r>
          </a:p>
          <a:p>
            <a:pPr marL="342900" indent="-342900">
              <a:lnSpc>
                <a:spcPct val="150000"/>
              </a:lnSpc>
              <a:buFont typeface="Wingdings" panose="05000000000000000000" pitchFamily="2" charset="2"/>
              <a:buChar char="v"/>
            </a:pPr>
            <a:r>
              <a:rPr lang="en-GB" sz="2000" dirty="0"/>
              <a:t>Second largest: 728 members</a:t>
            </a:r>
          </a:p>
          <a:p>
            <a:pPr marL="342900" indent="-342900">
              <a:lnSpc>
                <a:spcPct val="150000"/>
              </a:lnSpc>
              <a:buFont typeface="Wingdings" panose="05000000000000000000" pitchFamily="2" charset="2"/>
              <a:buChar char="v"/>
            </a:pPr>
            <a:r>
              <a:rPr lang="en-GB" sz="2000" dirty="0"/>
              <a:t>Communities represent different sub-groups within the fanbase.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4238625"/>
          <a:chOff x="914400" y="1028700"/>
          <a:chExt cx="8229600" cy="4238625"/>
        </a:xfrm>
      </p:grpSpPr>
      <p:sp>
        <p:nvSpPr>
          <p:cNvPr id="2" name="TextBox 1"/>
          <p:cNvSpPr txBox="1"/>
          <p:nvPr/>
        </p:nvSpPr>
        <p:spPr>
          <a:xfrm>
            <a:off x="897109" y="699542"/>
            <a:ext cx="7315200" cy="523220"/>
          </a:xfrm>
          <a:prstGeom prst="rect">
            <a:avLst/>
          </a:prstGeom>
          <a:noFill/>
        </p:spPr>
        <p:txBody>
          <a:bodyPr vert="horz" lIns="91440" tIns="45720" rIns="91440" bIns="45720" rtlCol="0" anchor="t" anchorCtr="0">
            <a:spAutoFit/>
          </a:bodyPr>
          <a:lstStyle/>
          <a:p>
            <a:pPr lvl="0" fontAlgn="t"/>
            <a:r>
              <a:rPr lang="en-IN" sz="2800" b="1" dirty="0"/>
              <a:t>Thematic Analysis</a:t>
            </a:r>
            <a:endParaRPr lang="en-US" sz="4000" b="1" u="none" strike="noStrike" cap="none" spc="0" dirty="0">
              <a:solidFill>
                <a:srgbClr val="4C2A13">
                  <a:alpha val="100000"/>
                </a:srgbClr>
              </a:solidFill>
              <a:latin typeface="Calibri"/>
            </a:endParaRPr>
          </a:p>
        </p:txBody>
      </p:sp>
      <p:sp>
        <p:nvSpPr>
          <p:cNvPr id="3" name="TextBox 2"/>
          <p:cNvSpPr txBox="1"/>
          <p:nvPr/>
        </p:nvSpPr>
        <p:spPr>
          <a:xfrm>
            <a:off x="909266" y="1223207"/>
            <a:ext cx="7618040" cy="506292"/>
          </a:xfrm>
          <a:prstGeom prst="rect">
            <a:avLst/>
          </a:prstGeom>
          <a:noFill/>
        </p:spPr>
        <p:txBody>
          <a:bodyPr vert="horz" wrap="square" lIns="91440" tIns="45720" rIns="91440" bIns="45720" rtlCol="0" anchorCtr="0">
            <a:spAutoFit/>
          </a:bodyPr>
          <a:lstStyle/>
          <a:p>
            <a:pPr marL="285750" indent="-285750">
              <a:lnSpc>
                <a:spcPct val="150000"/>
              </a:lnSpc>
              <a:buFont typeface="Wingdings" panose="05000000000000000000" pitchFamily="2" charset="2"/>
              <a:buChar char="v"/>
            </a:pPr>
            <a:r>
              <a:rPr lang="en-GB" sz="2000" dirty="0"/>
              <a:t>Tracked keywords in comments to identify major discussion themes.</a:t>
            </a:r>
          </a:p>
        </p:txBody>
      </p:sp>
      <p:pic>
        <p:nvPicPr>
          <p:cNvPr id="7" name="Picture 6">
            <a:extLst>
              <a:ext uri="{FF2B5EF4-FFF2-40B4-BE49-F238E27FC236}">
                <a16:creationId xmlns:a16="http://schemas.microsoft.com/office/drawing/2014/main" id="{C98F6905-F998-B77C-06ED-BB66FAB610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0576" y="1923678"/>
            <a:ext cx="5408265" cy="2902383"/>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D7A0EF-6E36-3004-FA84-6DE4FF5317E4}"/>
            </a:ext>
          </a:extLst>
        </p:cNvPr>
        <p:cNvGrpSpPr/>
        <p:nvPr/>
      </p:nvGrpSpPr>
      <p:grpSpPr>
        <a:xfrm>
          <a:off x="914400" y="1028700"/>
          <a:ext cx="8229600" cy="4238625"/>
          <a:chOff x="914400" y="1028700"/>
          <a:chExt cx="8229600" cy="4238625"/>
        </a:xfrm>
      </p:grpSpPr>
      <p:sp>
        <p:nvSpPr>
          <p:cNvPr id="2" name="TextBox 1">
            <a:extLst>
              <a:ext uri="{FF2B5EF4-FFF2-40B4-BE49-F238E27FC236}">
                <a16:creationId xmlns:a16="http://schemas.microsoft.com/office/drawing/2014/main" id="{9E9BBFFA-1490-3F83-91BA-F2731F1D19FC}"/>
              </a:ext>
            </a:extLst>
          </p:cNvPr>
          <p:cNvSpPr txBox="1"/>
          <p:nvPr/>
        </p:nvSpPr>
        <p:spPr>
          <a:xfrm>
            <a:off x="931691" y="915566"/>
            <a:ext cx="7315200" cy="523220"/>
          </a:xfrm>
          <a:prstGeom prst="rect">
            <a:avLst/>
          </a:prstGeom>
          <a:noFill/>
        </p:spPr>
        <p:txBody>
          <a:bodyPr vert="horz" lIns="91440" tIns="45720" rIns="91440" bIns="45720" rtlCol="0" anchor="t" anchorCtr="0">
            <a:spAutoFit/>
          </a:bodyPr>
          <a:lstStyle/>
          <a:p>
            <a:pPr lvl="0" fontAlgn="t"/>
            <a:r>
              <a:rPr lang="en-IN" sz="2800" b="1" dirty="0"/>
              <a:t>Engagement Patterns</a:t>
            </a:r>
            <a:endParaRPr lang="en-US" sz="7200" b="1" u="none" strike="noStrike" cap="none" spc="0" dirty="0">
              <a:solidFill>
                <a:srgbClr val="4C2A13">
                  <a:alpha val="100000"/>
                </a:srgbClr>
              </a:solidFill>
              <a:latin typeface="Calibri"/>
            </a:endParaRPr>
          </a:p>
        </p:txBody>
      </p:sp>
      <p:sp>
        <p:nvSpPr>
          <p:cNvPr id="3" name="TextBox 2">
            <a:extLst>
              <a:ext uri="{FF2B5EF4-FFF2-40B4-BE49-F238E27FC236}">
                <a16:creationId xmlns:a16="http://schemas.microsoft.com/office/drawing/2014/main" id="{E4873C59-BE25-CEDC-0154-5B5300B6A200}"/>
              </a:ext>
            </a:extLst>
          </p:cNvPr>
          <p:cNvSpPr txBox="1"/>
          <p:nvPr/>
        </p:nvSpPr>
        <p:spPr>
          <a:xfrm>
            <a:off x="931691" y="1707654"/>
            <a:ext cx="7618040" cy="1891287"/>
          </a:xfrm>
          <a:prstGeom prst="rect">
            <a:avLst/>
          </a:prstGeom>
          <a:noFill/>
        </p:spPr>
        <p:txBody>
          <a:bodyPr vert="horz" wrap="square" lIns="91440" tIns="45720" rIns="91440" bIns="45720" rtlCol="0" anchorCtr="0">
            <a:spAutoFit/>
          </a:bodyPr>
          <a:lstStyle/>
          <a:p>
            <a:pPr marL="342900" indent="-342900">
              <a:lnSpc>
                <a:spcPct val="150000"/>
              </a:lnSpc>
              <a:buFont typeface="Wingdings" panose="05000000000000000000" pitchFamily="2" charset="2"/>
              <a:buChar char="v"/>
            </a:pPr>
            <a:r>
              <a:rPr lang="en-GB" sz="2000" dirty="0"/>
              <a:t>Posts about vault tracks and album details generated the most discussion.</a:t>
            </a:r>
          </a:p>
          <a:p>
            <a:pPr marL="342900" indent="-342900">
              <a:lnSpc>
                <a:spcPct val="150000"/>
              </a:lnSpc>
              <a:buFont typeface="Wingdings" panose="05000000000000000000" pitchFamily="2" charset="2"/>
              <a:buChar char="v"/>
            </a:pPr>
            <a:r>
              <a:rPr lang="en-GB" sz="2000" dirty="0"/>
              <a:t>Comments ranged from short reactions to detailed thoughts.</a:t>
            </a:r>
          </a:p>
          <a:p>
            <a:pPr marL="342900" indent="-342900">
              <a:lnSpc>
                <a:spcPct val="150000"/>
              </a:lnSpc>
              <a:buFont typeface="Wingdings" panose="05000000000000000000" pitchFamily="2" charset="2"/>
              <a:buChar char="v"/>
            </a:pPr>
            <a:r>
              <a:rPr lang="en-GB" sz="2000" dirty="0"/>
              <a:t>High engagement and participation across the community.</a:t>
            </a:r>
          </a:p>
        </p:txBody>
      </p:sp>
    </p:spTree>
    <p:extLst>
      <p:ext uri="{BB962C8B-B14F-4D97-AF65-F5344CB8AC3E}">
        <p14:creationId xmlns:p14="http://schemas.microsoft.com/office/powerpoint/2010/main" val="15054553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F38BBC-8350-6FBB-874C-C33A9186C881}"/>
            </a:ext>
          </a:extLst>
        </p:cNvPr>
        <p:cNvGrpSpPr/>
        <p:nvPr/>
      </p:nvGrpSpPr>
      <p:grpSpPr>
        <a:xfrm>
          <a:off x="914400" y="1028700"/>
          <a:ext cx="8229600" cy="4238625"/>
          <a:chOff x="914400" y="1028700"/>
          <a:chExt cx="8229600" cy="4238625"/>
        </a:xfrm>
      </p:grpSpPr>
      <p:pic>
        <p:nvPicPr>
          <p:cNvPr id="5" name="Picture 4">
            <a:extLst>
              <a:ext uri="{FF2B5EF4-FFF2-40B4-BE49-F238E27FC236}">
                <a16:creationId xmlns:a16="http://schemas.microsoft.com/office/drawing/2014/main" id="{AC48EEE5-2D1F-EB7B-1433-308C62E747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9672" y="555526"/>
            <a:ext cx="5938587" cy="3675377"/>
          </a:xfrm>
          <a:prstGeom prst="rect">
            <a:avLst/>
          </a:prstGeom>
        </p:spPr>
      </p:pic>
    </p:spTree>
    <p:extLst>
      <p:ext uri="{BB962C8B-B14F-4D97-AF65-F5344CB8AC3E}">
        <p14:creationId xmlns:p14="http://schemas.microsoft.com/office/powerpoint/2010/main" val="16889368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4676775"/>
          <a:chOff x="914400" y="1028700"/>
          <a:chExt cx="8229600" cy="4676775"/>
        </a:xfrm>
      </p:grpSpPr>
      <p:sp>
        <p:nvSpPr>
          <p:cNvPr id="2" name="TextBox 1"/>
          <p:cNvSpPr txBox="1"/>
          <p:nvPr/>
        </p:nvSpPr>
        <p:spPr>
          <a:xfrm>
            <a:off x="1828800" y="555526"/>
            <a:ext cx="5486400" cy="571500"/>
          </a:xfrm>
          <a:prstGeom prst="rect">
            <a:avLst/>
          </a:prstGeom>
          <a:noFill/>
        </p:spPr>
        <p:txBody>
          <a:bodyPr vert="horz" lIns="91440" tIns="45720" rIns="91440" bIns="45720" rtlCol="0" anchor="t" anchorCtr="0">
            <a:spAutoFit/>
          </a:bodyPr>
          <a:lstStyle/>
          <a:p>
            <a:pPr marL="0" marR="0" lvl="0" indent="0" algn="ctr" rtl="0" fontAlgn="t">
              <a:lnSpc>
                <a:spcPct val="100000"/>
              </a:lnSpc>
              <a:spcBef>
                <a:spcPts val="0"/>
              </a:spcBef>
              <a:spcAft>
                <a:spcPts val="0"/>
              </a:spcAft>
            </a:pPr>
            <a:r>
              <a:rPr lang="en-US" sz="4000" b="1" u="none" strike="noStrike" cap="none" spc="0" dirty="0">
                <a:solidFill>
                  <a:srgbClr val="4C2A13">
                    <a:alpha val="100000"/>
                  </a:srgbClr>
                </a:solidFill>
                <a:latin typeface="Calibri"/>
              </a:rPr>
              <a:t>Conclusion</a:t>
            </a:r>
          </a:p>
        </p:txBody>
      </p:sp>
      <p:sp>
        <p:nvSpPr>
          <p:cNvPr id="3" name="TextBox 2"/>
          <p:cNvSpPr txBox="1"/>
          <p:nvPr/>
        </p:nvSpPr>
        <p:spPr>
          <a:xfrm>
            <a:off x="1043608" y="1419622"/>
            <a:ext cx="7315200" cy="2862322"/>
          </a:xfrm>
          <a:prstGeom prst="rect">
            <a:avLst/>
          </a:prstGeom>
          <a:noFill/>
        </p:spPr>
        <p:txBody>
          <a:bodyPr vert="horz" lIns="91440" tIns="45720" rIns="91440" bIns="45720" rtlCol="0" anchor="t" anchorCtr="0">
            <a:spAutoFit/>
          </a:bodyPr>
          <a:lstStyle/>
          <a:p>
            <a:pPr lvl="0" algn="ctr" fontAlgn="t">
              <a:lnSpc>
                <a:spcPct val="120000"/>
              </a:lnSpc>
            </a:pPr>
            <a:r>
              <a:rPr lang="en-GB" sz="2500" b="1" dirty="0">
                <a:solidFill>
                  <a:schemeClr val="accent2"/>
                </a:solidFill>
              </a:rPr>
              <a:t>This analysis provided comprehensive insights into how the Reddit community reacted to Taylor Swift's 1989 (Taylor's Version) announcement, revealing patterns in sentiment, community formation, and thematic discussions across different fan communities.</a:t>
            </a:r>
            <a:endParaRPr lang="en-US" sz="2500" b="1" u="none" strike="noStrike" cap="none" spc="0" dirty="0">
              <a:solidFill>
                <a:schemeClr val="accent2"/>
              </a:solidFill>
              <a:latin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1828800" y="1028700"/>
          <a:ext cx="7315200" cy="3581400"/>
          <a:chOff x="1828800" y="1028700"/>
          <a:chExt cx="7315200" cy="3581400"/>
        </a:xfrm>
      </p:grpSpPr>
      <p:sp>
        <p:nvSpPr>
          <p:cNvPr id="2" name="TextBox 1"/>
          <p:cNvSpPr txBox="1"/>
          <p:nvPr/>
        </p:nvSpPr>
        <p:spPr>
          <a:xfrm>
            <a:off x="1979712" y="1779662"/>
            <a:ext cx="5486400" cy="1200329"/>
          </a:xfrm>
          <a:prstGeom prst="rect">
            <a:avLst/>
          </a:prstGeom>
          <a:noFill/>
        </p:spPr>
        <p:txBody>
          <a:bodyPr vert="horz" lIns="91440" tIns="45720" rIns="91440" bIns="45720" rtlCol="0" anchor="t" anchorCtr="0">
            <a:spAutoFit/>
          </a:bodyPr>
          <a:lstStyle/>
          <a:p>
            <a:pPr marL="0" marR="0" lvl="0" indent="0" algn="ctr" rtl="0" fontAlgn="t">
              <a:lnSpc>
                <a:spcPct val="100000"/>
              </a:lnSpc>
              <a:spcBef>
                <a:spcPts val="0"/>
              </a:spcBef>
              <a:spcAft>
                <a:spcPts val="0"/>
              </a:spcAft>
            </a:pPr>
            <a:r>
              <a:rPr lang="en-US" sz="7200" b="1" u="none" strike="noStrike" cap="none" spc="0" dirty="0">
                <a:solidFill>
                  <a:srgbClr val="4C2A13">
                    <a:alpha val="100000"/>
                  </a:srgbClr>
                </a:solidFill>
                <a:latin typeface="Calibri"/>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5153025"/>
          <a:chOff x="914400" y="1028700"/>
          <a:chExt cx="8229600" cy="5153025"/>
        </a:xfrm>
      </p:grpSpPr>
      <p:sp>
        <p:nvSpPr>
          <p:cNvPr id="2" name="TextBox 1"/>
          <p:cNvSpPr txBox="1"/>
          <p:nvPr/>
        </p:nvSpPr>
        <p:spPr>
          <a:xfrm>
            <a:off x="1828800" y="411510"/>
            <a:ext cx="5486400" cy="769441"/>
          </a:xfrm>
          <a:prstGeom prst="rect">
            <a:avLst/>
          </a:prstGeom>
          <a:noFill/>
        </p:spPr>
        <p:txBody>
          <a:bodyPr vert="horz" lIns="91440" tIns="45720" rIns="91440" bIns="45720" rtlCol="0" anchor="t" anchorCtr="0">
            <a:spAutoFit/>
          </a:bodyPr>
          <a:lstStyle/>
          <a:p>
            <a:pPr marL="0" marR="0" lvl="0" indent="0" algn="ctr" rtl="0" fontAlgn="t">
              <a:lnSpc>
                <a:spcPct val="100000"/>
              </a:lnSpc>
              <a:spcBef>
                <a:spcPts val="0"/>
              </a:spcBef>
              <a:spcAft>
                <a:spcPts val="0"/>
              </a:spcAft>
            </a:pPr>
            <a:r>
              <a:rPr lang="en-US" sz="4400" b="1" u="none" strike="noStrike" cap="none" spc="0" dirty="0">
                <a:solidFill>
                  <a:srgbClr val="4C2A13">
                    <a:alpha val="100000"/>
                  </a:srgbClr>
                </a:solidFill>
                <a:latin typeface="Calibri"/>
              </a:rPr>
              <a:t>Introduction</a:t>
            </a:r>
          </a:p>
        </p:txBody>
      </p:sp>
      <p:sp>
        <p:nvSpPr>
          <p:cNvPr id="3" name="TextBox 2"/>
          <p:cNvSpPr txBox="1"/>
          <p:nvPr/>
        </p:nvSpPr>
        <p:spPr>
          <a:xfrm>
            <a:off x="474948" y="1275606"/>
            <a:ext cx="8194104" cy="2936188"/>
          </a:xfrm>
          <a:prstGeom prst="rect">
            <a:avLst/>
          </a:prstGeom>
          <a:noFill/>
        </p:spPr>
        <p:txBody>
          <a:bodyPr vert="horz" wrap="square" lIns="91440" tIns="45720" rIns="91440" bIns="45720" rtlCol="0" anchor="t" anchorCtr="0">
            <a:spAutoFit/>
          </a:bodyPr>
          <a:lstStyle/>
          <a:p>
            <a:pPr lvl="0" algn="ctr" fontAlgn="t">
              <a:lnSpc>
                <a:spcPct val="120000"/>
              </a:lnSpc>
            </a:pPr>
            <a:r>
              <a:rPr lang="en-GB" sz="2400" b="1" dirty="0">
                <a:solidFill>
                  <a:schemeClr val="accent2"/>
                </a:solidFill>
              </a:rPr>
              <a:t>This project is focused on analyzing the Reddit community's reaction and discussion to the announcement of Taylor Swift's 1989 (Taylor's Version), on August 9, 2023</a:t>
            </a:r>
            <a:r>
              <a:rPr lang="en-US" sz="2400" b="1" u="none" strike="noStrike" cap="none" spc="0" dirty="0">
                <a:solidFill>
                  <a:schemeClr val="accent2"/>
                </a:solidFill>
                <a:latin typeface="Calibri"/>
              </a:rPr>
              <a:t>. </a:t>
            </a:r>
          </a:p>
          <a:p>
            <a:pPr lvl="0" algn="ctr" fontAlgn="t">
              <a:lnSpc>
                <a:spcPct val="50000"/>
              </a:lnSpc>
            </a:pPr>
            <a:endParaRPr lang="en-US" sz="2400" b="1" u="none" strike="noStrike" cap="none" spc="0" dirty="0">
              <a:solidFill>
                <a:schemeClr val="accent2"/>
              </a:solidFill>
              <a:latin typeface="Calibri"/>
            </a:endParaRPr>
          </a:p>
          <a:p>
            <a:pPr lvl="0" algn="ctr" fontAlgn="t">
              <a:lnSpc>
                <a:spcPct val="120000"/>
              </a:lnSpc>
            </a:pPr>
            <a:r>
              <a:rPr lang="en-US" sz="2400" b="1" u="none" strike="noStrike" cap="none" spc="0" dirty="0">
                <a:solidFill>
                  <a:schemeClr val="accent2"/>
                </a:solidFill>
                <a:latin typeface="Calibri"/>
              </a:rPr>
              <a:t>It aims to understand engagement patterns, identify influential users, examine thematic conversations, and evaluate sentiment across discussions.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5924550"/>
          <a:chOff x="914400" y="1028700"/>
          <a:chExt cx="8229600" cy="5924550"/>
        </a:xfrm>
      </p:grpSpPr>
      <p:sp>
        <p:nvSpPr>
          <p:cNvPr id="2" name="TextBox 1"/>
          <p:cNvSpPr txBox="1"/>
          <p:nvPr/>
        </p:nvSpPr>
        <p:spPr>
          <a:xfrm>
            <a:off x="2591780" y="339502"/>
            <a:ext cx="3960440" cy="646331"/>
          </a:xfrm>
          <a:prstGeom prst="rect">
            <a:avLst/>
          </a:prstGeom>
          <a:noFill/>
        </p:spPr>
        <p:txBody>
          <a:bodyPr vert="horz" wrap="square" lIns="91440" tIns="45720" rIns="91440" bIns="45720" rtlCol="0" anchor="t" anchorCtr="0">
            <a:spAutoFit/>
          </a:bodyPr>
          <a:lstStyle/>
          <a:p>
            <a:r>
              <a:rPr lang="en-IN" sz="3600" b="1" dirty="0"/>
              <a:t>Project Overview</a:t>
            </a:r>
          </a:p>
        </p:txBody>
      </p:sp>
      <p:sp>
        <p:nvSpPr>
          <p:cNvPr id="7" name="TextBox 6">
            <a:extLst>
              <a:ext uri="{FF2B5EF4-FFF2-40B4-BE49-F238E27FC236}">
                <a16:creationId xmlns:a16="http://schemas.microsoft.com/office/drawing/2014/main" id="{4708163A-84AD-1877-1AD5-D9D0E2898996}"/>
              </a:ext>
            </a:extLst>
          </p:cNvPr>
          <p:cNvSpPr txBox="1"/>
          <p:nvPr/>
        </p:nvSpPr>
        <p:spPr>
          <a:xfrm>
            <a:off x="971600" y="1203598"/>
            <a:ext cx="6102424" cy="2936188"/>
          </a:xfrm>
          <a:prstGeom prst="rect">
            <a:avLst/>
          </a:prstGeom>
          <a:noFill/>
        </p:spPr>
        <p:txBody>
          <a:bodyPr wrap="square">
            <a:spAutoFit/>
          </a:bodyPr>
          <a:lstStyle/>
          <a:p>
            <a:pPr marL="285750" lvl="0" indent="-285750" fontAlgn="t">
              <a:lnSpc>
                <a:spcPct val="120000"/>
              </a:lnSpc>
              <a:buFont typeface="Wingdings" panose="05000000000000000000" pitchFamily="2" charset="2"/>
              <a:buChar char="v"/>
            </a:pPr>
            <a:r>
              <a:rPr lang="en-GB" sz="2200" b="1" dirty="0">
                <a:solidFill>
                  <a:schemeClr val="accent3">
                    <a:lumMod val="75000"/>
                  </a:schemeClr>
                </a:solidFill>
              </a:rPr>
              <a:t> Data Gathering &amp; Analysis</a:t>
            </a:r>
          </a:p>
          <a:p>
            <a:pPr marL="285750" lvl="0" indent="-285750" fontAlgn="t">
              <a:lnSpc>
                <a:spcPct val="120000"/>
              </a:lnSpc>
              <a:buFont typeface="Wingdings" panose="05000000000000000000" pitchFamily="2" charset="2"/>
              <a:buChar char="v"/>
            </a:pPr>
            <a:r>
              <a:rPr lang="en-US" sz="2200" b="1" dirty="0">
                <a:solidFill>
                  <a:schemeClr val="accent3">
                    <a:lumMod val="75000"/>
                  </a:schemeClr>
                </a:solidFill>
                <a:latin typeface="Calibri"/>
              </a:rPr>
              <a:t> Sentiment Analysis</a:t>
            </a:r>
          </a:p>
          <a:p>
            <a:pPr marL="285750" lvl="0" indent="-285750" fontAlgn="t">
              <a:lnSpc>
                <a:spcPct val="120000"/>
              </a:lnSpc>
              <a:buFont typeface="Wingdings" panose="05000000000000000000" pitchFamily="2" charset="2"/>
              <a:buChar char="v"/>
            </a:pPr>
            <a:r>
              <a:rPr lang="en-US" sz="2200" b="1" dirty="0">
                <a:solidFill>
                  <a:schemeClr val="accent3">
                    <a:lumMod val="75000"/>
                  </a:schemeClr>
                </a:solidFill>
                <a:latin typeface="Calibri"/>
              </a:rPr>
              <a:t> Network Analysis</a:t>
            </a:r>
          </a:p>
          <a:p>
            <a:pPr marL="285750" lvl="0" indent="-285750" fontAlgn="t">
              <a:lnSpc>
                <a:spcPct val="120000"/>
              </a:lnSpc>
              <a:buFont typeface="Wingdings" panose="05000000000000000000" pitchFamily="2" charset="2"/>
              <a:buChar char="v"/>
            </a:pPr>
            <a:r>
              <a:rPr lang="en-US" sz="2200" b="1" dirty="0">
                <a:solidFill>
                  <a:schemeClr val="accent3">
                    <a:lumMod val="75000"/>
                  </a:schemeClr>
                </a:solidFill>
                <a:latin typeface="Calibri"/>
              </a:rPr>
              <a:t> Centrality Analysis</a:t>
            </a:r>
          </a:p>
          <a:p>
            <a:pPr marL="285750" lvl="0" indent="-285750" fontAlgn="t">
              <a:lnSpc>
                <a:spcPct val="120000"/>
              </a:lnSpc>
              <a:buFont typeface="Wingdings" panose="05000000000000000000" pitchFamily="2" charset="2"/>
              <a:buChar char="v"/>
            </a:pPr>
            <a:r>
              <a:rPr lang="en-US" sz="2200" b="1" dirty="0">
                <a:solidFill>
                  <a:schemeClr val="accent3">
                    <a:lumMod val="75000"/>
                  </a:schemeClr>
                </a:solidFill>
                <a:latin typeface="Calibri"/>
              </a:rPr>
              <a:t> Community Detection</a:t>
            </a:r>
          </a:p>
          <a:p>
            <a:pPr marL="285750" lvl="0" indent="-285750" fontAlgn="t">
              <a:lnSpc>
                <a:spcPct val="120000"/>
              </a:lnSpc>
              <a:buFont typeface="Wingdings" panose="05000000000000000000" pitchFamily="2" charset="2"/>
              <a:buChar char="v"/>
            </a:pPr>
            <a:r>
              <a:rPr lang="en-US" sz="2200" b="1" dirty="0">
                <a:solidFill>
                  <a:schemeClr val="accent3">
                    <a:lumMod val="75000"/>
                  </a:schemeClr>
                </a:solidFill>
                <a:latin typeface="Calibri"/>
              </a:rPr>
              <a:t> Thematic Analysis</a:t>
            </a:r>
          </a:p>
          <a:p>
            <a:pPr marL="285750" lvl="0" indent="-285750" fontAlgn="t">
              <a:lnSpc>
                <a:spcPct val="120000"/>
              </a:lnSpc>
              <a:buFont typeface="Wingdings" panose="05000000000000000000" pitchFamily="2" charset="2"/>
              <a:buChar char="v"/>
            </a:pPr>
            <a:r>
              <a:rPr lang="en-US" sz="2200" b="1" dirty="0">
                <a:solidFill>
                  <a:schemeClr val="accent3">
                    <a:lumMod val="75000"/>
                  </a:schemeClr>
                </a:solidFill>
                <a:latin typeface="Calibri"/>
              </a:rPr>
              <a:t> Engagement Patterns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4238625"/>
          <a:chOff x="914400" y="1028700"/>
          <a:chExt cx="8229600" cy="4238625"/>
        </a:xfrm>
      </p:grpSpPr>
      <p:sp>
        <p:nvSpPr>
          <p:cNvPr id="2" name="TextBox 1"/>
          <p:cNvSpPr txBox="1"/>
          <p:nvPr/>
        </p:nvSpPr>
        <p:spPr>
          <a:xfrm>
            <a:off x="755576" y="915566"/>
            <a:ext cx="7315200" cy="400050"/>
          </a:xfrm>
          <a:prstGeom prst="rect">
            <a:avLst/>
          </a:prstGeom>
          <a:noFill/>
        </p:spPr>
        <p:txBody>
          <a:bodyPr vert="horz" lIns="91440" tIns="45720" rIns="91440" bIns="45720" rtlCol="0" anchor="t" anchorCtr="0">
            <a:spAutoFit/>
          </a:bodyPr>
          <a:lstStyle/>
          <a:p>
            <a:pPr marL="0" marR="0" lvl="0" indent="0" algn="l" rtl="0" fontAlgn="t">
              <a:lnSpc>
                <a:spcPct val="100000"/>
              </a:lnSpc>
              <a:spcBef>
                <a:spcPts val="0"/>
              </a:spcBef>
              <a:spcAft>
                <a:spcPts val="0"/>
              </a:spcAft>
            </a:pPr>
            <a:r>
              <a:rPr lang="en-US" sz="2800" b="1" u="none" strike="noStrike" cap="none" spc="0" dirty="0">
                <a:solidFill>
                  <a:srgbClr val="4C2A13">
                    <a:alpha val="100000"/>
                  </a:srgbClr>
                </a:solidFill>
                <a:latin typeface="Calibri"/>
              </a:rPr>
              <a:t>Objective of the Analysis</a:t>
            </a:r>
          </a:p>
        </p:txBody>
      </p:sp>
      <p:sp>
        <p:nvSpPr>
          <p:cNvPr id="3" name="TextBox 2"/>
          <p:cNvSpPr txBox="1"/>
          <p:nvPr/>
        </p:nvSpPr>
        <p:spPr>
          <a:xfrm>
            <a:off x="914400" y="1563638"/>
            <a:ext cx="7618040" cy="2352952"/>
          </a:xfrm>
          <a:prstGeom prst="rect">
            <a:avLst/>
          </a:prstGeom>
          <a:noFill/>
        </p:spPr>
        <p:txBody>
          <a:bodyPr vert="horz" wrap="square" lIns="91440" tIns="45720" rIns="91440" bIns="45720" rtlCol="0" anchorCtr="0">
            <a:spAutoFit/>
          </a:bodyPr>
          <a:lstStyle/>
          <a:p>
            <a:pPr marL="342900" marR="0" lvl="0" indent="-342900" algn="l" rtl="0" fontAlgn="base">
              <a:lnSpc>
                <a:spcPct val="150000"/>
              </a:lnSpc>
              <a:spcBef>
                <a:spcPts val="0"/>
              </a:spcBef>
              <a:spcAft>
                <a:spcPts val="0"/>
              </a:spcAft>
              <a:buFont typeface="Wingdings" panose="05000000000000000000" pitchFamily="2" charset="2"/>
              <a:buChar char="v"/>
            </a:pPr>
            <a:r>
              <a:rPr lang="en-US" sz="2000" u="none" strike="noStrike" cap="none" spc="0" dirty="0">
                <a:solidFill>
                  <a:srgbClr val="4C2A13">
                    <a:alpha val="100000"/>
                  </a:srgbClr>
                </a:solidFill>
                <a:latin typeface="Calibri"/>
              </a:rPr>
              <a:t>Understand user interaction patterns in a Reddit discussion community.
Identify influential users and distinct fan communities.
Explore the key conversation themes (e.g., clowning, hints, imagery).
Evaluate the sentiment of users across themes and communities.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3933825"/>
          <a:chOff x="914400" y="1028700"/>
          <a:chExt cx="8229600" cy="3933825"/>
        </a:xfrm>
      </p:grpSpPr>
      <p:sp>
        <p:nvSpPr>
          <p:cNvPr id="2" name="TextBox 1"/>
          <p:cNvSpPr txBox="1"/>
          <p:nvPr/>
        </p:nvSpPr>
        <p:spPr>
          <a:xfrm>
            <a:off x="914400" y="765245"/>
            <a:ext cx="7315200" cy="400050"/>
          </a:xfrm>
          <a:prstGeom prst="rect">
            <a:avLst/>
          </a:prstGeom>
          <a:noFill/>
        </p:spPr>
        <p:txBody>
          <a:bodyPr vert="horz" lIns="91440" tIns="45720" rIns="91440" bIns="45720" rtlCol="0" anchor="t" anchorCtr="0">
            <a:spAutoFit/>
          </a:bodyPr>
          <a:lstStyle/>
          <a:p>
            <a:pPr marL="0" marR="0" lvl="0" indent="0" algn="l" rtl="0" fontAlgn="t">
              <a:lnSpc>
                <a:spcPct val="100000"/>
              </a:lnSpc>
              <a:spcBef>
                <a:spcPts val="0"/>
              </a:spcBef>
              <a:spcAft>
                <a:spcPts val="0"/>
              </a:spcAft>
            </a:pPr>
            <a:r>
              <a:rPr lang="en-US" sz="2800" b="1" u="none" strike="noStrike" cap="none" spc="0" dirty="0">
                <a:solidFill>
                  <a:srgbClr val="4C2A13">
                    <a:alpha val="100000"/>
                  </a:srgbClr>
                </a:solidFill>
                <a:latin typeface="Calibri"/>
              </a:rPr>
              <a:t>Data Collection</a:t>
            </a:r>
          </a:p>
        </p:txBody>
      </p:sp>
      <p:sp>
        <p:nvSpPr>
          <p:cNvPr id="3" name="TextBox 2"/>
          <p:cNvSpPr txBox="1"/>
          <p:nvPr/>
        </p:nvSpPr>
        <p:spPr>
          <a:xfrm>
            <a:off x="914400" y="1347614"/>
            <a:ext cx="7546032" cy="2352952"/>
          </a:xfrm>
          <a:prstGeom prst="rect">
            <a:avLst/>
          </a:prstGeom>
          <a:noFill/>
        </p:spPr>
        <p:txBody>
          <a:bodyPr vert="horz" wrap="square" lIns="91440" tIns="45720" rIns="91440" bIns="45720" rtlCol="0" anchorCtr="0">
            <a:spAutoFit/>
          </a:bodyPr>
          <a:lstStyle/>
          <a:p>
            <a:pPr marL="342900" marR="0" lvl="0" indent="-342900" algn="l" rtl="0" fontAlgn="base">
              <a:lnSpc>
                <a:spcPct val="150000"/>
              </a:lnSpc>
              <a:spcBef>
                <a:spcPts val="0"/>
              </a:spcBef>
              <a:spcAft>
                <a:spcPts val="0"/>
              </a:spcAft>
              <a:buFont typeface="Wingdings" panose="05000000000000000000" pitchFamily="2" charset="2"/>
              <a:buChar char="v"/>
            </a:pPr>
            <a:r>
              <a:rPr lang="en-US" sz="2000" b="1" u="none" strike="noStrike" cap="none" spc="0" dirty="0">
                <a:solidFill>
                  <a:srgbClr val="4C2A13">
                    <a:alpha val="100000"/>
                  </a:srgbClr>
                </a:solidFill>
                <a:latin typeface="Calibri"/>
              </a:rPr>
              <a:t>Data Source: </a:t>
            </a:r>
            <a:r>
              <a:rPr lang="en-US" sz="2000" u="none" strike="noStrike" cap="none" spc="0" dirty="0">
                <a:solidFill>
                  <a:srgbClr val="4C2A13">
                    <a:alpha val="100000"/>
                  </a:srgbClr>
                </a:solidFill>
                <a:latin typeface="Calibri"/>
              </a:rPr>
              <a:t>Subreddits related to the artist (e.g., r/</a:t>
            </a:r>
            <a:r>
              <a:rPr lang="en-US" sz="2000" u="none" strike="noStrike" cap="none" spc="0" dirty="0" err="1">
                <a:solidFill>
                  <a:srgbClr val="4C2A13">
                    <a:alpha val="100000"/>
                  </a:srgbClr>
                </a:solidFill>
                <a:latin typeface="Calibri"/>
              </a:rPr>
              <a:t>TaylorSwift</a:t>
            </a:r>
            <a:r>
              <a:rPr lang="en-US" sz="2000" u="none" strike="noStrike" cap="none" spc="0" dirty="0">
                <a:solidFill>
                  <a:srgbClr val="4C2A13">
                    <a:alpha val="100000"/>
                  </a:srgbClr>
                </a:solidFill>
                <a:latin typeface="Calibri"/>
              </a:rPr>
              <a:t>)
</a:t>
            </a:r>
            <a:r>
              <a:rPr lang="en-US" sz="2000" b="1" u="none" strike="noStrike" cap="none" spc="0" dirty="0">
                <a:solidFill>
                  <a:srgbClr val="4C2A13">
                    <a:alpha val="100000"/>
                  </a:srgbClr>
                </a:solidFill>
                <a:latin typeface="Calibri"/>
              </a:rPr>
              <a:t>Collected Data: </a:t>
            </a:r>
            <a:r>
              <a:rPr lang="en-US" sz="2000" u="none" strike="noStrike" cap="none" spc="0" dirty="0">
                <a:solidFill>
                  <a:srgbClr val="4C2A13">
                    <a:alpha val="100000"/>
                  </a:srgbClr>
                </a:solidFill>
                <a:latin typeface="Calibri"/>
              </a:rPr>
              <a:t>Comments &amp; metadata including author, score, body, sentiment score.
Interaction graph mapping comment replies to edges.
Textual content used for thematic and sentiment analysis.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3933825"/>
          <a:chOff x="914400" y="1028700"/>
          <a:chExt cx="8229600" cy="3933825"/>
        </a:xfrm>
      </p:grpSpPr>
      <p:sp>
        <p:nvSpPr>
          <p:cNvPr id="2" name="TextBox 1"/>
          <p:cNvSpPr txBox="1"/>
          <p:nvPr/>
        </p:nvSpPr>
        <p:spPr>
          <a:xfrm>
            <a:off x="914400" y="1028700"/>
            <a:ext cx="7315200" cy="523220"/>
          </a:xfrm>
          <a:prstGeom prst="rect">
            <a:avLst/>
          </a:prstGeom>
          <a:noFill/>
        </p:spPr>
        <p:txBody>
          <a:bodyPr vert="horz" lIns="91440" tIns="45720" rIns="91440" bIns="45720" rtlCol="0" anchor="t" anchorCtr="0">
            <a:spAutoFit/>
          </a:bodyPr>
          <a:lstStyle/>
          <a:p>
            <a:pPr lvl="0" fontAlgn="t"/>
            <a:r>
              <a:rPr lang="en-IN" sz="2800" b="1" dirty="0"/>
              <a:t> Data Collection Results</a:t>
            </a:r>
            <a:endParaRPr lang="en-US" sz="4000" b="1" u="none" strike="noStrike" cap="none" spc="0" dirty="0">
              <a:solidFill>
                <a:srgbClr val="4C2A13">
                  <a:alpha val="100000"/>
                </a:srgbClr>
              </a:solidFill>
              <a:latin typeface="Calibri"/>
            </a:endParaRPr>
          </a:p>
        </p:txBody>
      </p:sp>
      <p:sp>
        <p:nvSpPr>
          <p:cNvPr id="3" name="TextBox 2"/>
          <p:cNvSpPr txBox="1"/>
          <p:nvPr/>
        </p:nvSpPr>
        <p:spPr>
          <a:xfrm>
            <a:off x="914400" y="1800225"/>
            <a:ext cx="7315200" cy="1429622"/>
          </a:xfrm>
          <a:prstGeom prst="rect">
            <a:avLst/>
          </a:prstGeom>
          <a:noFill/>
        </p:spPr>
        <p:txBody>
          <a:bodyPr vert="horz" lIns="91440" tIns="45720" rIns="91440" bIns="45720" rtlCol="0" anchorCtr="0">
            <a:spAutoFit/>
          </a:bodyPr>
          <a:lstStyle/>
          <a:p>
            <a:pPr marL="285750" indent="-285750">
              <a:lnSpc>
                <a:spcPct val="150000"/>
              </a:lnSpc>
              <a:buFont typeface="Wingdings" panose="05000000000000000000" pitchFamily="2" charset="2"/>
              <a:buChar char="v"/>
            </a:pPr>
            <a:r>
              <a:rPr lang="en-GB" sz="2000" dirty="0"/>
              <a:t>2,585 unique posts found before filtering.</a:t>
            </a:r>
          </a:p>
          <a:p>
            <a:pPr marL="285750" indent="-285750">
              <a:lnSpc>
                <a:spcPct val="150000"/>
              </a:lnSpc>
              <a:buFont typeface="Wingdings" panose="05000000000000000000" pitchFamily="2" charset="2"/>
              <a:buChar char="v"/>
            </a:pPr>
            <a:r>
              <a:rPr lang="en-GB" sz="2000" dirty="0"/>
              <a:t>52 posts within the target date range.</a:t>
            </a:r>
          </a:p>
          <a:p>
            <a:pPr marL="285750" indent="-285750">
              <a:lnSpc>
                <a:spcPct val="150000"/>
              </a:lnSpc>
              <a:buFont typeface="Wingdings" panose="05000000000000000000" pitchFamily="2" charset="2"/>
              <a:buChar char="v"/>
            </a:pPr>
            <a:r>
              <a:rPr lang="en-GB" sz="2000" dirty="0"/>
              <a:t>4,528 comments collected from 2,468 unique users.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3324225"/>
          <a:chOff x="914400" y="1028700"/>
          <a:chExt cx="8229600" cy="3324225"/>
        </a:xfrm>
      </p:grpSpPr>
      <p:sp>
        <p:nvSpPr>
          <p:cNvPr id="2" name="TextBox 1"/>
          <p:cNvSpPr txBox="1"/>
          <p:nvPr/>
        </p:nvSpPr>
        <p:spPr>
          <a:xfrm>
            <a:off x="971600" y="555526"/>
            <a:ext cx="7315200" cy="523220"/>
          </a:xfrm>
          <a:prstGeom prst="rect">
            <a:avLst/>
          </a:prstGeom>
          <a:noFill/>
        </p:spPr>
        <p:txBody>
          <a:bodyPr vert="horz" lIns="91440" tIns="45720" rIns="91440" bIns="45720" rtlCol="0" anchor="t" anchorCtr="0">
            <a:spAutoFit/>
          </a:bodyPr>
          <a:lstStyle/>
          <a:p>
            <a:pPr lvl="0" fontAlgn="t"/>
            <a:r>
              <a:rPr lang="en-IN" sz="2800" b="1" dirty="0"/>
              <a:t>Sentiment Analysis</a:t>
            </a:r>
            <a:endParaRPr lang="en-US" sz="4000" b="1" u="none" strike="noStrike" cap="none" spc="0" dirty="0">
              <a:solidFill>
                <a:srgbClr val="4C2A13">
                  <a:alpha val="100000"/>
                </a:srgbClr>
              </a:solidFill>
              <a:latin typeface="Calibri"/>
            </a:endParaRPr>
          </a:p>
        </p:txBody>
      </p:sp>
      <p:sp>
        <p:nvSpPr>
          <p:cNvPr id="3" name="TextBox 2"/>
          <p:cNvSpPr txBox="1"/>
          <p:nvPr/>
        </p:nvSpPr>
        <p:spPr>
          <a:xfrm>
            <a:off x="914400" y="1297013"/>
            <a:ext cx="7315200" cy="3170099"/>
          </a:xfrm>
          <a:prstGeom prst="rect">
            <a:avLst/>
          </a:prstGeom>
          <a:noFill/>
        </p:spPr>
        <p:txBody>
          <a:bodyPr vert="horz" lIns="91440" tIns="45720" rIns="91440" bIns="45720" rtlCol="0" anchorCtr="0">
            <a:spAutoFit/>
          </a:bodyPr>
          <a:lstStyle/>
          <a:p>
            <a:pPr marL="342900" indent="-342900">
              <a:lnSpc>
                <a:spcPct val="150000"/>
              </a:lnSpc>
              <a:buFont typeface="Wingdings" panose="05000000000000000000" pitchFamily="2" charset="2"/>
              <a:buChar char="v"/>
            </a:pPr>
            <a:r>
              <a:rPr lang="en-GB" sz="2000" dirty="0"/>
              <a:t>Used </a:t>
            </a:r>
            <a:r>
              <a:rPr lang="en-GB" sz="2000" b="1" dirty="0">
                <a:solidFill>
                  <a:schemeClr val="accent2"/>
                </a:solidFill>
              </a:rPr>
              <a:t>VADER (Valence Aware Dictionary and </a:t>
            </a:r>
            <a:r>
              <a:rPr lang="en-GB" sz="2000" b="1" dirty="0" err="1">
                <a:solidFill>
                  <a:schemeClr val="accent2"/>
                </a:solidFill>
              </a:rPr>
              <a:t>sEntiment</a:t>
            </a:r>
            <a:r>
              <a:rPr lang="en-GB" sz="2000" b="1" dirty="0">
                <a:solidFill>
                  <a:schemeClr val="accent2"/>
                </a:solidFill>
              </a:rPr>
              <a:t> Reasoner) </a:t>
            </a:r>
            <a:r>
              <a:rPr lang="en-GB" sz="2000" dirty="0"/>
              <a:t>for sentiment analysis.</a:t>
            </a:r>
          </a:p>
          <a:p>
            <a:pPr marL="342900" indent="-342900">
              <a:lnSpc>
                <a:spcPct val="150000"/>
              </a:lnSpc>
              <a:buFont typeface="Wingdings" panose="05000000000000000000" pitchFamily="2" charset="2"/>
              <a:buChar char="v"/>
            </a:pPr>
            <a:r>
              <a:rPr lang="en-GB" sz="2000" dirty="0"/>
              <a:t>VADER is designed for social media text; it scores each comment as positive, neutral, or negative.</a:t>
            </a:r>
          </a:p>
          <a:p>
            <a:pPr marL="342900" indent="-342900">
              <a:lnSpc>
                <a:spcPct val="150000"/>
              </a:lnSpc>
              <a:buFont typeface="Wingdings" panose="05000000000000000000" pitchFamily="2" charset="2"/>
              <a:buChar char="v"/>
            </a:pPr>
            <a:r>
              <a:rPr lang="en-GB" sz="2000" dirty="0"/>
              <a:t>Each comment’s sentiment was categorized based on its compound score.</a:t>
            </a:r>
          </a:p>
          <a:p>
            <a:endParaRPr lang="en-US" sz="2000" u="none" strike="noStrike" cap="none" spc="0" dirty="0">
              <a:solidFill>
                <a:srgbClr val="4C2A13">
                  <a:alpha val="100000"/>
                </a:srgbClr>
              </a:solidFill>
              <a:latin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3629025"/>
          <a:chOff x="914400" y="1028700"/>
          <a:chExt cx="8229600" cy="3629025"/>
        </a:xfrm>
      </p:grpSpPr>
      <p:sp>
        <p:nvSpPr>
          <p:cNvPr id="2" name="TextBox 1"/>
          <p:cNvSpPr txBox="1"/>
          <p:nvPr/>
        </p:nvSpPr>
        <p:spPr>
          <a:xfrm>
            <a:off x="914400" y="1028700"/>
            <a:ext cx="7315200" cy="523220"/>
          </a:xfrm>
          <a:prstGeom prst="rect">
            <a:avLst/>
          </a:prstGeom>
          <a:noFill/>
        </p:spPr>
        <p:txBody>
          <a:bodyPr vert="horz" lIns="91440" tIns="45720" rIns="91440" bIns="45720" rtlCol="0" anchor="t" anchorCtr="0">
            <a:spAutoFit/>
          </a:bodyPr>
          <a:lstStyle/>
          <a:p>
            <a:pPr lvl="0" fontAlgn="t"/>
            <a:r>
              <a:rPr lang="en-IN" sz="2800" b="1" dirty="0"/>
              <a:t>Sentiment Analysis : Results</a:t>
            </a:r>
            <a:endParaRPr lang="en-US" sz="4000" b="1" u="none" strike="noStrike" cap="none" spc="0" dirty="0">
              <a:solidFill>
                <a:srgbClr val="4C2A13">
                  <a:alpha val="100000"/>
                </a:srgbClr>
              </a:solidFill>
              <a:latin typeface="Calibri"/>
            </a:endParaRPr>
          </a:p>
        </p:txBody>
      </p:sp>
      <p:sp>
        <p:nvSpPr>
          <p:cNvPr id="3" name="TextBox 2"/>
          <p:cNvSpPr txBox="1"/>
          <p:nvPr/>
        </p:nvSpPr>
        <p:spPr>
          <a:xfrm>
            <a:off x="914400" y="1800225"/>
            <a:ext cx="7315200" cy="2352952"/>
          </a:xfrm>
          <a:prstGeom prst="rect">
            <a:avLst/>
          </a:prstGeom>
          <a:noFill/>
        </p:spPr>
        <p:txBody>
          <a:bodyPr vert="horz" lIns="91440" tIns="45720" rIns="91440" bIns="45720" rtlCol="0" anchorCtr="0">
            <a:spAutoFit/>
          </a:bodyPr>
          <a:lstStyle/>
          <a:p>
            <a:pPr marL="342900" indent="-342900">
              <a:lnSpc>
                <a:spcPct val="150000"/>
              </a:lnSpc>
              <a:buFont typeface="Wingdings" panose="05000000000000000000" pitchFamily="2" charset="2"/>
              <a:buChar char="v"/>
            </a:pPr>
            <a:r>
              <a:rPr lang="en-GB" sz="2000" b="1" dirty="0">
                <a:solidFill>
                  <a:srgbClr val="92D050"/>
                </a:solidFill>
              </a:rPr>
              <a:t>Positive: 59.2% of comments</a:t>
            </a:r>
          </a:p>
          <a:p>
            <a:pPr marL="342900" indent="-342900">
              <a:lnSpc>
                <a:spcPct val="150000"/>
              </a:lnSpc>
              <a:buFont typeface="Wingdings" panose="05000000000000000000" pitchFamily="2" charset="2"/>
              <a:buChar char="v"/>
            </a:pPr>
            <a:r>
              <a:rPr lang="en-GB" sz="2000" b="1" dirty="0">
                <a:solidFill>
                  <a:srgbClr val="00B0F0"/>
                </a:solidFill>
              </a:rPr>
              <a:t>Neutral: 24.3%</a:t>
            </a:r>
          </a:p>
          <a:p>
            <a:pPr marL="342900" indent="-342900">
              <a:lnSpc>
                <a:spcPct val="150000"/>
              </a:lnSpc>
              <a:buFont typeface="Wingdings" panose="05000000000000000000" pitchFamily="2" charset="2"/>
              <a:buChar char="v"/>
            </a:pPr>
            <a:r>
              <a:rPr lang="en-GB" sz="2000" b="1" dirty="0">
                <a:solidFill>
                  <a:srgbClr val="FF0000"/>
                </a:solidFill>
              </a:rPr>
              <a:t>Negative: 16.5%</a:t>
            </a:r>
          </a:p>
          <a:p>
            <a:pPr>
              <a:lnSpc>
                <a:spcPct val="150000"/>
              </a:lnSpc>
            </a:pPr>
            <a:endParaRPr lang="en-GB" sz="2000" dirty="0"/>
          </a:p>
          <a:p>
            <a:pPr>
              <a:lnSpc>
                <a:spcPct val="150000"/>
              </a:lnSpc>
            </a:pPr>
            <a:r>
              <a:rPr lang="en-GB" sz="2000" dirty="0"/>
              <a:t>The community’s response was overwhelmingly positive.</a:t>
            </a:r>
          </a:p>
        </p:txBody>
      </p:sp>
      <p:pic>
        <p:nvPicPr>
          <p:cNvPr id="9" name="Picture 8">
            <a:extLst>
              <a:ext uri="{FF2B5EF4-FFF2-40B4-BE49-F238E27FC236}">
                <a16:creationId xmlns:a16="http://schemas.microsoft.com/office/drawing/2014/main" id="{50A6B074-EDAF-4766-59A4-8436A86EED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68144" y="581778"/>
            <a:ext cx="3127623" cy="243689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3324225"/>
          <a:chOff x="914400" y="1028700"/>
          <a:chExt cx="8229600" cy="3324225"/>
        </a:xfrm>
      </p:grpSpPr>
      <p:sp>
        <p:nvSpPr>
          <p:cNvPr id="2" name="TextBox 1"/>
          <p:cNvSpPr txBox="1"/>
          <p:nvPr/>
        </p:nvSpPr>
        <p:spPr>
          <a:xfrm>
            <a:off x="918452" y="699542"/>
            <a:ext cx="7315200" cy="523220"/>
          </a:xfrm>
          <a:prstGeom prst="rect">
            <a:avLst/>
          </a:prstGeom>
          <a:noFill/>
        </p:spPr>
        <p:txBody>
          <a:bodyPr vert="horz" lIns="91440" tIns="45720" rIns="91440" bIns="45720" rtlCol="0" anchor="t" anchorCtr="0">
            <a:spAutoFit/>
          </a:bodyPr>
          <a:lstStyle/>
          <a:p>
            <a:pPr lvl="0" fontAlgn="t"/>
            <a:r>
              <a:rPr lang="en-IN" sz="2800" b="1" dirty="0"/>
              <a:t>Network Analysis</a:t>
            </a:r>
            <a:endParaRPr lang="en-US" sz="4000" b="1" u="none" strike="noStrike" cap="none" spc="0" dirty="0">
              <a:solidFill>
                <a:srgbClr val="4C2A13">
                  <a:alpha val="100000"/>
                </a:srgbClr>
              </a:solidFill>
              <a:latin typeface="Calibri"/>
            </a:endParaRPr>
          </a:p>
        </p:txBody>
      </p:sp>
      <p:sp>
        <p:nvSpPr>
          <p:cNvPr id="3" name="TextBox 2"/>
          <p:cNvSpPr txBox="1"/>
          <p:nvPr/>
        </p:nvSpPr>
        <p:spPr>
          <a:xfrm>
            <a:off x="922865" y="1419622"/>
            <a:ext cx="7315200" cy="2537618"/>
          </a:xfrm>
          <a:prstGeom prst="rect">
            <a:avLst/>
          </a:prstGeom>
          <a:noFill/>
        </p:spPr>
        <p:txBody>
          <a:bodyPr vert="horz" lIns="91440" tIns="45720" rIns="91440" bIns="45720" rtlCol="0" anchorCtr="0">
            <a:spAutoFit/>
          </a:bodyPr>
          <a:lstStyle/>
          <a:p>
            <a:pPr marL="342900" indent="-342900">
              <a:lnSpc>
                <a:spcPct val="150000"/>
              </a:lnSpc>
              <a:buFont typeface="Wingdings" panose="05000000000000000000" pitchFamily="2" charset="2"/>
              <a:buChar char="v"/>
            </a:pPr>
            <a:r>
              <a:rPr lang="en-GB" sz="2000" dirty="0"/>
              <a:t>Built a user network, where :</a:t>
            </a:r>
          </a:p>
          <a:p>
            <a:pPr marL="800100" lvl="1" indent="-342900">
              <a:lnSpc>
                <a:spcPct val="150000"/>
              </a:lnSpc>
              <a:buFont typeface="Wingdings" panose="05000000000000000000" pitchFamily="2" charset="2"/>
              <a:buChar char="Ø"/>
            </a:pPr>
            <a:r>
              <a:rPr lang="en-GB" sz="2000" dirty="0"/>
              <a:t>each </a:t>
            </a:r>
            <a:r>
              <a:rPr lang="en-GB" sz="2000" dirty="0">
                <a:solidFill>
                  <a:schemeClr val="accent2"/>
                </a:solidFill>
              </a:rPr>
              <a:t>user is a node</a:t>
            </a:r>
            <a:r>
              <a:rPr lang="en-GB" sz="2000" dirty="0"/>
              <a:t>, </a:t>
            </a:r>
          </a:p>
          <a:p>
            <a:pPr marL="800100" lvl="1" indent="-342900">
              <a:lnSpc>
                <a:spcPct val="150000"/>
              </a:lnSpc>
              <a:buFont typeface="Wingdings" panose="05000000000000000000" pitchFamily="2" charset="2"/>
              <a:buChar char="Ø"/>
            </a:pPr>
            <a:r>
              <a:rPr lang="en-GB" sz="2000" dirty="0">
                <a:solidFill>
                  <a:schemeClr val="accent2"/>
                </a:solidFill>
              </a:rPr>
              <a:t>edges connect users </a:t>
            </a:r>
            <a:r>
              <a:rPr lang="en-GB" sz="2000" dirty="0"/>
              <a:t>who commented on the same post.</a:t>
            </a:r>
          </a:p>
          <a:p>
            <a:pPr lvl="1">
              <a:lnSpc>
                <a:spcPct val="150000"/>
              </a:lnSpc>
            </a:pPr>
            <a:endParaRPr lang="en-GB" sz="800" dirty="0"/>
          </a:p>
          <a:p>
            <a:pPr marL="342900" indent="-342900">
              <a:lnSpc>
                <a:spcPct val="150000"/>
              </a:lnSpc>
              <a:buFont typeface="Wingdings" panose="05000000000000000000" pitchFamily="2" charset="2"/>
              <a:buChar char="v"/>
            </a:pPr>
            <a:r>
              <a:rPr lang="en-GB" sz="2000" dirty="0"/>
              <a:t>Used </a:t>
            </a:r>
            <a:r>
              <a:rPr lang="en-GB" sz="2000" b="1" dirty="0" err="1">
                <a:solidFill>
                  <a:schemeClr val="accent2"/>
                </a:solidFill>
              </a:rPr>
              <a:t>NetworkX</a:t>
            </a:r>
            <a:r>
              <a:rPr lang="en-GB" sz="2000" dirty="0"/>
              <a:t> for graph construction.</a:t>
            </a:r>
          </a:p>
          <a:p>
            <a:pPr marL="342900" indent="-342900">
              <a:lnSpc>
                <a:spcPct val="150000"/>
              </a:lnSpc>
              <a:buFont typeface="Wingdings" panose="05000000000000000000" pitchFamily="2" charset="2"/>
              <a:buChar char="v"/>
            </a:pPr>
            <a:r>
              <a:rPr lang="en-GB" sz="2000" dirty="0"/>
              <a:t>Calculated network density and visualized user connections.</a:t>
            </a:r>
          </a:p>
        </p:txBody>
      </p:sp>
    </p:spTree>
  </p:cSld>
  <p:clrMapOvr>
    <a:masterClrMapping/>
  </p:clrMapOvr>
</p:sld>
</file>

<file path=ppt/theme/theme1.xml><?xml version="1.0" encoding="utf-8"?>
<a:theme xmlns:a="http://schemas.openxmlformats.org/drawingml/2006/main" name="Theme25">
  <a:themeElements>
    <a:clrScheme name="Theme25">
      <a:dk1>
        <a:sysClr val="windowText" lastClr="000000"/>
      </a:dk1>
      <a:lt1>
        <a:sysClr val="window" lastClr="FFFFFF"/>
      </a:lt1>
      <a:dk2>
        <a:srgbClr val="E0CEBD"/>
      </a:dk2>
      <a:lt2>
        <a:srgbClr val="F2E7DB"/>
      </a:lt2>
      <a:accent1>
        <a:srgbClr val="FCF5EE"/>
      </a:accent1>
      <a:accent2>
        <a:srgbClr val="798AC5"/>
      </a:accent2>
      <a:accent3>
        <a:srgbClr val="B7C3EC"/>
      </a:accent3>
      <a:accent4>
        <a:srgbClr val="FFFFFF"/>
      </a:accent4>
      <a:accent5>
        <a:srgbClr val="FFFFFF"/>
      </a:accent5>
      <a:accent6>
        <a:srgbClr val="FFFFFF"/>
      </a:accent6>
      <a:hlink>
        <a:srgbClr val="4C2A13"/>
      </a:hlink>
      <a:folHlink>
        <a:srgbClr val="0097A7"/>
      </a:folHlink>
    </a:clrScheme>
    <a:fontScheme name="Theme25">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Theme25">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278</TotalTime>
  <Words>575</Words>
  <Application>Microsoft Office PowerPoint</Application>
  <PresentationFormat>On-screen Show (16:9)</PresentationFormat>
  <Paragraphs>71</Paragraphs>
  <Slides>18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Calibri</vt:lpstr>
      <vt:lpstr>Wingdings</vt:lpstr>
      <vt:lpstr>Theme25</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Untitled Presentation</dc:title>
  <dc:subject/>
  <dc:creator>Unknown Creator</dc:creator>
  <cp:keywords/>
  <dc:description/>
  <cp:lastModifiedBy>Sailina Chaudhary</cp:lastModifiedBy>
  <cp:revision>5</cp:revision>
  <dcterms:created xsi:type="dcterms:W3CDTF">2025-07-06T18:07:58Z</dcterms:created>
  <dcterms:modified xsi:type="dcterms:W3CDTF">2025-07-07T09:49:16Z</dcterms:modified>
  <cp:category/>
  <cp:contentStatus/>
</cp:coreProperties>
</file>