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39"/>
  </p:notesMasterIdLst>
  <p:sldIdLst>
    <p:sldId id="256" r:id="rId2"/>
    <p:sldId id="258" r:id="rId3"/>
    <p:sldId id="294" r:id="rId4"/>
    <p:sldId id="302" r:id="rId5"/>
    <p:sldId id="290" r:id="rId6"/>
    <p:sldId id="285" r:id="rId7"/>
    <p:sldId id="260" r:id="rId8"/>
    <p:sldId id="303" r:id="rId9"/>
    <p:sldId id="304" r:id="rId10"/>
    <p:sldId id="305" r:id="rId11"/>
    <p:sldId id="269" r:id="rId12"/>
    <p:sldId id="262" r:id="rId13"/>
    <p:sldId id="306" r:id="rId14"/>
    <p:sldId id="272" r:id="rId15"/>
    <p:sldId id="286" r:id="rId16"/>
    <p:sldId id="295" r:id="rId17"/>
    <p:sldId id="296" r:id="rId18"/>
    <p:sldId id="288" r:id="rId19"/>
    <p:sldId id="287" r:id="rId20"/>
    <p:sldId id="282" r:id="rId21"/>
    <p:sldId id="273" r:id="rId22"/>
    <p:sldId id="281" r:id="rId23"/>
    <p:sldId id="278" r:id="rId24"/>
    <p:sldId id="300" r:id="rId25"/>
    <p:sldId id="280" r:id="rId26"/>
    <p:sldId id="297" r:id="rId27"/>
    <p:sldId id="261" r:id="rId28"/>
    <p:sldId id="274" r:id="rId29"/>
    <p:sldId id="299" r:id="rId30"/>
    <p:sldId id="275" r:id="rId31"/>
    <p:sldId id="283" r:id="rId32"/>
    <p:sldId id="271" r:id="rId33"/>
    <p:sldId id="301" r:id="rId34"/>
    <p:sldId id="263" r:id="rId35"/>
    <p:sldId id="265" r:id="rId36"/>
    <p:sldId id="266" r:id="rId37"/>
    <p:sldId id="267"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44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2ccb839ff_0_17: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9" name="Google Shape;119;gd2ccb839f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430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2ccb839ff_0_17: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9" name="Google Shape;119;gd2ccb839f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0719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ccb839ff_0_2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6" name="Google Shape;146;gd2ccb839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ccb839ff_0_2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6" name="Google Shape;146;gd2ccb839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670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ccb839ff_0_2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6" name="Google Shape;146;gd2ccb839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3667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b9edac7d6_1_14: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89" name="Google Shape;89;gcb9edac7d6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b9edac7d6_1_14: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89" name="Google Shape;89;gcb9edac7d6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215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b9edac7d6_1_14: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89" name="Google Shape;89;gcb9edac7d6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4235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b9edac7d6_1_14: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89" name="Google Shape;89;gcb9edac7d6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743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ccb839ff_0_2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6" name="Google Shape;146;gd2ccb839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7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2ccb839ff_0_116: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04" name="Google Shape;104;gd2ccb839ff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ccb839ff_0_2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6" name="Google Shape;146;gd2ccb839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784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2ccb83a00_0_0: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9" name="Google Shape;119;gd2ccb83a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2ccb83a00_0_0: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9" name="Google Shape;119;gd2ccb83a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197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2ccb83a00_0_10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66" name="Google Shape;166;gd2ccb83a0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2949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2ccb83a00_0_10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66" name="Google Shape;166;gd2ccb83a0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030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2ccb83a00_0_10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66" name="Google Shape;166;gd2ccb83a0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578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2ccb83a00_0_0: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9" name="Google Shape;119;gd2ccb83a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3481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2ccb83a00_0_73: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25" name="Google Shape;125;gd2ccb83a00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2ccb83a00_0_78: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34" name="Google Shape;134;gd2ccb83a0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2ccb83a00_0_78: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34" name="Google Shape;134;gd2ccb83a0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429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ccb839ff_0_2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6" name="Google Shape;146;gd2ccb839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8367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2ccb83a00_0_198: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2" name="Google Shape;142;gd2ccb83a00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ccb839ff_0_2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6" name="Google Shape;146;gd2ccb839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931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ccb839ff_0_2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6" name="Google Shape;146;gd2ccb839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9845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ccb839ff_0_2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6" name="Google Shape;146;gd2ccb839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1600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2ccb839ff_0_27: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52" name="Google Shape;152;gd2ccb839f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2ccb839ff_0_43: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71" name="Google Shape;171;gd2ccb839f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2ccb839ff_0_52: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81" name="Google Shape;181;gd2ccb839f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aca6ea30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aca6ea30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2ccb839ff_0_9: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0" name="Google Shape;110;gd2ccb839f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466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2ccb839ff_0_9: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0" name="Google Shape;110;gd2ccb839f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927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2ccb839ff_0_9: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0" name="Google Shape;110;gd2ccb839f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206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2ccb839ff_0_17: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9" name="Google Shape;119;gd2ccb839f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2ccb839ff_0_17: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9" name="Google Shape;119;gd2ccb839f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3943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2ccb839ff_0_17: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19" name="Google Shape;119;gd2ccb839f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691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Layout personalizzato">
  <p:cSld name="Layout personalizzato">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a:stretch/>
        </p:blipFill>
        <p:spPr>
          <a:xfrm>
            <a:off x="6239845" y="3959653"/>
            <a:ext cx="2707853" cy="839353"/>
          </a:xfrm>
          <a:prstGeom prst="rect">
            <a:avLst/>
          </a:prstGeom>
          <a:noFill/>
          <a:ln>
            <a:noFill/>
          </a:ln>
        </p:spPr>
      </p:pic>
      <p:pic>
        <p:nvPicPr>
          <p:cNvPr id="14" name="Google Shape;14;p2"/>
          <p:cNvPicPr preferRelativeResize="0"/>
          <p:nvPr/>
        </p:nvPicPr>
        <p:blipFill rotWithShape="1">
          <a:blip r:embed="rId3">
            <a:alphaModFix/>
          </a:blip>
          <a:srcRect/>
          <a:stretch/>
        </p:blipFill>
        <p:spPr>
          <a:xfrm>
            <a:off x="0" y="0"/>
            <a:ext cx="9144001" cy="3691637"/>
          </a:xfrm>
          <a:prstGeom prst="rect">
            <a:avLst/>
          </a:prstGeom>
          <a:noFill/>
          <a:ln>
            <a:noFill/>
          </a:ln>
        </p:spPr>
      </p:pic>
      <p:sp>
        <p:nvSpPr>
          <p:cNvPr id="15" name="Google Shape;15;p2"/>
          <p:cNvSpPr txBox="1">
            <a:spLocks noGrp="1"/>
          </p:cNvSpPr>
          <p:nvPr>
            <p:ph type="title"/>
          </p:nvPr>
        </p:nvSpPr>
        <p:spPr>
          <a:xfrm>
            <a:off x="143508" y="3867894"/>
            <a:ext cx="5994600" cy="1026000"/>
          </a:xfrm>
          <a:prstGeom prst="rect">
            <a:avLst/>
          </a:prstGeom>
          <a:noFill/>
          <a:ln>
            <a:noFill/>
          </a:ln>
        </p:spPr>
        <p:txBody>
          <a:bodyPr spcFirstLastPara="1" wrap="square" lIns="68575" tIns="34275" rIns="68575" bIns="34275" anchor="ctr" anchorCtr="0">
            <a:normAutofit/>
          </a:bodyPr>
          <a:lstStyle>
            <a:lvl1pPr marR="0" lvl="0" algn="r" rtl="0">
              <a:spcBef>
                <a:spcPts val="0"/>
              </a:spcBef>
              <a:spcAft>
                <a:spcPts val="0"/>
              </a:spcAft>
              <a:buClr>
                <a:srgbClr val="D40000"/>
              </a:buClr>
              <a:buSzPts val="2400"/>
              <a:buFont typeface="Calibri"/>
              <a:buNone/>
              <a:defRPr sz="2400" b="0" i="0" u="none" strike="noStrike" cap="none">
                <a:solidFill>
                  <a:srgbClr val="D40000"/>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p:cSld name="OBJECT_2">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457172" y="205014"/>
            <a:ext cx="8228700" cy="858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200"/>
              <a:buNone/>
              <a:defRPr sz="1200"/>
            </a:lvl1pPr>
            <a:lvl2pPr lvl="1" algn="l" rtl="0">
              <a:spcBef>
                <a:spcPts val="0"/>
              </a:spcBef>
              <a:spcAft>
                <a:spcPts val="0"/>
              </a:spcAft>
              <a:buSzPts val="1200"/>
              <a:buNone/>
              <a:defRPr sz="1200"/>
            </a:lvl2pPr>
            <a:lvl3pPr lvl="2" algn="l" rtl="0">
              <a:spcBef>
                <a:spcPts val="0"/>
              </a:spcBef>
              <a:spcAft>
                <a:spcPts val="0"/>
              </a:spcAft>
              <a:buSzPts val="1200"/>
              <a:buNone/>
              <a:defRPr sz="1200"/>
            </a:lvl3pPr>
            <a:lvl4pPr lvl="3" algn="l" rtl="0">
              <a:spcBef>
                <a:spcPts val="0"/>
              </a:spcBef>
              <a:spcAft>
                <a:spcPts val="0"/>
              </a:spcAft>
              <a:buSzPts val="1200"/>
              <a:buNone/>
              <a:defRPr sz="1200"/>
            </a:lvl4pPr>
            <a:lvl5pPr lvl="4" algn="l" rtl="0">
              <a:spcBef>
                <a:spcPts val="0"/>
              </a:spcBef>
              <a:spcAft>
                <a:spcPts val="0"/>
              </a:spcAft>
              <a:buSzPts val="1200"/>
              <a:buNone/>
              <a:defRPr sz="1200"/>
            </a:lvl5pPr>
            <a:lvl6pPr lvl="5" algn="l" rtl="0">
              <a:spcBef>
                <a:spcPts val="0"/>
              </a:spcBef>
              <a:spcAft>
                <a:spcPts val="0"/>
              </a:spcAft>
              <a:buSzPts val="1200"/>
              <a:buNone/>
              <a:defRPr sz="1200"/>
            </a:lvl6pPr>
            <a:lvl7pPr lvl="6" algn="l" rtl="0">
              <a:spcBef>
                <a:spcPts val="0"/>
              </a:spcBef>
              <a:spcAft>
                <a:spcPts val="0"/>
              </a:spcAft>
              <a:buSzPts val="1200"/>
              <a:buNone/>
              <a:defRPr sz="1200"/>
            </a:lvl7pPr>
            <a:lvl8pPr lvl="7" algn="l" rtl="0">
              <a:spcBef>
                <a:spcPts val="0"/>
              </a:spcBef>
              <a:spcAft>
                <a:spcPts val="0"/>
              </a:spcAft>
              <a:buSzPts val="1200"/>
              <a:buNone/>
              <a:defRPr sz="1200"/>
            </a:lvl8pPr>
            <a:lvl9pPr lvl="8" algn="l" rtl="0">
              <a:spcBef>
                <a:spcPts val="0"/>
              </a:spcBef>
              <a:spcAft>
                <a:spcPts val="0"/>
              </a:spcAft>
              <a:buSzPts val="1200"/>
              <a:buNone/>
              <a:defRPr sz="1200"/>
            </a:lvl9pPr>
          </a:lstStyle>
          <a:p>
            <a:endParaRPr/>
          </a:p>
        </p:txBody>
      </p:sp>
      <p:sp>
        <p:nvSpPr>
          <p:cNvPr id="66" name="Google Shape;66;p12"/>
          <p:cNvSpPr txBox="1">
            <a:spLocks noGrp="1"/>
          </p:cNvSpPr>
          <p:nvPr>
            <p:ph type="body" idx="1"/>
          </p:nvPr>
        </p:nvSpPr>
        <p:spPr>
          <a:xfrm>
            <a:off x="457172" y="1203631"/>
            <a:ext cx="8228700" cy="29832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200"/>
              <a:buNone/>
              <a:defRPr sz="1200"/>
            </a:lvl1pPr>
            <a:lvl2pPr marL="914400" lvl="1" indent="-228600" algn="l" rtl="0">
              <a:spcBef>
                <a:spcPts val="0"/>
              </a:spcBef>
              <a:spcAft>
                <a:spcPts val="0"/>
              </a:spcAft>
              <a:buSzPts val="1200"/>
              <a:buNone/>
              <a:defRPr sz="1200"/>
            </a:lvl2pPr>
            <a:lvl3pPr marL="1371600" lvl="2" indent="-228600" algn="l" rtl="0">
              <a:spcBef>
                <a:spcPts val="0"/>
              </a:spcBef>
              <a:spcAft>
                <a:spcPts val="0"/>
              </a:spcAft>
              <a:buSzPts val="1200"/>
              <a:buNone/>
              <a:defRPr sz="1200"/>
            </a:lvl3pPr>
            <a:lvl4pPr marL="1828800" lvl="3" indent="-228600" algn="l" rtl="0">
              <a:spcBef>
                <a:spcPts val="0"/>
              </a:spcBef>
              <a:spcAft>
                <a:spcPts val="0"/>
              </a:spcAft>
              <a:buSzPts val="1200"/>
              <a:buNone/>
              <a:defRPr sz="1200"/>
            </a:lvl4pPr>
            <a:lvl5pPr marL="2286000" lvl="4" indent="-228600" algn="l" rtl="0">
              <a:spcBef>
                <a:spcPts val="0"/>
              </a:spcBef>
              <a:spcAft>
                <a:spcPts val="0"/>
              </a:spcAft>
              <a:buSzPts val="1200"/>
              <a:buNone/>
              <a:defRPr sz="1200"/>
            </a:lvl5pPr>
            <a:lvl6pPr marL="2743200" lvl="5" indent="-228600" algn="l" rtl="0">
              <a:spcBef>
                <a:spcPts val="0"/>
              </a:spcBef>
              <a:spcAft>
                <a:spcPts val="0"/>
              </a:spcAft>
              <a:buSzPts val="1200"/>
              <a:buNone/>
              <a:defRPr sz="1200"/>
            </a:lvl6pPr>
            <a:lvl7pPr marL="3200400" lvl="6" indent="-228600" algn="l" rtl="0">
              <a:spcBef>
                <a:spcPts val="0"/>
              </a:spcBef>
              <a:spcAft>
                <a:spcPts val="0"/>
              </a:spcAft>
              <a:buSzPts val="1200"/>
              <a:buNone/>
              <a:defRPr sz="1200"/>
            </a:lvl7pPr>
            <a:lvl8pPr marL="3657600" lvl="7" indent="-228600" algn="l" rtl="0">
              <a:spcBef>
                <a:spcPts val="0"/>
              </a:spcBef>
              <a:spcAft>
                <a:spcPts val="0"/>
              </a:spcAft>
              <a:buSzPts val="1200"/>
              <a:buNone/>
              <a:defRPr sz="1200"/>
            </a:lvl8pPr>
            <a:lvl9pPr marL="4114800" lvl="8" indent="-228600" algn="l" rtl="0">
              <a:spcBef>
                <a:spcPts val="0"/>
              </a:spcBef>
              <a:spcAft>
                <a:spcPts val="0"/>
              </a:spcAft>
              <a:buSzPts val="1200"/>
              <a:buNone/>
              <a:defRPr sz="1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69" name="Google Shape;69;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p:cSld name="OBJECT_3">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57172" y="205014"/>
            <a:ext cx="8228763" cy="8587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200"/>
              <a:buNone/>
              <a:defRPr sz="1200"/>
            </a:lvl1pPr>
            <a:lvl2pPr lvl="1" algn="l">
              <a:spcBef>
                <a:spcPts val="0"/>
              </a:spcBef>
              <a:spcAft>
                <a:spcPts val="0"/>
              </a:spcAft>
              <a:buSzPts val="1200"/>
              <a:buNone/>
              <a:defRPr sz="1200"/>
            </a:lvl2pPr>
            <a:lvl3pPr lvl="2" algn="l">
              <a:spcBef>
                <a:spcPts val="0"/>
              </a:spcBef>
              <a:spcAft>
                <a:spcPts val="0"/>
              </a:spcAft>
              <a:buSzPts val="1200"/>
              <a:buNone/>
              <a:defRPr sz="1200"/>
            </a:lvl3pPr>
            <a:lvl4pPr lvl="3" algn="l">
              <a:spcBef>
                <a:spcPts val="0"/>
              </a:spcBef>
              <a:spcAft>
                <a:spcPts val="0"/>
              </a:spcAft>
              <a:buSzPts val="1200"/>
              <a:buNone/>
              <a:defRPr sz="1200"/>
            </a:lvl4pPr>
            <a:lvl5pPr lvl="4" algn="l">
              <a:spcBef>
                <a:spcPts val="0"/>
              </a:spcBef>
              <a:spcAft>
                <a:spcPts val="0"/>
              </a:spcAft>
              <a:buSzPts val="1200"/>
              <a:buNone/>
              <a:defRPr sz="1200"/>
            </a:lvl5pPr>
            <a:lvl6pPr lvl="5" algn="l">
              <a:spcBef>
                <a:spcPts val="0"/>
              </a:spcBef>
              <a:spcAft>
                <a:spcPts val="0"/>
              </a:spcAft>
              <a:buSzPts val="1200"/>
              <a:buNone/>
              <a:defRPr sz="1200"/>
            </a:lvl6pPr>
            <a:lvl7pPr lvl="6" algn="l">
              <a:spcBef>
                <a:spcPts val="0"/>
              </a:spcBef>
              <a:spcAft>
                <a:spcPts val="0"/>
              </a:spcAft>
              <a:buSzPts val="1200"/>
              <a:buNone/>
              <a:defRPr sz="1200"/>
            </a:lvl7pPr>
            <a:lvl8pPr lvl="7" algn="l">
              <a:spcBef>
                <a:spcPts val="0"/>
              </a:spcBef>
              <a:spcAft>
                <a:spcPts val="0"/>
              </a:spcAft>
              <a:buSzPts val="1200"/>
              <a:buNone/>
              <a:defRPr sz="1200"/>
            </a:lvl8pPr>
            <a:lvl9pPr lvl="8" algn="l">
              <a:spcBef>
                <a:spcPts val="0"/>
              </a:spcBef>
              <a:spcAft>
                <a:spcPts val="0"/>
              </a:spcAft>
              <a:buSzPts val="1200"/>
              <a:buNone/>
              <a:defRPr sz="1200"/>
            </a:lvl9pPr>
          </a:lstStyle>
          <a:p>
            <a:endParaRPr/>
          </a:p>
        </p:txBody>
      </p:sp>
      <p:sp>
        <p:nvSpPr>
          <p:cNvPr id="73" name="Google Shape;73;p14"/>
          <p:cNvSpPr txBox="1">
            <a:spLocks noGrp="1"/>
          </p:cNvSpPr>
          <p:nvPr>
            <p:ph type="body" idx="1"/>
          </p:nvPr>
        </p:nvSpPr>
        <p:spPr>
          <a:xfrm>
            <a:off x="457172" y="1203631"/>
            <a:ext cx="8228763" cy="2983113"/>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200"/>
              <a:buNone/>
              <a:defRPr sz="1200"/>
            </a:lvl1pPr>
            <a:lvl2pPr marL="914400" lvl="1" indent="-228600" algn="l">
              <a:spcBef>
                <a:spcPts val="0"/>
              </a:spcBef>
              <a:spcAft>
                <a:spcPts val="0"/>
              </a:spcAft>
              <a:buSzPts val="1200"/>
              <a:buNone/>
              <a:defRPr sz="1200"/>
            </a:lvl2pPr>
            <a:lvl3pPr marL="1371600" lvl="2" indent="-228600" algn="l">
              <a:spcBef>
                <a:spcPts val="0"/>
              </a:spcBef>
              <a:spcAft>
                <a:spcPts val="0"/>
              </a:spcAft>
              <a:buSzPts val="1200"/>
              <a:buNone/>
              <a:defRPr sz="1200"/>
            </a:lvl3pPr>
            <a:lvl4pPr marL="1828800" lvl="3" indent="-228600" algn="l">
              <a:spcBef>
                <a:spcPts val="0"/>
              </a:spcBef>
              <a:spcAft>
                <a:spcPts val="0"/>
              </a:spcAft>
              <a:buSzPts val="1200"/>
              <a:buNone/>
              <a:defRPr sz="1200"/>
            </a:lvl4pPr>
            <a:lvl5pPr marL="2286000" lvl="4" indent="-228600" algn="l">
              <a:spcBef>
                <a:spcPts val="0"/>
              </a:spcBef>
              <a:spcAft>
                <a:spcPts val="0"/>
              </a:spcAft>
              <a:buSzPts val="1200"/>
              <a:buNone/>
              <a:defRPr sz="1200"/>
            </a:lvl5pPr>
            <a:lvl6pPr marL="2743200" lvl="5" indent="-228600" algn="l">
              <a:spcBef>
                <a:spcPts val="0"/>
              </a:spcBef>
              <a:spcAft>
                <a:spcPts val="0"/>
              </a:spcAft>
              <a:buSzPts val="1200"/>
              <a:buNone/>
              <a:defRPr sz="1200"/>
            </a:lvl6pPr>
            <a:lvl7pPr marL="3200400" lvl="6" indent="-228600" algn="l">
              <a:spcBef>
                <a:spcPts val="0"/>
              </a:spcBef>
              <a:spcAft>
                <a:spcPts val="0"/>
              </a:spcAft>
              <a:buSzPts val="1200"/>
              <a:buNone/>
              <a:defRPr sz="1200"/>
            </a:lvl7pPr>
            <a:lvl8pPr marL="3657600" lvl="7" indent="-228600" algn="l">
              <a:spcBef>
                <a:spcPts val="0"/>
              </a:spcBef>
              <a:spcAft>
                <a:spcPts val="0"/>
              </a:spcAft>
              <a:buSzPts val="1200"/>
              <a:buNone/>
              <a:defRPr sz="1200"/>
            </a:lvl8pPr>
            <a:lvl9pPr marL="4114800" lvl="8" indent="-228600" algn="l">
              <a:spcBef>
                <a:spcPts val="0"/>
              </a:spcBef>
              <a:spcAft>
                <a:spcPts val="0"/>
              </a:spcAft>
              <a:buSzPts val="1200"/>
              <a:buNone/>
              <a:defRPr sz="1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p:cSld name="OBJECT_4">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57172" y="205014"/>
            <a:ext cx="8228700" cy="858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200"/>
              <a:buNone/>
              <a:defRPr sz="1200"/>
            </a:lvl1pPr>
            <a:lvl2pPr lvl="1" algn="l" rtl="0">
              <a:spcBef>
                <a:spcPts val="0"/>
              </a:spcBef>
              <a:spcAft>
                <a:spcPts val="0"/>
              </a:spcAft>
              <a:buSzPts val="1200"/>
              <a:buNone/>
              <a:defRPr sz="1200"/>
            </a:lvl2pPr>
            <a:lvl3pPr lvl="2" algn="l" rtl="0">
              <a:spcBef>
                <a:spcPts val="0"/>
              </a:spcBef>
              <a:spcAft>
                <a:spcPts val="0"/>
              </a:spcAft>
              <a:buSzPts val="1200"/>
              <a:buNone/>
              <a:defRPr sz="1200"/>
            </a:lvl3pPr>
            <a:lvl4pPr lvl="3" algn="l" rtl="0">
              <a:spcBef>
                <a:spcPts val="0"/>
              </a:spcBef>
              <a:spcAft>
                <a:spcPts val="0"/>
              </a:spcAft>
              <a:buSzPts val="1200"/>
              <a:buNone/>
              <a:defRPr sz="1200"/>
            </a:lvl4pPr>
            <a:lvl5pPr lvl="4" algn="l" rtl="0">
              <a:spcBef>
                <a:spcPts val="0"/>
              </a:spcBef>
              <a:spcAft>
                <a:spcPts val="0"/>
              </a:spcAft>
              <a:buSzPts val="1200"/>
              <a:buNone/>
              <a:defRPr sz="1200"/>
            </a:lvl5pPr>
            <a:lvl6pPr lvl="5" algn="l" rtl="0">
              <a:spcBef>
                <a:spcPts val="0"/>
              </a:spcBef>
              <a:spcAft>
                <a:spcPts val="0"/>
              </a:spcAft>
              <a:buSzPts val="1200"/>
              <a:buNone/>
              <a:defRPr sz="1200"/>
            </a:lvl6pPr>
            <a:lvl7pPr lvl="6" algn="l" rtl="0">
              <a:spcBef>
                <a:spcPts val="0"/>
              </a:spcBef>
              <a:spcAft>
                <a:spcPts val="0"/>
              </a:spcAft>
              <a:buSzPts val="1200"/>
              <a:buNone/>
              <a:defRPr sz="1200"/>
            </a:lvl7pPr>
            <a:lvl8pPr lvl="7" algn="l" rtl="0">
              <a:spcBef>
                <a:spcPts val="0"/>
              </a:spcBef>
              <a:spcAft>
                <a:spcPts val="0"/>
              </a:spcAft>
              <a:buSzPts val="1200"/>
              <a:buNone/>
              <a:defRPr sz="1200"/>
            </a:lvl8pPr>
            <a:lvl9pPr lvl="8" algn="l" rtl="0">
              <a:spcBef>
                <a:spcPts val="0"/>
              </a:spcBef>
              <a:spcAft>
                <a:spcPts val="0"/>
              </a:spcAft>
              <a:buSzPts val="1200"/>
              <a:buNone/>
              <a:defRPr sz="1200"/>
            </a:lvl9pPr>
          </a:lstStyle>
          <a:p>
            <a:endParaRPr/>
          </a:p>
        </p:txBody>
      </p:sp>
      <p:sp>
        <p:nvSpPr>
          <p:cNvPr id="76" name="Google Shape;76;p15"/>
          <p:cNvSpPr txBox="1">
            <a:spLocks noGrp="1"/>
          </p:cNvSpPr>
          <p:nvPr>
            <p:ph type="body" idx="1"/>
          </p:nvPr>
        </p:nvSpPr>
        <p:spPr>
          <a:xfrm>
            <a:off x="457172" y="1203631"/>
            <a:ext cx="8228700" cy="29832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200"/>
              <a:buNone/>
              <a:defRPr sz="1200"/>
            </a:lvl1pPr>
            <a:lvl2pPr marL="914400" lvl="1" indent="-228600" algn="l" rtl="0">
              <a:spcBef>
                <a:spcPts val="0"/>
              </a:spcBef>
              <a:spcAft>
                <a:spcPts val="0"/>
              </a:spcAft>
              <a:buSzPts val="1200"/>
              <a:buNone/>
              <a:defRPr sz="1200"/>
            </a:lvl2pPr>
            <a:lvl3pPr marL="1371600" lvl="2" indent="-228600" algn="l" rtl="0">
              <a:spcBef>
                <a:spcPts val="0"/>
              </a:spcBef>
              <a:spcAft>
                <a:spcPts val="0"/>
              </a:spcAft>
              <a:buSzPts val="1200"/>
              <a:buNone/>
              <a:defRPr sz="1200"/>
            </a:lvl3pPr>
            <a:lvl4pPr marL="1828800" lvl="3" indent="-228600" algn="l" rtl="0">
              <a:spcBef>
                <a:spcPts val="0"/>
              </a:spcBef>
              <a:spcAft>
                <a:spcPts val="0"/>
              </a:spcAft>
              <a:buSzPts val="1200"/>
              <a:buNone/>
              <a:defRPr sz="1200"/>
            </a:lvl4pPr>
            <a:lvl5pPr marL="2286000" lvl="4" indent="-228600" algn="l" rtl="0">
              <a:spcBef>
                <a:spcPts val="0"/>
              </a:spcBef>
              <a:spcAft>
                <a:spcPts val="0"/>
              </a:spcAft>
              <a:buSzPts val="1200"/>
              <a:buNone/>
              <a:defRPr sz="1200"/>
            </a:lvl5pPr>
            <a:lvl6pPr marL="2743200" lvl="5" indent="-228600" algn="l" rtl="0">
              <a:spcBef>
                <a:spcPts val="0"/>
              </a:spcBef>
              <a:spcAft>
                <a:spcPts val="0"/>
              </a:spcAft>
              <a:buSzPts val="1200"/>
              <a:buNone/>
              <a:defRPr sz="1200"/>
            </a:lvl6pPr>
            <a:lvl7pPr marL="3200400" lvl="6" indent="-228600" algn="l" rtl="0">
              <a:spcBef>
                <a:spcPts val="0"/>
              </a:spcBef>
              <a:spcAft>
                <a:spcPts val="0"/>
              </a:spcAft>
              <a:buSzPts val="1200"/>
              <a:buNone/>
              <a:defRPr sz="1200"/>
            </a:lvl7pPr>
            <a:lvl8pPr marL="3657600" lvl="7" indent="-228600" algn="l" rtl="0">
              <a:spcBef>
                <a:spcPts val="0"/>
              </a:spcBef>
              <a:spcAft>
                <a:spcPts val="0"/>
              </a:spcAft>
              <a:buSzPts val="1200"/>
              <a:buNone/>
              <a:defRPr sz="1200"/>
            </a:lvl8pPr>
            <a:lvl9pPr marL="4114800" lvl="8" indent="-228600" algn="l" rtl="0">
              <a:spcBef>
                <a:spcPts val="0"/>
              </a:spcBef>
              <a:spcAft>
                <a:spcPts val="0"/>
              </a:spcAft>
              <a:buSzPts val="1200"/>
              <a:buNone/>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p:cSld name="OBJECT_5">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57172" y="205014"/>
            <a:ext cx="8228700" cy="858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200"/>
              <a:buNone/>
              <a:defRPr sz="1200"/>
            </a:lvl1pPr>
            <a:lvl2pPr lvl="1" algn="l" rtl="0">
              <a:spcBef>
                <a:spcPts val="0"/>
              </a:spcBef>
              <a:spcAft>
                <a:spcPts val="0"/>
              </a:spcAft>
              <a:buSzPts val="1200"/>
              <a:buNone/>
              <a:defRPr sz="1200"/>
            </a:lvl2pPr>
            <a:lvl3pPr lvl="2" algn="l" rtl="0">
              <a:spcBef>
                <a:spcPts val="0"/>
              </a:spcBef>
              <a:spcAft>
                <a:spcPts val="0"/>
              </a:spcAft>
              <a:buSzPts val="1200"/>
              <a:buNone/>
              <a:defRPr sz="1200"/>
            </a:lvl3pPr>
            <a:lvl4pPr lvl="3" algn="l" rtl="0">
              <a:spcBef>
                <a:spcPts val="0"/>
              </a:spcBef>
              <a:spcAft>
                <a:spcPts val="0"/>
              </a:spcAft>
              <a:buSzPts val="1200"/>
              <a:buNone/>
              <a:defRPr sz="1200"/>
            </a:lvl4pPr>
            <a:lvl5pPr lvl="4" algn="l" rtl="0">
              <a:spcBef>
                <a:spcPts val="0"/>
              </a:spcBef>
              <a:spcAft>
                <a:spcPts val="0"/>
              </a:spcAft>
              <a:buSzPts val="1200"/>
              <a:buNone/>
              <a:defRPr sz="1200"/>
            </a:lvl5pPr>
            <a:lvl6pPr lvl="5" algn="l" rtl="0">
              <a:spcBef>
                <a:spcPts val="0"/>
              </a:spcBef>
              <a:spcAft>
                <a:spcPts val="0"/>
              </a:spcAft>
              <a:buSzPts val="1200"/>
              <a:buNone/>
              <a:defRPr sz="1200"/>
            </a:lvl6pPr>
            <a:lvl7pPr lvl="6" algn="l" rtl="0">
              <a:spcBef>
                <a:spcPts val="0"/>
              </a:spcBef>
              <a:spcAft>
                <a:spcPts val="0"/>
              </a:spcAft>
              <a:buSzPts val="1200"/>
              <a:buNone/>
              <a:defRPr sz="1200"/>
            </a:lvl7pPr>
            <a:lvl8pPr lvl="7" algn="l" rtl="0">
              <a:spcBef>
                <a:spcPts val="0"/>
              </a:spcBef>
              <a:spcAft>
                <a:spcPts val="0"/>
              </a:spcAft>
              <a:buSzPts val="1200"/>
              <a:buNone/>
              <a:defRPr sz="1200"/>
            </a:lvl8pPr>
            <a:lvl9pPr lvl="8" algn="l" rtl="0">
              <a:spcBef>
                <a:spcPts val="0"/>
              </a:spcBef>
              <a:spcAft>
                <a:spcPts val="0"/>
              </a:spcAft>
              <a:buSzPts val="1200"/>
              <a:buNone/>
              <a:defRPr sz="1200"/>
            </a:lvl9pPr>
          </a:lstStyle>
          <a:p>
            <a:endParaRPr/>
          </a:p>
        </p:txBody>
      </p:sp>
      <p:sp>
        <p:nvSpPr>
          <p:cNvPr id="79" name="Google Shape;79;p16"/>
          <p:cNvSpPr txBox="1">
            <a:spLocks noGrp="1"/>
          </p:cNvSpPr>
          <p:nvPr>
            <p:ph type="body" idx="1"/>
          </p:nvPr>
        </p:nvSpPr>
        <p:spPr>
          <a:xfrm>
            <a:off x="457172" y="1203631"/>
            <a:ext cx="8228700" cy="29832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200"/>
              <a:buNone/>
              <a:defRPr sz="1200"/>
            </a:lvl1pPr>
            <a:lvl2pPr marL="914400" lvl="1" indent="-228600" algn="l" rtl="0">
              <a:spcBef>
                <a:spcPts val="0"/>
              </a:spcBef>
              <a:spcAft>
                <a:spcPts val="0"/>
              </a:spcAft>
              <a:buSzPts val="1200"/>
              <a:buNone/>
              <a:defRPr sz="1200"/>
            </a:lvl2pPr>
            <a:lvl3pPr marL="1371600" lvl="2" indent="-228600" algn="l" rtl="0">
              <a:spcBef>
                <a:spcPts val="0"/>
              </a:spcBef>
              <a:spcAft>
                <a:spcPts val="0"/>
              </a:spcAft>
              <a:buSzPts val="1200"/>
              <a:buNone/>
              <a:defRPr sz="1200"/>
            </a:lvl3pPr>
            <a:lvl4pPr marL="1828800" lvl="3" indent="-228600" algn="l" rtl="0">
              <a:spcBef>
                <a:spcPts val="0"/>
              </a:spcBef>
              <a:spcAft>
                <a:spcPts val="0"/>
              </a:spcAft>
              <a:buSzPts val="1200"/>
              <a:buNone/>
              <a:defRPr sz="1200"/>
            </a:lvl4pPr>
            <a:lvl5pPr marL="2286000" lvl="4" indent="-228600" algn="l" rtl="0">
              <a:spcBef>
                <a:spcPts val="0"/>
              </a:spcBef>
              <a:spcAft>
                <a:spcPts val="0"/>
              </a:spcAft>
              <a:buSzPts val="1200"/>
              <a:buNone/>
              <a:defRPr sz="1200"/>
            </a:lvl5pPr>
            <a:lvl6pPr marL="2743200" lvl="5" indent="-228600" algn="l" rtl="0">
              <a:spcBef>
                <a:spcPts val="0"/>
              </a:spcBef>
              <a:spcAft>
                <a:spcPts val="0"/>
              </a:spcAft>
              <a:buSzPts val="1200"/>
              <a:buNone/>
              <a:defRPr sz="1200"/>
            </a:lvl6pPr>
            <a:lvl7pPr marL="3200400" lvl="6" indent="-228600" algn="l" rtl="0">
              <a:spcBef>
                <a:spcPts val="0"/>
              </a:spcBef>
              <a:spcAft>
                <a:spcPts val="0"/>
              </a:spcAft>
              <a:buSzPts val="1200"/>
              <a:buNone/>
              <a:defRPr sz="1200"/>
            </a:lvl7pPr>
            <a:lvl8pPr marL="3657600" lvl="7" indent="-228600" algn="l" rtl="0">
              <a:spcBef>
                <a:spcPts val="0"/>
              </a:spcBef>
              <a:spcAft>
                <a:spcPts val="0"/>
              </a:spcAft>
              <a:buSzPts val="1200"/>
              <a:buNone/>
              <a:defRPr sz="1200"/>
            </a:lvl8pPr>
            <a:lvl9pPr marL="4114800" lvl="8" indent="-228600" algn="l" rtl="0">
              <a:spcBef>
                <a:spcPts val="0"/>
              </a:spcBef>
              <a:spcAft>
                <a:spcPts val="0"/>
              </a:spcAft>
              <a:buSzPts val="1200"/>
              <a:buNone/>
              <a:defRPr sz="1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p:cSld name="OBJECT_6">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172" y="205014"/>
            <a:ext cx="8228700" cy="858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200"/>
              <a:buNone/>
              <a:defRPr sz="1200"/>
            </a:lvl1pPr>
            <a:lvl2pPr lvl="1" algn="l" rtl="0">
              <a:spcBef>
                <a:spcPts val="0"/>
              </a:spcBef>
              <a:spcAft>
                <a:spcPts val="0"/>
              </a:spcAft>
              <a:buSzPts val="1200"/>
              <a:buNone/>
              <a:defRPr sz="1200"/>
            </a:lvl2pPr>
            <a:lvl3pPr lvl="2" algn="l" rtl="0">
              <a:spcBef>
                <a:spcPts val="0"/>
              </a:spcBef>
              <a:spcAft>
                <a:spcPts val="0"/>
              </a:spcAft>
              <a:buSzPts val="1200"/>
              <a:buNone/>
              <a:defRPr sz="1200"/>
            </a:lvl3pPr>
            <a:lvl4pPr lvl="3" algn="l" rtl="0">
              <a:spcBef>
                <a:spcPts val="0"/>
              </a:spcBef>
              <a:spcAft>
                <a:spcPts val="0"/>
              </a:spcAft>
              <a:buSzPts val="1200"/>
              <a:buNone/>
              <a:defRPr sz="1200"/>
            </a:lvl4pPr>
            <a:lvl5pPr lvl="4" algn="l" rtl="0">
              <a:spcBef>
                <a:spcPts val="0"/>
              </a:spcBef>
              <a:spcAft>
                <a:spcPts val="0"/>
              </a:spcAft>
              <a:buSzPts val="1200"/>
              <a:buNone/>
              <a:defRPr sz="1200"/>
            </a:lvl5pPr>
            <a:lvl6pPr lvl="5" algn="l" rtl="0">
              <a:spcBef>
                <a:spcPts val="0"/>
              </a:spcBef>
              <a:spcAft>
                <a:spcPts val="0"/>
              </a:spcAft>
              <a:buSzPts val="1200"/>
              <a:buNone/>
              <a:defRPr sz="1200"/>
            </a:lvl6pPr>
            <a:lvl7pPr lvl="6" algn="l" rtl="0">
              <a:spcBef>
                <a:spcPts val="0"/>
              </a:spcBef>
              <a:spcAft>
                <a:spcPts val="0"/>
              </a:spcAft>
              <a:buSzPts val="1200"/>
              <a:buNone/>
              <a:defRPr sz="1200"/>
            </a:lvl7pPr>
            <a:lvl8pPr lvl="7" algn="l" rtl="0">
              <a:spcBef>
                <a:spcPts val="0"/>
              </a:spcBef>
              <a:spcAft>
                <a:spcPts val="0"/>
              </a:spcAft>
              <a:buSzPts val="1200"/>
              <a:buNone/>
              <a:defRPr sz="1200"/>
            </a:lvl8pPr>
            <a:lvl9pPr lvl="8" algn="l" rtl="0">
              <a:spcBef>
                <a:spcPts val="0"/>
              </a:spcBef>
              <a:spcAft>
                <a:spcPts val="0"/>
              </a:spcAft>
              <a:buSzPts val="1200"/>
              <a:buNone/>
              <a:defRPr sz="1200"/>
            </a:lvl9pPr>
          </a:lstStyle>
          <a:p>
            <a:endParaRPr/>
          </a:p>
        </p:txBody>
      </p:sp>
      <p:sp>
        <p:nvSpPr>
          <p:cNvPr id="82" name="Google Shape;82;p17"/>
          <p:cNvSpPr txBox="1">
            <a:spLocks noGrp="1"/>
          </p:cNvSpPr>
          <p:nvPr>
            <p:ph type="body" idx="1"/>
          </p:nvPr>
        </p:nvSpPr>
        <p:spPr>
          <a:xfrm>
            <a:off x="457172" y="1203631"/>
            <a:ext cx="8228700" cy="29832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200"/>
              <a:buNone/>
              <a:defRPr sz="1200"/>
            </a:lvl1pPr>
            <a:lvl2pPr marL="914400" lvl="1" indent="-228600" algn="l" rtl="0">
              <a:spcBef>
                <a:spcPts val="0"/>
              </a:spcBef>
              <a:spcAft>
                <a:spcPts val="0"/>
              </a:spcAft>
              <a:buSzPts val="1200"/>
              <a:buNone/>
              <a:defRPr sz="1200"/>
            </a:lvl2pPr>
            <a:lvl3pPr marL="1371600" lvl="2" indent="-228600" algn="l" rtl="0">
              <a:spcBef>
                <a:spcPts val="0"/>
              </a:spcBef>
              <a:spcAft>
                <a:spcPts val="0"/>
              </a:spcAft>
              <a:buSzPts val="1200"/>
              <a:buNone/>
              <a:defRPr sz="1200"/>
            </a:lvl3pPr>
            <a:lvl4pPr marL="1828800" lvl="3" indent="-228600" algn="l" rtl="0">
              <a:spcBef>
                <a:spcPts val="0"/>
              </a:spcBef>
              <a:spcAft>
                <a:spcPts val="0"/>
              </a:spcAft>
              <a:buSzPts val="1200"/>
              <a:buNone/>
              <a:defRPr sz="1200"/>
            </a:lvl4pPr>
            <a:lvl5pPr marL="2286000" lvl="4" indent="-228600" algn="l" rtl="0">
              <a:spcBef>
                <a:spcPts val="0"/>
              </a:spcBef>
              <a:spcAft>
                <a:spcPts val="0"/>
              </a:spcAft>
              <a:buSzPts val="1200"/>
              <a:buNone/>
              <a:defRPr sz="1200"/>
            </a:lvl5pPr>
            <a:lvl6pPr marL="2743200" lvl="5" indent="-228600" algn="l" rtl="0">
              <a:spcBef>
                <a:spcPts val="0"/>
              </a:spcBef>
              <a:spcAft>
                <a:spcPts val="0"/>
              </a:spcAft>
              <a:buSzPts val="1200"/>
              <a:buNone/>
              <a:defRPr sz="1200"/>
            </a:lvl6pPr>
            <a:lvl7pPr marL="3200400" lvl="6" indent="-228600" algn="l" rtl="0">
              <a:spcBef>
                <a:spcPts val="0"/>
              </a:spcBef>
              <a:spcAft>
                <a:spcPts val="0"/>
              </a:spcAft>
              <a:buSzPts val="1200"/>
              <a:buNone/>
              <a:defRPr sz="1200"/>
            </a:lvl7pPr>
            <a:lvl8pPr marL="3657600" lvl="7" indent="-228600" algn="l" rtl="0">
              <a:spcBef>
                <a:spcPts val="0"/>
              </a:spcBef>
              <a:spcAft>
                <a:spcPts val="0"/>
              </a:spcAft>
              <a:buSzPts val="1200"/>
              <a:buNone/>
              <a:defRPr sz="1200"/>
            </a:lvl8pPr>
            <a:lvl9pPr marL="4114800" lvl="8" indent="-228600" algn="l" rtl="0">
              <a:spcBef>
                <a:spcPts val="0"/>
              </a:spcBef>
              <a:spcAft>
                <a:spcPts val="0"/>
              </a:spcAft>
              <a:buSzPts val="1200"/>
              <a:buNone/>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p:cSld name="OBJECT_7">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457172" y="205014"/>
            <a:ext cx="8228700" cy="858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200"/>
              <a:buNone/>
              <a:defRPr sz="1200"/>
            </a:lvl1pPr>
            <a:lvl2pPr lvl="1" algn="l" rtl="0">
              <a:spcBef>
                <a:spcPts val="0"/>
              </a:spcBef>
              <a:spcAft>
                <a:spcPts val="0"/>
              </a:spcAft>
              <a:buSzPts val="1200"/>
              <a:buNone/>
              <a:defRPr sz="1200"/>
            </a:lvl2pPr>
            <a:lvl3pPr lvl="2" algn="l" rtl="0">
              <a:spcBef>
                <a:spcPts val="0"/>
              </a:spcBef>
              <a:spcAft>
                <a:spcPts val="0"/>
              </a:spcAft>
              <a:buSzPts val="1200"/>
              <a:buNone/>
              <a:defRPr sz="1200"/>
            </a:lvl3pPr>
            <a:lvl4pPr lvl="3" algn="l" rtl="0">
              <a:spcBef>
                <a:spcPts val="0"/>
              </a:spcBef>
              <a:spcAft>
                <a:spcPts val="0"/>
              </a:spcAft>
              <a:buSzPts val="1200"/>
              <a:buNone/>
              <a:defRPr sz="1200"/>
            </a:lvl4pPr>
            <a:lvl5pPr lvl="4" algn="l" rtl="0">
              <a:spcBef>
                <a:spcPts val="0"/>
              </a:spcBef>
              <a:spcAft>
                <a:spcPts val="0"/>
              </a:spcAft>
              <a:buSzPts val="1200"/>
              <a:buNone/>
              <a:defRPr sz="1200"/>
            </a:lvl5pPr>
            <a:lvl6pPr lvl="5" algn="l" rtl="0">
              <a:spcBef>
                <a:spcPts val="0"/>
              </a:spcBef>
              <a:spcAft>
                <a:spcPts val="0"/>
              </a:spcAft>
              <a:buSzPts val="1200"/>
              <a:buNone/>
              <a:defRPr sz="1200"/>
            </a:lvl6pPr>
            <a:lvl7pPr lvl="6" algn="l" rtl="0">
              <a:spcBef>
                <a:spcPts val="0"/>
              </a:spcBef>
              <a:spcAft>
                <a:spcPts val="0"/>
              </a:spcAft>
              <a:buSzPts val="1200"/>
              <a:buNone/>
              <a:defRPr sz="1200"/>
            </a:lvl7pPr>
            <a:lvl8pPr lvl="7" algn="l" rtl="0">
              <a:spcBef>
                <a:spcPts val="0"/>
              </a:spcBef>
              <a:spcAft>
                <a:spcPts val="0"/>
              </a:spcAft>
              <a:buSzPts val="1200"/>
              <a:buNone/>
              <a:defRPr sz="1200"/>
            </a:lvl8pPr>
            <a:lvl9pPr lvl="8" algn="l" rtl="0">
              <a:spcBef>
                <a:spcPts val="0"/>
              </a:spcBef>
              <a:spcAft>
                <a:spcPts val="0"/>
              </a:spcAft>
              <a:buSzPts val="1200"/>
              <a:buNone/>
              <a:defRPr sz="1200"/>
            </a:lvl9pPr>
          </a:lstStyle>
          <a:p>
            <a:endParaRPr/>
          </a:p>
        </p:txBody>
      </p:sp>
      <p:sp>
        <p:nvSpPr>
          <p:cNvPr id="85" name="Google Shape;85;p18"/>
          <p:cNvSpPr txBox="1">
            <a:spLocks noGrp="1"/>
          </p:cNvSpPr>
          <p:nvPr>
            <p:ph type="body" idx="1"/>
          </p:nvPr>
        </p:nvSpPr>
        <p:spPr>
          <a:xfrm>
            <a:off x="457172" y="1203631"/>
            <a:ext cx="8228700" cy="29832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200"/>
              <a:buNone/>
              <a:defRPr sz="1200"/>
            </a:lvl1pPr>
            <a:lvl2pPr marL="914400" lvl="1" indent="-228600" algn="l" rtl="0">
              <a:spcBef>
                <a:spcPts val="0"/>
              </a:spcBef>
              <a:spcAft>
                <a:spcPts val="0"/>
              </a:spcAft>
              <a:buSzPts val="1200"/>
              <a:buNone/>
              <a:defRPr sz="1200"/>
            </a:lvl2pPr>
            <a:lvl3pPr marL="1371600" lvl="2" indent="-228600" algn="l" rtl="0">
              <a:spcBef>
                <a:spcPts val="0"/>
              </a:spcBef>
              <a:spcAft>
                <a:spcPts val="0"/>
              </a:spcAft>
              <a:buSzPts val="1200"/>
              <a:buNone/>
              <a:defRPr sz="1200"/>
            </a:lvl3pPr>
            <a:lvl4pPr marL="1828800" lvl="3" indent="-228600" algn="l" rtl="0">
              <a:spcBef>
                <a:spcPts val="0"/>
              </a:spcBef>
              <a:spcAft>
                <a:spcPts val="0"/>
              </a:spcAft>
              <a:buSzPts val="1200"/>
              <a:buNone/>
              <a:defRPr sz="1200"/>
            </a:lvl4pPr>
            <a:lvl5pPr marL="2286000" lvl="4" indent="-228600" algn="l" rtl="0">
              <a:spcBef>
                <a:spcPts val="0"/>
              </a:spcBef>
              <a:spcAft>
                <a:spcPts val="0"/>
              </a:spcAft>
              <a:buSzPts val="1200"/>
              <a:buNone/>
              <a:defRPr sz="1200"/>
            </a:lvl5pPr>
            <a:lvl6pPr marL="2743200" lvl="5" indent="-228600" algn="l" rtl="0">
              <a:spcBef>
                <a:spcPts val="0"/>
              </a:spcBef>
              <a:spcAft>
                <a:spcPts val="0"/>
              </a:spcAft>
              <a:buSzPts val="1200"/>
              <a:buNone/>
              <a:defRPr sz="1200"/>
            </a:lvl6pPr>
            <a:lvl7pPr marL="3200400" lvl="6" indent="-228600" algn="l" rtl="0">
              <a:spcBef>
                <a:spcPts val="0"/>
              </a:spcBef>
              <a:spcAft>
                <a:spcPts val="0"/>
              </a:spcAft>
              <a:buSzPts val="1200"/>
              <a:buNone/>
              <a:defRPr sz="1200"/>
            </a:lvl7pPr>
            <a:lvl8pPr marL="3657600" lvl="7" indent="-228600" algn="l" rtl="0">
              <a:spcBef>
                <a:spcPts val="0"/>
              </a:spcBef>
              <a:spcAft>
                <a:spcPts val="0"/>
              </a:spcAft>
              <a:buSzPts val="1200"/>
              <a:buNone/>
              <a:defRPr sz="1200"/>
            </a:lvl8pPr>
            <a:lvl9pPr marL="4114800" lvl="8" indent="-228600" algn="l" rtl="0">
              <a:spcBef>
                <a:spcPts val="0"/>
              </a:spcBef>
              <a:spcAft>
                <a:spcPts val="0"/>
              </a:spcAft>
              <a:buSzPts val="1200"/>
              <a:buNone/>
              <a:defRPr sz="12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p:cSld name="OBJECT_8">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57172" y="205014"/>
            <a:ext cx="8228700" cy="858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200"/>
              <a:buNone/>
              <a:defRPr sz="1200"/>
            </a:lvl1pPr>
            <a:lvl2pPr lvl="1" algn="l" rtl="0">
              <a:spcBef>
                <a:spcPts val="0"/>
              </a:spcBef>
              <a:spcAft>
                <a:spcPts val="0"/>
              </a:spcAft>
              <a:buSzPts val="1200"/>
              <a:buNone/>
              <a:defRPr sz="1200"/>
            </a:lvl2pPr>
            <a:lvl3pPr lvl="2" algn="l" rtl="0">
              <a:spcBef>
                <a:spcPts val="0"/>
              </a:spcBef>
              <a:spcAft>
                <a:spcPts val="0"/>
              </a:spcAft>
              <a:buSzPts val="1200"/>
              <a:buNone/>
              <a:defRPr sz="1200"/>
            </a:lvl3pPr>
            <a:lvl4pPr lvl="3" algn="l" rtl="0">
              <a:spcBef>
                <a:spcPts val="0"/>
              </a:spcBef>
              <a:spcAft>
                <a:spcPts val="0"/>
              </a:spcAft>
              <a:buSzPts val="1200"/>
              <a:buNone/>
              <a:defRPr sz="1200"/>
            </a:lvl4pPr>
            <a:lvl5pPr lvl="4" algn="l" rtl="0">
              <a:spcBef>
                <a:spcPts val="0"/>
              </a:spcBef>
              <a:spcAft>
                <a:spcPts val="0"/>
              </a:spcAft>
              <a:buSzPts val="1200"/>
              <a:buNone/>
              <a:defRPr sz="1200"/>
            </a:lvl5pPr>
            <a:lvl6pPr lvl="5" algn="l" rtl="0">
              <a:spcBef>
                <a:spcPts val="0"/>
              </a:spcBef>
              <a:spcAft>
                <a:spcPts val="0"/>
              </a:spcAft>
              <a:buSzPts val="1200"/>
              <a:buNone/>
              <a:defRPr sz="1200"/>
            </a:lvl6pPr>
            <a:lvl7pPr lvl="6" algn="l" rtl="0">
              <a:spcBef>
                <a:spcPts val="0"/>
              </a:spcBef>
              <a:spcAft>
                <a:spcPts val="0"/>
              </a:spcAft>
              <a:buSzPts val="1200"/>
              <a:buNone/>
              <a:defRPr sz="1200"/>
            </a:lvl7pPr>
            <a:lvl8pPr lvl="7" algn="l" rtl="0">
              <a:spcBef>
                <a:spcPts val="0"/>
              </a:spcBef>
              <a:spcAft>
                <a:spcPts val="0"/>
              </a:spcAft>
              <a:buSzPts val="1200"/>
              <a:buNone/>
              <a:defRPr sz="1200"/>
            </a:lvl8pPr>
            <a:lvl9pPr lvl="8" algn="l" rtl="0">
              <a:spcBef>
                <a:spcPts val="0"/>
              </a:spcBef>
              <a:spcAft>
                <a:spcPts val="0"/>
              </a:spcAft>
              <a:buSzPts val="1200"/>
              <a:buNone/>
              <a:defRPr sz="1200"/>
            </a:lvl9pPr>
          </a:lstStyle>
          <a:p>
            <a:endParaRPr/>
          </a:p>
        </p:txBody>
      </p:sp>
      <p:sp>
        <p:nvSpPr>
          <p:cNvPr id="88" name="Google Shape;88;p19"/>
          <p:cNvSpPr txBox="1">
            <a:spLocks noGrp="1"/>
          </p:cNvSpPr>
          <p:nvPr>
            <p:ph type="body" idx="1"/>
          </p:nvPr>
        </p:nvSpPr>
        <p:spPr>
          <a:xfrm>
            <a:off x="457172" y="1203631"/>
            <a:ext cx="8228700" cy="29832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200"/>
              <a:buNone/>
              <a:defRPr sz="1200"/>
            </a:lvl1pPr>
            <a:lvl2pPr marL="914400" lvl="1" indent="-228600" algn="l" rtl="0">
              <a:spcBef>
                <a:spcPts val="0"/>
              </a:spcBef>
              <a:spcAft>
                <a:spcPts val="0"/>
              </a:spcAft>
              <a:buSzPts val="1200"/>
              <a:buNone/>
              <a:defRPr sz="1200"/>
            </a:lvl2pPr>
            <a:lvl3pPr marL="1371600" lvl="2" indent="-228600" algn="l" rtl="0">
              <a:spcBef>
                <a:spcPts val="0"/>
              </a:spcBef>
              <a:spcAft>
                <a:spcPts val="0"/>
              </a:spcAft>
              <a:buSzPts val="1200"/>
              <a:buNone/>
              <a:defRPr sz="1200"/>
            </a:lvl3pPr>
            <a:lvl4pPr marL="1828800" lvl="3" indent="-228600" algn="l" rtl="0">
              <a:spcBef>
                <a:spcPts val="0"/>
              </a:spcBef>
              <a:spcAft>
                <a:spcPts val="0"/>
              </a:spcAft>
              <a:buSzPts val="1200"/>
              <a:buNone/>
              <a:defRPr sz="1200"/>
            </a:lvl4pPr>
            <a:lvl5pPr marL="2286000" lvl="4" indent="-228600" algn="l" rtl="0">
              <a:spcBef>
                <a:spcPts val="0"/>
              </a:spcBef>
              <a:spcAft>
                <a:spcPts val="0"/>
              </a:spcAft>
              <a:buSzPts val="1200"/>
              <a:buNone/>
              <a:defRPr sz="1200"/>
            </a:lvl5pPr>
            <a:lvl6pPr marL="2743200" lvl="5" indent="-228600" algn="l" rtl="0">
              <a:spcBef>
                <a:spcPts val="0"/>
              </a:spcBef>
              <a:spcAft>
                <a:spcPts val="0"/>
              </a:spcAft>
              <a:buSzPts val="1200"/>
              <a:buNone/>
              <a:defRPr sz="1200"/>
            </a:lvl6pPr>
            <a:lvl7pPr marL="3200400" lvl="6" indent="-228600" algn="l" rtl="0">
              <a:spcBef>
                <a:spcPts val="0"/>
              </a:spcBef>
              <a:spcAft>
                <a:spcPts val="0"/>
              </a:spcAft>
              <a:buSzPts val="1200"/>
              <a:buNone/>
              <a:defRPr sz="1200"/>
            </a:lvl7pPr>
            <a:lvl8pPr marL="3657600" lvl="7" indent="-228600" algn="l" rtl="0">
              <a:spcBef>
                <a:spcPts val="0"/>
              </a:spcBef>
              <a:spcAft>
                <a:spcPts val="0"/>
              </a:spcAft>
              <a:buSzPts val="1200"/>
              <a:buNone/>
              <a:defRPr sz="1200"/>
            </a:lvl8pPr>
            <a:lvl9pPr marL="4114800" lvl="8" indent="-228600" algn="l" rtl="0">
              <a:spcBef>
                <a:spcPts val="0"/>
              </a:spcBef>
              <a:spcAft>
                <a:spcPts val="0"/>
              </a:spcAft>
              <a:buSzPts val="1200"/>
              <a:buNone/>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1">
  <p:cSld name="OBJECT_9">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457172" y="205014"/>
            <a:ext cx="8228700" cy="858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200"/>
              <a:buNone/>
              <a:defRPr sz="1200"/>
            </a:lvl1pPr>
            <a:lvl2pPr lvl="1" algn="l" rtl="0">
              <a:spcBef>
                <a:spcPts val="0"/>
              </a:spcBef>
              <a:spcAft>
                <a:spcPts val="0"/>
              </a:spcAft>
              <a:buSzPts val="1200"/>
              <a:buNone/>
              <a:defRPr sz="1200"/>
            </a:lvl2pPr>
            <a:lvl3pPr lvl="2" algn="l" rtl="0">
              <a:spcBef>
                <a:spcPts val="0"/>
              </a:spcBef>
              <a:spcAft>
                <a:spcPts val="0"/>
              </a:spcAft>
              <a:buSzPts val="1200"/>
              <a:buNone/>
              <a:defRPr sz="1200"/>
            </a:lvl3pPr>
            <a:lvl4pPr lvl="3" algn="l" rtl="0">
              <a:spcBef>
                <a:spcPts val="0"/>
              </a:spcBef>
              <a:spcAft>
                <a:spcPts val="0"/>
              </a:spcAft>
              <a:buSzPts val="1200"/>
              <a:buNone/>
              <a:defRPr sz="1200"/>
            </a:lvl4pPr>
            <a:lvl5pPr lvl="4" algn="l" rtl="0">
              <a:spcBef>
                <a:spcPts val="0"/>
              </a:spcBef>
              <a:spcAft>
                <a:spcPts val="0"/>
              </a:spcAft>
              <a:buSzPts val="1200"/>
              <a:buNone/>
              <a:defRPr sz="1200"/>
            </a:lvl5pPr>
            <a:lvl6pPr lvl="5" algn="l" rtl="0">
              <a:spcBef>
                <a:spcPts val="0"/>
              </a:spcBef>
              <a:spcAft>
                <a:spcPts val="0"/>
              </a:spcAft>
              <a:buSzPts val="1200"/>
              <a:buNone/>
              <a:defRPr sz="1200"/>
            </a:lvl6pPr>
            <a:lvl7pPr lvl="6" algn="l" rtl="0">
              <a:spcBef>
                <a:spcPts val="0"/>
              </a:spcBef>
              <a:spcAft>
                <a:spcPts val="0"/>
              </a:spcAft>
              <a:buSzPts val="1200"/>
              <a:buNone/>
              <a:defRPr sz="1200"/>
            </a:lvl7pPr>
            <a:lvl8pPr lvl="7" algn="l" rtl="0">
              <a:spcBef>
                <a:spcPts val="0"/>
              </a:spcBef>
              <a:spcAft>
                <a:spcPts val="0"/>
              </a:spcAft>
              <a:buSzPts val="1200"/>
              <a:buNone/>
              <a:defRPr sz="1200"/>
            </a:lvl8pPr>
            <a:lvl9pPr lvl="8" algn="l" rtl="0">
              <a:spcBef>
                <a:spcPts val="0"/>
              </a:spcBef>
              <a:spcAft>
                <a:spcPts val="0"/>
              </a:spcAft>
              <a:buSzPts val="1200"/>
              <a:buNone/>
              <a:defRPr sz="1200"/>
            </a:lvl9pPr>
          </a:lstStyle>
          <a:p>
            <a:endParaRPr/>
          </a:p>
        </p:txBody>
      </p:sp>
      <p:sp>
        <p:nvSpPr>
          <p:cNvPr id="91" name="Google Shape;91;p20"/>
          <p:cNvSpPr txBox="1">
            <a:spLocks noGrp="1"/>
          </p:cNvSpPr>
          <p:nvPr>
            <p:ph type="body" idx="1"/>
          </p:nvPr>
        </p:nvSpPr>
        <p:spPr>
          <a:xfrm>
            <a:off x="457172" y="1203631"/>
            <a:ext cx="8228700" cy="29832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200"/>
              <a:buNone/>
              <a:defRPr sz="1200"/>
            </a:lvl1pPr>
            <a:lvl2pPr marL="914400" lvl="1" indent="-228600" algn="l" rtl="0">
              <a:spcBef>
                <a:spcPts val="0"/>
              </a:spcBef>
              <a:spcAft>
                <a:spcPts val="0"/>
              </a:spcAft>
              <a:buSzPts val="1200"/>
              <a:buNone/>
              <a:defRPr sz="1200"/>
            </a:lvl2pPr>
            <a:lvl3pPr marL="1371600" lvl="2" indent="-228600" algn="l" rtl="0">
              <a:spcBef>
                <a:spcPts val="0"/>
              </a:spcBef>
              <a:spcAft>
                <a:spcPts val="0"/>
              </a:spcAft>
              <a:buSzPts val="1200"/>
              <a:buNone/>
              <a:defRPr sz="1200"/>
            </a:lvl3pPr>
            <a:lvl4pPr marL="1828800" lvl="3" indent="-228600" algn="l" rtl="0">
              <a:spcBef>
                <a:spcPts val="0"/>
              </a:spcBef>
              <a:spcAft>
                <a:spcPts val="0"/>
              </a:spcAft>
              <a:buSzPts val="1200"/>
              <a:buNone/>
              <a:defRPr sz="1200"/>
            </a:lvl4pPr>
            <a:lvl5pPr marL="2286000" lvl="4" indent="-228600" algn="l" rtl="0">
              <a:spcBef>
                <a:spcPts val="0"/>
              </a:spcBef>
              <a:spcAft>
                <a:spcPts val="0"/>
              </a:spcAft>
              <a:buSzPts val="1200"/>
              <a:buNone/>
              <a:defRPr sz="1200"/>
            </a:lvl5pPr>
            <a:lvl6pPr marL="2743200" lvl="5" indent="-228600" algn="l" rtl="0">
              <a:spcBef>
                <a:spcPts val="0"/>
              </a:spcBef>
              <a:spcAft>
                <a:spcPts val="0"/>
              </a:spcAft>
              <a:buSzPts val="1200"/>
              <a:buNone/>
              <a:defRPr sz="1200"/>
            </a:lvl6pPr>
            <a:lvl7pPr marL="3200400" lvl="6" indent="-228600" algn="l" rtl="0">
              <a:spcBef>
                <a:spcPts val="0"/>
              </a:spcBef>
              <a:spcAft>
                <a:spcPts val="0"/>
              </a:spcAft>
              <a:buSzPts val="1200"/>
              <a:buNone/>
              <a:defRPr sz="1200"/>
            </a:lvl7pPr>
            <a:lvl8pPr marL="3657600" lvl="7" indent="-228600" algn="l" rtl="0">
              <a:spcBef>
                <a:spcPts val="0"/>
              </a:spcBef>
              <a:spcAft>
                <a:spcPts val="0"/>
              </a:spcAft>
              <a:buSzPts val="1200"/>
              <a:buNone/>
              <a:defRPr sz="1200"/>
            </a:lvl8pPr>
            <a:lvl9pPr marL="4114800" lvl="8" indent="-228600" algn="l" rtl="0">
              <a:spcBef>
                <a:spcPts val="0"/>
              </a:spcBef>
              <a:spcAft>
                <a:spcPts val="0"/>
              </a:spcAft>
              <a:buSzPts val="1200"/>
              <a:buNone/>
              <a:defRPr sz="1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2">
  <p:cSld name="Title, Content 2">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457172" y="205014"/>
            <a:ext cx="8228700" cy="858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200"/>
              <a:buNone/>
              <a:defRPr sz="1200"/>
            </a:lvl1pPr>
            <a:lvl2pPr lvl="1" algn="l" rtl="0">
              <a:spcBef>
                <a:spcPts val="0"/>
              </a:spcBef>
              <a:spcAft>
                <a:spcPts val="0"/>
              </a:spcAft>
              <a:buSzPts val="1200"/>
              <a:buNone/>
              <a:defRPr sz="1200"/>
            </a:lvl2pPr>
            <a:lvl3pPr lvl="2" algn="l" rtl="0">
              <a:spcBef>
                <a:spcPts val="0"/>
              </a:spcBef>
              <a:spcAft>
                <a:spcPts val="0"/>
              </a:spcAft>
              <a:buSzPts val="1200"/>
              <a:buNone/>
              <a:defRPr sz="1200"/>
            </a:lvl3pPr>
            <a:lvl4pPr lvl="3" algn="l" rtl="0">
              <a:spcBef>
                <a:spcPts val="0"/>
              </a:spcBef>
              <a:spcAft>
                <a:spcPts val="0"/>
              </a:spcAft>
              <a:buSzPts val="1200"/>
              <a:buNone/>
              <a:defRPr sz="1200"/>
            </a:lvl4pPr>
            <a:lvl5pPr lvl="4" algn="l" rtl="0">
              <a:spcBef>
                <a:spcPts val="0"/>
              </a:spcBef>
              <a:spcAft>
                <a:spcPts val="0"/>
              </a:spcAft>
              <a:buSzPts val="1200"/>
              <a:buNone/>
              <a:defRPr sz="1200"/>
            </a:lvl5pPr>
            <a:lvl6pPr lvl="5" algn="l" rtl="0">
              <a:spcBef>
                <a:spcPts val="0"/>
              </a:spcBef>
              <a:spcAft>
                <a:spcPts val="0"/>
              </a:spcAft>
              <a:buSzPts val="1200"/>
              <a:buNone/>
              <a:defRPr sz="1200"/>
            </a:lvl6pPr>
            <a:lvl7pPr lvl="6" algn="l" rtl="0">
              <a:spcBef>
                <a:spcPts val="0"/>
              </a:spcBef>
              <a:spcAft>
                <a:spcPts val="0"/>
              </a:spcAft>
              <a:buSzPts val="1200"/>
              <a:buNone/>
              <a:defRPr sz="1200"/>
            </a:lvl7pPr>
            <a:lvl8pPr lvl="7" algn="l" rtl="0">
              <a:spcBef>
                <a:spcPts val="0"/>
              </a:spcBef>
              <a:spcAft>
                <a:spcPts val="0"/>
              </a:spcAft>
              <a:buSzPts val="1200"/>
              <a:buNone/>
              <a:defRPr sz="1200"/>
            </a:lvl8pPr>
            <a:lvl9pPr lvl="8" algn="l" rtl="0">
              <a:spcBef>
                <a:spcPts val="0"/>
              </a:spcBef>
              <a:spcAft>
                <a:spcPts val="0"/>
              </a:spcAft>
              <a:buSzPts val="1200"/>
              <a:buNone/>
              <a:defRPr sz="1200"/>
            </a:lvl9pPr>
          </a:lstStyle>
          <a:p>
            <a:endParaRPr/>
          </a:p>
        </p:txBody>
      </p:sp>
      <p:sp>
        <p:nvSpPr>
          <p:cNvPr id="94" name="Google Shape;94;p21"/>
          <p:cNvSpPr txBox="1">
            <a:spLocks noGrp="1"/>
          </p:cNvSpPr>
          <p:nvPr>
            <p:ph type="body" idx="1"/>
          </p:nvPr>
        </p:nvSpPr>
        <p:spPr>
          <a:xfrm>
            <a:off x="457172" y="1203631"/>
            <a:ext cx="8228700" cy="29832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200"/>
              <a:buNone/>
              <a:defRPr sz="1200"/>
            </a:lvl1pPr>
            <a:lvl2pPr marL="914400" lvl="1" indent="-228600" algn="l" rtl="0">
              <a:spcBef>
                <a:spcPts val="0"/>
              </a:spcBef>
              <a:spcAft>
                <a:spcPts val="0"/>
              </a:spcAft>
              <a:buSzPts val="1200"/>
              <a:buNone/>
              <a:defRPr sz="1200"/>
            </a:lvl2pPr>
            <a:lvl3pPr marL="1371600" lvl="2" indent="-228600" algn="l" rtl="0">
              <a:spcBef>
                <a:spcPts val="0"/>
              </a:spcBef>
              <a:spcAft>
                <a:spcPts val="0"/>
              </a:spcAft>
              <a:buSzPts val="1200"/>
              <a:buNone/>
              <a:defRPr sz="1200"/>
            </a:lvl3pPr>
            <a:lvl4pPr marL="1828800" lvl="3" indent="-228600" algn="l" rtl="0">
              <a:spcBef>
                <a:spcPts val="0"/>
              </a:spcBef>
              <a:spcAft>
                <a:spcPts val="0"/>
              </a:spcAft>
              <a:buSzPts val="1200"/>
              <a:buNone/>
              <a:defRPr sz="1200"/>
            </a:lvl4pPr>
            <a:lvl5pPr marL="2286000" lvl="4" indent="-228600" algn="l" rtl="0">
              <a:spcBef>
                <a:spcPts val="0"/>
              </a:spcBef>
              <a:spcAft>
                <a:spcPts val="0"/>
              </a:spcAft>
              <a:buSzPts val="1200"/>
              <a:buNone/>
              <a:defRPr sz="1200"/>
            </a:lvl5pPr>
            <a:lvl6pPr marL="2743200" lvl="5" indent="-228600" algn="l" rtl="0">
              <a:spcBef>
                <a:spcPts val="0"/>
              </a:spcBef>
              <a:spcAft>
                <a:spcPts val="0"/>
              </a:spcAft>
              <a:buSzPts val="1200"/>
              <a:buNone/>
              <a:defRPr sz="1200"/>
            </a:lvl6pPr>
            <a:lvl7pPr marL="3200400" lvl="6" indent="-228600" algn="l" rtl="0">
              <a:spcBef>
                <a:spcPts val="0"/>
              </a:spcBef>
              <a:spcAft>
                <a:spcPts val="0"/>
              </a:spcAft>
              <a:buSzPts val="1200"/>
              <a:buNone/>
              <a:defRPr sz="1200"/>
            </a:lvl7pPr>
            <a:lvl8pPr marL="3657600" lvl="7" indent="-228600" algn="l" rtl="0">
              <a:spcBef>
                <a:spcPts val="0"/>
              </a:spcBef>
              <a:spcAft>
                <a:spcPts val="0"/>
              </a:spcAft>
              <a:buSzPts val="1200"/>
              <a:buNone/>
              <a:defRPr sz="1200"/>
            </a:lvl8pPr>
            <a:lvl9pPr marL="4114800" lvl="8" indent="-228600" algn="l" rtl="0">
              <a:spcBef>
                <a:spcPts val="0"/>
              </a:spcBef>
              <a:spcAft>
                <a:spcPts val="0"/>
              </a:spcAft>
              <a:buSzPts val="1200"/>
              <a:buNone/>
              <a:defRPr sz="1200"/>
            </a:lvl9pPr>
          </a:lstStyle>
          <a:p>
            <a:endParaRPr/>
          </a:p>
        </p:txBody>
      </p:sp>
    </p:spTree>
    <p:extLst>
      <p:ext uri="{BB962C8B-B14F-4D97-AF65-F5344CB8AC3E}">
        <p14:creationId xmlns:p14="http://schemas.microsoft.com/office/powerpoint/2010/main" val="34345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Layout personalizzato">
  <p:cSld name="1_Layout personalizzato">
    <p:spTree>
      <p:nvGrpSpPr>
        <p:cNvPr id="1" name="Shape 16"/>
        <p:cNvGrpSpPr/>
        <p:nvPr/>
      </p:nvGrpSpPr>
      <p:grpSpPr>
        <a:xfrm>
          <a:off x="0" y="0"/>
          <a:ext cx="0" cy="0"/>
          <a:chOff x="0" y="0"/>
          <a:chExt cx="0" cy="0"/>
        </a:xfrm>
      </p:grpSpPr>
      <p:sp>
        <p:nvSpPr>
          <p:cNvPr id="17" name="Google Shape;17;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 name="Google Shape;18;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 name="Google Shape;19;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it"/>
              <a:t>‹N›</a:t>
            </a:fld>
            <a:endParaRPr/>
          </a:p>
        </p:txBody>
      </p:sp>
      <p:sp>
        <p:nvSpPr>
          <p:cNvPr id="20" name="Google Shape;20;p3"/>
          <p:cNvSpPr txBox="1">
            <a:spLocks noGrp="1"/>
          </p:cNvSpPr>
          <p:nvPr>
            <p:ph type="title"/>
          </p:nvPr>
        </p:nvSpPr>
        <p:spPr>
          <a:xfrm>
            <a:off x="251520" y="137161"/>
            <a:ext cx="7290900" cy="868500"/>
          </a:xfrm>
          <a:prstGeom prst="rect">
            <a:avLst/>
          </a:prstGeom>
          <a:noFill/>
          <a:ln>
            <a:noFill/>
          </a:ln>
        </p:spPr>
        <p:txBody>
          <a:bodyPr spcFirstLastPara="1" wrap="square" lIns="68575" tIns="34275" rIns="68575" bIns="34275" anchor="ctr" anchorCtr="0">
            <a:normAutofit/>
          </a:bodyPr>
          <a:lstStyle>
            <a:lvl1pPr marR="0" lvl="0" algn="l" rtl="0">
              <a:spcBef>
                <a:spcPts val="0"/>
              </a:spcBef>
              <a:spcAft>
                <a:spcPts val="0"/>
              </a:spcAft>
              <a:buClr>
                <a:srgbClr val="D40000"/>
              </a:buClr>
              <a:buSzPts val="2400"/>
              <a:buFont typeface="Calibri"/>
              <a:buNone/>
              <a:defRPr sz="2400" b="1" i="0" u="none" strike="noStrike" cap="none">
                <a:solidFill>
                  <a:srgbClr val="D40000"/>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1" name="Google Shape;21;p3"/>
          <p:cNvSpPr txBox="1">
            <a:spLocks noGrp="1"/>
          </p:cNvSpPr>
          <p:nvPr>
            <p:ph type="body" idx="1"/>
          </p:nvPr>
        </p:nvSpPr>
        <p:spPr>
          <a:xfrm>
            <a:off x="251222" y="1167594"/>
            <a:ext cx="8479500" cy="3402000"/>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1pPr>
            <a:lvl2pPr marL="914400" marR="0" lvl="1" indent="-323850" algn="l" rtl="0">
              <a:spcBef>
                <a:spcPts val="500"/>
              </a:spcBef>
              <a:spcAft>
                <a:spcPts val="0"/>
              </a:spcAft>
              <a:buClr>
                <a:schemeClr val="dk2"/>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spcBef>
                <a:spcPts val="300"/>
              </a:spcBef>
              <a:spcAft>
                <a:spcPts val="0"/>
              </a:spcAft>
              <a:buClr>
                <a:schemeClr val="dk2"/>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300"/>
              </a:spcBef>
              <a:spcAft>
                <a:spcPts val="0"/>
              </a:spcAft>
              <a:buClr>
                <a:schemeClr val="dk2"/>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300"/>
              </a:spcBef>
              <a:spcAft>
                <a:spcPts val="0"/>
              </a:spcAft>
              <a:buClr>
                <a:schemeClr val="dk2"/>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04800" algn="l" rtl="0">
              <a:spcBef>
                <a:spcPts val="200"/>
              </a:spcBef>
              <a:spcAft>
                <a:spcPts val="0"/>
              </a:spcAft>
              <a:buClr>
                <a:schemeClr val="dk2"/>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200"/>
              </a:spcBef>
              <a:spcAft>
                <a:spcPts val="0"/>
              </a:spcAft>
              <a:buClr>
                <a:schemeClr val="dk2"/>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200"/>
              </a:spcBef>
              <a:spcAft>
                <a:spcPts val="0"/>
              </a:spcAft>
              <a:buClr>
                <a:schemeClr val="dk2"/>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200"/>
              </a:spcBef>
              <a:spcAft>
                <a:spcPts val="0"/>
              </a:spcAft>
              <a:buClr>
                <a:schemeClr val="dk2"/>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2_Layout personalizzato">
  <p:cSld name="2_Layout personalizzato">
    <p:spTree>
      <p:nvGrpSpPr>
        <p:cNvPr id="1" name="Shape 22"/>
        <p:cNvGrpSpPr/>
        <p:nvPr/>
      </p:nvGrpSpPr>
      <p:grpSpPr>
        <a:xfrm>
          <a:off x="0" y="0"/>
          <a:ext cx="0" cy="0"/>
          <a:chOff x="0" y="0"/>
          <a:chExt cx="0" cy="0"/>
        </a:xfrm>
      </p:grpSpPr>
      <p:sp>
        <p:nvSpPr>
          <p:cNvPr id="23" name="Google Shape;23;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it"/>
              <a:t>‹N›</a:t>
            </a:fld>
            <a:endParaRPr/>
          </a:p>
        </p:txBody>
      </p:sp>
      <p:sp>
        <p:nvSpPr>
          <p:cNvPr id="26" name="Google Shape;26;p4"/>
          <p:cNvSpPr/>
          <p:nvPr/>
        </p:nvSpPr>
        <p:spPr>
          <a:xfrm>
            <a:off x="9001124" y="3634740"/>
            <a:ext cx="142800" cy="1508700"/>
          </a:xfrm>
          <a:prstGeom prst="rect">
            <a:avLst/>
          </a:prstGeom>
          <a:solidFill>
            <a:srgbClr val="D4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 name="Google Shape;27;p4"/>
          <p:cNvSpPr/>
          <p:nvPr/>
        </p:nvSpPr>
        <p:spPr>
          <a:xfrm>
            <a:off x="9001124" y="0"/>
            <a:ext cx="142800" cy="3634800"/>
          </a:xfrm>
          <a:prstGeom prst="rect">
            <a:avLst/>
          </a:prstGeom>
          <a:solidFill>
            <a:srgbClr val="40404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 name="Google Shape;28;p4"/>
          <p:cNvSpPr txBox="1">
            <a:spLocks noGrp="1"/>
          </p:cNvSpPr>
          <p:nvPr>
            <p:ph type="title"/>
          </p:nvPr>
        </p:nvSpPr>
        <p:spPr>
          <a:xfrm>
            <a:off x="251520" y="137161"/>
            <a:ext cx="8424900" cy="868500"/>
          </a:xfrm>
          <a:prstGeom prst="rect">
            <a:avLst/>
          </a:prstGeom>
          <a:noFill/>
          <a:ln>
            <a:noFill/>
          </a:ln>
        </p:spPr>
        <p:txBody>
          <a:bodyPr spcFirstLastPara="1" wrap="square" lIns="68575" tIns="34275" rIns="68575" bIns="34275" anchor="ctr" anchorCtr="0">
            <a:normAutofit/>
          </a:bodyPr>
          <a:lstStyle>
            <a:lvl1pPr marR="0" lvl="0" algn="l" rtl="0">
              <a:spcBef>
                <a:spcPts val="0"/>
              </a:spcBef>
              <a:spcAft>
                <a:spcPts val="0"/>
              </a:spcAft>
              <a:buClr>
                <a:srgbClr val="D40000"/>
              </a:buClr>
              <a:buSzPts val="2400"/>
              <a:buFont typeface="Calibri"/>
              <a:buNone/>
              <a:defRPr sz="2400" b="1" i="0" u="none" strike="noStrike" cap="none">
                <a:solidFill>
                  <a:srgbClr val="D40000"/>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pic>
        <p:nvPicPr>
          <p:cNvPr id="29" name="Google Shape;29;p4"/>
          <p:cNvPicPr preferRelativeResize="0"/>
          <p:nvPr/>
        </p:nvPicPr>
        <p:blipFill rotWithShape="1">
          <a:blip r:embed="rId2">
            <a:alphaModFix/>
          </a:blip>
          <a:srcRect/>
          <a:stretch/>
        </p:blipFill>
        <p:spPr>
          <a:xfrm>
            <a:off x="7013834" y="76200"/>
            <a:ext cx="1911091" cy="5923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34"/>
        <p:cNvGrpSpPr/>
        <p:nvPr/>
      </p:nvGrpSpPr>
      <p:grpSpPr>
        <a:xfrm>
          <a:off x="0" y="0"/>
          <a:ext cx="0" cy="0"/>
          <a:chOff x="0" y="0"/>
          <a:chExt cx="0" cy="0"/>
        </a:xfrm>
      </p:grpSpPr>
      <p:sp>
        <p:nvSpPr>
          <p:cNvPr id="35" name="Google Shape;35;p6"/>
          <p:cNvSpPr txBox="1">
            <a:spLocks noGrp="1"/>
          </p:cNvSpPr>
          <p:nvPr>
            <p:ph type="ctrTitle"/>
          </p:nvPr>
        </p:nvSpPr>
        <p:spPr>
          <a:xfrm>
            <a:off x="373750" y="297162"/>
            <a:ext cx="8396499"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subTitle" idx="1"/>
          </p:nvPr>
        </p:nvSpPr>
        <p:spPr>
          <a:xfrm>
            <a:off x="415576" y="3046229"/>
            <a:ext cx="8312847" cy="5410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 name="Google Shape;38;p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 name="Google Shape;39;p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97856" y="499762"/>
            <a:ext cx="6170295"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EE6C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979612" y="2272462"/>
            <a:ext cx="8007350" cy="240220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4" name="Google Shape;44;p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 name="Google Shape;45;p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97856" y="499762"/>
            <a:ext cx="6170295"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EE6C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9" name="Google Shape;49;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 name="Google Shape;50;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297856" y="499762"/>
            <a:ext cx="6170295"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EE6C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9"/>
          <p:cNvSpPr txBox="1">
            <a:spLocks noGrp="1"/>
          </p:cNvSpPr>
          <p:nvPr>
            <p:ph type="body" idx="2"/>
          </p:nvPr>
        </p:nvSpPr>
        <p:spPr>
          <a:xfrm>
            <a:off x="5044233" y="1410940"/>
            <a:ext cx="4007484" cy="3225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300" b="0" i="0">
                <a:solidFill>
                  <a:srgbClr val="685D46"/>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6" name="Google Shape;56;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7" name="Google Shape;57;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172" y="205014"/>
            <a:ext cx="8228763" cy="8587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200"/>
              <a:buNone/>
              <a:defRPr sz="1200"/>
            </a:lvl1pPr>
            <a:lvl2pPr lvl="1" algn="l">
              <a:spcBef>
                <a:spcPts val="0"/>
              </a:spcBef>
              <a:spcAft>
                <a:spcPts val="0"/>
              </a:spcAft>
              <a:buSzPts val="1200"/>
              <a:buNone/>
              <a:defRPr sz="1200"/>
            </a:lvl2pPr>
            <a:lvl3pPr lvl="2" algn="l">
              <a:spcBef>
                <a:spcPts val="0"/>
              </a:spcBef>
              <a:spcAft>
                <a:spcPts val="0"/>
              </a:spcAft>
              <a:buSzPts val="1200"/>
              <a:buNone/>
              <a:defRPr sz="1200"/>
            </a:lvl3pPr>
            <a:lvl4pPr lvl="3" algn="l">
              <a:spcBef>
                <a:spcPts val="0"/>
              </a:spcBef>
              <a:spcAft>
                <a:spcPts val="0"/>
              </a:spcAft>
              <a:buSzPts val="1200"/>
              <a:buNone/>
              <a:defRPr sz="1200"/>
            </a:lvl4pPr>
            <a:lvl5pPr lvl="4" algn="l">
              <a:spcBef>
                <a:spcPts val="0"/>
              </a:spcBef>
              <a:spcAft>
                <a:spcPts val="0"/>
              </a:spcAft>
              <a:buSzPts val="1200"/>
              <a:buNone/>
              <a:defRPr sz="1200"/>
            </a:lvl5pPr>
            <a:lvl6pPr lvl="5" algn="l">
              <a:spcBef>
                <a:spcPts val="0"/>
              </a:spcBef>
              <a:spcAft>
                <a:spcPts val="0"/>
              </a:spcAft>
              <a:buSzPts val="1200"/>
              <a:buNone/>
              <a:defRPr sz="1200"/>
            </a:lvl6pPr>
            <a:lvl7pPr lvl="6" algn="l">
              <a:spcBef>
                <a:spcPts val="0"/>
              </a:spcBef>
              <a:spcAft>
                <a:spcPts val="0"/>
              </a:spcAft>
              <a:buSzPts val="1200"/>
              <a:buNone/>
              <a:defRPr sz="1200"/>
            </a:lvl7pPr>
            <a:lvl8pPr lvl="7" algn="l">
              <a:spcBef>
                <a:spcPts val="0"/>
              </a:spcBef>
              <a:spcAft>
                <a:spcPts val="0"/>
              </a:spcAft>
              <a:buSzPts val="1200"/>
              <a:buNone/>
              <a:defRPr sz="1200"/>
            </a:lvl8pPr>
            <a:lvl9pPr lvl="8" algn="l">
              <a:spcBef>
                <a:spcPts val="0"/>
              </a:spcBef>
              <a:spcAft>
                <a:spcPts val="0"/>
              </a:spcAft>
              <a:buSzPts val="1200"/>
              <a:buNone/>
              <a:defRPr sz="1200"/>
            </a:lvl9pPr>
          </a:lstStyle>
          <a:p>
            <a:endParaRPr/>
          </a:p>
        </p:txBody>
      </p:sp>
      <p:sp>
        <p:nvSpPr>
          <p:cNvPr id="60" name="Google Shape;60;p10"/>
          <p:cNvSpPr txBox="1">
            <a:spLocks noGrp="1"/>
          </p:cNvSpPr>
          <p:nvPr>
            <p:ph type="subTitle" idx="1"/>
          </p:nvPr>
        </p:nvSpPr>
        <p:spPr>
          <a:xfrm>
            <a:off x="457172" y="1203631"/>
            <a:ext cx="8228763" cy="2983113"/>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200"/>
              <a:buNone/>
              <a:defRPr sz="1200"/>
            </a:lvl1pPr>
            <a:lvl2pPr lvl="1" algn="l">
              <a:spcBef>
                <a:spcPts val="0"/>
              </a:spcBef>
              <a:spcAft>
                <a:spcPts val="0"/>
              </a:spcAft>
              <a:buSzPts val="1200"/>
              <a:buNone/>
              <a:defRPr sz="1200"/>
            </a:lvl2pPr>
            <a:lvl3pPr lvl="2" algn="l">
              <a:spcBef>
                <a:spcPts val="0"/>
              </a:spcBef>
              <a:spcAft>
                <a:spcPts val="0"/>
              </a:spcAft>
              <a:buSzPts val="1200"/>
              <a:buNone/>
              <a:defRPr sz="1200"/>
            </a:lvl3pPr>
            <a:lvl4pPr lvl="3" algn="l">
              <a:spcBef>
                <a:spcPts val="0"/>
              </a:spcBef>
              <a:spcAft>
                <a:spcPts val="0"/>
              </a:spcAft>
              <a:buSzPts val="1200"/>
              <a:buNone/>
              <a:defRPr sz="1200"/>
            </a:lvl4pPr>
            <a:lvl5pPr lvl="4" algn="l">
              <a:spcBef>
                <a:spcPts val="0"/>
              </a:spcBef>
              <a:spcAft>
                <a:spcPts val="0"/>
              </a:spcAft>
              <a:buSzPts val="1200"/>
              <a:buNone/>
              <a:defRPr sz="1200"/>
            </a:lvl5pPr>
            <a:lvl6pPr lvl="5" algn="l">
              <a:spcBef>
                <a:spcPts val="0"/>
              </a:spcBef>
              <a:spcAft>
                <a:spcPts val="0"/>
              </a:spcAft>
              <a:buSzPts val="1200"/>
              <a:buNone/>
              <a:defRPr sz="1200"/>
            </a:lvl6pPr>
            <a:lvl7pPr lvl="6" algn="l">
              <a:spcBef>
                <a:spcPts val="0"/>
              </a:spcBef>
              <a:spcAft>
                <a:spcPts val="0"/>
              </a:spcAft>
              <a:buSzPts val="1200"/>
              <a:buNone/>
              <a:defRPr sz="1200"/>
            </a:lvl7pPr>
            <a:lvl8pPr lvl="7" algn="l">
              <a:spcBef>
                <a:spcPts val="0"/>
              </a:spcBef>
              <a:spcAft>
                <a:spcPts val="0"/>
              </a:spcAft>
              <a:buSzPts val="1200"/>
              <a:buNone/>
              <a:defRPr sz="1200"/>
            </a:lvl8pPr>
            <a:lvl9pPr lvl="8" algn="l">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p:cSld name="OBJECT_1">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57172" y="205014"/>
            <a:ext cx="8228763" cy="8587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200"/>
              <a:buNone/>
              <a:defRPr sz="1200"/>
            </a:lvl1pPr>
            <a:lvl2pPr lvl="1" algn="l">
              <a:spcBef>
                <a:spcPts val="0"/>
              </a:spcBef>
              <a:spcAft>
                <a:spcPts val="0"/>
              </a:spcAft>
              <a:buSzPts val="1200"/>
              <a:buNone/>
              <a:defRPr sz="1200"/>
            </a:lvl2pPr>
            <a:lvl3pPr lvl="2" algn="l">
              <a:spcBef>
                <a:spcPts val="0"/>
              </a:spcBef>
              <a:spcAft>
                <a:spcPts val="0"/>
              </a:spcAft>
              <a:buSzPts val="1200"/>
              <a:buNone/>
              <a:defRPr sz="1200"/>
            </a:lvl3pPr>
            <a:lvl4pPr lvl="3" algn="l">
              <a:spcBef>
                <a:spcPts val="0"/>
              </a:spcBef>
              <a:spcAft>
                <a:spcPts val="0"/>
              </a:spcAft>
              <a:buSzPts val="1200"/>
              <a:buNone/>
              <a:defRPr sz="1200"/>
            </a:lvl4pPr>
            <a:lvl5pPr lvl="4" algn="l">
              <a:spcBef>
                <a:spcPts val="0"/>
              </a:spcBef>
              <a:spcAft>
                <a:spcPts val="0"/>
              </a:spcAft>
              <a:buSzPts val="1200"/>
              <a:buNone/>
              <a:defRPr sz="1200"/>
            </a:lvl5pPr>
            <a:lvl6pPr lvl="5" algn="l">
              <a:spcBef>
                <a:spcPts val="0"/>
              </a:spcBef>
              <a:spcAft>
                <a:spcPts val="0"/>
              </a:spcAft>
              <a:buSzPts val="1200"/>
              <a:buNone/>
              <a:defRPr sz="1200"/>
            </a:lvl6pPr>
            <a:lvl7pPr lvl="6" algn="l">
              <a:spcBef>
                <a:spcPts val="0"/>
              </a:spcBef>
              <a:spcAft>
                <a:spcPts val="0"/>
              </a:spcAft>
              <a:buSzPts val="1200"/>
              <a:buNone/>
              <a:defRPr sz="1200"/>
            </a:lvl7pPr>
            <a:lvl8pPr lvl="7" algn="l">
              <a:spcBef>
                <a:spcPts val="0"/>
              </a:spcBef>
              <a:spcAft>
                <a:spcPts val="0"/>
              </a:spcAft>
              <a:buSzPts val="1200"/>
              <a:buNone/>
              <a:defRPr sz="1200"/>
            </a:lvl8pPr>
            <a:lvl9pPr lvl="8" algn="l">
              <a:spcBef>
                <a:spcPts val="0"/>
              </a:spcBef>
              <a:spcAft>
                <a:spcPts val="0"/>
              </a:spcAft>
              <a:buSzPts val="1200"/>
              <a:buNone/>
              <a:defRPr sz="1200"/>
            </a:lvl9pPr>
          </a:lstStyle>
          <a:p>
            <a:endParaRPr/>
          </a:p>
        </p:txBody>
      </p:sp>
      <p:sp>
        <p:nvSpPr>
          <p:cNvPr id="63" name="Google Shape;63;p11"/>
          <p:cNvSpPr txBox="1">
            <a:spLocks noGrp="1"/>
          </p:cNvSpPr>
          <p:nvPr>
            <p:ph type="body" idx="1"/>
          </p:nvPr>
        </p:nvSpPr>
        <p:spPr>
          <a:xfrm>
            <a:off x="457172" y="1203631"/>
            <a:ext cx="8228763" cy="2983113"/>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200"/>
              <a:buNone/>
              <a:defRPr sz="1200"/>
            </a:lvl1pPr>
            <a:lvl2pPr marL="914400" lvl="1" indent="-228600" algn="l">
              <a:spcBef>
                <a:spcPts val="0"/>
              </a:spcBef>
              <a:spcAft>
                <a:spcPts val="0"/>
              </a:spcAft>
              <a:buSzPts val="1200"/>
              <a:buNone/>
              <a:defRPr sz="1200"/>
            </a:lvl2pPr>
            <a:lvl3pPr marL="1371600" lvl="2" indent="-228600" algn="l">
              <a:spcBef>
                <a:spcPts val="0"/>
              </a:spcBef>
              <a:spcAft>
                <a:spcPts val="0"/>
              </a:spcAft>
              <a:buSzPts val="1200"/>
              <a:buNone/>
              <a:defRPr sz="1200"/>
            </a:lvl3pPr>
            <a:lvl4pPr marL="1828800" lvl="3" indent="-228600" algn="l">
              <a:spcBef>
                <a:spcPts val="0"/>
              </a:spcBef>
              <a:spcAft>
                <a:spcPts val="0"/>
              </a:spcAft>
              <a:buSzPts val="1200"/>
              <a:buNone/>
              <a:defRPr sz="1200"/>
            </a:lvl4pPr>
            <a:lvl5pPr marL="2286000" lvl="4" indent="-228600" algn="l">
              <a:spcBef>
                <a:spcPts val="0"/>
              </a:spcBef>
              <a:spcAft>
                <a:spcPts val="0"/>
              </a:spcAft>
              <a:buSzPts val="1200"/>
              <a:buNone/>
              <a:defRPr sz="1200"/>
            </a:lvl5pPr>
            <a:lvl6pPr marL="2743200" lvl="5" indent="-228600" algn="l">
              <a:spcBef>
                <a:spcPts val="0"/>
              </a:spcBef>
              <a:spcAft>
                <a:spcPts val="0"/>
              </a:spcAft>
              <a:buSzPts val="1200"/>
              <a:buNone/>
              <a:defRPr sz="1200"/>
            </a:lvl6pPr>
            <a:lvl7pPr marL="3200400" lvl="6" indent="-228600" algn="l">
              <a:spcBef>
                <a:spcPts val="0"/>
              </a:spcBef>
              <a:spcAft>
                <a:spcPts val="0"/>
              </a:spcAft>
              <a:buSzPts val="1200"/>
              <a:buNone/>
              <a:defRPr sz="1200"/>
            </a:lvl7pPr>
            <a:lvl8pPr marL="3657600" lvl="7" indent="-228600" algn="l">
              <a:spcBef>
                <a:spcPts val="0"/>
              </a:spcBef>
              <a:spcAft>
                <a:spcPts val="0"/>
              </a:spcAft>
              <a:buSzPts val="1200"/>
              <a:buNone/>
              <a:defRPr sz="1200"/>
            </a:lvl8pPr>
            <a:lvl9pPr marL="4114800" lvl="8" indent="-228600" algn="l">
              <a:spcBef>
                <a:spcPts val="0"/>
              </a:spcBef>
              <a:spcAft>
                <a:spcPts val="0"/>
              </a:spcAft>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001124" y="2026"/>
            <a:ext cx="142800" cy="1028700"/>
          </a:xfrm>
          <a:prstGeom prst="rect">
            <a:avLst/>
          </a:prstGeom>
          <a:solidFill>
            <a:srgbClr val="D4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 name="Google Shape;7;p1"/>
          <p:cNvSpPr/>
          <p:nvPr/>
        </p:nvSpPr>
        <p:spPr>
          <a:xfrm>
            <a:off x="9001124" y="1028700"/>
            <a:ext cx="142800" cy="4114800"/>
          </a:xfrm>
          <a:prstGeom prst="rect">
            <a:avLst/>
          </a:prstGeom>
          <a:solidFill>
            <a:srgbClr val="3F3F3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9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9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9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9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9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9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9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9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‹N›</a:t>
            </a:fld>
            <a:endParaRPr/>
          </a:p>
        </p:txBody>
      </p:sp>
      <p:pic>
        <p:nvPicPr>
          <p:cNvPr id="11" name="Google Shape;11;p1"/>
          <p:cNvPicPr preferRelativeResize="0"/>
          <p:nvPr/>
        </p:nvPicPr>
        <p:blipFill rotWithShape="1">
          <a:blip r:embed="rId21">
            <a:alphaModFix/>
          </a:blip>
          <a:srcRect/>
          <a:stretch/>
        </p:blipFill>
        <p:spPr>
          <a:xfrm>
            <a:off x="6728550" y="99776"/>
            <a:ext cx="2196375" cy="680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143508" y="3867894"/>
            <a:ext cx="5994600" cy="10260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it" dirty="0"/>
              <a:t>MACHINE LEARNING</a:t>
            </a:r>
            <a:endParaRPr dirty="0"/>
          </a:p>
          <a:p>
            <a:pPr marL="457200" lvl="0" indent="-381000" algn="ctr" rtl="0">
              <a:spcBef>
                <a:spcPts val="0"/>
              </a:spcBef>
              <a:spcAft>
                <a:spcPts val="0"/>
              </a:spcAft>
              <a:buSzPts val="2400"/>
              <a:buChar char="-"/>
            </a:pPr>
            <a:r>
              <a:rPr lang="it" dirty="0"/>
              <a:t>Feature Selection e Regolarizzazione -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25"/>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dirty="0">
                <a:solidFill>
                  <a:srgbClr val="D40000"/>
                </a:solidFill>
                <a:latin typeface="Calibri"/>
                <a:ea typeface="Calibri"/>
                <a:cs typeface="Calibri"/>
                <a:sym typeface="Calibri"/>
              </a:rPr>
              <a:t>Overfitting e </a:t>
            </a:r>
            <a:r>
              <a:rPr lang="it-IT" sz="2400" b="1" dirty="0">
                <a:solidFill>
                  <a:srgbClr val="D40000"/>
                </a:solidFill>
                <a:latin typeface="Calibri"/>
                <a:ea typeface="Calibri"/>
                <a:cs typeface="Calibri"/>
                <a:sym typeface="Calibri"/>
              </a:rPr>
              <a:t>Rasoio di Occam</a:t>
            </a:r>
            <a:endParaRPr sz="2400" b="1" dirty="0">
              <a:solidFill>
                <a:srgbClr val="D40000"/>
              </a:solidFill>
              <a:latin typeface="Calibri"/>
              <a:ea typeface="Calibri"/>
              <a:cs typeface="Calibri"/>
              <a:sym typeface="Calibri"/>
            </a:endParaRPr>
          </a:p>
        </p:txBody>
      </p:sp>
      <p:sp>
        <p:nvSpPr>
          <p:cNvPr id="126" name="Google Shape;126;p25"/>
          <p:cNvSpPr txBox="1"/>
          <p:nvPr/>
        </p:nvSpPr>
        <p:spPr>
          <a:xfrm>
            <a:off x="158833" y="3309200"/>
            <a:ext cx="8933734" cy="1261854"/>
          </a:xfrm>
          <a:prstGeom prst="rect">
            <a:avLst/>
          </a:prstGeom>
          <a:noFill/>
          <a:ln>
            <a:noFill/>
          </a:ln>
        </p:spPr>
        <p:txBody>
          <a:bodyPr spcFirstLastPara="1" wrap="square" lIns="91425" tIns="91425" rIns="91425" bIns="91425" anchor="t" anchorCtr="0">
            <a:spAutoFit/>
          </a:bodyPr>
          <a:lstStyle/>
          <a:p>
            <a:pPr lvl="0"/>
            <a:r>
              <a:rPr lang="it-IT" dirty="0">
                <a:latin typeface="Calibri"/>
                <a:ea typeface="Calibri"/>
                <a:cs typeface="Calibri"/>
                <a:sym typeface="Calibri"/>
              </a:rPr>
              <a:t>Ora nelle figure ho aggiunto dei punti (neri) che rappresentano i dati a </a:t>
            </a:r>
            <a:r>
              <a:rPr lang="it-IT" dirty="0" err="1">
                <a:latin typeface="Calibri"/>
                <a:ea typeface="Calibri"/>
                <a:cs typeface="Calibri"/>
                <a:sym typeface="Calibri"/>
              </a:rPr>
              <a:t>inference</a:t>
            </a:r>
            <a:r>
              <a:rPr lang="it-IT" dirty="0">
                <a:latin typeface="Calibri"/>
                <a:ea typeface="Calibri"/>
                <a:cs typeface="Calibri"/>
                <a:sym typeface="Calibri"/>
              </a:rPr>
              <a:t> time</a:t>
            </a:r>
          </a:p>
          <a:p>
            <a:pPr lvl="0"/>
            <a:r>
              <a:rPr lang="it-IT" dirty="0">
                <a:latin typeface="Calibri"/>
                <a:ea typeface="Calibri"/>
                <a:cs typeface="Calibri"/>
                <a:sym typeface="Calibri"/>
              </a:rPr>
              <a:t>L’intuito (e Occam…) ci dice che è più probabile che i dati a </a:t>
            </a:r>
            <a:r>
              <a:rPr lang="it-IT" dirty="0" err="1">
                <a:latin typeface="Calibri"/>
                <a:ea typeface="Calibri"/>
                <a:cs typeface="Calibri"/>
                <a:sym typeface="Calibri"/>
              </a:rPr>
              <a:t>inference</a:t>
            </a:r>
            <a:r>
              <a:rPr lang="it-IT" dirty="0">
                <a:latin typeface="Calibri"/>
                <a:ea typeface="Calibri"/>
                <a:cs typeface="Calibri"/>
                <a:sym typeface="Calibri"/>
              </a:rPr>
              <a:t> time seguano il profilo del modello 4, così come, infatti, li ho disegnati in quest’esempio</a:t>
            </a:r>
          </a:p>
          <a:p>
            <a:pPr lvl="0"/>
            <a:r>
              <a:rPr lang="it-IT" dirty="0">
                <a:latin typeface="Calibri"/>
                <a:ea typeface="Calibri"/>
                <a:cs typeface="Calibri"/>
                <a:sym typeface="Calibri"/>
              </a:rPr>
              <a:t>In tal caso il modello 4 sarà quello che farà meno errori (= generalizzerà meglio), sia rispetto al modello 1 (che ha fatto </a:t>
            </a:r>
            <a:r>
              <a:rPr lang="it-IT" dirty="0" err="1">
                <a:latin typeface="Calibri"/>
                <a:ea typeface="Calibri"/>
                <a:cs typeface="Calibri"/>
                <a:sym typeface="Calibri"/>
              </a:rPr>
              <a:t>underfitting</a:t>
            </a:r>
            <a:r>
              <a:rPr lang="it-IT" dirty="0">
                <a:latin typeface="Calibri"/>
                <a:ea typeface="Calibri"/>
                <a:cs typeface="Calibri"/>
                <a:sym typeface="Calibri"/>
              </a:rPr>
              <a:t>), ma anche rispetto al modello 15 (</a:t>
            </a:r>
            <a:r>
              <a:rPr lang="it-IT" dirty="0" err="1">
                <a:latin typeface="Calibri"/>
                <a:ea typeface="Calibri"/>
                <a:cs typeface="Calibri"/>
                <a:sym typeface="Calibri"/>
              </a:rPr>
              <a:t>overfitting</a:t>
            </a:r>
            <a:r>
              <a:rPr lang="it-IT" dirty="0">
                <a:latin typeface="Calibri"/>
                <a:ea typeface="Calibri"/>
                <a:cs typeface="Calibri"/>
                <a:sym typeface="Calibri"/>
              </a:rPr>
              <a:t>)</a:t>
            </a:r>
          </a:p>
        </p:txBody>
      </p:sp>
      <p:pic>
        <p:nvPicPr>
          <p:cNvPr id="9" name="Immagine 8">
            <a:extLst>
              <a:ext uri="{FF2B5EF4-FFF2-40B4-BE49-F238E27FC236}">
                <a16:creationId xmlns:a16="http://schemas.microsoft.com/office/drawing/2014/main" id="{14A34223-1731-276F-FF50-E37F61CDE894}"/>
              </a:ext>
            </a:extLst>
          </p:cNvPr>
          <p:cNvPicPr>
            <a:picLocks noChangeAspect="1"/>
          </p:cNvPicPr>
          <p:nvPr/>
        </p:nvPicPr>
        <p:blipFill>
          <a:blip r:embed="rId3"/>
          <a:stretch>
            <a:fillRect/>
          </a:stretch>
        </p:blipFill>
        <p:spPr>
          <a:xfrm>
            <a:off x="1877292" y="1108367"/>
            <a:ext cx="4682835" cy="2192716"/>
          </a:xfrm>
          <a:prstGeom prst="rect">
            <a:avLst/>
          </a:prstGeom>
        </p:spPr>
      </p:pic>
    </p:spTree>
    <p:extLst>
      <p:ext uri="{BB962C8B-B14F-4D97-AF65-F5344CB8AC3E}">
        <p14:creationId xmlns:p14="http://schemas.microsoft.com/office/powerpoint/2010/main" val="172128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25"/>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dirty="0">
                <a:solidFill>
                  <a:srgbClr val="D40000"/>
                </a:solidFill>
                <a:latin typeface="Calibri"/>
                <a:ea typeface="Calibri"/>
                <a:cs typeface="Calibri"/>
                <a:sym typeface="Calibri"/>
              </a:rPr>
              <a:t>Underfitting e Overfitting</a:t>
            </a:r>
            <a:endParaRPr sz="2400" b="1" dirty="0">
              <a:solidFill>
                <a:srgbClr val="D40000"/>
              </a:solidFill>
              <a:latin typeface="Calibri"/>
              <a:ea typeface="Calibri"/>
              <a:cs typeface="Calibri"/>
              <a:sym typeface="Calibri"/>
            </a:endParaRPr>
          </a:p>
        </p:txBody>
      </p:sp>
      <p:pic>
        <p:nvPicPr>
          <p:cNvPr id="5" name="Immagine 4">
            <a:extLst>
              <a:ext uri="{FF2B5EF4-FFF2-40B4-BE49-F238E27FC236}">
                <a16:creationId xmlns:a16="http://schemas.microsoft.com/office/drawing/2014/main" id="{7D2F6131-29D3-404D-9E16-029C1F5CBB07}"/>
              </a:ext>
            </a:extLst>
          </p:cNvPr>
          <p:cNvPicPr>
            <a:picLocks noChangeAspect="1"/>
          </p:cNvPicPr>
          <p:nvPr/>
        </p:nvPicPr>
        <p:blipFill>
          <a:blip r:embed="rId3"/>
          <a:stretch>
            <a:fillRect/>
          </a:stretch>
        </p:blipFill>
        <p:spPr>
          <a:xfrm>
            <a:off x="950119" y="1140749"/>
            <a:ext cx="6643687" cy="2862001"/>
          </a:xfrm>
          <a:prstGeom prst="rect">
            <a:avLst/>
          </a:prstGeom>
        </p:spPr>
      </p:pic>
    </p:spTree>
    <p:extLst>
      <p:ext uri="{BB962C8B-B14F-4D97-AF65-F5344CB8AC3E}">
        <p14:creationId xmlns:p14="http://schemas.microsoft.com/office/powerpoint/2010/main" val="166981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251520" y="928255"/>
            <a:ext cx="8317516" cy="33874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dirty="0">
                <a:latin typeface="Calibri"/>
                <a:ea typeface="Calibri"/>
                <a:cs typeface="Calibri"/>
                <a:sym typeface="Calibri"/>
              </a:rPr>
              <a:t>Come </a:t>
            </a:r>
            <a:r>
              <a:rPr lang="en-GB" sz="1600" dirty="0" err="1">
                <a:latin typeface="Calibri"/>
                <a:ea typeface="Calibri"/>
                <a:cs typeface="Calibri"/>
                <a:sym typeface="Calibri"/>
              </a:rPr>
              <a:t>faccio</a:t>
            </a:r>
            <a:r>
              <a:rPr lang="en-GB" sz="1600" dirty="0">
                <a:latin typeface="Calibri"/>
                <a:ea typeface="Calibri"/>
                <a:cs typeface="Calibri"/>
                <a:sym typeface="Calibri"/>
              </a:rPr>
              <a:t> a </a:t>
            </a:r>
            <a:r>
              <a:rPr lang="en-GB" sz="1600" dirty="0" err="1">
                <a:latin typeface="Calibri"/>
                <a:ea typeface="Calibri"/>
                <a:cs typeface="Calibri"/>
                <a:sym typeface="Calibri"/>
              </a:rPr>
              <a:t>scegliere</a:t>
            </a:r>
            <a:r>
              <a:rPr lang="en-GB" sz="1600" dirty="0">
                <a:latin typeface="Calibri"/>
                <a:ea typeface="Calibri"/>
                <a:cs typeface="Calibri"/>
                <a:sym typeface="Calibri"/>
              </a:rPr>
              <a:t> il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dirty="0" err="1">
                <a:latin typeface="Calibri"/>
                <a:ea typeface="Calibri"/>
                <a:cs typeface="Calibri"/>
                <a:sym typeface="Calibri"/>
              </a:rPr>
              <a:t>ovvero</a:t>
            </a:r>
            <a:r>
              <a:rPr lang="en-GB" sz="1600" i="1" dirty="0">
                <a:latin typeface="Calibri"/>
                <a:ea typeface="Calibri"/>
                <a:cs typeface="Calibri"/>
                <a:sym typeface="Calibri"/>
              </a:rPr>
              <a:t>, la </a:t>
            </a:r>
            <a:r>
              <a:rPr lang="en-GB" sz="1600" i="1" dirty="0" err="1">
                <a:latin typeface="Calibri"/>
                <a:ea typeface="Calibri"/>
                <a:cs typeface="Calibri"/>
                <a:sym typeface="Calibri"/>
              </a:rPr>
              <a:t>classe</a:t>
            </a:r>
            <a:r>
              <a:rPr lang="en-GB" sz="1600" i="1" dirty="0">
                <a:latin typeface="Calibri"/>
                <a:ea typeface="Calibri"/>
                <a:cs typeface="Calibri"/>
                <a:sym typeface="Calibri"/>
              </a:rPr>
              <a:t> di </a:t>
            </a:r>
            <a:r>
              <a:rPr lang="en-GB" sz="1600" i="1" dirty="0" err="1">
                <a:latin typeface="Calibri"/>
                <a:ea typeface="Calibri"/>
                <a:cs typeface="Calibri"/>
                <a:sym typeface="Calibri"/>
              </a:rPr>
              <a:t>modelli</a:t>
            </a:r>
            <a:r>
              <a:rPr lang="en-GB" sz="1600" dirty="0">
                <a:latin typeface="Calibri"/>
                <a:ea typeface="Calibri"/>
                <a:cs typeface="Calibri"/>
                <a:sym typeface="Calibri"/>
              </a:rPr>
              <a:t>) giusto?</a:t>
            </a:r>
          </a:p>
          <a:p>
            <a:pPr marL="0" lvl="0" indent="0" algn="l" rtl="0">
              <a:spcBef>
                <a:spcPts val="0"/>
              </a:spcBef>
              <a:spcAft>
                <a:spcPts val="0"/>
              </a:spcAft>
              <a:buClr>
                <a:schemeClr val="dk1"/>
              </a:buClr>
              <a:buSzPts val="1100"/>
              <a:buFont typeface="Arial"/>
              <a:buNone/>
            </a:pPr>
            <a:r>
              <a:rPr lang="en-GB" sz="1600" dirty="0" err="1">
                <a:latin typeface="Calibri"/>
                <a:ea typeface="Calibri"/>
                <a:cs typeface="Calibri"/>
                <a:sym typeface="Calibri"/>
              </a:rPr>
              <a:t>Purtroppo</a:t>
            </a:r>
            <a:r>
              <a:rPr lang="en-GB" sz="1600" dirty="0">
                <a:latin typeface="Calibri"/>
                <a:ea typeface="Calibri"/>
                <a:cs typeface="Calibri"/>
                <a:sym typeface="Calibri"/>
              </a:rPr>
              <a:t> non </a:t>
            </a:r>
            <a:r>
              <a:rPr lang="en-GB" sz="1600" dirty="0" err="1">
                <a:latin typeface="Calibri"/>
                <a:ea typeface="Calibri"/>
                <a:cs typeface="Calibri"/>
                <a:sym typeface="Calibri"/>
              </a:rPr>
              <a:t>esiste</a:t>
            </a:r>
            <a:r>
              <a:rPr lang="en-GB" sz="1600" dirty="0">
                <a:latin typeface="Calibri"/>
                <a:ea typeface="Calibri"/>
                <a:cs typeface="Calibri"/>
                <a:sym typeface="Calibri"/>
              </a:rPr>
              <a:t> </a:t>
            </a:r>
            <a:r>
              <a:rPr lang="en-GB" sz="1600" dirty="0" err="1">
                <a:latin typeface="Calibri"/>
                <a:ea typeface="Calibri"/>
                <a:cs typeface="Calibri"/>
                <a:sym typeface="Calibri"/>
              </a:rPr>
              <a:t>una</a:t>
            </a:r>
            <a:r>
              <a:rPr lang="en-GB" sz="1600" dirty="0">
                <a:latin typeface="Calibri"/>
                <a:ea typeface="Calibri"/>
                <a:cs typeface="Calibri"/>
                <a:sym typeface="Calibri"/>
              </a:rPr>
              <a:t> </a:t>
            </a:r>
            <a:r>
              <a:rPr lang="en-GB" sz="1600" dirty="0" err="1">
                <a:latin typeface="Calibri"/>
                <a:ea typeface="Calibri"/>
                <a:cs typeface="Calibri"/>
                <a:sym typeface="Calibri"/>
              </a:rPr>
              <a:t>regola</a:t>
            </a:r>
            <a:r>
              <a:rPr lang="en-GB" sz="1600" dirty="0">
                <a:latin typeface="Calibri"/>
                <a:ea typeface="Calibri"/>
                <a:cs typeface="Calibri"/>
                <a:sym typeface="Calibri"/>
              </a:rPr>
              <a:t> </a:t>
            </a:r>
            <a:r>
              <a:rPr lang="en-GB" sz="1600" dirty="0" err="1">
                <a:latin typeface="Calibri"/>
                <a:ea typeface="Calibri"/>
                <a:cs typeface="Calibri"/>
                <a:sym typeface="Calibri"/>
              </a:rPr>
              <a:t>generale</a:t>
            </a:r>
            <a:r>
              <a:rPr lang="en-GB" sz="1600" dirty="0">
                <a:latin typeface="Calibri"/>
                <a:ea typeface="Calibri"/>
                <a:cs typeface="Calibri"/>
                <a:sym typeface="Calibri"/>
              </a:rPr>
              <a:t>, e </a:t>
            </a:r>
            <a:r>
              <a:rPr lang="en-GB" sz="1600" dirty="0" err="1">
                <a:latin typeface="Calibri"/>
                <a:ea typeface="Calibri"/>
                <a:cs typeface="Calibri"/>
                <a:sym typeface="Calibri"/>
              </a:rPr>
              <a:t>questo</a:t>
            </a:r>
            <a:r>
              <a:rPr lang="en-GB" sz="1600" dirty="0">
                <a:latin typeface="Calibri"/>
                <a:ea typeface="Calibri"/>
                <a:cs typeface="Calibri"/>
                <a:sym typeface="Calibri"/>
              </a:rPr>
              <a:t> è un </a:t>
            </a:r>
            <a:r>
              <a:rPr lang="en-GB" sz="1600" dirty="0" err="1">
                <a:latin typeface="Calibri"/>
                <a:ea typeface="Calibri"/>
                <a:cs typeface="Calibri"/>
                <a:sym typeface="Calibri"/>
              </a:rPr>
              <a:t>pò</a:t>
            </a:r>
            <a:r>
              <a:rPr lang="en-GB" sz="1600" dirty="0">
                <a:latin typeface="Calibri"/>
                <a:ea typeface="Calibri"/>
                <a:cs typeface="Calibri"/>
                <a:sym typeface="Calibri"/>
              </a:rPr>
              <a:t> il </a:t>
            </a:r>
            <a:r>
              <a:rPr lang="en-GB" sz="1600" dirty="0" err="1">
                <a:latin typeface="Calibri"/>
                <a:ea typeface="Calibri"/>
                <a:cs typeface="Calibri"/>
                <a:sym typeface="Calibri"/>
              </a:rPr>
              <a:t>tallone</a:t>
            </a:r>
            <a:r>
              <a:rPr lang="en-GB" sz="1600" dirty="0">
                <a:latin typeface="Calibri"/>
                <a:ea typeface="Calibri"/>
                <a:cs typeface="Calibri"/>
                <a:sym typeface="Calibri"/>
              </a:rPr>
              <a:t> di Achille del ML</a:t>
            </a:r>
          </a:p>
          <a:p>
            <a:pPr marL="0" lvl="0" indent="0" algn="l" rtl="0">
              <a:spcBef>
                <a:spcPts val="0"/>
              </a:spcBef>
              <a:spcAft>
                <a:spcPts val="0"/>
              </a:spcAft>
              <a:buClr>
                <a:schemeClr val="dk1"/>
              </a:buClr>
              <a:buSzPts val="1100"/>
              <a:buFont typeface="Arial"/>
              <a:buNone/>
            </a:pPr>
            <a:r>
              <a:rPr lang="en-GB" sz="1600" dirty="0" err="1">
                <a:latin typeface="Calibri"/>
                <a:ea typeface="Calibri"/>
                <a:cs typeface="Calibri"/>
                <a:sym typeface="Calibri"/>
              </a:rPr>
              <a:t>Bisogna</a:t>
            </a:r>
            <a:r>
              <a:rPr lang="en-GB" sz="1600" dirty="0">
                <a:latin typeface="Calibri"/>
                <a:ea typeface="Calibri"/>
                <a:cs typeface="Calibri"/>
                <a:sym typeface="Calibri"/>
              </a:rPr>
              <a:t> fare </a:t>
            </a:r>
            <a:r>
              <a:rPr lang="en-GB" sz="1600" dirty="0" err="1">
                <a:latin typeface="Calibri"/>
                <a:ea typeface="Calibri"/>
                <a:cs typeface="Calibri"/>
                <a:sym typeface="Calibri"/>
              </a:rPr>
              <a:t>delle</a:t>
            </a:r>
            <a:r>
              <a:rPr lang="en-GB" sz="1600" dirty="0">
                <a:latin typeface="Calibri"/>
                <a:ea typeface="Calibri"/>
                <a:cs typeface="Calibri"/>
                <a:sym typeface="Calibri"/>
              </a:rPr>
              <a:t> prove, </a:t>
            </a:r>
            <a:r>
              <a:rPr lang="en-GB" sz="1600" dirty="0" err="1">
                <a:latin typeface="Calibri"/>
                <a:ea typeface="Calibri"/>
                <a:cs typeface="Calibri"/>
                <a:sym typeface="Calibri"/>
              </a:rPr>
              <a:t>addestrare</a:t>
            </a:r>
            <a:r>
              <a:rPr lang="en-GB" sz="1600" dirty="0">
                <a:latin typeface="Calibri"/>
                <a:ea typeface="Calibri"/>
                <a:cs typeface="Calibri"/>
                <a:sym typeface="Calibri"/>
              </a:rPr>
              <a:t> </a:t>
            </a:r>
            <a:r>
              <a:rPr lang="en-GB" sz="1600" dirty="0" err="1">
                <a:latin typeface="Calibri"/>
                <a:ea typeface="Calibri"/>
                <a:cs typeface="Calibri"/>
                <a:sym typeface="Calibri"/>
              </a:rPr>
              <a:t>modelli</a:t>
            </a:r>
            <a:r>
              <a:rPr lang="en-GB" sz="1600" dirty="0">
                <a:latin typeface="Calibri"/>
                <a:ea typeface="Calibri"/>
                <a:cs typeface="Calibri"/>
                <a:sym typeface="Calibri"/>
              </a:rPr>
              <a:t> con </a:t>
            </a:r>
            <a:r>
              <a:rPr lang="en-GB" sz="1600" dirty="0" err="1">
                <a:latin typeface="Calibri"/>
                <a:ea typeface="Calibri"/>
                <a:cs typeface="Calibri"/>
                <a:sym typeface="Calibri"/>
              </a:rPr>
              <a:t>potenza</a:t>
            </a:r>
            <a:r>
              <a:rPr lang="en-GB" sz="1600" dirty="0">
                <a:latin typeface="Calibri"/>
                <a:ea typeface="Calibri"/>
                <a:cs typeface="Calibri"/>
                <a:sym typeface="Calibri"/>
              </a:rPr>
              <a:t> </a:t>
            </a:r>
            <a:r>
              <a:rPr lang="en-GB" sz="1600" dirty="0" err="1">
                <a:latin typeface="Calibri"/>
                <a:ea typeface="Calibri"/>
                <a:cs typeface="Calibri"/>
                <a:sym typeface="Calibri"/>
              </a:rPr>
              <a:t>descrittiva</a:t>
            </a:r>
            <a:r>
              <a:rPr lang="en-GB" sz="1600" dirty="0">
                <a:latin typeface="Calibri"/>
                <a:ea typeface="Calibri"/>
                <a:cs typeface="Calibri"/>
                <a:sym typeface="Calibri"/>
              </a:rPr>
              <a:t> </a:t>
            </a:r>
            <a:r>
              <a:rPr lang="en-GB" sz="1600" dirty="0" err="1">
                <a:latin typeface="Calibri"/>
                <a:ea typeface="Calibri"/>
                <a:cs typeface="Calibri"/>
                <a:sym typeface="Calibri"/>
              </a:rPr>
              <a:t>diversa</a:t>
            </a:r>
            <a:r>
              <a:rPr lang="en-GB" sz="1600" dirty="0">
                <a:latin typeface="Calibri"/>
                <a:ea typeface="Calibri"/>
                <a:cs typeface="Calibri"/>
                <a:sym typeface="Calibri"/>
              </a:rPr>
              <a:t> e </a:t>
            </a:r>
            <a:r>
              <a:rPr lang="en-GB" sz="1600" dirty="0" err="1">
                <a:latin typeface="Calibri"/>
                <a:ea typeface="Calibri"/>
                <a:cs typeface="Calibri"/>
                <a:sym typeface="Calibri"/>
              </a:rPr>
              <a:t>scegliere</a:t>
            </a:r>
            <a:r>
              <a:rPr lang="en-GB" sz="1600" dirty="0">
                <a:latin typeface="Calibri"/>
                <a:ea typeface="Calibri"/>
                <a:cs typeface="Calibri"/>
                <a:sym typeface="Calibri"/>
              </a:rPr>
              <a:t> il </a:t>
            </a:r>
            <a:r>
              <a:rPr lang="en-GB" sz="1600" dirty="0" err="1">
                <a:latin typeface="Calibri"/>
                <a:ea typeface="Calibri"/>
                <a:cs typeface="Calibri"/>
                <a:sym typeface="Calibri"/>
              </a:rPr>
              <a:t>migliore</a:t>
            </a:r>
            <a:endParaRPr lang="en-GB"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600" dirty="0">
                <a:latin typeface="Calibri"/>
                <a:ea typeface="Calibri"/>
                <a:cs typeface="Calibri"/>
                <a:sym typeface="Calibri"/>
              </a:rPr>
              <a:t>Dove “il </a:t>
            </a:r>
            <a:r>
              <a:rPr lang="en-GB" sz="1600" dirty="0" err="1">
                <a:latin typeface="Calibri"/>
                <a:ea typeface="Calibri"/>
                <a:cs typeface="Calibri"/>
                <a:sym typeface="Calibri"/>
              </a:rPr>
              <a:t>migliore</a:t>
            </a:r>
            <a:r>
              <a:rPr lang="en-GB" sz="1600" dirty="0">
                <a:latin typeface="Calibri"/>
                <a:ea typeface="Calibri"/>
                <a:cs typeface="Calibri"/>
                <a:sym typeface="Calibri"/>
              </a:rPr>
              <a:t>” </a:t>
            </a:r>
            <a:r>
              <a:rPr lang="en-GB" sz="1600" dirty="0" err="1">
                <a:latin typeface="Calibri"/>
                <a:ea typeface="Calibri"/>
                <a:cs typeface="Calibri"/>
                <a:sym typeface="Calibri"/>
              </a:rPr>
              <a:t>vuol</a:t>
            </a:r>
            <a:r>
              <a:rPr lang="en-GB" sz="1600" dirty="0">
                <a:latin typeface="Calibri"/>
                <a:ea typeface="Calibri"/>
                <a:cs typeface="Calibri"/>
                <a:sym typeface="Calibri"/>
              </a:rPr>
              <a:t> dire </a:t>
            </a:r>
            <a:r>
              <a:rPr lang="en-GB" sz="1600" dirty="0" err="1">
                <a:latin typeface="Calibri"/>
                <a:ea typeface="Calibri"/>
                <a:cs typeface="Calibri"/>
                <a:sym typeface="Calibri"/>
              </a:rPr>
              <a:t>quello</a:t>
            </a:r>
            <a:r>
              <a:rPr lang="en-GB" sz="1600" dirty="0">
                <a:latin typeface="Calibri"/>
                <a:ea typeface="Calibri"/>
                <a:cs typeface="Calibri"/>
                <a:sym typeface="Calibri"/>
              </a:rPr>
              <a:t> </a:t>
            </a:r>
            <a:r>
              <a:rPr lang="en-GB" sz="1600" dirty="0" err="1">
                <a:latin typeface="Calibri"/>
                <a:ea typeface="Calibri"/>
                <a:cs typeface="Calibri"/>
                <a:sym typeface="Calibri"/>
              </a:rPr>
              <a:t>che</a:t>
            </a:r>
            <a:r>
              <a:rPr lang="en-GB" sz="1600" dirty="0">
                <a:latin typeface="Calibri"/>
                <a:ea typeface="Calibri"/>
                <a:cs typeface="Calibri"/>
                <a:sym typeface="Calibri"/>
              </a:rPr>
              <a:t> </a:t>
            </a:r>
            <a:r>
              <a:rPr lang="en-GB" sz="1600" dirty="0" err="1">
                <a:latin typeface="Calibri"/>
                <a:ea typeface="Calibri"/>
                <a:cs typeface="Calibri"/>
                <a:sym typeface="Calibri"/>
              </a:rPr>
              <a:t>generalizza</a:t>
            </a:r>
            <a:r>
              <a:rPr lang="en-GB" sz="1600" dirty="0">
                <a:latin typeface="Calibri"/>
                <a:ea typeface="Calibri"/>
                <a:cs typeface="Calibri"/>
                <a:sym typeface="Calibri"/>
              </a:rPr>
              <a:t> </a:t>
            </a:r>
            <a:r>
              <a:rPr lang="en-GB" sz="1600" dirty="0" err="1">
                <a:latin typeface="Calibri"/>
                <a:ea typeface="Calibri"/>
                <a:cs typeface="Calibri"/>
                <a:sym typeface="Calibri"/>
              </a:rPr>
              <a:t>meglio</a:t>
            </a:r>
            <a:endParaRPr lang="en-GB" sz="1600" dirty="0">
              <a:latin typeface="Calibri"/>
              <a:ea typeface="Calibri"/>
              <a:cs typeface="Calibri"/>
              <a:sym typeface="Calibri"/>
            </a:endParaRPr>
          </a:p>
          <a:p>
            <a:pPr lvl="0">
              <a:buClr>
                <a:schemeClr val="dk1"/>
              </a:buClr>
              <a:buSzPts val="1100"/>
            </a:pPr>
            <a:r>
              <a:rPr lang="en-GB" sz="1600" dirty="0">
                <a:latin typeface="Calibri"/>
                <a:ea typeface="Calibri"/>
                <a:cs typeface="Calibri"/>
                <a:sym typeface="Calibri"/>
              </a:rPr>
              <a:t>Per </a:t>
            </a:r>
            <a:r>
              <a:rPr lang="en-GB" sz="1600" dirty="0" err="1">
                <a:latin typeface="Calibri"/>
                <a:ea typeface="Calibri"/>
                <a:cs typeface="Calibri"/>
                <a:sym typeface="Calibri"/>
              </a:rPr>
              <a:t>testare</a:t>
            </a:r>
            <a:r>
              <a:rPr lang="en-GB" sz="1600" dirty="0">
                <a:latin typeface="Calibri"/>
                <a:ea typeface="Calibri"/>
                <a:cs typeface="Calibri"/>
                <a:sym typeface="Calibri"/>
              </a:rPr>
              <a:t> le </a:t>
            </a:r>
            <a:r>
              <a:rPr lang="en-GB" sz="1600" dirty="0" err="1">
                <a:latin typeface="Calibri"/>
                <a:ea typeface="Calibri"/>
                <a:cs typeface="Calibri"/>
                <a:sym typeface="Calibri"/>
              </a:rPr>
              <a:t>capacità</a:t>
            </a:r>
            <a:r>
              <a:rPr lang="en-GB" sz="1600" dirty="0">
                <a:latin typeface="Calibri"/>
                <a:ea typeface="Calibri"/>
                <a:cs typeface="Calibri"/>
                <a:sym typeface="Calibri"/>
              </a:rPr>
              <a:t> di </a:t>
            </a:r>
            <a:r>
              <a:rPr lang="en-GB" sz="1600" dirty="0" err="1">
                <a:latin typeface="Calibri"/>
                <a:ea typeface="Calibri"/>
                <a:cs typeface="Calibri"/>
                <a:sym typeface="Calibri"/>
              </a:rPr>
              <a:t>generalizzazione</a:t>
            </a:r>
            <a:r>
              <a:rPr lang="en-GB" sz="1600" dirty="0">
                <a:latin typeface="Calibri"/>
                <a:ea typeface="Calibri"/>
                <a:cs typeface="Calibri"/>
                <a:sym typeface="Calibri"/>
              </a:rPr>
              <a:t> </a:t>
            </a:r>
            <a:r>
              <a:rPr lang="en-GB" sz="1600" dirty="0" err="1">
                <a:latin typeface="Calibri"/>
                <a:ea typeface="Calibri"/>
                <a:cs typeface="Calibri"/>
                <a:sym typeface="Calibri"/>
              </a:rPr>
              <a:t>dei</a:t>
            </a:r>
            <a:r>
              <a:rPr lang="en-GB" sz="1600" dirty="0">
                <a:latin typeface="Calibri"/>
                <a:ea typeface="Calibri"/>
                <a:cs typeface="Calibri"/>
                <a:sym typeface="Calibri"/>
              </a:rPr>
              <a:t> </a:t>
            </a:r>
            <a:r>
              <a:rPr lang="en-GB" sz="1600" dirty="0" err="1">
                <a:latin typeface="Calibri"/>
                <a:ea typeface="Calibri"/>
                <a:cs typeface="Calibri"/>
                <a:sym typeface="Calibri"/>
              </a:rPr>
              <a:t>vari</a:t>
            </a:r>
            <a:r>
              <a:rPr lang="en-GB" sz="1600" dirty="0">
                <a:latin typeface="Calibri"/>
                <a:ea typeface="Calibri"/>
                <a:cs typeface="Calibri"/>
                <a:sym typeface="Calibri"/>
              </a:rPr>
              <a:t> </a:t>
            </a:r>
            <a:r>
              <a:rPr lang="en-GB" sz="1600" dirty="0" err="1">
                <a:latin typeface="Calibri"/>
                <a:ea typeface="Calibri"/>
                <a:cs typeface="Calibri"/>
                <a:sym typeface="Calibri"/>
              </a:rPr>
              <a:t>modelli</a:t>
            </a:r>
            <a:r>
              <a:rPr lang="en-GB" sz="1600" dirty="0">
                <a:latin typeface="Calibri"/>
                <a:ea typeface="Calibri"/>
                <a:cs typeface="Calibri"/>
                <a:sym typeface="Calibri"/>
              </a:rPr>
              <a:t> </a:t>
            </a:r>
            <a:r>
              <a:rPr lang="en-GB" sz="1600" dirty="0" err="1">
                <a:latin typeface="Calibri"/>
                <a:ea typeface="Calibri"/>
                <a:cs typeface="Calibri"/>
                <a:sym typeface="Calibri"/>
              </a:rPr>
              <a:t>potrei</a:t>
            </a:r>
            <a:r>
              <a:rPr lang="en-GB" sz="1600" dirty="0">
                <a:latin typeface="Calibri"/>
                <a:ea typeface="Calibri"/>
                <a:cs typeface="Calibri"/>
                <a:sym typeface="Calibri"/>
              </a:rPr>
              <a:t>, ad </a:t>
            </a:r>
            <a:r>
              <a:rPr lang="en-GB" sz="1600" dirty="0" err="1">
                <a:latin typeface="Calibri"/>
                <a:ea typeface="Calibri"/>
                <a:cs typeface="Calibri"/>
                <a:sym typeface="Calibri"/>
              </a:rPr>
              <a:t>esempio</a:t>
            </a:r>
            <a:r>
              <a:rPr lang="en-GB" sz="1600" dirty="0">
                <a:latin typeface="Calibri"/>
                <a:ea typeface="Calibri"/>
                <a:cs typeface="Calibri"/>
                <a:sym typeface="Calibri"/>
              </a:rPr>
              <a:t>, </a:t>
            </a:r>
            <a:r>
              <a:rPr lang="en-GB" sz="1600" dirty="0" err="1">
                <a:latin typeface="Calibri"/>
                <a:ea typeface="Calibri"/>
                <a:cs typeface="Calibri"/>
                <a:sym typeface="Calibri"/>
              </a:rPr>
              <a:t>pensare</a:t>
            </a:r>
            <a:r>
              <a:rPr lang="en-GB" sz="1600" dirty="0">
                <a:latin typeface="Calibri"/>
                <a:ea typeface="Calibri"/>
                <a:cs typeface="Calibri"/>
                <a:sym typeface="Calibri"/>
              </a:rPr>
              <a:t> di </a:t>
            </a:r>
            <a:r>
              <a:rPr lang="en-GB" sz="1600" dirty="0" err="1">
                <a:latin typeface="Calibri"/>
                <a:ea typeface="Calibri"/>
                <a:cs typeface="Calibri"/>
                <a:sym typeface="Calibri"/>
              </a:rPr>
              <a:t>usare</a:t>
            </a:r>
            <a:r>
              <a:rPr lang="en-GB" sz="1600" dirty="0">
                <a:latin typeface="Calibri"/>
                <a:ea typeface="Calibri"/>
                <a:cs typeface="Calibri"/>
                <a:sym typeface="Calibri"/>
              </a:rPr>
              <a:t> il testing set e </a:t>
            </a:r>
            <a:r>
              <a:rPr lang="en-GB" sz="1600" dirty="0" err="1">
                <a:latin typeface="Calibri"/>
                <a:ea typeface="Calibri"/>
                <a:cs typeface="Calibri"/>
                <a:sym typeface="Calibri"/>
              </a:rPr>
              <a:t>valutarli</a:t>
            </a:r>
            <a:r>
              <a:rPr lang="en-GB" sz="1600" dirty="0">
                <a:latin typeface="Calibri"/>
                <a:ea typeface="Calibri"/>
                <a:cs typeface="Calibri"/>
                <a:sym typeface="Calibri"/>
              </a:rPr>
              <a:t> </a:t>
            </a:r>
            <a:r>
              <a:rPr lang="en-GB" sz="1600" dirty="0" err="1">
                <a:latin typeface="Calibri"/>
                <a:ea typeface="Calibri"/>
                <a:cs typeface="Calibri"/>
                <a:sym typeface="Calibri"/>
              </a:rPr>
              <a:t>usando</a:t>
            </a:r>
            <a:r>
              <a:rPr lang="en-GB" sz="1600" dirty="0">
                <a:latin typeface="Calibri"/>
                <a:ea typeface="Calibri"/>
                <a:cs typeface="Calibri"/>
                <a:sym typeface="Calibri"/>
              </a:rPr>
              <a:t> </a:t>
            </a:r>
            <a:r>
              <a:rPr lang="en-GB" sz="1600" dirty="0" err="1">
                <a:latin typeface="Calibri"/>
                <a:ea typeface="Calibri"/>
                <a:cs typeface="Calibri"/>
                <a:sym typeface="Calibri"/>
              </a:rPr>
              <a:t>una</a:t>
            </a:r>
            <a:r>
              <a:rPr lang="en-GB" sz="1600" dirty="0">
                <a:latin typeface="Calibri"/>
                <a:ea typeface="Calibri"/>
                <a:cs typeface="Calibri"/>
                <a:sym typeface="Calibri"/>
              </a:rPr>
              <a:t> </a:t>
            </a:r>
            <a:r>
              <a:rPr lang="en-GB" sz="1600" dirty="0" err="1">
                <a:latin typeface="Calibri"/>
                <a:ea typeface="Calibri"/>
                <a:cs typeface="Calibri"/>
                <a:sym typeface="Calibri"/>
              </a:rPr>
              <a:t>qualche</a:t>
            </a:r>
            <a:r>
              <a:rPr lang="en-GB" sz="1600" dirty="0">
                <a:latin typeface="Calibri"/>
                <a:ea typeface="Calibri"/>
                <a:cs typeface="Calibri"/>
                <a:sym typeface="Calibri"/>
              </a:rPr>
              <a:t> </a:t>
            </a:r>
            <a:r>
              <a:rPr lang="en-GB" sz="1600" dirty="0" err="1">
                <a:latin typeface="Calibri"/>
                <a:ea typeface="Calibri"/>
                <a:cs typeface="Calibri"/>
                <a:sym typeface="Calibri"/>
              </a:rPr>
              <a:t>misura</a:t>
            </a:r>
            <a:r>
              <a:rPr lang="en-GB" sz="1600" dirty="0">
                <a:latin typeface="Calibri"/>
                <a:ea typeface="Calibri"/>
                <a:cs typeface="Calibri"/>
                <a:sym typeface="Calibri"/>
              </a:rPr>
              <a:t> di performance e </a:t>
            </a:r>
            <a:r>
              <a:rPr lang="en-GB" sz="1600" dirty="0" err="1">
                <a:latin typeface="Calibri"/>
                <a:ea typeface="Calibri"/>
                <a:cs typeface="Calibri"/>
                <a:sym typeface="Calibri"/>
              </a:rPr>
              <a:t>infine</a:t>
            </a:r>
            <a:r>
              <a:rPr lang="en-GB" sz="1600" dirty="0">
                <a:latin typeface="Calibri"/>
                <a:ea typeface="Calibri"/>
                <a:cs typeface="Calibri"/>
                <a:sym typeface="Calibri"/>
              </a:rPr>
              <a:t> </a:t>
            </a:r>
            <a:r>
              <a:rPr lang="en-GB" sz="1600" dirty="0" err="1">
                <a:latin typeface="Calibri"/>
                <a:ea typeface="Calibri"/>
                <a:cs typeface="Calibri"/>
                <a:sym typeface="Calibri"/>
              </a:rPr>
              <a:t>scegliere</a:t>
            </a:r>
            <a:r>
              <a:rPr lang="en-GB" sz="1600" dirty="0">
                <a:latin typeface="Calibri"/>
                <a:ea typeface="Calibri"/>
                <a:cs typeface="Calibri"/>
                <a:sym typeface="Calibri"/>
              </a:rPr>
              <a:t> il </a:t>
            </a:r>
            <a:r>
              <a:rPr lang="en-GB" sz="1600" dirty="0" err="1">
                <a:latin typeface="Calibri"/>
                <a:ea typeface="Calibri"/>
                <a:cs typeface="Calibri"/>
                <a:sym typeface="Calibri"/>
              </a:rPr>
              <a:t>migliore</a:t>
            </a:r>
            <a:r>
              <a:rPr lang="en-GB" sz="1600" dirty="0">
                <a:latin typeface="Calibri"/>
                <a:ea typeface="Calibri"/>
                <a:cs typeface="Calibri"/>
                <a:sym typeface="Calibri"/>
              </a:rPr>
              <a:t> (e.g., v. il </a:t>
            </a:r>
            <a:r>
              <a:rPr lang="en-GB" sz="1600" dirty="0" err="1">
                <a:latin typeface="Calibri"/>
                <a:ea typeface="Calibri"/>
                <a:cs typeface="Calibri"/>
                <a:sym typeface="Calibri"/>
              </a:rPr>
              <a:t>diagramma</a:t>
            </a:r>
            <a:r>
              <a:rPr lang="en-GB" sz="1600" dirty="0">
                <a:latin typeface="Calibri"/>
                <a:ea typeface="Calibri"/>
                <a:cs typeface="Calibri"/>
                <a:sym typeface="Calibri"/>
              </a:rPr>
              <a:t> </a:t>
            </a:r>
            <a:r>
              <a:rPr lang="en-GB" sz="1600" dirty="0" err="1">
                <a:latin typeface="Calibri"/>
                <a:ea typeface="Calibri"/>
                <a:cs typeface="Calibri"/>
                <a:sym typeface="Calibri"/>
              </a:rPr>
              <a:t>della</a:t>
            </a:r>
            <a:r>
              <a:rPr lang="en-GB" sz="1600" dirty="0">
                <a:latin typeface="Calibri"/>
                <a:ea typeface="Calibri"/>
                <a:cs typeface="Calibri"/>
                <a:sym typeface="Calibri"/>
              </a:rPr>
              <a:t> slide </a:t>
            </a:r>
            <a:r>
              <a:rPr lang="en-GB" sz="1600" dirty="0" err="1">
                <a:latin typeface="Calibri"/>
                <a:ea typeface="Calibri"/>
                <a:cs typeface="Calibri"/>
                <a:sym typeface="Calibri"/>
              </a:rPr>
              <a:t>precedente</a:t>
            </a:r>
            <a:r>
              <a:rPr lang="en-GB" sz="1600" dirty="0">
                <a:latin typeface="Calibri"/>
                <a:ea typeface="Calibri"/>
                <a:cs typeface="Calibri"/>
                <a:sym typeface="Calibri"/>
              </a:rPr>
              <a:t>)</a:t>
            </a:r>
          </a:p>
          <a:p>
            <a:pPr lvl="0">
              <a:buClr>
                <a:schemeClr val="dk1"/>
              </a:buClr>
              <a:buSzPts val="1100"/>
            </a:pPr>
            <a:r>
              <a:rPr lang="en-GB" sz="1600" dirty="0">
                <a:latin typeface="Calibri"/>
                <a:ea typeface="Calibri"/>
                <a:cs typeface="Calibri"/>
                <a:sym typeface="Calibri"/>
              </a:rPr>
              <a:t>Non </a:t>
            </a:r>
            <a:r>
              <a:rPr lang="en-GB" sz="1600" dirty="0" err="1">
                <a:latin typeface="Calibri"/>
                <a:ea typeface="Calibri"/>
                <a:cs typeface="Calibri"/>
                <a:sym typeface="Calibri"/>
              </a:rPr>
              <a:t>posso</a:t>
            </a:r>
            <a:r>
              <a:rPr lang="en-GB" sz="1600" dirty="0">
                <a:latin typeface="Calibri"/>
                <a:ea typeface="Calibri"/>
                <a:cs typeface="Calibri"/>
                <a:sym typeface="Calibri"/>
              </a:rPr>
              <a:t> </a:t>
            </a:r>
            <a:r>
              <a:rPr lang="en-GB" sz="1600" dirty="0" err="1">
                <a:latin typeface="Calibri"/>
                <a:ea typeface="Calibri"/>
                <a:cs typeface="Calibri"/>
                <a:sym typeface="Calibri"/>
              </a:rPr>
              <a:t>però</a:t>
            </a:r>
            <a:r>
              <a:rPr lang="en-GB" sz="1600" dirty="0">
                <a:latin typeface="Calibri"/>
                <a:ea typeface="Calibri"/>
                <a:cs typeface="Calibri"/>
                <a:sym typeface="Calibri"/>
              </a:rPr>
              <a:t> </a:t>
            </a:r>
            <a:r>
              <a:rPr lang="en-GB" sz="1600" dirty="0" err="1">
                <a:latin typeface="Calibri"/>
                <a:ea typeface="Calibri"/>
                <a:cs typeface="Calibri"/>
                <a:sym typeface="Calibri"/>
              </a:rPr>
              <a:t>usare</a:t>
            </a:r>
            <a:r>
              <a:rPr lang="en-GB" sz="1600" dirty="0">
                <a:latin typeface="Calibri"/>
                <a:ea typeface="Calibri"/>
                <a:cs typeface="Calibri"/>
                <a:sym typeface="Calibri"/>
              </a:rPr>
              <a:t> il testing set per </a:t>
            </a:r>
            <a:r>
              <a:rPr lang="en-GB" sz="1600" dirty="0" err="1">
                <a:latin typeface="Calibri"/>
                <a:ea typeface="Calibri"/>
                <a:cs typeface="Calibri"/>
                <a:sym typeface="Calibri"/>
              </a:rPr>
              <a:t>scegliere</a:t>
            </a:r>
            <a:r>
              <a:rPr lang="en-GB" sz="1600" dirty="0">
                <a:latin typeface="Calibri"/>
                <a:ea typeface="Calibri"/>
                <a:cs typeface="Calibri"/>
                <a:sym typeface="Calibri"/>
              </a:rPr>
              <a:t> il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dirty="0" err="1">
                <a:latin typeface="Calibri"/>
                <a:ea typeface="Calibri"/>
                <a:cs typeface="Calibri"/>
                <a:sym typeface="Calibri"/>
              </a:rPr>
              <a:t>perchè</a:t>
            </a:r>
            <a:r>
              <a:rPr lang="en-GB" sz="1600" dirty="0">
                <a:latin typeface="Calibri"/>
                <a:ea typeface="Calibri"/>
                <a:cs typeface="Calibri"/>
                <a:sym typeface="Calibri"/>
              </a:rPr>
              <a:t> il testing set mi serve per fare la </a:t>
            </a:r>
            <a:r>
              <a:rPr lang="en-GB" sz="1600" dirty="0" err="1">
                <a:latin typeface="Calibri"/>
                <a:ea typeface="Calibri"/>
                <a:cs typeface="Calibri"/>
                <a:sym typeface="Calibri"/>
              </a:rPr>
              <a:t>valutazione</a:t>
            </a:r>
            <a:r>
              <a:rPr lang="en-GB" sz="1600" dirty="0">
                <a:latin typeface="Calibri"/>
                <a:ea typeface="Calibri"/>
                <a:cs typeface="Calibri"/>
                <a:sym typeface="Calibri"/>
              </a:rPr>
              <a:t> finale, </a:t>
            </a:r>
            <a:r>
              <a:rPr lang="en-GB" sz="1600" dirty="0" err="1">
                <a:latin typeface="Calibri"/>
                <a:ea typeface="Calibri"/>
                <a:cs typeface="Calibri"/>
                <a:sym typeface="Calibri"/>
              </a:rPr>
              <a:t>quando</a:t>
            </a:r>
            <a:r>
              <a:rPr lang="en-GB" sz="1600" dirty="0">
                <a:latin typeface="Calibri"/>
                <a:ea typeface="Calibri"/>
                <a:cs typeface="Calibri"/>
                <a:sym typeface="Calibri"/>
              </a:rPr>
              <a:t> </a:t>
            </a:r>
            <a:r>
              <a:rPr lang="en-GB" sz="1600" dirty="0" err="1">
                <a:latin typeface="Calibri"/>
                <a:ea typeface="Calibri"/>
                <a:cs typeface="Calibri"/>
                <a:sym typeface="Calibri"/>
              </a:rPr>
              <a:t>tutte</a:t>
            </a:r>
            <a:r>
              <a:rPr lang="en-GB" sz="1600" dirty="0">
                <a:latin typeface="Calibri"/>
                <a:ea typeface="Calibri"/>
                <a:cs typeface="Calibri"/>
                <a:sym typeface="Calibri"/>
              </a:rPr>
              <a:t> le </a:t>
            </a:r>
            <a:r>
              <a:rPr lang="en-GB" sz="1600" dirty="0" err="1">
                <a:latin typeface="Calibri"/>
                <a:ea typeface="Calibri"/>
                <a:cs typeface="Calibri"/>
                <a:sym typeface="Calibri"/>
              </a:rPr>
              <a:t>scelte</a:t>
            </a:r>
            <a:r>
              <a:rPr lang="en-GB" sz="1600" dirty="0">
                <a:latin typeface="Calibri"/>
                <a:ea typeface="Calibri"/>
                <a:cs typeface="Calibri"/>
                <a:sym typeface="Calibri"/>
              </a:rPr>
              <a:t> </a:t>
            </a:r>
            <a:r>
              <a:rPr lang="en-GB" sz="1600" dirty="0" err="1">
                <a:latin typeface="Calibri"/>
                <a:ea typeface="Calibri"/>
                <a:cs typeface="Calibri"/>
                <a:sym typeface="Calibri"/>
              </a:rPr>
              <a:t>implementative</a:t>
            </a:r>
            <a:r>
              <a:rPr lang="en-GB" sz="1600" dirty="0">
                <a:latin typeface="Calibri"/>
                <a:ea typeface="Calibri"/>
                <a:cs typeface="Calibri"/>
                <a:sym typeface="Calibri"/>
              </a:rPr>
              <a:t> (</a:t>
            </a:r>
            <a:r>
              <a:rPr lang="en-GB" sz="1600" dirty="0" err="1">
                <a:latin typeface="Calibri"/>
                <a:ea typeface="Calibri"/>
                <a:cs typeface="Calibri"/>
                <a:sym typeface="Calibri"/>
              </a:rPr>
              <a:t>modello</a:t>
            </a:r>
            <a:r>
              <a:rPr lang="en-GB" sz="1600" dirty="0">
                <a:latin typeface="Calibri"/>
                <a:ea typeface="Calibri"/>
                <a:cs typeface="Calibri"/>
                <a:sym typeface="Calibri"/>
              </a:rPr>
              <a:t> e </a:t>
            </a:r>
            <a:r>
              <a:rPr lang="en-GB" sz="1600" dirty="0" err="1">
                <a:latin typeface="Calibri"/>
                <a:ea typeface="Calibri"/>
                <a:cs typeface="Calibri"/>
                <a:sym typeface="Calibri"/>
              </a:rPr>
              <a:t>valore</a:t>
            </a:r>
            <a:r>
              <a:rPr lang="en-GB" sz="1600" dirty="0">
                <a:latin typeface="Calibri"/>
                <a:ea typeface="Calibri"/>
                <a:cs typeface="Calibri"/>
                <a:sym typeface="Calibri"/>
              </a:rPr>
              <a:t> </a:t>
            </a:r>
            <a:r>
              <a:rPr lang="en-GB" sz="1600" dirty="0" err="1">
                <a:latin typeface="Calibri"/>
                <a:ea typeface="Calibri"/>
                <a:cs typeface="Calibri"/>
                <a:sym typeface="Calibri"/>
              </a:rPr>
              <a:t>degli</a:t>
            </a:r>
            <a:r>
              <a:rPr lang="en-GB" sz="1600" dirty="0">
                <a:latin typeface="Calibri"/>
                <a:ea typeface="Calibri"/>
                <a:cs typeface="Calibri"/>
                <a:sym typeface="Calibri"/>
              </a:rPr>
              <a:t> </a:t>
            </a:r>
            <a:r>
              <a:rPr lang="en-GB" sz="1600" dirty="0" err="1">
                <a:latin typeface="Calibri"/>
                <a:ea typeface="Calibri"/>
                <a:cs typeface="Calibri"/>
                <a:sym typeface="Calibri"/>
              </a:rPr>
              <a:t>iperparametri</a:t>
            </a:r>
            <a:r>
              <a:rPr lang="en-GB" sz="1600" dirty="0">
                <a:latin typeface="Calibri"/>
                <a:ea typeface="Calibri"/>
                <a:cs typeface="Calibri"/>
                <a:sym typeface="Calibri"/>
              </a:rPr>
              <a:t> </a:t>
            </a:r>
            <a:r>
              <a:rPr lang="en-GB" sz="1600" dirty="0" err="1">
                <a:latin typeface="Calibri"/>
                <a:ea typeface="Calibri"/>
                <a:cs typeface="Calibri"/>
                <a:sym typeface="Calibri"/>
              </a:rPr>
              <a:t>compresi</a:t>
            </a:r>
            <a:r>
              <a:rPr lang="en-GB" sz="1600" dirty="0">
                <a:latin typeface="Calibri"/>
                <a:ea typeface="Calibri"/>
                <a:cs typeface="Calibri"/>
                <a:sym typeface="Calibri"/>
              </a:rPr>
              <a:t>) </a:t>
            </a:r>
            <a:r>
              <a:rPr lang="en-GB" sz="1600" dirty="0" err="1">
                <a:latin typeface="Calibri"/>
                <a:ea typeface="Calibri"/>
                <a:cs typeface="Calibri"/>
                <a:sym typeface="Calibri"/>
              </a:rPr>
              <a:t>sono</a:t>
            </a:r>
            <a:r>
              <a:rPr lang="en-GB" sz="1600" dirty="0">
                <a:latin typeface="Calibri"/>
                <a:ea typeface="Calibri"/>
                <a:cs typeface="Calibri"/>
                <a:sym typeface="Calibri"/>
              </a:rPr>
              <a:t> state </a:t>
            </a:r>
            <a:r>
              <a:rPr lang="en-GB" sz="1600" dirty="0" err="1">
                <a:latin typeface="Calibri"/>
                <a:ea typeface="Calibri"/>
                <a:cs typeface="Calibri"/>
                <a:sym typeface="Calibri"/>
              </a:rPr>
              <a:t>fissate</a:t>
            </a:r>
            <a:endParaRPr lang="en-GB" sz="1600" dirty="0">
              <a:latin typeface="Calibri"/>
              <a:ea typeface="Calibri"/>
              <a:cs typeface="Calibri"/>
              <a:sym typeface="Calibri"/>
            </a:endParaRPr>
          </a:p>
          <a:p>
            <a:pPr lvl="0">
              <a:buClr>
                <a:schemeClr val="dk1"/>
              </a:buClr>
              <a:buSzPts val="1100"/>
            </a:pPr>
            <a:r>
              <a:rPr lang="en-GB" sz="1600" dirty="0">
                <a:latin typeface="Calibri"/>
                <a:ea typeface="Calibri"/>
                <a:cs typeface="Calibri"/>
                <a:sym typeface="Calibri"/>
              </a:rPr>
              <a:t>Se </a:t>
            </a:r>
            <a:r>
              <a:rPr lang="en-GB" sz="1600" dirty="0" err="1">
                <a:latin typeface="Calibri"/>
                <a:ea typeface="Calibri"/>
                <a:cs typeface="Calibri"/>
                <a:sym typeface="Calibri"/>
              </a:rPr>
              <a:t>usassi</a:t>
            </a:r>
            <a:r>
              <a:rPr lang="en-GB" sz="1600" dirty="0">
                <a:latin typeface="Calibri"/>
                <a:ea typeface="Calibri"/>
                <a:cs typeface="Calibri"/>
                <a:sym typeface="Calibri"/>
              </a:rPr>
              <a:t> il testing set per fare </a:t>
            </a:r>
            <a:r>
              <a:rPr lang="en-GB" sz="1600" dirty="0" err="1">
                <a:latin typeface="Calibri"/>
                <a:ea typeface="Calibri"/>
                <a:cs typeface="Calibri"/>
                <a:sym typeface="Calibri"/>
              </a:rPr>
              <a:t>delle</a:t>
            </a:r>
            <a:r>
              <a:rPr lang="en-GB" sz="1600" dirty="0">
                <a:latin typeface="Calibri"/>
                <a:ea typeface="Calibri"/>
                <a:cs typeface="Calibri"/>
                <a:sym typeface="Calibri"/>
              </a:rPr>
              <a:t> </a:t>
            </a:r>
            <a:r>
              <a:rPr lang="en-GB" sz="1600" dirty="0" err="1">
                <a:latin typeface="Calibri"/>
                <a:ea typeface="Calibri"/>
                <a:cs typeface="Calibri"/>
                <a:sym typeface="Calibri"/>
              </a:rPr>
              <a:t>scelte</a:t>
            </a:r>
            <a:r>
              <a:rPr lang="en-GB" sz="1600" dirty="0">
                <a:latin typeface="Calibri"/>
                <a:ea typeface="Calibri"/>
                <a:cs typeface="Calibri"/>
                <a:sym typeface="Calibri"/>
              </a:rPr>
              <a:t> in </a:t>
            </a:r>
            <a:r>
              <a:rPr lang="en-GB" sz="1600" dirty="0" err="1">
                <a:latin typeface="Calibri"/>
                <a:ea typeface="Calibri"/>
                <a:cs typeface="Calibri"/>
                <a:sym typeface="Calibri"/>
              </a:rPr>
              <a:t>fase</a:t>
            </a:r>
            <a:r>
              <a:rPr lang="en-GB" sz="1600" dirty="0">
                <a:latin typeface="Calibri"/>
                <a:ea typeface="Calibri"/>
                <a:cs typeface="Calibri"/>
                <a:sym typeface="Calibri"/>
              </a:rPr>
              <a:t> di </a:t>
            </a:r>
            <a:r>
              <a:rPr lang="en-GB" sz="1600" dirty="0" err="1">
                <a:latin typeface="Calibri"/>
                <a:ea typeface="Calibri"/>
                <a:cs typeface="Calibri"/>
                <a:sym typeface="Calibri"/>
              </a:rPr>
              <a:t>sviluppo</a:t>
            </a:r>
            <a:r>
              <a:rPr lang="en-GB" sz="1600" dirty="0">
                <a:latin typeface="Calibri"/>
                <a:ea typeface="Calibri"/>
                <a:cs typeface="Calibri"/>
                <a:sym typeface="Calibri"/>
              </a:rPr>
              <a:t>, come, ad ese., </a:t>
            </a:r>
            <a:r>
              <a:rPr lang="en-GB" sz="1600" dirty="0" err="1">
                <a:latin typeface="Calibri"/>
                <a:ea typeface="Calibri"/>
                <a:cs typeface="Calibri"/>
                <a:sym typeface="Calibri"/>
              </a:rPr>
              <a:t>scegliere</a:t>
            </a:r>
            <a:r>
              <a:rPr lang="en-GB" sz="1600" dirty="0">
                <a:latin typeface="Calibri"/>
                <a:ea typeface="Calibri"/>
                <a:cs typeface="Calibri"/>
                <a:sym typeface="Calibri"/>
              </a:rPr>
              <a:t> il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dirty="0" err="1">
                <a:latin typeface="Calibri"/>
                <a:ea typeface="Calibri"/>
                <a:cs typeface="Calibri"/>
                <a:sym typeface="Calibri"/>
              </a:rPr>
              <a:t>migliore</a:t>
            </a:r>
            <a:r>
              <a:rPr lang="en-GB" sz="1600" dirty="0">
                <a:latin typeface="Calibri"/>
                <a:ea typeface="Calibri"/>
                <a:cs typeface="Calibri"/>
                <a:sym typeface="Calibri"/>
              </a:rPr>
              <a:t>, </a:t>
            </a:r>
            <a:r>
              <a:rPr lang="en-GB" sz="1600" i="1" dirty="0" err="1">
                <a:latin typeface="Calibri"/>
                <a:ea typeface="Calibri"/>
                <a:cs typeface="Calibri"/>
                <a:sym typeface="Calibri"/>
              </a:rPr>
              <a:t>queste</a:t>
            </a:r>
            <a:r>
              <a:rPr lang="en-GB" sz="1600" i="1" dirty="0">
                <a:latin typeface="Calibri"/>
                <a:ea typeface="Calibri"/>
                <a:cs typeface="Calibri"/>
                <a:sym typeface="Calibri"/>
              </a:rPr>
              <a:t> </a:t>
            </a:r>
            <a:r>
              <a:rPr lang="en-GB" sz="1600" i="1" dirty="0" err="1">
                <a:latin typeface="Calibri"/>
                <a:ea typeface="Calibri"/>
                <a:cs typeface="Calibri"/>
                <a:sym typeface="Calibri"/>
              </a:rPr>
              <a:t>scelte</a:t>
            </a:r>
            <a:r>
              <a:rPr lang="en-GB" sz="1600" i="1" dirty="0">
                <a:latin typeface="Calibri"/>
                <a:ea typeface="Calibri"/>
                <a:cs typeface="Calibri"/>
                <a:sym typeface="Calibri"/>
              </a:rPr>
              <a:t> </a:t>
            </a:r>
            <a:r>
              <a:rPr lang="en-GB" sz="1600" i="1" dirty="0" err="1">
                <a:latin typeface="Calibri"/>
                <a:ea typeface="Calibri"/>
                <a:cs typeface="Calibri"/>
                <a:sym typeface="Calibri"/>
              </a:rPr>
              <a:t>potrebbero</a:t>
            </a:r>
            <a:r>
              <a:rPr lang="en-GB" sz="1600" i="1" dirty="0">
                <a:latin typeface="Calibri"/>
                <a:ea typeface="Calibri"/>
                <a:cs typeface="Calibri"/>
                <a:sym typeface="Calibri"/>
              </a:rPr>
              <a:t> </a:t>
            </a:r>
            <a:r>
              <a:rPr lang="en-GB" sz="1600" i="1" dirty="0" err="1">
                <a:latin typeface="Calibri"/>
                <a:ea typeface="Calibri"/>
                <a:cs typeface="Calibri"/>
                <a:sym typeface="Calibri"/>
              </a:rPr>
              <a:t>dipendere</a:t>
            </a:r>
            <a:r>
              <a:rPr lang="en-GB" sz="1600" i="1" dirty="0">
                <a:latin typeface="Calibri"/>
                <a:ea typeface="Calibri"/>
                <a:cs typeface="Calibri"/>
                <a:sym typeface="Calibri"/>
              </a:rPr>
              <a:t> </a:t>
            </a:r>
            <a:r>
              <a:rPr lang="en-GB" sz="1600" i="1" dirty="0" err="1">
                <a:latin typeface="Calibri"/>
                <a:ea typeface="Calibri"/>
                <a:cs typeface="Calibri"/>
                <a:sym typeface="Calibri"/>
              </a:rPr>
              <a:t>dagli</a:t>
            </a:r>
            <a:r>
              <a:rPr lang="en-GB" sz="1600" i="1" dirty="0">
                <a:latin typeface="Calibri"/>
                <a:ea typeface="Calibri"/>
                <a:cs typeface="Calibri"/>
                <a:sym typeface="Calibri"/>
              </a:rPr>
              <a:t> </a:t>
            </a:r>
            <a:r>
              <a:rPr lang="en-GB" sz="1600" i="1" dirty="0" err="1">
                <a:latin typeface="Calibri"/>
                <a:ea typeface="Calibri"/>
                <a:cs typeface="Calibri"/>
                <a:sym typeface="Calibri"/>
              </a:rPr>
              <a:t>esempi</a:t>
            </a:r>
            <a:r>
              <a:rPr lang="en-GB" sz="1600" i="1" dirty="0">
                <a:latin typeface="Calibri"/>
                <a:ea typeface="Calibri"/>
                <a:cs typeface="Calibri"/>
                <a:sym typeface="Calibri"/>
              </a:rPr>
              <a:t> </a:t>
            </a:r>
            <a:r>
              <a:rPr lang="en-GB" sz="1600" i="1" dirty="0" err="1">
                <a:latin typeface="Calibri"/>
                <a:ea typeface="Calibri"/>
                <a:cs typeface="Calibri"/>
                <a:sym typeface="Calibri"/>
              </a:rPr>
              <a:t>specifici</a:t>
            </a:r>
            <a:r>
              <a:rPr lang="en-GB" sz="1600" i="1" dirty="0">
                <a:latin typeface="Calibri"/>
                <a:ea typeface="Calibri"/>
                <a:cs typeface="Calibri"/>
                <a:sym typeface="Calibri"/>
              </a:rPr>
              <a:t> del testing set. </a:t>
            </a:r>
            <a:r>
              <a:rPr lang="en-GB" sz="1600" dirty="0">
                <a:latin typeface="Calibri"/>
                <a:ea typeface="Calibri"/>
                <a:cs typeface="Calibri"/>
                <a:sym typeface="Calibri"/>
              </a:rPr>
              <a:t>E non </a:t>
            </a:r>
            <a:r>
              <a:rPr lang="en-GB" sz="1600" dirty="0" err="1">
                <a:latin typeface="Calibri"/>
                <a:ea typeface="Calibri"/>
                <a:cs typeface="Calibri"/>
                <a:sym typeface="Calibri"/>
              </a:rPr>
              <a:t>avrei</a:t>
            </a:r>
            <a:r>
              <a:rPr lang="en-GB" sz="1600" dirty="0">
                <a:latin typeface="Calibri"/>
                <a:ea typeface="Calibri"/>
                <a:cs typeface="Calibri"/>
                <a:sym typeface="Calibri"/>
              </a:rPr>
              <a:t> poi modo di </a:t>
            </a:r>
            <a:r>
              <a:rPr lang="en-GB" sz="1600" dirty="0" err="1">
                <a:latin typeface="Calibri"/>
                <a:ea typeface="Calibri"/>
                <a:cs typeface="Calibri"/>
                <a:sym typeface="Calibri"/>
              </a:rPr>
              <a:t>valutare</a:t>
            </a:r>
            <a:r>
              <a:rPr lang="en-GB" sz="1600" dirty="0">
                <a:latin typeface="Calibri"/>
                <a:ea typeface="Calibri"/>
                <a:cs typeface="Calibri"/>
                <a:sym typeface="Calibri"/>
              </a:rPr>
              <a:t> il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dirty="0" err="1">
                <a:latin typeface="Calibri"/>
                <a:ea typeface="Calibri"/>
                <a:cs typeface="Calibri"/>
                <a:sym typeface="Calibri"/>
              </a:rPr>
              <a:t>scelto</a:t>
            </a:r>
            <a:r>
              <a:rPr lang="en-GB" sz="1600" dirty="0">
                <a:latin typeface="Calibri"/>
                <a:ea typeface="Calibri"/>
                <a:cs typeface="Calibri"/>
                <a:sym typeface="Calibri"/>
              </a:rPr>
              <a:t>, </a:t>
            </a:r>
            <a:r>
              <a:rPr lang="en-GB" sz="1600" dirty="0" err="1">
                <a:latin typeface="Calibri"/>
                <a:ea typeface="Calibri"/>
                <a:cs typeface="Calibri"/>
                <a:sym typeface="Calibri"/>
              </a:rPr>
              <a:t>perchè</a:t>
            </a:r>
            <a:r>
              <a:rPr lang="en-GB" sz="1600" dirty="0">
                <a:latin typeface="Calibri"/>
                <a:ea typeface="Calibri"/>
                <a:cs typeface="Calibri"/>
                <a:sym typeface="Calibri"/>
              </a:rPr>
              <a:t> mi </a:t>
            </a:r>
            <a:r>
              <a:rPr lang="en-GB" sz="1600" dirty="0" err="1">
                <a:latin typeface="Calibri"/>
                <a:ea typeface="Calibri"/>
                <a:cs typeface="Calibri"/>
                <a:sym typeface="Calibri"/>
              </a:rPr>
              <a:t>mancherebbe</a:t>
            </a:r>
            <a:r>
              <a:rPr lang="en-GB" sz="1600" dirty="0">
                <a:latin typeface="Calibri"/>
                <a:ea typeface="Calibri"/>
                <a:cs typeface="Calibri"/>
                <a:sym typeface="Calibri"/>
              </a:rPr>
              <a:t> un dataset di </a:t>
            </a:r>
            <a:r>
              <a:rPr lang="en-GB" sz="1600" dirty="0" err="1">
                <a:latin typeface="Calibri"/>
                <a:ea typeface="Calibri"/>
                <a:cs typeface="Calibri"/>
                <a:sym typeface="Calibri"/>
              </a:rPr>
              <a:t>dati</a:t>
            </a:r>
            <a:r>
              <a:rPr lang="en-GB" sz="1600" dirty="0">
                <a:latin typeface="Calibri"/>
                <a:ea typeface="Calibri"/>
                <a:cs typeface="Calibri"/>
                <a:sym typeface="Calibri"/>
              </a:rPr>
              <a:t> “</a:t>
            </a:r>
            <a:r>
              <a:rPr lang="en-GB" sz="1600" dirty="0" err="1">
                <a:latin typeface="Calibri"/>
                <a:ea typeface="Calibri"/>
                <a:cs typeface="Calibri"/>
                <a:sym typeface="Calibri"/>
              </a:rPr>
              <a:t>freschi</a:t>
            </a:r>
            <a:r>
              <a:rPr lang="en-GB" sz="1600" dirty="0">
                <a:latin typeface="Calibri"/>
                <a:ea typeface="Calibri"/>
                <a:cs typeface="Calibri"/>
                <a:sym typeface="Calibri"/>
              </a:rPr>
              <a:t>”, non </a:t>
            </a:r>
            <a:r>
              <a:rPr lang="en-GB" sz="1600" dirty="0" err="1">
                <a:latin typeface="Calibri"/>
                <a:ea typeface="Calibri"/>
                <a:cs typeface="Calibri"/>
                <a:sym typeface="Calibri"/>
              </a:rPr>
              <a:t>coinvolti</a:t>
            </a:r>
            <a:r>
              <a:rPr lang="en-GB" sz="1600" dirty="0">
                <a:latin typeface="Calibri"/>
                <a:ea typeface="Calibri"/>
                <a:cs typeface="Calibri"/>
                <a:sym typeface="Calibri"/>
              </a:rPr>
              <a:t> </a:t>
            </a:r>
            <a:r>
              <a:rPr lang="en-GB" sz="1600" dirty="0" err="1">
                <a:latin typeface="Calibri"/>
                <a:ea typeface="Calibri"/>
                <a:cs typeface="Calibri"/>
                <a:sym typeface="Calibri"/>
              </a:rPr>
              <a:t>nelle</a:t>
            </a:r>
            <a:r>
              <a:rPr lang="en-GB" sz="1600" dirty="0">
                <a:latin typeface="Calibri"/>
                <a:ea typeface="Calibri"/>
                <a:cs typeface="Calibri"/>
                <a:sym typeface="Calibri"/>
              </a:rPr>
              <a:t> </a:t>
            </a:r>
            <a:r>
              <a:rPr lang="en-GB" sz="1600" dirty="0" err="1">
                <a:latin typeface="Calibri"/>
                <a:ea typeface="Calibri"/>
                <a:cs typeface="Calibri"/>
                <a:sym typeface="Calibri"/>
              </a:rPr>
              <a:t>scelte</a:t>
            </a:r>
            <a:r>
              <a:rPr lang="en-GB" sz="1600" dirty="0">
                <a:latin typeface="Calibri"/>
                <a:ea typeface="Calibri"/>
                <a:cs typeface="Calibri"/>
                <a:sym typeface="Calibri"/>
              </a:rPr>
              <a:t> </a:t>
            </a:r>
            <a:r>
              <a:rPr lang="en-GB" sz="1600" dirty="0" err="1">
                <a:latin typeface="Calibri"/>
                <a:ea typeface="Calibri"/>
                <a:cs typeface="Calibri"/>
                <a:sym typeface="Calibri"/>
              </a:rPr>
              <a:t>implementative</a:t>
            </a:r>
            <a:r>
              <a:rPr lang="en-GB" sz="1600" dirty="0">
                <a:latin typeface="Calibri"/>
                <a:ea typeface="Calibri"/>
                <a:cs typeface="Calibri"/>
                <a:sym typeface="Calibri"/>
              </a:rPr>
              <a:t>, </a:t>
            </a:r>
            <a:r>
              <a:rPr lang="en-GB" sz="1600" dirty="0" err="1">
                <a:latin typeface="Calibri"/>
                <a:ea typeface="Calibri"/>
                <a:cs typeface="Calibri"/>
                <a:sym typeface="Calibri"/>
              </a:rPr>
              <a:t>dato</a:t>
            </a:r>
            <a:r>
              <a:rPr lang="en-GB" sz="1600" dirty="0">
                <a:latin typeface="Calibri"/>
                <a:ea typeface="Calibri"/>
                <a:cs typeface="Calibri"/>
                <a:sym typeface="Calibri"/>
              </a:rPr>
              <a:t> </a:t>
            </a:r>
            <a:r>
              <a:rPr lang="en-GB" sz="1600" dirty="0" err="1">
                <a:latin typeface="Calibri"/>
                <a:ea typeface="Calibri"/>
                <a:cs typeface="Calibri"/>
                <a:sym typeface="Calibri"/>
              </a:rPr>
              <a:t>che</a:t>
            </a:r>
            <a:r>
              <a:rPr lang="en-GB" sz="1600" dirty="0">
                <a:latin typeface="Calibri"/>
                <a:ea typeface="Calibri"/>
                <a:cs typeface="Calibri"/>
                <a:sym typeface="Calibri"/>
              </a:rPr>
              <a:t> il testing set </a:t>
            </a:r>
            <a:r>
              <a:rPr lang="en-GB" sz="1600" dirty="0" err="1">
                <a:latin typeface="Calibri"/>
                <a:ea typeface="Calibri"/>
                <a:cs typeface="Calibri"/>
                <a:sym typeface="Calibri"/>
              </a:rPr>
              <a:t>l’ho</a:t>
            </a:r>
            <a:r>
              <a:rPr lang="en-GB" sz="1600" dirty="0">
                <a:latin typeface="Calibri"/>
                <a:ea typeface="Calibri"/>
                <a:cs typeface="Calibri"/>
                <a:sym typeface="Calibri"/>
              </a:rPr>
              <a:t> </a:t>
            </a:r>
            <a:r>
              <a:rPr lang="en-GB" sz="1600" dirty="0" err="1">
                <a:latin typeface="Calibri"/>
                <a:ea typeface="Calibri"/>
                <a:cs typeface="Calibri"/>
                <a:sym typeface="Calibri"/>
              </a:rPr>
              <a:t>già</a:t>
            </a:r>
            <a:r>
              <a:rPr lang="en-GB" sz="1600" dirty="0">
                <a:latin typeface="Calibri"/>
                <a:ea typeface="Calibri"/>
                <a:cs typeface="Calibri"/>
                <a:sym typeface="Calibri"/>
              </a:rPr>
              <a:t> </a:t>
            </a:r>
            <a:r>
              <a:rPr lang="en-GB" sz="1600" dirty="0" err="1">
                <a:latin typeface="Calibri"/>
                <a:ea typeface="Calibri"/>
                <a:cs typeface="Calibri"/>
                <a:sym typeface="Calibri"/>
              </a:rPr>
              <a:t>usato</a:t>
            </a:r>
            <a:r>
              <a:rPr lang="en-GB" sz="1600" dirty="0">
                <a:latin typeface="Calibri"/>
                <a:ea typeface="Calibri"/>
                <a:cs typeface="Calibri"/>
                <a:sym typeface="Calibri"/>
              </a:rPr>
              <a:t>…</a:t>
            </a:r>
          </a:p>
          <a:p>
            <a:pPr marL="0" lvl="0" indent="0" algn="l" rtl="0">
              <a:spcBef>
                <a:spcPts val="0"/>
              </a:spcBef>
              <a:spcAft>
                <a:spcPts val="0"/>
              </a:spcAft>
              <a:buClr>
                <a:schemeClr val="dk1"/>
              </a:buClr>
              <a:buSzPts val="1100"/>
              <a:buFont typeface="Arial"/>
              <a:buNone/>
            </a:pPr>
            <a:endParaRPr lang="en-GB"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GB"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GB"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GB"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GB" sz="1600" dirty="0">
              <a:latin typeface="Calibri"/>
              <a:ea typeface="Calibri"/>
              <a:cs typeface="Calibri"/>
              <a:sym typeface="Calibri"/>
            </a:endParaRPr>
          </a:p>
        </p:txBody>
      </p:sp>
      <p:sp>
        <p:nvSpPr>
          <p:cNvPr id="149" name="Google Shape;149;p27"/>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a:solidFill>
                  <a:srgbClr val="D40000"/>
                </a:solidFill>
                <a:latin typeface="Calibri"/>
                <a:ea typeface="Calibri"/>
                <a:cs typeface="Calibri"/>
                <a:sym typeface="Calibri"/>
              </a:rPr>
              <a:t>S</a:t>
            </a:r>
            <a:r>
              <a:rPr lang="it" sz="2400" b="1" dirty="0">
                <a:solidFill>
                  <a:srgbClr val="D40000"/>
                </a:solidFill>
                <a:latin typeface="Calibri"/>
                <a:ea typeface="Calibri"/>
                <a:cs typeface="Calibri"/>
                <a:sym typeface="Calibri"/>
              </a:rPr>
              <a:t>celta del modello</a:t>
            </a:r>
            <a:endParaRPr sz="2400" b="1" dirty="0">
              <a:solidFill>
                <a:srgbClr val="D4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251519" y="1026821"/>
            <a:ext cx="8531085" cy="37830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dirty="0" err="1">
                <a:latin typeface="Calibri"/>
                <a:ea typeface="Calibri"/>
                <a:cs typeface="Calibri"/>
                <a:sym typeface="Calibri"/>
              </a:rPr>
              <a:t>Userò</a:t>
            </a:r>
            <a:r>
              <a:rPr lang="en-GB" sz="1600" dirty="0">
                <a:latin typeface="Calibri"/>
                <a:ea typeface="Calibri"/>
                <a:cs typeface="Calibri"/>
                <a:sym typeface="Calibri"/>
              </a:rPr>
              <a:t> </a:t>
            </a:r>
            <a:r>
              <a:rPr lang="en-GB" sz="1600" dirty="0" err="1">
                <a:latin typeface="Calibri"/>
                <a:ea typeface="Calibri"/>
                <a:cs typeface="Calibri"/>
                <a:sym typeface="Calibri"/>
              </a:rPr>
              <a:t>quindi</a:t>
            </a:r>
            <a:r>
              <a:rPr lang="en-GB" sz="1600" dirty="0">
                <a:latin typeface="Calibri"/>
                <a:ea typeface="Calibri"/>
                <a:cs typeface="Calibri"/>
                <a:sym typeface="Calibri"/>
              </a:rPr>
              <a:t> un dataset </a:t>
            </a:r>
            <a:r>
              <a:rPr lang="en-GB" sz="1600" dirty="0" err="1">
                <a:latin typeface="Calibri"/>
                <a:ea typeface="Calibri"/>
                <a:cs typeface="Calibri"/>
                <a:sym typeface="Calibri"/>
              </a:rPr>
              <a:t>diverso</a:t>
            </a:r>
            <a:r>
              <a:rPr lang="en-GB" sz="1600" dirty="0">
                <a:latin typeface="Calibri"/>
                <a:ea typeface="Calibri"/>
                <a:cs typeface="Calibri"/>
                <a:sym typeface="Calibri"/>
              </a:rPr>
              <a:t>, </a:t>
            </a:r>
            <a:r>
              <a:rPr lang="en-GB" sz="1600" dirty="0" err="1">
                <a:latin typeface="Calibri"/>
                <a:ea typeface="Calibri"/>
                <a:cs typeface="Calibri"/>
                <a:sym typeface="Calibri"/>
              </a:rPr>
              <a:t>detto</a:t>
            </a:r>
            <a:r>
              <a:rPr lang="en-GB" sz="1600" dirty="0">
                <a:latin typeface="Calibri"/>
                <a:ea typeface="Calibri"/>
                <a:cs typeface="Calibri"/>
                <a:sym typeface="Calibri"/>
              </a:rPr>
              <a:t> di </a:t>
            </a:r>
            <a:r>
              <a:rPr lang="en-GB" sz="1600" i="1" dirty="0">
                <a:latin typeface="Calibri"/>
                <a:ea typeface="Calibri"/>
                <a:cs typeface="Calibri"/>
                <a:sym typeface="Calibri"/>
              </a:rPr>
              <a:t>validation</a:t>
            </a:r>
            <a:r>
              <a:rPr lang="en-GB" sz="1600" dirty="0">
                <a:latin typeface="Calibri"/>
                <a:ea typeface="Calibri"/>
                <a:cs typeface="Calibri"/>
                <a:sym typeface="Calibri"/>
              </a:rPr>
              <a:t>, </a:t>
            </a:r>
            <a:r>
              <a:rPr lang="en-GB" sz="1600" dirty="0" err="1">
                <a:latin typeface="Calibri"/>
                <a:ea typeface="Calibri"/>
                <a:cs typeface="Calibri"/>
                <a:sym typeface="Calibri"/>
              </a:rPr>
              <a:t>che</a:t>
            </a:r>
            <a:r>
              <a:rPr lang="en-GB" sz="1600" dirty="0">
                <a:latin typeface="Calibri"/>
                <a:ea typeface="Calibri"/>
                <a:cs typeface="Calibri"/>
                <a:sym typeface="Calibri"/>
              </a:rPr>
              <a:t> </a:t>
            </a:r>
            <a:r>
              <a:rPr lang="en-GB" sz="1600" dirty="0" err="1">
                <a:latin typeface="Calibri"/>
                <a:ea typeface="Calibri"/>
                <a:cs typeface="Calibri"/>
                <a:sym typeface="Calibri"/>
              </a:rPr>
              <a:t>ottengo</a:t>
            </a:r>
            <a:r>
              <a:rPr lang="en-GB" sz="1600" dirty="0">
                <a:latin typeface="Calibri"/>
                <a:ea typeface="Calibri"/>
                <a:cs typeface="Calibri"/>
                <a:sym typeface="Calibri"/>
              </a:rPr>
              <a:t> </a:t>
            </a:r>
            <a:r>
              <a:rPr lang="en-GB" sz="1600" dirty="0" err="1">
                <a:latin typeface="Calibri"/>
                <a:ea typeface="Calibri"/>
                <a:cs typeface="Calibri"/>
                <a:sym typeface="Calibri"/>
              </a:rPr>
              <a:t>partizionando</a:t>
            </a:r>
            <a:r>
              <a:rPr lang="en-GB" sz="1600" dirty="0">
                <a:latin typeface="Calibri"/>
                <a:ea typeface="Calibri"/>
                <a:cs typeface="Calibri"/>
                <a:sym typeface="Calibri"/>
              </a:rPr>
              <a:t> il training set in training e validation (v. </a:t>
            </a:r>
            <a:r>
              <a:rPr lang="en-GB" sz="1600" dirty="0" err="1">
                <a:latin typeface="Calibri"/>
                <a:ea typeface="Calibri"/>
                <a:cs typeface="Calibri"/>
                <a:sym typeface="Calibri"/>
              </a:rPr>
              <a:t>figura</a:t>
            </a:r>
            <a:r>
              <a:rPr lang="en-GB" sz="1600" dirty="0">
                <a:latin typeface="Calibri"/>
                <a:ea typeface="Calibri"/>
                <a:cs typeface="Calibri"/>
                <a:sym typeface="Calibri"/>
              </a:rPr>
              <a:t> sotto)</a:t>
            </a:r>
          </a:p>
          <a:p>
            <a:pPr marL="0" lvl="0" indent="0" algn="l" rtl="0">
              <a:spcBef>
                <a:spcPts val="0"/>
              </a:spcBef>
              <a:spcAft>
                <a:spcPts val="0"/>
              </a:spcAft>
              <a:buClr>
                <a:schemeClr val="dk1"/>
              </a:buClr>
              <a:buSzPts val="1100"/>
              <a:buFont typeface="Arial"/>
              <a:buNone/>
            </a:pPr>
            <a:endParaRPr lang="en-GB"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GB"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GB"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GB"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600" dirty="0" err="1">
                <a:latin typeface="Calibri"/>
                <a:ea typeface="Calibri"/>
                <a:cs typeface="Calibri"/>
                <a:sym typeface="Calibri"/>
              </a:rPr>
              <a:t>Uso</a:t>
            </a:r>
            <a:r>
              <a:rPr lang="en-GB" sz="1600" dirty="0">
                <a:latin typeface="Calibri"/>
                <a:ea typeface="Calibri"/>
                <a:cs typeface="Calibri"/>
                <a:sym typeface="Calibri"/>
              </a:rPr>
              <a:t> il validation set per </a:t>
            </a:r>
            <a:r>
              <a:rPr lang="en-GB" sz="1600" dirty="0" err="1">
                <a:latin typeface="Calibri"/>
                <a:ea typeface="Calibri"/>
                <a:cs typeface="Calibri"/>
                <a:sym typeface="Calibri"/>
              </a:rPr>
              <a:t>stimare</a:t>
            </a:r>
            <a:r>
              <a:rPr lang="en-GB" sz="1600" dirty="0">
                <a:latin typeface="Calibri"/>
                <a:ea typeface="Calibri"/>
                <a:cs typeface="Calibri"/>
                <a:sym typeface="Calibri"/>
              </a:rPr>
              <a:t> la </a:t>
            </a:r>
            <a:r>
              <a:rPr lang="en-GB" sz="1600" dirty="0" err="1">
                <a:latin typeface="Calibri"/>
                <a:ea typeface="Calibri"/>
                <a:cs typeface="Calibri"/>
                <a:sym typeface="Calibri"/>
              </a:rPr>
              <a:t>capacità</a:t>
            </a:r>
            <a:r>
              <a:rPr lang="en-GB" sz="1600" dirty="0">
                <a:latin typeface="Calibri"/>
                <a:ea typeface="Calibri"/>
                <a:cs typeface="Calibri"/>
                <a:sym typeface="Calibri"/>
              </a:rPr>
              <a:t> di </a:t>
            </a:r>
            <a:r>
              <a:rPr lang="en-GB" sz="1600" dirty="0" err="1">
                <a:latin typeface="Calibri"/>
                <a:ea typeface="Calibri"/>
                <a:cs typeface="Calibri"/>
                <a:sym typeface="Calibri"/>
              </a:rPr>
              <a:t>generalizzazione</a:t>
            </a:r>
            <a:r>
              <a:rPr lang="en-GB" sz="1600" dirty="0">
                <a:latin typeface="Calibri"/>
                <a:ea typeface="Calibri"/>
                <a:cs typeface="Calibri"/>
                <a:sym typeface="Calibri"/>
              </a:rPr>
              <a:t> di </a:t>
            </a:r>
            <a:r>
              <a:rPr lang="en-GB" sz="1600" dirty="0" err="1">
                <a:latin typeface="Calibri"/>
                <a:ea typeface="Calibri"/>
                <a:cs typeface="Calibri"/>
                <a:sym typeface="Calibri"/>
              </a:rPr>
              <a:t>vari</a:t>
            </a:r>
            <a:r>
              <a:rPr lang="en-GB" sz="1600" dirty="0">
                <a:latin typeface="Calibri"/>
                <a:ea typeface="Calibri"/>
                <a:cs typeface="Calibri"/>
                <a:sym typeface="Calibri"/>
              </a:rPr>
              <a:t> </a:t>
            </a:r>
            <a:r>
              <a:rPr lang="en-GB" sz="1600" dirty="0" err="1">
                <a:latin typeface="Calibri"/>
                <a:ea typeface="Calibri"/>
                <a:cs typeface="Calibri"/>
                <a:sym typeface="Calibri"/>
              </a:rPr>
              <a:t>modelli</a:t>
            </a:r>
            <a:r>
              <a:rPr lang="en-GB" sz="1600" dirty="0">
                <a:latin typeface="Calibri"/>
                <a:ea typeface="Calibri"/>
                <a:cs typeface="Calibri"/>
                <a:sym typeface="Calibri"/>
              </a:rPr>
              <a:t> </a:t>
            </a:r>
            <a:r>
              <a:rPr lang="en-GB" sz="1600" dirty="0" err="1">
                <a:latin typeface="Calibri"/>
                <a:ea typeface="Calibri"/>
                <a:cs typeface="Calibri"/>
                <a:sym typeface="Calibri"/>
              </a:rPr>
              <a:t>addestrati</a:t>
            </a:r>
            <a:r>
              <a:rPr lang="en-GB" sz="1600" dirty="0">
                <a:latin typeface="Calibri"/>
                <a:ea typeface="Calibri"/>
                <a:cs typeface="Calibri"/>
                <a:sym typeface="Calibri"/>
              </a:rPr>
              <a:t> </a:t>
            </a:r>
            <a:r>
              <a:rPr lang="en-GB" sz="1600" dirty="0" err="1">
                <a:latin typeface="Calibri"/>
                <a:ea typeface="Calibri"/>
                <a:cs typeface="Calibri"/>
                <a:sym typeface="Calibri"/>
              </a:rPr>
              <a:t>insieme</a:t>
            </a:r>
            <a:r>
              <a:rPr lang="en-GB" sz="1600" dirty="0">
                <a:latin typeface="Calibri"/>
                <a:ea typeface="Calibri"/>
                <a:cs typeface="Calibri"/>
                <a:sym typeface="Calibri"/>
              </a:rPr>
              <a:t> ad </a:t>
            </a:r>
            <a:r>
              <a:rPr lang="en-GB" sz="1600" dirty="0" err="1">
                <a:latin typeface="Calibri"/>
                <a:ea typeface="Calibri"/>
                <a:cs typeface="Calibri"/>
                <a:sym typeface="Calibri"/>
              </a:rPr>
              <a:t>una</a:t>
            </a:r>
            <a:r>
              <a:rPr lang="en-GB" sz="1600" dirty="0">
                <a:latin typeface="Calibri"/>
                <a:ea typeface="Calibri"/>
                <a:cs typeface="Calibri"/>
                <a:sym typeface="Calibri"/>
              </a:rPr>
              <a:t> </a:t>
            </a:r>
            <a:r>
              <a:rPr lang="en-GB" sz="1600" dirty="0" err="1">
                <a:latin typeface="Calibri"/>
                <a:ea typeface="Calibri"/>
                <a:cs typeface="Calibri"/>
                <a:sym typeface="Calibri"/>
              </a:rPr>
              <a:t>qualche</a:t>
            </a:r>
            <a:r>
              <a:rPr lang="en-GB" sz="1600" dirty="0">
                <a:latin typeface="Calibri"/>
                <a:ea typeface="Calibri"/>
                <a:cs typeface="Calibri"/>
                <a:sym typeface="Calibri"/>
              </a:rPr>
              <a:t> </a:t>
            </a:r>
            <a:r>
              <a:rPr lang="en-GB" sz="1600" dirty="0" err="1">
                <a:latin typeface="Calibri"/>
                <a:ea typeface="Calibri"/>
                <a:cs typeface="Calibri"/>
                <a:sym typeface="Calibri"/>
              </a:rPr>
              <a:t>metrica</a:t>
            </a:r>
            <a:r>
              <a:rPr lang="en-GB" sz="1600" dirty="0">
                <a:latin typeface="Calibri"/>
                <a:ea typeface="Calibri"/>
                <a:cs typeface="Calibri"/>
                <a:sym typeface="Calibri"/>
              </a:rPr>
              <a:t> di performance</a:t>
            </a:r>
          </a:p>
          <a:p>
            <a:pPr marL="0" lvl="0" indent="0" algn="l" rtl="0">
              <a:spcBef>
                <a:spcPts val="0"/>
              </a:spcBef>
              <a:spcAft>
                <a:spcPts val="0"/>
              </a:spcAft>
              <a:buClr>
                <a:schemeClr val="dk1"/>
              </a:buClr>
              <a:buSzPts val="1100"/>
              <a:buFont typeface="Arial"/>
              <a:buNone/>
            </a:pPr>
            <a:r>
              <a:rPr lang="en-GB" sz="1600" dirty="0">
                <a:latin typeface="Calibri"/>
                <a:ea typeface="Calibri"/>
                <a:cs typeface="Calibri"/>
                <a:sym typeface="Calibri"/>
              </a:rPr>
              <a:t>In </a:t>
            </a:r>
            <a:r>
              <a:rPr lang="en-GB" sz="1600" dirty="0" err="1">
                <a:latin typeface="Calibri"/>
                <a:ea typeface="Calibri"/>
                <a:cs typeface="Calibri"/>
                <a:sym typeface="Calibri"/>
              </a:rPr>
              <a:t>tal</a:t>
            </a:r>
            <a:r>
              <a:rPr lang="en-GB" sz="1600" dirty="0">
                <a:latin typeface="Calibri"/>
                <a:ea typeface="Calibri"/>
                <a:cs typeface="Calibri"/>
                <a:sym typeface="Calibri"/>
              </a:rPr>
              <a:t> modo </a:t>
            </a:r>
            <a:r>
              <a:rPr lang="en-GB" sz="1600" dirty="0" err="1">
                <a:latin typeface="Calibri"/>
                <a:ea typeface="Calibri"/>
                <a:cs typeface="Calibri"/>
                <a:sym typeface="Calibri"/>
              </a:rPr>
              <a:t>posso</a:t>
            </a:r>
            <a:r>
              <a:rPr lang="en-GB" sz="1600" dirty="0">
                <a:latin typeface="Calibri"/>
                <a:ea typeface="Calibri"/>
                <a:cs typeface="Calibri"/>
                <a:sym typeface="Calibri"/>
              </a:rPr>
              <a:t> </a:t>
            </a:r>
            <a:r>
              <a:rPr lang="en-GB" sz="1600" dirty="0" err="1">
                <a:latin typeface="Calibri"/>
                <a:ea typeface="Calibri"/>
                <a:cs typeface="Calibri"/>
                <a:sym typeface="Calibri"/>
              </a:rPr>
              <a:t>scegliere</a:t>
            </a:r>
            <a:r>
              <a:rPr lang="en-GB" sz="1600" dirty="0">
                <a:latin typeface="Calibri"/>
                <a:ea typeface="Calibri"/>
                <a:cs typeface="Calibri"/>
                <a:sym typeface="Calibri"/>
              </a:rPr>
              <a:t> il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dirty="0" err="1">
                <a:latin typeface="Calibri"/>
                <a:ea typeface="Calibri"/>
                <a:cs typeface="Calibri"/>
                <a:sym typeface="Calibri"/>
              </a:rPr>
              <a:t>migliore</a:t>
            </a:r>
            <a:r>
              <a:rPr lang="en-GB" sz="1600" dirty="0">
                <a:latin typeface="Calibri"/>
                <a:ea typeface="Calibri"/>
                <a:cs typeface="Calibri"/>
                <a:sym typeface="Calibri"/>
              </a:rPr>
              <a:t> (rispetto </a:t>
            </a:r>
            <a:r>
              <a:rPr lang="en-GB" sz="1600" dirty="0" err="1">
                <a:latin typeface="Calibri"/>
                <a:ea typeface="Calibri"/>
                <a:cs typeface="Calibri"/>
                <a:sym typeface="Calibri"/>
              </a:rPr>
              <a:t>alla</a:t>
            </a:r>
            <a:r>
              <a:rPr lang="en-GB" sz="1600" dirty="0">
                <a:latin typeface="Calibri"/>
                <a:ea typeface="Calibri"/>
                <a:cs typeface="Calibri"/>
                <a:sym typeface="Calibri"/>
              </a:rPr>
              <a:t> </a:t>
            </a:r>
            <a:r>
              <a:rPr lang="en-GB" sz="1600" dirty="0" err="1">
                <a:latin typeface="Calibri"/>
                <a:ea typeface="Calibri"/>
                <a:cs typeface="Calibri"/>
                <a:sym typeface="Calibri"/>
              </a:rPr>
              <a:t>misura</a:t>
            </a:r>
            <a:r>
              <a:rPr lang="en-GB" sz="1600" dirty="0">
                <a:latin typeface="Calibri"/>
                <a:ea typeface="Calibri"/>
                <a:cs typeface="Calibri"/>
                <a:sym typeface="Calibri"/>
              </a:rPr>
              <a:t> di performance </a:t>
            </a:r>
            <a:r>
              <a:rPr lang="en-GB" sz="1600" dirty="0" err="1">
                <a:latin typeface="Calibri"/>
                <a:ea typeface="Calibri"/>
                <a:cs typeface="Calibri"/>
                <a:sym typeface="Calibri"/>
              </a:rPr>
              <a:t>sul</a:t>
            </a:r>
            <a:r>
              <a:rPr lang="en-GB" sz="1600" dirty="0">
                <a:latin typeface="Calibri"/>
                <a:ea typeface="Calibri"/>
                <a:cs typeface="Calibri"/>
                <a:sym typeface="Calibri"/>
              </a:rPr>
              <a:t> validation), </a:t>
            </a:r>
            <a:r>
              <a:rPr lang="en-GB" sz="1600" dirty="0" err="1">
                <a:latin typeface="Calibri"/>
                <a:ea typeface="Calibri"/>
                <a:cs typeface="Calibri"/>
                <a:sym typeface="Calibri"/>
              </a:rPr>
              <a:t>che</a:t>
            </a:r>
            <a:r>
              <a:rPr lang="en-GB" sz="1600" dirty="0">
                <a:latin typeface="Calibri"/>
                <a:ea typeface="Calibri"/>
                <a:cs typeface="Calibri"/>
                <a:sym typeface="Calibri"/>
              </a:rPr>
              <a:t>, </a:t>
            </a:r>
            <a:r>
              <a:rPr lang="en-GB" sz="1600" dirty="0" err="1">
                <a:latin typeface="Calibri"/>
                <a:ea typeface="Calibri"/>
                <a:cs typeface="Calibri"/>
                <a:sym typeface="Calibri"/>
              </a:rPr>
              <a:t>sperabilmente</a:t>
            </a:r>
            <a:r>
              <a:rPr lang="en-GB" sz="1600" dirty="0">
                <a:latin typeface="Calibri"/>
                <a:ea typeface="Calibri"/>
                <a:cs typeface="Calibri"/>
                <a:sym typeface="Calibri"/>
              </a:rPr>
              <a:t>, </a:t>
            </a:r>
            <a:r>
              <a:rPr lang="en-GB" sz="1600" dirty="0" err="1">
                <a:latin typeface="Calibri"/>
                <a:ea typeface="Calibri"/>
                <a:cs typeface="Calibri"/>
                <a:sym typeface="Calibri"/>
              </a:rPr>
              <a:t>sarà</a:t>
            </a:r>
            <a:r>
              <a:rPr lang="en-GB" sz="1600" dirty="0">
                <a:latin typeface="Calibri"/>
                <a:ea typeface="Calibri"/>
                <a:cs typeface="Calibri"/>
                <a:sym typeface="Calibri"/>
              </a:rPr>
              <a:t> </a:t>
            </a:r>
            <a:r>
              <a:rPr lang="en-GB" sz="1600" dirty="0" err="1">
                <a:latin typeface="Calibri"/>
                <a:ea typeface="Calibri"/>
                <a:cs typeface="Calibri"/>
                <a:sym typeface="Calibri"/>
              </a:rPr>
              <a:t>nè</a:t>
            </a:r>
            <a:r>
              <a:rPr lang="en-GB" sz="1600" dirty="0">
                <a:latin typeface="Calibri"/>
                <a:ea typeface="Calibri"/>
                <a:cs typeface="Calibri"/>
                <a:sym typeface="Calibri"/>
              </a:rPr>
              <a:t> </a:t>
            </a:r>
            <a:r>
              <a:rPr lang="en-GB" sz="1600" dirty="0" err="1">
                <a:latin typeface="Calibri"/>
                <a:ea typeface="Calibri"/>
                <a:cs typeface="Calibri"/>
                <a:sym typeface="Calibri"/>
              </a:rPr>
              <a:t>troppo</a:t>
            </a:r>
            <a:r>
              <a:rPr lang="en-GB" sz="1600" dirty="0">
                <a:latin typeface="Calibri"/>
                <a:ea typeface="Calibri"/>
                <a:cs typeface="Calibri"/>
                <a:sym typeface="Calibri"/>
              </a:rPr>
              <a:t> </a:t>
            </a:r>
            <a:r>
              <a:rPr lang="en-GB" sz="1600" dirty="0" err="1">
                <a:latin typeface="Calibri"/>
                <a:ea typeface="Calibri"/>
                <a:cs typeface="Calibri"/>
                <a:sym typeface="Calibri"/>
              </a:rPr>
              <a:t>complesso</a:t>
            </a:r>
            <a:r>
              <a:rPr lang="en-GB" sz="1600" dirty="0">
                <a:latin typeface="Calibri"/>
                <a:ea typeface="Calibri"/>
                <a:cs typeface="Calibri"/>
                <a:sym typeface="Calibri"/>
              </a:rPr>
              <a:t> (overfitting), </a:t>
            </a:r>
            <a:r>
              <a:rPr lang="en-GB" sz="1600" dirty="0" err="1">
                <a:latin typeface="Calibri"/>
                <a:ea typeface="Calibri"/>
                <a:cs typeface="Calibri"/>
                <a:sym typeface="Calibri"/>
              </a:rPr>
              <a:t>nè</a:t>
            </a:r>
            <a:r>
              <a:rPr lang="en-GB" sz="1600" dirty="0">
                <a:latin typeface="Calibri"/>
                <a:ea typeface="Calibri"/>
                <a:cs typeface="Calibri"/>
                <a:sym typeface="Calibri"/>
              </a:rPr>
              <a:t> </a:t>
            </a:r>
            <a:r>
              <a:rPr lang="en-GB" sz="1600" dirty="0" err="1">
                <a:latin typeface="Calibri"/>
                <a:ea typeface="Calibri"/>
                <a:cs typeface="Calibri"/>
                <a:sym typeface="Calibri"/>
              </a:rPr>
              <a:t>troppo</a:t>
            </a:r>
            <a:r>
              <a:rPr lang="en-GB" sz="1600" dirty="0">
                <a:latin typeface="Calibri"/>
                <a:ea typeface="Calibri"/>
                <a:cs typeface="Calibri"/>
                <a:sym typeface="Calibri"/>
              </a:rPr>
              <a:t> semplice (underfitting)</a:t>
            </a:r>
          </a:p>
        </p:txBody>
      </p:sp>
      <p:sp>
        <p:nvSpPr>
          <p:cNvPr id="149" name="Google Shape;149;p27"/>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a:solidFill>
                  <a:srgbClr val="D40000"/>
                </a:solidFill>
                <a:latin typeface="Calibri"/>
                <a:ea typeface="Calibri"/>
                <a:cs typeface="Calibri"/>
                <a:sym typeface="Calibri"/>
              </a:rPr>
              <a:t>S</a:t>
            </a:r>
            <a:r>
              <a:rPr lang="it" sz="2400" b="1" dirty="0">
                <a:solidFill>
                  <a:srgbClr val="D40000"/>
                </a:solidFill>
                <a:latin typeface="Calibri"/>
                <a:ea typeface="Calibri"/>
                <a:cs typeface="Calibri"/>
                <a:sym typeface="Calibri"/>
              </a:rPr>
              <a:t>celta del modello</a:t>
            </a:r>
            <a:endParaRPr sz="2400" b="1" dirty="0">
              <a:solidFill>
                <a:srgbClr val="D40000"/>
              </a:solidFill>
              <a:latin typeface="Calibri"/>
              <a:ea typeface="Calibri"/>
              <a:cs typeface="Calibri"/>
              <a:sym typeface="Calibri"/>
            </a:endParaRPr>
          </a:p>
        </p:txBody>
      </p:sp>
      <p:pic>
        <p:nvPicPr>
          <p:cNvPr id="2" name="table">
            <a:extLst>
              <a:ext uri="{FF2B5EF4-FFF2-40B4-BE49-F238E27FC236}">
                <a16:creationId xmlns:a16="http://schemas.microsoft.com/office/drawing/2014/main" id="{843363B0-9FDB-A036-E4C7-C5FB468061B6}"/>
              </a:ext>
            </a:extLst>
          </p:cNvPr>
          <p:cNvPicPr>
            <a:picLocks noChangeAspect="1"/>
          </p:cNvPicPr>
          <p:nvPr/>
        </p:nvPicPr>
        <p:blipFill>
          <a:blip r:embed="rId3"/>
          <a:stretch>
            <a:fillRect/>
          </a:stretch>
        </p:blipFill>
        <p:spPr>
          <a:xfrm>
            <a:off x="361395" y="1673087"/>
            <a:ext cx="7071150" cy="640300"/>
          </a:xfrm>
          <a:prstGeom prst="rect">
            <a:avLst/>
          </a:prstGeom>
        </p:spPr>
      </p:pic>
    </p:spTree>
    <p:extLst>
      <p:ext uri="{BB962C8B-B14F-4D97-AF65-F5344CB8AC3E}">
        <p14:creationId xmlns:p14="http://schemas.microsoft.com/office/powerpoint/2010/main" val="403118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287225" y="1143001"/>
            <a:ext cx="8580753" cy="306878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latin typeface="Calibri"/>
                <a:ea typeface="Calibri"/>
                <a:cs typeface="Calibri"/>
                <a:sym typeface="Calibri"/>
              </a:rPr>
              <a:t>L’overfitting</a:t>
            </a:r>
            <a:r>
              <a:rPr lang="en-GB" dirty="0">
                <a:latin typeface="Calibri"/>
                <a:ea typeface="Calibri"/>
                <a:cs typeface="Calibri"/>
                <a:sym typeface="Calibri"/>
              </a:rPr>
              <a:t>, </a:t>
            </a:r>
            <a:r>
              <a:rPr lang="en-GB" dirty="0" err="1">
                <a:latin typeface="Calibri"/>
                <a:ea typeface="Calibri"/>
                <a:cs typeface="Calibri"/>
                <a:sym typeface="Calibri"/>
              </a:rPr>
              <a:t>oltre</a:t>
            </a:r>
            <a:r>
              <a:rPr lang="en-GB" dirty="0">
                <a:latin typeface="Calibri"/>
                <a:ea typeface="Calibri"/>
                <a:cs typeface="Calibri"/>
                <a:sym typeface="Calibri"/>
              </a:rPr>
              <a:t> ad </a:t>
            </a:r>
            <a:r>
              <a:rPr lang="en-GB" dirty="0" err="1">
                <a:latin typeface="Calibri"/>
                <a:ea typeface="Calibri"/>
                <a:cs typeface="Calibri"/>
                <a:sym typeface="Calibri"/>
              </a:rPr>
              <a:t>essere</a:t>
            </a:r>
            <a:r>
              <a:rPr lang="en-GB" dirty="0">
                <a:latin typeface="Calibri"/>
                <a:ea typeface="Calibri"/>
                <a:cs typeface="Calibri"/>
                <a:sym typeface="Calibri"/>
              </a:rPr>
              <a:t> </a:t>
            </a:r>
            <a:r>
              <a:rPr lang="en-GB" dirty="0" err="1">
                <a:latin typeface="Calibri"/>
                <a:ea typeface="Calibri"/>
                <a:cs typeface="Calibri"/>
                <a:sym typeface="Calibri"/>
              </a:rPr>
              <a:t>collegato</a:t>
            </a:r>
            <a:r>
              <a:rPr lang="en-GB" dirty="0">
                <a:latin typeface="Calibri"/>
                <a:ea typeface="Calibri"/>
                <a:cs typeface="Calibri"/>
                <a:sym typeface="Calibri"/>
              </a:rPr>
              <a:t> con </a:t>
            </a:r>
            <a:r>
              <a:rPr lang="en-GB" dirty="0" err="1">
                <a:latin typeface="Calibri"/>
                <a:ea typeface="Calibri"/>
                <a:cs typeface="Calibri"/>
                <a:sym typeface="Calibri"/>
              </a:rPr>
              <a:t>l’utilizzo</a:t>
            </a:r>
            <a:r>
              <a:rPr lang="en-GB" dirty="0">
                <a:latin typeface="Calibri"/>
                <a:ea typeface="Calibri"/>
                <a:cs typeface="Calibri"/>
                <a:sym typeface="Calibri"/>
              </a:rPr>
              <a:t> di un </a:t>
            </a:r>
            <a:r>
              <a:rPr lang="en-GB" dirty="0" err="1">
                <a:latin typeface="Calibri"/>
                <a:ea typeface="Calibri"/>
                <a:cs typeface="Calibri"/>
                <a:sym typeface="Calibri"/>
              </a:rPr>
              <a:t>modelllo</a:t>
            </a:r>
            <a:r>
              <a:rPr lang="en-GB" dirty="0">
                <a:latin typeface="Calibri"/>
                <a:ea typeface="Calibri"/>
                <a:cs typeface="Calibri"/>
                <a:sym typeface="Calibri"/>
              </a:rPr>
              <a:t> “</a:t>
            </a:r>
            <a:r>
              <a:rPr lang="en-GB" dirty="0" err="1">
                <a:latin typeface="Calibri"/>
                <a:ea typeface="Calibri"/>
                <a:cs typeface="Calibri"/>
                <a:sym typeface="Calibri"/>
              </a:rPr>
              <a:t>troppo</a:t>
            </a:r>
            <a:r>
              <a:rPr lang="en-GB" dirty="0">
                <a:latin typeface="Calibri"/>
                <a:ea typeface="Calibri"/>
                <a:cs typeface="Calibri"/>
                <a:sym typeface="Calibri"/>
              </a:rPr>
              <a:t> </a:t>
            </a:r>
            <a:r>
              <a:rPr lang="en-GB" dirty="0" err="1">
                <a:latin typeface="Calibri"/>
                <a:ea typeface="Calibri"/>
                <a:cs typeface="Calibri"/>
                <a:sym typeface="Calibri"/>
              </a:rPr>
              <a:t>potente</a:t>
            </a:r>
            <a:r>
              <a:rPr lang="en-GB" dirty="0">
                <a:latin typeface="Calibri"/>
                <a:ea typeface="Calibri"/>
                <a:cs typeface="Calibri"/>
                <a:sym typeface="Calibri"/>
              </a:rPr>
              <a:t>”, è </a:t>
            </a:r>
            <a:r>
              <a:rPr lang="en-GB" dirty="0" err="1">
                <a:latin typeface="Calibri"/>
                <a:ea typeface="Calibri"/>
                <a:cs typeface="Calibri"/>
                <a:sym typeface="Calibri"/>
              </a:rPr>
              <a:t>spesso</a:t>
            </a:r>
            <a:r>
              <a:rPr lang="en-GB" dirty="0">
                <a:latin typeface="Calibri"/>
                <a:ea typeface="Calibri"/>
                <a:cs typeface="Calibri"/>
                <a:sym typeface="Calibri"/>
              </a:rPr>
              <a:t> </a:t>
            </a:r>
            <a:r>
              <a:rPr lang="en-GB" dirty="0" err="1">
                <a:latin typeface="Calibri"/>
                <a:ea typeface="Calibri"/>
                <a:cs typeface="Calibri"/>
                <a:sym typeface="Calibri"/>
              </a:rPr>
              <a:t>collegato</a:t>
            </a:r>
            <a:r>
              <a:rPr lang="en-GB" dirty="0">
                <a:latin typeface="Calibri"/>
                <a:ea typeface="Calibri"/>
                <a:cs typeface="Calibri"/>
                <a:sym typeface="Calibri"/>
              </a:rPr>
              <a:t> </a:t>
            </a:r>
            <a:r>
              <a:rPr lang="en-GB" dirty="0" err="1">
                <a:latin typeface="Calibri"/>
                <a:ea typeface="Calibri"/>
                <a:cs typeface="Calibri"/>
                <a:sym typeface="Calibri"/>
              </a:rPr>
              <a:t>anche</a:t>
            </a:r>
            <a:r>
              <a:rPr lang="en-GB" dirty="0">
                <a:latin typeface="Calibri"/>
                <a:ea typeface="Calibri"/>
                <a:cs typeface="Calibri"/>
                <a:sym typeface="Calibri"/>
              </a:rPr>
              <a:t> e </a:t>
            </a:r>
            <a:r>
              <a:rPr lang="en-GB" dirty="0" err="1">
                <a:latin typeface="Calibri"/>
                <a:ea typeface="Calibri"/>
                <a:cs typeface="Calibri"/>
                <a:sym typeface="Calibri"/>
              </a:rPr>
              <a:t>soprattutto</a:t>
            </a:r>
            <a:r>
              <a:rPr lang="en-GB" dirty="0">
                <a:latin typeface="Calibri"/>
                <a:ea typeface="Calibri"/>
                <a:cs typeface="Calibri"/>
                <a:sym typeface="Calibri"/>
              </a:rPr>
              <a:t> con la </a:t>
            </a:r>
            <a:r>
              <a:rPr lang="en-GB" dirty="0" err="1">
                <a:latin typeface="Calibri"/>
                <a:ea typeface="Calibri"/>
                <a:cs typeface="Calibri"/>
                <a:sym typeface="Calibri"/>
              </a:rPr>
              <a:t>scarsità</a:t>
            </a:r>
            <a:r>
              <a:rPr lang="en-GB" dirty="0">
                <a:latin typeface="Calibri"/>
                <a:ea typeface="Calibri"/>
                <a:cs typeface="Calibri"/>
                <a:sym typeface="Calibri"/>
              </a:rPr>
              <a:t> di </a:t>
            </a:r>
            <a:r>
              <a:rPr lang="en-GB" dirty="0" err="1">
                <a:latin typeface="Calibri"/>
                <a:ea typeface="Calibri"/>
                <a:cs typeface="Calibri"/>
                <a:sym typeface="Calibri"/>
              </a:rPr>
              <a:t>dati</a:t>
            </a:r>
            <a:r>
              <a:rPr lang="en-GB" dirty="0">
                <a:latin typeface="Calibri"/>
                <a:ea typeface="Calibri"/>
                <a:cs typeface="Calibri"/>
                <a:sym typeface="Calibri"/>
              </a:rPr>
              <a:t> di training</a:t>
            </a:r>
          </a:p>
          <a:p>
            <a:pPr marL="0" lvl="0" indent="0" algn="l" rtl="0">
              <a:spcBef>
                <a:spcPts val="0"/>
              </a:spcBef>
              <a:spcAft>
                <a:spcPts val="0"/>
              </a:spcAft>
              <a:buClr>
                <a:schemeClr val="dk1"/>
              </a:buClr>
              <a:buSzPts val="1100"/>
              <a:buFont typeface="Arial"/>
              <a:buNone/>
            </a:pPr>
            <a:r>
              <a:rPr lang="en-GB" dirty="0">
                <a:latin typeface="Calibri"/>
                <a:ea typeface="Calibri"/>
                <a:cs typeface="Calibri"/>
                <a:sym typeface="Calibri"/>
              </a:rPr>
              <a:t>La </a:t>
            </a:r>
            <a:r>
              <a:rPr lang="en-GB" dirty="0" err="1">
                <a:latin typeface="Calibri"/>
                <a:ea typeface="Calibri"/>
                <a:cs typeface="Calibri"/>
                <a:sym typeface="Calibri"/>
              </a:rPr>
              <a:t>figura</a:t>
            </a:r>
            <a:r>
              <a:rPr lang="en-GB" dirty="0">
                <a:latin typeface="Calibri"/>
                <a:ea typeface="Calibri"/>
                <a:cs typeface="Calibri"/>
                <a:sym typeface="Calibri"/>
              </a:rPr>
              <a:t> a </a:t>
            </a:r>
            <a:r>
              <a:rPr lang="en-GB" dirty="0" err="1">
                <a:latin typeface="Calibri"/>
                <a:ea typeface="Calibri"/>
                <a:cs typeface="Calibri"/>
                <a:sym typeface="Calibri"/>
              </a:rPr>
              <a:t>destra</a:t>
            </a:r>
            <a:r>
              <a:rPr lang="en-GB" dirty="0">
                <a:latin typeface="Calibri"/>
                <a:ea typeface="Calibri"/>
                <a:cs typeface="Calibri"/>
                <a:sym typeface="Calibri"/>
              </a:rPr>
              <a:t> </a:t>
            </a:r>
            <a:r>
              <a:rPr lang="en-GB" dirty="0" err="1">
                <a:latin typeface="Calibri"/>
                <a:ea typeface="Calibri"/>
                <a:cs typeface="Calibri"/>
                <a:sym typeface="Calibri"/>
              </a:rPr>
              <a:t>mostra</a:t>
            </a:r>
            <a:r>
              <a:rPr lang="en-GB" dirty="0">
                <a:latin typeface="Calibri"/>
                <a:ea typeface="Calibri"/>
                <a:cs typeface="Calibri"/>
                <a:sym typeface="Calibri"/>
              </a:rPr>
              <a:t> </a:t>
            </a:r>
            <a:r>
              <a:rPr lang="en-GB" dirty="0" err="1">
                <a:latin typeface="Calibri"/>
                <a:ea typeface="Calibri"/>
                <a:cs typeface="Calibri"/>
                <a:sym typeface="Calibri"/>
              </a:rPr>
              <a:t>che</a:t>
            </a:r>
            <a:r>
              <a:rPr lang="en-GB" dirty="0">
                <a:latin typeface="Calibri"/>
                <a:ea typeface="Calibri"/>
                <a:cs typeface="Calibri"/>
                <a:sym typeface="Calibri"/>
              </a:rPr>
              <a:t>, se </a:t>
            </a:r>
            <a:r>
              <a:rPr lang="en-GB" dirty="0" err="1">
                <a:latin typeface="Calibri"/>
                <a:ea typeface="Calibri"/>
                <a:cs typeface="Calibri"/>
                <a:sym typeface="Calibri"/>
              </a:rPr>
              <a:t>ho</a:t>
            </a:r>
            <a:r>
              <a:rPr lang="en-GB" dirty="0">
                <a:latin typeface="Calibri"/>
                <a:ea typeface="Calibri"/>
                <a:cs typeface="Calibri"/>
                <a:sym typeface="Calibri"/>
              </a:rPr>
              <a:t> </a:t>
            </a:r>
            <a:r>
              <a:rPr lang="en-GB" dirty="0" err="1">
                <a:latin typeface="Calibri"/>
                <a:ea typeface="Calibri"/>
                <a:cs typeface="Calibri"/>
                <a:sym typeface="Calibri"/>
              </a:rPr>
              <a:t>pochi</a:t>
            </a:r>
            <a:r>
              <a:rPr lang="en-GB" dirty="0">
                <a:latin typeface="Calibri"/>
                <a:ea typeface="Calibri"/>
                <a:cs typeface="Calibri"/>
                <a:sym typeface="Calibri"/>
              </a:rPr>
              <a:t> </a:t>
            </a:r>
            <a:r>
              <a:rPr lang="en-GB" dirty="0" err="1">
                <a:latin typeface="Calibri"/>
                <a:ea typeface="Calibri"/>
                <a:cs typeface="Calibri"/>
                <a:sym typeface="Calibri"/>
              </a:rPr>
              <a:t>dati</a:t>
            </a:r>
            <a:r>
              <a:rPr lang="en-GB" dirty="0">
                <a:latin typeface="Calibri"/>
                <a:ea typeface="Calibri"/>
                <a:cs typeface="Calibri"/>
                <a:sym typeface="Calibri"/>
              </a:rPr>
              <a:t> di training, </a:t>
            </a:r>
            <a:r>
              <a:rPr lang="en-GB" dirty="0" err="1">
                <a:latin typeface="Calibri"/>
                <a:ea typeface="Calibri"/>
                <a:cs typeface="Calibri"/>
                <a:sym typeface="Calibri"/>
              </a:rPr>
              <a:t>ovvero</a:t>
            </a:r>
            <a:r>
              <a:rPr lang="en-GB" dirty="0">
                <a:latin typeface="Calibri"/>
                <a:ea typeface="Calibri"/>
                <a:cs typeface="Calibri"/>
                <a:sym typeface="Calibri"/>
              </a:rPr>
              <a:t> </a:t>
            </a:r>
            <a:r>
              <a:rPr lang="en-GB" dirty="0" err="1">
                <a:latin typeface="Calibri"/>
                <a:ea typeface="Calibri"/>
                <a:cs typeface="Calibri"/>
                <a:sym typeface="Calibri"/>
              </a:rPr>
              <a:t>ho</a:t>
            </a:r>
            <a:r>
              <a:rPr lang="en-GB" dirty="0">
                <a:latin typeface="Calibri"/>
                <a:ea typeface="Calibri"/>
                <a:cs typeface="Calibri"/>
                <a:sym typeface="Calibri"/>
              </a:rPr>
              <a:t> </a:t>
            </a:r>
            <a:r>
              <a:rPr lang="en-GB" dirty="0" err="1">
                <a:latin typeface="Calibri"/>
                <a:ea typeface="Calibri"/>
                <a:cs typeface="Calibri"/>
                <a:sym typeface="Calibri"/>
              </a:rPr>
              <a:t>troppe</a:t>
            </a:r>
            <a:r>
              <a:rPr lang="en-GB" dirty="0">
                <a:latin typeface="Calibri"/>
                <a:ea typeface="Calibri"/>
                <a:cs typeface="Calibri"/>
                <a:sym typeface="Calibri"/>
              </a:rPr>
              <a:t> poche “</a:t>
            </a:r>
            <a:r>
              <a:rPr lang="en-GB" dirty="0" err="1">
                <a:latin typeface="Calibri"/>
                <a:ea typeface="Calibri"/>
                <a:cs typeface="Calibri"/>
                <a:sym typeface="Calibri"/>
              </a:rPr>
              <a:t>osservazioni</a:t>
            </a:r>
            <a:r>
              <a:rPr lang="en-GB" dirty="0">
                <a:latin typeface="Calibri"/>
                <a:ea typeface="Calibri"/>
                <a:cs typeface="Calibri"/>
                <a:sym typeface="Calibri"/>
              </a:rPr>
              <a:t>”, </a:t>
            </a:r>
            <a:r>
              <a:rPr lang="en-GB" dirty="0" err="1">
                <a:latin typeface="Calibri"/>
                <a:ea typeface="Calibri"/>
                <a:cs typeface="Calibri"/>
                <a:sym typeface="Calibri"/>
              </a:rPr>
              <a:t>allora</a:t>
            </a:r>
            <a:r>
              <a:rPr lang="en-GB" dirty="0">
                <a:latin typeface="Calibri"/>
                <a:ea typeface="Calibri"/>
                <a:cs typeface="Calibri"/>
                <a:sym typeface="Calibri"/>
              </a:rPr>
              <a:t> ci </a:t>
            </a:r>
            <a:r>
              <a:rPr lang="en-GB" dirty="0" err="1">
                <a:latin typeface="Calibri"/>
                <a:ea typeface="Calibri"/>
                <a:cs typeface="Calibri"/>
                <a:sym typeface="Calibri"/>
              </a:rPr>
              <a:t>sono</a:t>
            </a:r>
            <a:r>
              <a:rPr lang="en-GB" dirty="0">
                <a:latin typeface="Calibri"/>
                <a:ea typeface="Calibri"/>
                <a:cs typeface="Calibri"/>
                <a:sym typeface="Calibri"/>
              </a:rPr>
              <a:t> </a:t>
            </a:r>
            <a:r>
              <a:rPr lang="en-GB" dirty="0" err="1">
                <a:latin typeface="Calibri"/>
                <a:ea typeface="Calibri"/>
                <a:cs typeface="Calibri"/>
                <a:sym typeface="Calibri"/>
              </a:rPr>
              <a:t>molte</a:t>
            </a:r>
            <a:r>
              <a:rPr lang="en-GB" dirty="0">
                <a:latin typeface="Calibri"/>
                <a:ea typeface="Calibri"/>
                <a:cs typeface="Calibri"/>
                <a:sym typeface="Calibri"/>
              </a:rPr>
              <a:t> “</a:t>
            </a:r>
            <a:r>
              <a:rPr lang="en-GB" dirty="0" err="1">
                <a:latin typeface="Calibri"/>
                <a:ea typeface="Calibri"/>
                <a:cs typeface="Calibri"/>
                <a:sym typeface="Calibri"/>
              </a:rPr>
              <a:t>ipotesi</a:t>
            </a:r>
            <a:r>
              <a:rPr lang="en-GB" dirty="0">
                <a:latin typeface="Calibri"/>
                <a:ea typeface="Calibri"/>
                <a:cs typeface="Calibri"/>
                <a:sym typeface="Calibri"/>
              </a:rPr>
              <a:t> </a:t>
            </a:r>
            <a:r>
              <a:rPr lang="en-GB" dirty="0" err="1">
                <a:latin typeface="Calibri"/>
                <a:ea typeface="Calibri"/>
                <a:cs typeface="Calibri"/>
                <a:sym typeface="Calibri"/>
              </a:rPr>
              <a:t>plausibili</a:t>
            </a:r>
            <a:r>
              <a:rPr lang="en-GB" dirty="0">
                <a:latin typeface="Calibri"/>
                <a:ea typeface="Calibri"/>
                <a:cs typeface="Calibri"/>
                <a:sym typeface="Calibri"/>
              </a:rPr>
              <a:t>”, ed è difficile </a:t>
            </a:r>
            <a:r>
              <a:rPr lang="en-GB" dirty="0" err="1">
                <a:latin typeface="Calibri"/>
                <a:ea typeface="Calibri"/>
                <a:cs typeface="Calibri"/>
                <a:sym typeface="Calibri"/>
              </a:rPr>
              <a:t>capire</a:t>
            </a:r>
            <a:r>
              <a:rPr lang="en-GB" dirty="0">
                <a:latin typeface="Calibri"/>
                <a:ea typeface="Calibri"/>
                <a:cs typeface="Calibri"/>
                <a:sym typeface="Calibri"/>
              </a:rPr>
              <a:t> quale </a:t>
            </a:r>
            <a:r>
              <a:rPr lang="en-GB" dirty="0" err="1">
                <a:latin typeface="Calibri"/>
                <a:ea typeface="Calibri"/>
                <a:cs typeface="Calibri"/>
                <a:sym typeface="Calibri"/>
              </a:rPr>
              <a:t>modello</a:t>
            </a:r>
            <a:r>
              <a:rPr lang="en-GB" dirty="0">
                <a:latin typeface="Calibri"/>
                <a:ea typeface="Calibri"/>
                <a:cs typeface="Calibri"/>
                <a:sym typeface="Calibri"/>
              </a:rPr>
              <a:t> </a:t>
            </a:r>
            <a:r>
              <a:rPr lang="en-GB" dirty="0" err="1">
                <a:latin typeface="Calibri"/>
                <a:ea typeface="Calibri"/>
                <a:cs typeface="Calibri"/>
                <a:sym typeface="Calibri"/>
              </a:rPr>
              <a:t>si</a:t>
            </a:r>
            <a:r>
              <a:rPr lang="en-GB" dirty="0">
                <a:latin typeface="Calibri"/>
                <a:ea typeface="Calibri"/>
                <a:cs typeface="Calibri"/>
                <a:sym typeface="Calibri"/>
              </a:rPr>
              <a:t> </a:t>
            </a:r>
            <a:r>
              <a:rPr lang="en-GB" dirty="0" err="1">
                <a:latin typeface="Calibri"/>
                <a:ea typeface="Calibri"/>
                <a:cs typeface="Calibri"/>
                <a:sym typeface="Calibri"/>
              </a:rPr>
              <a:t>adatta</a:t>
            </a:r>
            <a:r>
              <a:rPr lang="en-GB" dirty="0">
                <a:latin typeface="Calibri"/>
                <a:ea typeface="Calibri"/>
                <a:cs typeface="Calibri"/>
                <a:sym typeface="Calibri"/>
              </a:rPr>
              <a:t> </a:t>
            </a:r>
            <a:r>
              <a:rPr lang="en-GB" dirty="0" err="1">
                <a:latin typeface="Calibri"/>
                <a:ea typeface="Calibri"/>
                <a:cs typeface="Calibri"/>
                <a:sym typeface="Calibri"/>
              </a:rPr>
              <a:t>meglio</a:t>
            </a:r>
            <a:r>
              <a:rPr lang="en-GB" dirty="0">
                <a:latin typeface="Calibri"/>
                <a:ea typeface="Calibri"/>
                <a:cs typeface="Calibri"/>
                <a:sym typeface="Calibri"/>
              </a:rPr>
              <a:t> ai </a:t>
            </a:r>
            <a:r>
              <a:rPr lang="en-GB" dirty="0" err="1">
                <a:latin typeface="Calibri"/>
                <a:ea typeface="Calibri"/>
                <a:cs typeface="Calibri"/>
                <a:sym typeface="Calibri"/>
              </a:rPr>
              <a:t>dati</a:t>
            </a:r>
            <a:r>
              <a:rPr lang="en-GB" dirty="0">
                <a:latin typeface="Calibri"/>
                <a:ea typeface="Calibri"/>
                <a:cs typeface="Calibri"/>
                <a:sym typeface="Calibri"/>
              </a:rPr>
              <a:t>, </a:t>
            </a:r>
            <a:r>
              <a:rPr lang="en-GB" dirty="0" err="1">
                <a:latin typeface="Calibri"/>
                <a:ea typeface="Calibri"/>
                <a:cs typeface="Calibri"/>
                <a:sym typeface="Calibri"/>
              </a:rPr>
              <a:t>dato</a:t>
            </a:r>
            <a:r>
              <a:rPr lang="en-GB" dirty="0">
                <a:latin typeface="Calibri"/>
                <a:ea typeface="Calibri"/>
                <a:cs typeface="Calibri"/>
                <a:sym typeface="Calibri"/>
              </a:rPr>
              <a:t> </a:t>
            </a:r>
            <a:r>
              <a:rPr lang="en-GB" dirty="0" err="1">
                <a:latin typeface="Calibri"/>
                <a:ea typeface="Calibri"/>
                <a:cs typeface="Calibri"/>
                <a:sym typeface="Calibri"/>
              </a:rPr>
              <a:t>che</a:t>
            </a:r>
            <a:r>
              <a:rPr lang="en-GB" dirty="0">
                <a:latin typeface="Calibri"/>
                <a:ea typeface="Calibri"/>
                <a:cs typeface="Calibri"/>
                <a:sym typeface="Calibri"/>
              </a:rPr>
              <a:t> </a:t>
            </a:r>
            <a:r>
              <a:rPr lang="en-GB" dirty="0" err="1">
                <a:latin typeface="Calibri"/>
                <a:ea typeface="Calibri"/>
                <a:cs typeface="Calibri"/>
                <a:sym typeface="Calibri"/>
              </a:rPr>
              <a:t>ognuno</a:t>
            </a:r>
            <a:r>
              <a:rPr lang="en-GB" dirty="0">
                <a:latin typeface="Calibri"/>
                <a:ea typeface="Calibri"/>
                <a:cs typeface="Calibri"/>
                <a:sym typeface="Calibri"/>
              </a:rPr>
              <a:t>, a </a:t>
            </a:r>
            <a:r>
              <a:rPr lang="en-GB" dirty="0" err="1">
                <a:latin typeface="Calibri"/>
                <a:ea typeface="Calibri"/>
                <a:cs typeface="Calibri"/>
                <a:sym typeface="Calibri"/>
              </a:rPr>
              <a:t>suo</a:t>
            </a:r>
            <a:r>
              <a:rPr lang="en-GB" dirty="0">
                <a:latin typeface="Calibri"/>
                <a:ea typeface="Calibri"/>
                <a:cs typeface="Calibri"/>
                <a:sym typeface="Calibri"/>
              </a:rPr>
              <a:t> modo, </a:t>
            </a:r>
            <a:r>
              <a:rPr lang="en-GB" dirty="0" err="1">
                <a:latin typeface="Calibri"/>
                <a:ea typeface="Calibri"/>
                <a:cs typeface="Calibri"/>
                <a:sym typeface="Calibri"/>
              </a:rPr>
              <a:t>potrebbe</a:t>
            </a:r>
            <a:r>
              <a:rPr lang="en-GB" dirty="0">
                <a:latin typeface="Calibri"/>
                <a:ea typeface="Calibri"/>
                <a:cs typeface="Calibri"/>
                <a:sym typeface="Calibri"/>
              </a:rPr>
              <a:t> fare overfitting, </a:t>
            </a:r>
            <a:r>
              <a:rPr lang="en-GB" dirty="0" err="1">
                <a:latin typeface="Calibri"/>
                <a:ea typeface="Calibri"/>
                <a:cs typeface="Calibri"/>
                <a:sym typeface="Calibri"/>
              </a:rPr>
              <a:t>cioè</a:t>
            </a:r>
            <a:r>
              <a:rPr lang="en-GB" dirty="0">
                <a:latin typeface="Calibri"/>
                <a:ea typeface="Calibri"/>
                <a:cs typeface="Calibri"/>
                <a:sym typeface="Calibri"/>
              </a:rPr>
              <a:t> </a:t>
            </a:r>
            <a:r>
              <a:rPr lang="en-GB" dirty="0" err="1">
                <a:latin typeface="Calibri"/>
                <a:ea typeface="Calibri"/>
                <a:cs typeface="Calibri"/>
                <a:sym typeface="Calibri"/>
              </a:rPr>
              <a:t>riuscire</a:t>
            </a:r>
            <a:r>
              <a:rPr lang="en-GB" dirty="0">
                <a:latin typeface="Calibri"/>
                <a:ea typeface="Calibri"/>
                <a:cs typeface="Calibri"/>
                <a:sym typeface="Calibri"/>
              </a:rPr>
              <a:t> a </a:t>
            </a:r>
            <a:r>
              <a:rPr lang="en-GB" dirty="0" err="1">
                <a:latin typeface="Calibri"/>
                <a:ea typeface="Calibri"/>
                <a:cs typeface="Calibri"/>
                <a:sym typeface="Calibri"/>
              </a:rPr>
              <a:t>spiegare</a:t>
            </a:r>
            <a:r>
              <a:rPr lang="en-GB" dirty="0">
                <a:latin typeface="Calibri"/>
                <a:ea typeface="Calibri"/>
                <a:cs typeface="Calibri"/>
                <a:sym typeface="Calibri"/>
              </a:rPr>
              <a:t> </a:t>
            </a:r>
            <a:r>
              <a:rPr lang="en-GB" dirty="0" err="1">
                <a:latin typeface="Calibri"/>
                <a:ea typeface="Calibri"/>
                <a:cs typeface="Calibri"/>
                <a:sym typeface="Calibri"/>
              </a:rPr>
              <a:t>i</a:t>
            </a:r>
            <a:r>
              <a:rPr lang="en-GB" dirty="0">
                <a:latin typeface="Calibri"/>
                <a:ea typeface="Calibri"/>
                <a:cs typeface="Calibri"/>
                <a:sym typeface="Calibri"/>
              </a:rPr>
              <a:t> </a:t>
            </a:r>
            <a:r>
              <a:rPr lang="en-GB" dirty="0" err="1">
                <a:latin typeface="Calibri"/>
                <a:ea typeface="Calibri"/>
                <a:cs typeface="Calibri"/>
                <a:sym typeface="Calibri"/>
              </a:rPr>
              <a:t>pochi</a:t>
            </a:r>
            <a:r>
              <a:rPr lang="en-GB" dirty="0">
                <a:latin typeface="Calibri"/>
                <a:ea typeface="Calibri"/>
                <a:cs typeface="Calibri"/>
                <a:sym typeface="Calibri"/>
              </a:rPr>
              <a:t> </a:t>
            </a:r>
            <a:r>
              <a:rPr lang="en-GB" dirty="0" err="1">
                <a:latin typeface="Calibri"/>
                <a:ea typeface="Calibri"/>
                <a:cs typeface="Calibri"/>
                <a:sym typeface="Calibri"/>
              </a:rPr>
              <a:t>dati</a:t>
            </a:r>
            <a:r>
              <a:rPr lang="en-GB" dirty="0">
                <a:latin typeface="Calibri"/>
                <a:ea typeface="Calibri"/>
                <a:cs typeface="Calibri"/>
                <a:sym typeface="Calibri"/>
              </a:rPr>
              <a:t> di training senza </a:t>
            </a:r>
            <a:r>
              <a:rPr lang="en-GB" dirty="0" err="1">
                <a:latin typeface="Calibri"/>
                <a:ea typeface="Calibri"/>
                <a:cs typeface="Calibri"/>
                <a:sym typeface="Calibri"/>
              </a:rPr>
              <a:t>però</a:t>
            </a:r>
            <a:r>
              <a:rPr lang="en-GB" dirty="0">
                <a:latin typeface="Calibri"/>
                <a:ea typeface="Calibri"/>
                <a:cs typeface="Calibri"/>
                <a:sym typeface="Calibri"/>
              </a:rPr>
              <a:t> </a:t>
            </a:r>
            <a:r>
              <a:rPr lang="en-GB" dirty="0" err="1">
                <a:latin typeface="Calibri"/>
                <a:ea typeface="Calibri"/>
                <a:cs typeface="Calibri"/>
                <a:sym typeface="Calibri"/>
              </a:rPr>
              <a:t>riuscire</a:t>
            </a:r>
            <a:r>
              <a:rPr lang="en-GB" dirty="0">
                <a:latin typeface="Calibri"/>
                <a:ea typeface="Calibri"/>
                <a:cs typeface="Calibri"/>
                <a:sym typeface="Calibri"/>
              </a:rPr>
              <a:t> a </a:t>
            </a:r>
            <a:r>
              <a:rPr lang="en-GB" dirty="0" err="1">
                <a:latin typeface="Calibri"/>
                <a:ea typeface="Calibri"/>
                <a:cs typeface="Calibri"/>
                <a:sym typeface="Calibri"/>
              </a:rPr>
              <a:t>generalizzare</a:t>
            </a:r>
            <a:r>
              <a:rPr lang="en-GB" dirty="0">
                <a:latin typeface="Calibri"/>
                <a:ea typeface="Calibri"/>
                <a:cs typeface="Calibri"/>
                <a:sym typeface="Calibri"/>
              </a:rPr>
              <a:t> a inference time</a:t>
            </a:r>
          </a:p>
          <a:p>
            <a:pPr marL="0" lvl="0" indent="0" algn="l" rtl="0">
              <a:spcBef>
                <a:spcPts val="0"/>
              </a:spcBef>
              <a:spcAft>
                <a:spcPts val="0"/>
              </a:spcAft>
              <a:buClr>
                <a:schemeClr val="dk1"/>
              </a:buClr>
              <a:buSzPts val="1100"/>
              <a:buFont typeface="Arial"/>
              <a:buNone/>
            </a:pPr>
            <a:endParaRPr lang="en-GB" sz="1800" dirty="0">
              <a:latin typeface="Calibri"/>
              <a:ea typeface="Calibri"/>
              <a:cs typeface="Calibri"/>
              <a:sym typeface="Calibri"/>
            </a:endParaRPr>
          </a:p>
        </p:txBody>
      </p:sp>
      <p:sp>
        <p:nvSpPr>
          <p:cNvPr id="149" name="Google Shape;149;p27"/>
          <p:cNvSpPr txBox="1"/>
          <p:nvPr/>
        </p:nvSpPr>
        <p:spPr>
          <a:xfrm>
            <a:off x="251520" y="137161"/>
            <a:ext cx="6509498" cy="751488"/>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GB" sz="2400" b="1" dirty="0" err="1">
                <a:solidFill>
                  <a:srgbClr val="D40000"/>
                </a:solidFill>
                <a:latin typeface="Calibri"/>
                <a:ea typeface="Calibri"/>
                <a:cs typeface="Calibri"/>
                <a:sym typeface="Calibri"/>
              </a:rPr>
              <a:t>Relazione</a:t>
            </a:r>
            <a:r>
              <a:rPr lang="en-GB" sz="2400" b="1" dirty="0">
                <a:solidFill>
                  <a:srgbClr val="D40000"/>
                </a:solidFill>
                <a:latin typeface="Calibri"/>
                <a:ea typeface="Calibri"/>
                <a:cs typeface="Calibri"/>
                <a:sym typeface="Calibri"/>
              </a:rPr>
              <a:t> </a:t>
            </a:r>
            <a:r>
              <a:rPr lang="en-GB" sz="2400" b="1" dirty="0" err="1">
                <a:solidFill>
                  <a:srgbClr val="D40000"/>
                </a:solidFill>
                <a:latin typeface="Calibri"/>
                <a:ea typeface="Calibri"/>
                <a:cs typeface="Calibri"/>
                <a:sym typeface="Calibri"/>
              </a:rPr>
              <a:t>tra</a:t>
            </a:r>
            <a:r>
              <a:rPr lang="en-GB" sz="2400" b="1" dirty="0">
                <a:solidFill>
                  <a:srgbClr val="D40000"/>
                </a:solidFill>
                <a:latin typeface="Calibri"/>
                <a:ea typeface="Calibri"/>
                <a:cs typeface="Calibri"/>
                <a:sym typeface="Calibri"/>
              </a:rPr>
              <a:t> overfitting e </a:t>
            </a:r>
            <a:r>
              <a:rPr lang="en-GB" sz="2400" b="1" dirty="0" err="1">
                <a:solidFill>
                  <a:srgbClr val="D40000"/>
                </a:solidFill>
                <a:latin typeface="Calibri"/>
                <a:ea typeface="Calibri"/>
                <a:cs typeface="Calibri"/>
                <a:sym typeface="Calibri"/>
              </a:rPr>
              <a:t>numero</a:t>
            </a:r>
            <a:r>
              <a:rPr lang="en-GB" sz="2400" b="1" dirty="0">
                <a:solidFill>
                  <a:srgbClr val="D40000"/>
                </a:solidFill>
                <a:latin typeface="Calibri"/>
                <a:ea typeface="Calibri"/>
                <a:cs typeface="Calibri"/>
                <a:sym typeface="Calibri"/>
              </a:rPr>
              <a:t> di </a:t>
            </a:r>
            <a:r>
              <a:rPr lang="en-GB" sz="2400" b="1" dirty="0" err="1">
                <a:solidFill>
                  <a:srgbClr val="D40000"/>
                </a:solidFill>
                <a:latin typeface="Calibri"/>
                <a:ea typeface="Calibri"/>
                <a:cs typeface="Calibri"/>
                <a:sym typeface="Calibri"/>
              </a:rPr>
              <a:t>esempi</a:t>
            </a:r>
            <a:r>
              <a:rPr lang="en-GB" sz="2400" b="1" dirty="0">
                <a:solidFill>
                  <a:srgbClr val="D40000"/>
                </a:solidFill>
                <a:latin typeface="Calibri"/>
                <a:ea typeface="Calibri"/>
                <a:cs typeface="Calibri"/>
                <a:sym typeface="Calibri"/>
              </a:rPr>
              <a:t> di training </a:t>
            </a:r>
            <a:endParaRPr sz="2400" b="1" dirty="0">
              <a:solidFill>
                <a:srgbClr val="D40000"/>
              </a:solidFill>
              <a:latin typeface="Calibri"/>
              <a:ea typeface="Calibri"/>
              <a:cs typeface="Calibri"/>
              <a:sym typeface="Calibri"/>
            </a:endParaRPr>
          </a:p>
        </p:txBody>
      </p:sp>
      <p:pic>
        <p:nvPicPr>
          <p:cNvPr id="3" name="Immagine 2">
            <a:extLst>
              <a:ext uri="{FF2B5EF4-FFF2-40B4-BE49-F238E27FC236}">
                <a16:creationId xmlns:a16="http://schemas.microsoft.com/office/drawing/2014/main" id="{523E6E51-D0D1-D217-4AA5-5769EBC9BE7D}"/>
              </a:ext>
            </a:extLst>
          </p:cNvPr>
          <p:cNvPicPr>
            <a:picLocks noChangeAspect="1"/>
          </p:cNvPicPr>
          <p:nvPr/>
        </p:nvPicPr>
        <p:blipFill>
          <a:blip r:embed="rId3"/>
          <a:stretch>
            <a:fillRect/>
          </a:stretch>
        </p:blipFill>
        <p:spPr>
          <a:xfrm>
            <a:off x="2400915" y="2643809"/>
            <a:ext cx="3830802" cy="2152603"/>
          </a:xfrm>
          <a:prstGeom prst="rect">
            <a:avLst/>
          </a:prstGeom>
        </p:spPr>
      </p:pic>
    </p:spTree>
    <p:extLst>
      <p:ext uri="{BB962C8B-B14F-4D97-AF65-F5344CB8AC3E}">
        <p14:creationId xmlns:p14="http://schemas.microsoft.com/office/powerpoint/2010/main" val="298006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p:nvPr/>
        </p:nvSpPr>
        <p:spPr>
          <a:xfrm>
            <a:off x="653102" y="984232"/>
            <a:ext cx="7980900" cy="814245"/>
          </a:xfrm>
          <a:prstGeom prst="rect">
            <a:avLst/>
          </a:prstGeom>
          <a:noFill/>
          <a:ln>
            <a:noFill/>
          </a:ln>
        </p:spPr>
        <p:txBody>
          <a:bodyPr spcFirstLastPara="1" wrap="square" lIns="74825" tIns="37425" rIns="74825" bIns="37425" anchor="t" anchorCtr="0">
            <a:spAutoFit/>
          </a:bodyPr>
          <a:lstStyle/>
          <a:p>
            <a:pPr marL="0" marR="0" lvl="0" indent="0" algn="l" rtl="0">
              <a:spcBef>
                <a:spcPts val="0"/>
              </a:spcBef>
              <a:spcAft>
                <a:spcPts val="0"/>
              </a:spcAft>
              <a:buNone/>
            </a:pPr>
            <a:r>
              <a:rPr lang="it" sz="1600" dirty="0">
                <a:latin typeface="Calibri"/>
                <a:ea typeface="Calibri"/>
                <a:cs typeface="Calibri"/>
                <a:sym typeface="Calibri"/>
              </a:rPr>
              <a:t>In questo esempio abbiamo una sola feature e un certo numero (</a:t>
            </a:r>
            <a:r>
              <a:rPr lang="it" sz="1600" i="1" dirty="0">
                <a:latin typeface="Calibri"/>
                <a:ea typeface="Calibri"/>
                <a:cs typeface="Calibri"/>
                <a:sym typeface="Calibri"/>
              </a:rPr>
              <a:t>n</a:t>
            </a:r>
            <a:r>
              <a:rPr lang="it" sz="1600" dirty="0">
                <a:latin typeface="Calibri"/>
                <a:ea typeface="Calibri"/>
                <a:cs typeface="Calibri"/>
                <a:sym typeface="Calibri"/>
              </a:rPr>
              <a:t>) di esempi, che supponiamo siano sufficienti a rappresentare la relazione di dipendenza statistica con la variabile target</a:t>
            </a:r>
            <a:endParaRPr sz="1600" strike="noStrike" dirty="0">
              <a:latin typeface="Calibri"/>
              <a:ea typeface="Calibri"/>
              <a:cs typeface="Calibri"/>
              <a:sym typeface="Calibri"/>
            </a:endParaRPr>
          </a:p>
        </p:txBody>
      </p:sp>
      <p:sp>
        <p:nvSpPr>
          <p:cNvPr id="92" name="Google Shape;92;p17"/>
          <p:cNvSpPr txBox="1"/>
          <p:nvPr/>
        </p:nvSpPr>
        <p:spPr>
          <a:xfrm>
            <a:off x="653102" y="4335422"/>
            <a:ext cx="7902600" cy="583800"/>
          </a:xfrm>
          <a:prstGeom prst="rect">
            <a:avLst/>
          </a:prstGeom>
          <a:noFill/>
          <a:ln>
            <a:noFill/>
          </a:ln>
        </p:spPr>
        <p:txBody>
          <a:bodyPr spcFirstLastPara="1" wrap="square" lIns="74825" tIns="37425" rIns="74825" bIns="37425" anchor="t" anchorCtr="0">
            <a:noAutofit/>
          </a:bodyPr>
          <a:lstStyle/>
          <a:p>
            <a:pPr marL="0" marR="0" lvl="0" indent="0" algn="l" rtl="0">
              <a:spcBef>
                <a:spcPts val="0"/>
              </a:spcBef>
              <a:spcAft>
                <a:spcPts val="0"/>
              </a:spcAft>
              <a:buNone/>
            </a:pPr>
            <a:r>
              <a:rPr lang="it" sz="1600" dirty="0">
                <a:latin typeface="Calibri"/>
                <a:ea typeface="Calibri"/>
                <a:cs typeface="Calibri"/>
                <a:sym typeface="Calibri"/>
              </a:rPr>
              <a:t>Ma di quanti esempi ho bisogno se ho 2 feature?</a:t>
            </a:r>
          </a:p>
          <a:p>
            <a:pPr marL="0" marR="0" lvl="0" indent="0" algn="l" rtl="0">
              <a:spcBef>
                <a:spcPts val="0"/>
              </a:spcBef>
              <a:spcAft>
                <a:spcPts val="0"/>
              </a:spcAft>
              <a:buNone/>
            </a:pPr>
            <a:r>
              <a:rPr lang="it" sz="1600" strike="noStrike" dirty="0">
                <a:latin typeface="Calibri"/>
                <a:ea typeface="Calibri"/>
                <a:cs typeface="Calibri"/>
                <a:sym typeface="Calibri"/>
              </a:rPr>
              <a:t>E se ho </a:t>
            </a:r>
            <a:r>
              <a:rPr lang="it" sz="1600" i="1" strike="noStrike" dirty="0">
                <a:latin typeface="Calibri"/>
                <a:ea typeface="Calibri"/>
                <a:cs typeface="Calibri"/>
                <a:sym typeface="Calibri"/>
              </a:rPr>
              <a:t>d</a:t>
            </a:r>
            <a:r>
              <a:rPr lang="it" sz="1600" strike="noStrike" dirty="0">
                <a:latin typeface="Calibri"/>
                <a:ea typeface="Calibri"/>
                <a:cs typeface="Calibri"/>
                <a:sym typeface="Calibri"/>
              </a:rPr>
              <a:t> feature?</a:t>
            </a:r>
            <a:endParaRPr sz="1600" strike="noStrike" dirty="0">
              <a:latin typeface="Calibri"/>
              <a:ea typeface="Calibri"/>
              <a:cs typeface="Calibri"/>
              <a:sym typeface="Calibri"/>
            </a:endParaRPr>
          </a:p>
        </p:txBody>
      </p:sp>
      <p:pic>
        <p:nvPicPr>
          <p:cNvPr id="93" name="Google Shape;93;p17"/>
          <p:cNvPicPr preferRelativeResize="0"/>
          <p:nvPr/>
        </p:nvPicPr>
        <p:blipFill rotWithShape="1">
          <a:blip r:embed="rId3">
            <a:alphaModFix/>
          </a:blip>
          <a:srcRect/>
          <a:stretch/>
        </p:blipFill>
        <p:spPr>
          <a:xfrm>
            <a:off x="4862575" y="1607850"/>
            <a:ext cx="3316875" cy="2628651"/>
          </a:xfrm>
          <a:prstGeom prst="rect">
            <a:avLst/>
          </a:prstGeom>
          <a:noFill/>
          <a:ln>
            <a:noFill/>
          </a:ln>
        </p:spPr>
      </p:pic>
      <p:pic>
        <p:nvPicPr>
          <p:cNvPr id="94" name="Google Shape;94;p17"/>
          <p:cNvPicPr preferRelativeResize="0"/>
          <p:nvPr/>
        </p:nvPicPr>
        <p:blipFill rotWithShape="1">
          <a:blip r:embed="rId4">
            <a:alphaModFix/>
          </a:blip>
          <a:srcRect/>
          <a:stretch/>
        </p:blipFill>
        <p:spPr>
          <a:xfrm>
            <a:off x="1211152" y="1988696"/>
            <a:ext cx="2766343" cy="1596024"/>
          </a:xfrm>
          <a:prstGeom prst="rect">
            <a:avLst/>
          </a:prstGeom>
          <a:noFill/>
          <a:ln>
            <a:noFill/>
          </a:ln>
        </p:spPr>
      </p:pic>
      <p:sp>
        <p:nvSpPr>
          <p:cNvPr id="95" name="Google Shape;95;p17"/>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dirty="0">
                <a:solidFill>
                  <a:srgbClr val="D40000"/>
                </a:solidFill>
                <a:latin typeface="Calibri"/>
                <a:ea typeface="Calibri"/>
                <a:cs typeface="Calibri"/>
                <a:sym typeface="Calibri"/>
              </a:rPr>
              <a:t>Relazione tra overfitting e numero di feature</a:t>
            </a:r>
            <a:endParaRPr sz="2400" b="1" dirty="0">
              <a:solidFill>
                <a:srgbClr val="D4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p:nvPr/>
        </p:nvSpPr>
        <p:spPr>
          <a:xfrm>
            <a:off x="704849" y="1115850"/>
            <a:ext cx="4811287" cy="2537793"/>
          </a:xfrm>
          <a:prstGeom prst="rect">
            <a:avLst/>
          </a:prstGeom>
          <a:noFill/>
          <a:ln>
            <a:noFill/>
          </a:ln>
        </p:spPr>
        <p:txBody>
          <a:bodyPr spcFirstLastPara="1" wrap="square" lIns="74825" tIns="37425" rIns="74825" bIns="37425" anchor="t" anchorCtr="0">
            <a:spAutoFit/>
          </a:bodyPr>
          <a:lstStyle/>
          <a:p>
            <a:pPr marL="285750" marR="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S</a:t>
            </a:r>
            <a:r>
              <a:rPr lang="it" sz="1600" dirty="0">
                <a:latin typeface="Calibri"/>
                <a:ea typeface="Calibri"/>
                <a:cs typeface="Calibri"/>
                <a:sym typeface="Calibri"/>
              </a:rPr>
              <a:t>e ho una sola feature (e.g., di natura categorica), ho bisogno di un certo numero di esempi che mi rappresentino tutti i suoi possibili valori </a:t>
            </a:r>
          </a:p>
          <a:p>
            <a:pPr marL="285750" marR="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A</a:t>
            </a:r>
            <a:r>
              <a:rPr lang="it" sz="1600" dirty="0">
                <a:latin typeface="Calibri"/>
                <a:ea typeface="Calibri"/>
                <a:cs typeface="Calibri"/>
                <a:sym typeface="Calibri"/>
              </a:rPr>
              <a:t>d esempio, vorrei osservare almeno una volta ogni valore distinto di quella feature</a:t>
            </a:r>
          </a:p>
          <a:p>
            <a:pPr marL="285750" marR="0" lvl="0" indent="-285750" algn="l" rtl="0">
              <a:spcBef>
                <a:spcPts val="0"/>
              </a:spcBef>
              <a:spcAft>
                <a:spcPts val="0"/>
              </a:spcAft>
              <a:buFont typeface="Arial" panose="020B0604020202020204" pitchFamily="34" charset="0"/>
              <a:buChar char="•"/>
            </a:pPr>
            <a:r>
              <a:rPr lang="en-GB" sz="1600" strike="noStrike" dirty="0">
                <a:latin typeface="Calibri"/>
                <a:ea typeface="Calibri"/>
                <a:cs typeface="Calibri"/>
                <a:sym typeface="Calibri"/>
              </a:rPr>
              <a:t>Per cui</a:t>
            </a:r>
            <a:r>
              <a:rPr lang="it" sz="1600" strike="noStrike" dirty="0">
                <a:latin typeface="Calibri"/>
                <a:ea typeface="Calibri"/>
                <a:cs typeface="Calibri"/>
                <a:sym typeface="Calibri"/>
              </a:rPr>
              <a:t>, se la feature può assumere </a:t>
            </a:r>
            <a:r>
              <a:rPr lang="it" sz="1600" i="1" strike="noStrike" dirty="0">
                <a:latin typeface="Calibri"/>
                <a:ea typeface="Calibri"/>
                <a:cs typeface="Calibri"/>
                <a:sym typeface="Calibri"/>
              </a:rPr>
              <a:t>m</a:t>
            </a:r>
            <a:r>
              <a:rPr lang="it" sz="1600" strike="noStrike" dirty="0">
                <a:latin typeface="Calibri"/>
                <a:ea typeface="Calibri"/>
                <a:cs typeface="Calibri"/>
                <a:sym typeface="Calibri"/>
              </a:rPr>
              <a:t> possibili valori, allora ho bisogno di almeno </a:t>
            </a:r>
            <a:r>
              <a:rPr lang="it" sz="1600" i="1" strike="noStrike" dirty="0">
                <a:latin typeface="Calibri"/>
                <a:ea typeface="Calibri"/>
                <a:cs typeface="Calibri"/>
                <a:sym typeface="Calibri"/>
              </a:rPr>
              <a:t>n &gt;= m</a:t>
            </a:r>
            <a:r>
              <a:rPr lang="it" sz="1600" i="1" dirty="0">
                <a:latin typeface="Calibri"/>
                <a:ea typeface="Calibri"/>
                <a:cs typeface="Calibri"/>
                <a:sym typeface="Calibri"/>
              </a:rPr>
              <a:t> </a:t>
            </a:r>
            <a:r>
              <a:rPr lang="it" sz="1600" strike="noStrike" dirty="0">
                <a:latin typeface="Calibri"/>
                <a:ea typeface="Calibri"/>
                <a:cs typeface="Calibri"/>
                <a:sym typeface="Calibri"/>
              </a:rPr>
              <a:t>esempi (un solo esempio per ogni possibile valore è un p</a:t>
            </a:r>
            <a:r>
              <a:rPr lang="it-IT" sz="1600" strike="noStrike" dirty="0">
                <a:latin typeface="Calibri"/>
                <a:ea typeface="Calibri"/>
                <a:cs typeface="Calibri"/>
                <a:sym typeface="Calibri"/>
              </a:rPr>
              <a:t>o’</a:t>
            </a:r>
            <a:r>
              <a:rPr lang="it" sz="1600" strike="noStrike" dirty="0">
                <a:latin typeface="Calibri"/>
                <a:ea typeface="Calibri"/>
                <a:cs typeface="Calibri"/>
                <a:sym typeface="Calibri"/>
              </a:rPr>
              <a:t> poco…)</a:t>
            </a:r>
          </a:p>
          <a:p>
            <a:pPr marL="285750" marR="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N</a:t>
            </a:r>
            <a:r>
              <a:rPr lang="it" sz="1600" dirty="0">
                <a:latin typeface="Calibri"/>
                <a:ea typeface="Calibri"/>
                <a:cs typeface="Calibri"/>
                <a:sym typeface="Calibri"/>
              </a:rPr>
              <a:t>el caso a sinistra, </a:t>
            </a:r>
            <a:r>
              <a:rPr lang="it" sz="1600" i="1" dirty="0">
                <a:latin typeface="Calibri"/>
                <a:ea typeface="Calibri"/>
                <a:cs typeface="Calibri"/>
                <a:sym typeface="Calibri"/>
              </a:rPr>
              <a:t>m</a:t>
            </a:r>
            <a:r>
              <a:rPr lang="it" sz="1600" dirty="0">
                <a:latin typeface="Calibri"/>
                <a:ea typeface="Calibri"/>
                <a:cs typeface="Calibri"/>
                <a:sym typeface="Calibri"/>
              </a:rPr>
              <a:t> = 4, per cui dovrei avere almeno </a:t>
            </a:r>
            <a:r>
              <a:rPr lang="it" sz="1600" i="1" dirty="0">
                <a:latin typeface="Calibri"/>
                <a:ea typeface="Calibri"/>
                <a:cs typeface="Calibri"/>
                <a:sym typeface="Calibri"/>
              </a:rPr>
              <a:t>n</a:t>
            </a:r>
            <a:r>
              <a:rPr lang="it" sz="1600" dirty="0">
                <a:latin typeface="Calibri"/>
                <a:ea typeface="Calibri"/>
                <a:cs typeface="Calibri"/>
                <a:sym typeface="Calibri"/>
              </a:rPr>
              <a:t> &gt;= 4 esempi di training</a:t>
            </a:r>
            <a:endParaRPr sz="1600" strike="noStrike" dirty="0">
              <a:latin typeface="Calibri"/>
              <a:ea typeface="Calibri"/>
              <a:cs typeface="Calibri"/>
              <a:sym typeface="Calibri"/>
            </a:endParaRPr>
          </a:p>
        </p:txBody>
      </p:sp>
      <p:sp>
        <p:nvSpPr>
          <p:cNvPr id="95" name="Google Shape;95;p17"/>
          <p:cNvSpPr txBox="1"/>
          <p:nvPr/>
        </p:nvSpPr>
        <p:spPr>
          <a:xfrm>
            <a:off x="251520" y="137161"/>
            <a:ext cx="7290900" cy="751488"/>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a:solidFill>
                  <a:srgbClr val="D40000"/>
                </a:solidFill>
                <a:latin typeface="Calibri"/>
                <a:ea typeface="Calibri"/>
                <a:cs typeface="Calibri"/>
                <a:sym typeface="Calibri"/>
              </a:rPr>
              <a:t>V</a:t>
            </a:r>
            <a:r>
              <a:rPr lang="it" sz="2400" b="1" dirty="0">
                <a:solidFill>
                  <a:srgbClr val="D40000"/>
                </a:solidFill>
                <a:latin typeface="Calibri"/>
                <a:ea typeface="Calibri"/>
                <a:cs typeface="Calibri"/>
                <a:sym typeface="Calibri"/>
              </a:rPr>
              <a:t>ediamo il caso delle feature categoriche </a:t>
            </a:r>
          </a:p>
          <a:p>
            <a:pPr marL="12700" lvl="0" indent="0" algn="l" rtl="0">
              <a:spcBef>
                <a:spcPts val="0"/>
              </a:spcBef>
              <a:spcAft>
                <a:spcPts val="0"/>
              </a:spcAft>
              <a:buNone/>
            </a:pPr>
            <a:r>
              <a:rPr lang="it" sz="2400" b="1" dirty="0">
                <a:solidFill>
                  <a:srgbClr val="D40000"/>
                </a:solidFill>
                <a:latin typeface="Calibri"/>
                <a:ea typeface="Calibri"/>
                <a:cs typeface="Calibri"/>
                <a:sym typeface="Calibri"/>
              </a:rPr>
              <a:t>(che è più intuitivo)</a:t>
            </a:r>
            <a:endParaRPr sz="2400" b="1" dirty="0">
              <a:solidFill>
                <a:srgbClr val="D40000"/>
              </a:solidFill>
              <a:latin typeface="Calibri"/>
              <a:ea typeface="Calibri"/>
              <a:cs typeface="Calibri"/>
              <a:sym typeface="Calibri"/>
            </a:endParaRPr>
          </a:p>
        </p:txBody>
      </p:sp>
      <p:pic>
        <p:nvPicPr>
          <p:cNvPr id="5" name="Immagine 4">
            <a:extLst>
              <a:ext uri="{FF2B5EF4-FFF2-40B4-BE49-F238E27FC236}">
                <a16:creationId xmlns:a16="http://schemas.microsoft.com/office/drawing/2014/main" id="{A463A1A5-86FC-A831-1C2E-CA929D1BB671}"/>
              </a:ext>
            </a:extLst>
          </p:cNvPr>
          <p:cNvPicPr>
            <a:picLocks noChangeAspect="1"/>
          </p:cNvPicPr>
          <p:nvPr/>
        </p:nvPicPr>
        <p:blipFill>
          <a:blip r:embed="rId3"/>
          <a:stretch>
            <a:fillRect/>
          </a:stretch>
        </p:blipFill>
        <p:spPr>
          <a:xfrm>
            <a:off x="6295560" y="1238947"/>
            <a:ext cx="1162050" cy="2457450"/>
          </a:xfrm>
          <a:prstGeom prst="rect">
            <a:avLst/>
          </a:prstGeom>
        </p:spPr>
      </p:pic>
    </p:spTree>
    <p:extLst>
      <p:ext uri="{BB962C8B-B14F-4D97-AF65-F5344CB8AC3E}">
        <p14:creationId xmlns:p14="http://schemas.microsoft.com/office/powerpoint/2010/main" val="221209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p:nvPr/>
        </p:nvSpPr>
        <p:spPr>
          <a:xfrm>
            <a:off x="704850" y="1115850"/>
            <a:ext cx="4328067" cy="1799130"/>
          </a:xfrm>
          <a:prstGeom prst="rect">
            <a:avLst/>
          </a:prstGeom>
          <a:noFill/>
          <a:ln>
            <a:noFill/>
          </a:ln>
        </p:spPr>
        <p:txBody>
          <a:bodyPr spcFirstLastPara="1" wrap="square" lIns="74825" tIns="37425" rIns="74825" bIns="37425" anchor="t" anchorCtr="0">
            <a:spAutoFit/>
          </a:bodyPr>
          <a:lstStyle/>
          <a:p>
            <a:pPr marL="285750" marR="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S</a:t>
            </a:r>
            <a:r>
              <a:rPr lang="it" sz="1600" dirty="0">
                <a:latin typeface="Calibri"/>
                <a:ea typeface="Calibri"/>
                <a:cs typeface="Calibri"/>
                <a:sym typeface="Calibri"/>
              </a:rPr>
              <a:t>e ho due feature, però, avrei bisogno di osservare almeno una volta tutte le possibili </a:t>
            </a:r>
            <a:r>
              <a:rPr lang="it" sz="1600" i="1" dirty="0">
                <a:latin typeface="Calibri"/>
                <a:ea typeface="Calibri"/>
                <a:cs typeface="Calibri"/>
                <a:sym typeface="Calibri"/>
              </a:rPr>
              <a:t>combinazioni</a:t>
            </a:r>
            <a:r>
              <a:rPr lang="it" sz="1600" dirty="0">
                <a:latin typeface="Calibri"/>
                <a:ea typeface="Calibri"/>
                <a:cs typeface="Calibri"/>
                <a:sym typeface="Calibri"/>
              </a:rPr>
              <a:t> dei loro valori</a:t>
            </a:r>
          </a:p>
          <a:p>
            <a:pPr marL="285750" marR="0" lvl="0" indent="-285750" algn="l" rtl="0">
              <a:spcBef>
                <a:spcPts val="0"/>
              </a:spcBef>
              <a:spcAft>
                <a:spcPts val="0"/>
              </a:spcAft>
              <a:buFont typeface="Arial" panose="020B0604020202020204" pitchFamily="34" charset="0"/>
              <a:buChar char="•"/>
            </a:pPr>
            <a:r>
              <a:rPr lang="it-IT" sz="1600" strike="noStrike" dirty="0">
                <a:latin typeface="Calibri"/>
                <a:ea typeface="Calibri"/>
                <a:cs typeface="Calibri"/>
                <a:sym typeface="Calibri"/>
              </a:rPr>
              <a:t>P</a:t>
            </a:r>
            <a:r>
              <a:rPr lang="it" sz="1600" strike="noStrike" dirty="0">
                <a:latin typeface="Calibri"/>
                <a:ea typeface="Calibri"/>
                <a:cs typeface="Calibri"/>
                <a:sym typeface="Calibri"/>
              </a:rPr>
              <a:t>er cui, ho bisogno di almeno </a:t>
            </a:r>
            <a:r>
              <a:rPr lang="it" sz="1600" i="1" strike="noStrike" dirty="0">
                <a:latin typeface="Calibri"/>
                <a:ea typeface="Calibri"/>
                <a:cs typeface="Calibri"/>
                <a:sym typeface="Calibri"/>
              </a:rPr>
              <a:t>n</a:t>
            </a:r>
            <a:r>
              <a:rPr lang="it" sz="1600" strike="noStrike" dirty="0">
                <a:latin typeface="Calibri"/>
                <a:ea typeface="Calibri"/>
                <a:cs typeface="Calibri"/>
                <a:sym typeface="Calibri"/>
              </a:rPr>
              <a:t> &gt;= </a:t>
            </a:r>
            <a:r>
              <a:rPr lang="it" sz="1600" i="1" strike="noStrike" dirty="0">
                <a:latin typeface="Calibri"/>
                <a:ea typeface="Calibri"/>
                <a:cs typeface="Calibri"/>
                <a:sym typeface="Calibri"/>
              </a:rPr>
              <a:t>m*m</a:t>
            </a:r>
            <a:r>
              <a:rPr lang="it" sz="1600" strike="noStrike" dirty="0">
                <a:latin typeface="Calibri"/>
                <a:ea typeface="Calibri"/>
                <a:cs typeface="Calibri"/>
                <a:sym typeface="Calibri"/>
              </a:rPr>
              <a:t> samples</a:t>
            </a:r>
          </a:p>
          <a:p>
            <a:pPr marL="285750" marR="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S</a:t>
            </a:r>
            <a:r>
              <a:rPr lang="it" sz="1600" dirty="0">
                <a:latin typeface="Calibri"/>
                <a:ea typeface="Calibri"/>
                <a:cs typeface="Calibri"/>
                <a:sym typeface="Calibri"/>
              </a:rPr>
              <a:t>e ho </a:t>
            </a:r>
            <a:r>
              <a:rPr lang="it" sz="1600" i="1" dirty="0">
                <a:latin typeface="Calibri"/>
                <a:ea typeface="Calibri"/>
                <a:cs typeface="Calibri"/>
                <a:sym typeface="Calibri"/>
              </a:rPr>
              <a:t>d</a:t>
            </a:r>
            <a:r>
              <a:rPr lang="it" sz="1600" dirty="0">
                <a:latin typeface="Calibri"/>
                <a:ea typeface="Calibri"/>
                <a:cs typeface="Calibri"/>
                <a:sym typeface="Calibri"/>
              </a:rPr>
              <a:t> feature avrei bisogno di </a:t>
            </a:r>
            <a:r>
              <a:rPr lang="it" sz="1600" i="1" dirty="0">
                <a:latin typeface="Calibri"/>
                <a:ea typeface="Calibri"/>
                <a:cs typeface="Calibri"/>
                <a:sym typeface="Calibri"/>
              </a:rPr>
              <a:t>m</a:t>
            </a:r>
            <a:r>
              <a:rPr lang="it" sz="1600" i="1" baseline="30000" dirty="0">
                <a:latin typeface="Calibri"/>
                <a:ea typeface="Calibri"/>
                <a:cs typeface="Calibri"/>
                <a:sym typeface="Calibri"/>
              </a:rPr>
              <a:t>d</a:t>
            </a:r>
            <a:r>
              <a:rPr lang="it" sz="1600" dirty="0">
                <a:latin typeface="Calibri"/>
                <a:ea typeface="Calibri"/>
                <a:cs typeface="Calibri"/>
                <a:sym typeface="Calibri"/>
              </a:rPr>
              <a:t> samples…</a:t>
            </a:r>
          </a:p>
          <a:p>
            <a:pPr marL="285750" marR="0" lvl="0" indent="-285750" algn="l" rtl="0">
              <a:spcBef>
                <a:spcPts val="0"/>
              </a:spcBef>
              <a:spcAft>
                <a:spcPts val="0"/>
              </a:spcAft>
              <a:buFont typeface="Arial" panose="020B0604020202020204" pitchFamily="34" charset="0"/>
              <a:buChar char="•"/>
            </a:pPr>
            <a:r>
              <a:rPr lang="it-IT" sz="1600" strike="noStrike" dirty="0">
                <a:latin typeface="Calibri"/>
                <a:ea typeface="Calibri"/>
                <a:cs typeface="Calibri"/>
                <a:sym typeface="Calibri"/>
              </a:rPr>
              <a:t>C</a:t>
            </a:r>
            <a:r>
              <a:rPr lang="it" sz="1600" strike="noStrike" dirty="0">
                <a:latin typeface="Calibri"/>
                <a:ea typeface="Calibri"/>
                <a:cs typeface="Calibri"/>
                <a:sym typeface="Calibri"/>
              </a:rPr>
              <a:t>iò vale anche per le feature numeriche…</a:t>
            </a:r>
            <a:endParaRPr sz="1600" strike="noStrike" dirty="0">
              <a:latin typeface="Calibri"/>
              <a:ea typeface="Calibri"/>
              <a:cs typeface="Calibri"/>
              <a:sym typeface="Calibri"/>
            </a:endParaRPr>
          </a:p>
        </p:txBody>
      </p:sp>
      <p:sp>
        <p:nvSpPr>
          <p:cNvPr id="95" name="Google Shape;95;p17"/>
          <p:cNvSpPr txBox="1"/>
          <p:nvPr/>
        </p:nvSpPr>
        <p:spPr>
          <a:xfrm>
            <a:off x="251520" y="137161"/>
            <a:ext cx="7290900" cy="751488"/>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a:solidFill>
                  <a:srgbClr val="D40000"/>
                </a:solidFill>
                <a:latin typeface="Calibri"/>
                <a:ea typeface="Calibri"/>
                <a:cs typeface="Calibri"/>
                <a:sym typeface="Calibri"/>
              </a:rPr>
              <a:t>V</a:t>
            </a:r>
            <a:r>
              <a:rPr lang="it" sz="2400" b="1" dirty="0">
                <a:solidFill>
                  <a:srgbClr val="D40000"/>
                </a:solidFill>
                <a:latin typeface="Calibri"/>
                <a:ea typeface="Calibri"/>
                <a:cs typeface="Calibri"/>
                <a:sym typeface="Calibri"/>
              </a:rPr>
              <a:t>ediamo il caso delle feature categoriche </a:t>
            </a:r>
          </a:p>
          <a:p>
            <a:pPr marL="12700" lvl="0" indent="0" algn="l" rtl="0">
              <a:spcBef>
                <a:spcPts val="0"/>
              </a:spcBef>
              <a:spcAft>
                <a:spcPts val="0"/>
              </a:spcAft>
              <a:buNone/>
            </a:pPr>
            <a:r>
              <a:rPr lang="it" sz="2400" b="1" dirty="0">
                <a:solidFill>
                  <a:srgbClr val="D40000"/>
                </a:solidFill>
                <a:latin typeface="Calibri"/>
                <a:ea typeface="Calibri"/>
                <a:cs typeface="Calibri"/>
                <a:sym typeface="Calibri"/>
              </a:rPr>
              <a:t>(che è più intuitivo)</a:t>
            </a:r>
            <a:endParaRPr sz="2400" b="1" dirty="0">
              <a:solidFill>
                <a:srgbClr val="D40000"/>
              </a:solidFill>
              <a:latin typeface="Calibri"/>
              <a:ea typeface="Calibri"/>
              <a:cs typeface="Calibri"/>
              <a:sym typeface="Calibri"/>
            </a:endParaRPr>
          </a:p>
        </p:txBody>
      </p:sp>
      <p:pic>
        <p:nvPicPr>
          <p:cNvPr id="3" name="Immagine 2">
            <a:extLst>
              <a:ext uri="{FF2B5EF4-FFF2-40B4-BE49-F238E27FC236}">
                <a16:creationId xmlns:a16="http://schemas.microsoft.com/office/drawing/2014/main" id="{724F456C-1C60-5F79-E349-94904A58BA1A}"/>
              </a:ext>
            </a:extLst>
          </p:cNvPr>
          <p:cNvPicPr>
            <a:picLocks noChangeAspect="1"/>
          </p:cNvPicPr>
          <p:nvPr/>
        </p:nvPicPr>
        <p:blipFill>
          <a:blip r:embed="rId3"/>
          <a:stretch>
            <a:fillRect/>
          </a:stretch>
        </p:blipFill>
        <p:spPr>
          <a:xfrm>
            <a:off x="5838825" y="1323975"/>
            <a:ext cx="2343150" cy="2495550"/>
          </a:xfrm>
          <a:prstGeom prst="rect">
            <a:avLst/>
          </a:prstGeom>
        </p:spPr>
      </p:pic>
    </p:spTree>
    <p:extLst>
      <p:ext uri="{BB962C8B-B14F-4D97-AF65-F5344CB8AC3E}">
        <p14:creationId xmlns:p14="http://schemas.microsoft.com/office/powerpoint/2010/main" val="122645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p:nvPr/>
        </p:nvSpPr>
        <p:spPr>
          <a:xfrm>
            <a:off x="351559" y="914959"/>
            <a:ext cx="8328314" cy="3768900"/>
          </a:xfrm>
          <a:prstGeom prst="rect">
            <a:avLst/>
          </a:prstGeom>
          <a:noFill/>
          <a:ln>
            <a:noFill/>
          </a:ln>
        </p:spPr>
        <p:txBody>
          <a:bodyPr spcFirstLastPara="1" wrap="square" lIns="74825" tIns="37425" rIns="74825" bIns="37425" anchor="t" anchorCtr="0">
            <a:spAutoFit/>
          </a:bodyPr>
          <a:lstStyle/>
          <a:p>
            <a:pPr marL="285750" marR="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Nel caso di una sola feature numerica, i</a:t>
            </a:r>
            <a:r>
              <a:rPr lang="it-IT" sz="1600" strike="noStrike" dirty="0">
                <a:latin typeface="Calibri"/>
                <a:ea typeface="Calibri"/>
                <a:cs typeface="Calibri"/>
                <a:sym typeface="Calibri"/>
              </a:rPr>
              <a:t>ntuitivamente, g</a:t>
            </a:r>
            <a:r>
              <a:rPr lang="it" sz="1600" strike="noStrike" dirty="0">
                <a:latin typeface="Calibri"/>
                <a:ea typeface="Calibri"/>
                <a:cs typeface="Calibri"/>
                <a:sym typeface="Calibri"/>
              </a:rPr>
              <a:t>li esempi, per essere effettivi, dovrebbero «coprire» in maniera abbastanza uniforme tutto </a:t>
            </a:r>
            <a:r>
              <a:rPr lang="it" sz="1600" dirty="0">
                <a:latin typeface="Calibri"/>
                <a:ea typeface="Calibri"/>
                <a:cs typeface="Calibri"/>
                <a:sym typeface="Calibri"/>
              </a:rPr>
              <a:t>il suo </a:t>
            </a:r>
            <a:r>
              <a:rPr lang="it" sz="1600" strike="noStrike" dirty="0">
                <a:latin typeface="Calibri"/>
                <a:ea typeface="Calibri"/>
                <a:cs typeface="Calibri"/>
                <a:sym typeface="Calibri"/>
              </a:rPr>
              <a:t>intervallo di valori possibili</a:t>
            </a:r>
          </a:p>
          <a:p>
            <a:pPr marL="285750" marR="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P</a:t>
            </a:r>
            <a:r>
              <a:rPr lang="it" sz="1600" dirty="0">
                <a:latin typeface="Calibri"/>
                <a:ea typeface="Calibri"/>
                <a:cs typeface="Calibri"/>
                <a:sym typeface="Calibri"/>
              </a:rPr>
              <a:t>er cui, se suppongo che </a:t>
            </a:r>
            <a:r>
              <a:rPr lang="it" sz="1600" i="1" dirty="0">
                <a:latin typeface="Calibri"/>
                <a:ea typeface="Calibri"/>
                <a:cs typeface="Calibri"/>
                <a:sym typeface="Calibri"/>
              </a:rPr>
              <a:t>n</a:t>
            </a:r>
            <a:r>
              <a:rPr lang="it" sz="1600" dirty="0">
                <a:latin typeface="Calibri"/>
                <a:ea typeface="Calibri"/>
                <a:cs typeface="Calibri"/>
                <a:sym typeface="Calibri"/>
              </a:rPr>
              <a:t> esempi siano sufficienti con una sola feature, ne ho bisogno di </a:t>
            </a:r>
            <a:r>
              <a:rPr lang="it" sz="1600" i="1" dirty="0">
                <a:latin typeface="Calibri"/>
                <a:ea typeface="Calibri"/>
                <a:cs typeface="Calibri"/>
                <a:sym typeface="Calibri"/>
              </a:rPr>
              <a:t>n</a:t>
            </a:r>
            <a:r>
              <a:rPr lang="it" sz="1600" i="1" baseline="30000" dirty="0">
                <a:latin typeface="Calibri"/>
                <a:ea typeface="Calibri"/>
                <a:cs typeface="Calibri"/>
                <a:sym typeface="Calibri"/>
              </a:rPr>
              <a:t>2</a:t>
            </a:r>
            <a:r>
              <a:rPr lang="it" sz="1600" dirty="0">
                <a:latin typeface="Calibri"/>
                <a:ea typeface="Calibri"/>
                <a:cs typeface="Calibri"/>
                <a:sym typeface="Calibri"/>
              </a:rPr>
              <a:t> per 2 feature</a:t>
            </a:r>
          </a:p>
          <a:p>
            <a:pPr marL="285750" marR="0" lvl="0" indent="-285750" algn="l" rtl="0">
              <a:spcBef>
                <a:spcPts val="0"/>
              </a:spcBef>
              <a:spcAft>
                <a:spcPts val="0"/>
              </a:spcAft>
              <a:buFont typeface="Arial" panose="020B0604020202020204" pitchFamily="34" charset="0"/>
              <a:buChar char="•"/>
            </a:pPr>
            <a:r>
              <a:rPr lang="it-IT" sz="1600" strike="noStrike" dirty="0">
                <a:latin typeface="Calibri"/>
                <a:ea typeface="Calibri"/>
                <a:cs typeface="Calibri"/>
                <a:sym typeface="Calibri"/>
              </a:rPr>
              <a:t>E</a:t>
            </a:r>
            <a:r>
              <a:rPr lang="it" sz="1600" strike="noStrike" dirty="0">
                <a:latin typeface="Calibri"/>
                <a:ea typeface="Calibri"/>
                <a:cs typeface="Calibri"/>
                <a:sym typeface="Calibri"/>
              </a:rPr>
              <a:t> di </a:t>
            </a:r>
            <a:r>
              <a:rPr lang="it" sz="1600" i="1" strike="noStrike" dirty="0">
                <a:latin typeface="Calibri"/>
                <a:ea typeface="Calibri"/>
                <a:cs typeface="Calibri"/>
                <a:sym typeface="Calibri"/>
              </a:rPr>
              <a:t>n</a:t>
            </a:r>
            <a:r>
              <a:rPr lang="it" sz="1600" i="1" strike="noStrike" baseline="30000" dirty="0">
                <a:latin typeface="Calibri"/>
                <a:ea typeface="Calibri"/>
                <a:cs typeface="Calibri"/>
                <a:sym typeface="Calibri"/>
              </a:rPr>
              <a:t>d</a:t>
            </a:r>
            <a:r>
              <a:rPr lang="it" sz="1600" strike="noStrike" dirty="0">
                <a:latin typeface="Calibri"/>
                <a:ea typeface="Calibri"/>
                <a:cs typeface="Calibri"/>
                <a:sym typeface="Calibri"/>
              </a:rPr>
              <a:t> per </a:t>
            </a:r>
            <a:r>
              <a:rPr lang="it" sz="1600" i="1" strike="noStrike" dirty="0">
                <a:latin typeface="Calibri"/>
                <a:ea typeface="Calibri"/>
                <a:cs typeface="Calibri"/>
                <a:sym typeface="Calibri"/>
              </a:rPr>
              <a:t>d</a:t>
            </a:r>
            <a:r>
              <a:rPr lang="it" sz="1600" strike="noStrike" dirty="0">
                <a:latin typeface="Calibri"/>
                <a:ea typeface="Calibri"/>
                <a:cs typeface="Calibri"/>
                <a:sym typeface="Calibri"/>
              </a:rPr>
              <a:t> feature…</a:t>
            </a:r>
          </a:p>
          <a:p>
            <a:pPr marL="285750" marR="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Q</a:t>
            </a:r>
            <a:r>
              <a:rPr lang="it" sz="1600" dirty="0">
                <a:latin typeface="Calibri"/>
                <a:ea typeface="Calibri"/>
                <a:cs typeface="Calibri"/>
                <a:sym typeface="Calibri"/>
              </a:rPr>
              <a:t>uesto effetto è chiamato «curse of dimensionality» (la «maledizione della dimensionalità»)</a:t>
            </a:r>
            <a:endParaRPr lang="it" sz="1600" strike="noStrike" dirty="0">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P</a:t>
            </a:r>
            <a:r>
              <a:rPr lang="it" sz="1600" dirty="0">
                <a:latin typeface="Calibri"/>
                <a:ea typeface="Calibri"/>
                <a:cs typeface="Calibri"/>
                <a:sym typeface="Calibri"/>
              </a:rPr>
              <a:t>er fortuna, empiricamente, il numero di esempi necessari di solito non cresce in maniera esponenziale col numero delle feature e, tipicamente, si assume una relazione lineare tra le due entità (ovvero il numero di esempi dovrebbe essere proporzionale al numero delle feature, i.e., O(</a:t>
            </a:r>
            <a:r>
              <a:rPr lang="it" sz="1600" i="1" dirty="0">
                <a:latin typeface="Calibri"/>
                <a:ea typeface="Calibri"/>
                <a:cs typeface="Calibri"/>
                <a:sym typeface="Calibri"/>
              </a:rPr>
              <a:t>n</a:t>
            </a:r>
            <a:r>
              <a:rPr lang="en-GB" sz="1600" i="1" dirty="0">
                <a:latin typeface="Calibri"/>
                <a:ea typeface="Calibri"/>
                <a:cs typeface="Calibri"/>
                <a:sym typeface="Calibri"/>
              </a:rPr>
              <a:t>*d</a:t>
            </a:r>
            <a:r>
              <a:rPr lang="en-GB" sz="1600" dirty="0">
                <a:latin typeface="Calibri"/>
                <a:ea typeface="Calibri"/>
                <a:cs typeface="Calibri"/>
                <a:sym typeface="Calibri"/>
              </a:rPr>
              <a:t>)</a:t>
            </a:r>
            <a:r>
              <a:rPr lang="it" sz="1600" dirty="0">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it-IT" sz="1600" strike="noStrike" dirty="0">
                <a:latin typeface="Calibri"/>
                <a:ea typeface="Calibri"/>
                <a:cs typeface="Calibri"/>
                <a:sym typeface="Calibri"/>
              </a:rPr>
              <a:t>N</a:t>
            </a:r>
            <a:r>
              <a:rPr lang="it" sz="1600" strike="noStrike" dirty="0">
                <a:latin typeface="Calibri"/>
                <a:ea typeface="Calibri"/>
                <a:cs typeface="Calibri"/>
                <a:sym typeface="Calibri"/>
              </a:rPr>
              <a:t>el deep learning (che vedremo alla fine del corso) questa relazione, a volte, riesce ad essere anche sub-lineare</a:t>
            </a:r>
          </a:p>
          <a:p>
            <a:pPr marL="285750" marR="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R</a:t>
            </a:r>
            <a:r>
              <a:rPr lang="it" sz="1600" dirty="0">
                <a:latin typeface="Calibri"/>
                <a:ea typeface="Calibri"/>
                <a:cs typeface="Calibri"/>
                <a:sym typeface="Calibri"/>
              </a:rPr>
              <a:t>imane il fatto che, più feature ho, più esempi di training devo raccogliere. E, se ne ho troppo pochi, rischio l’overfeatting…</a:t>
            </a:r>
          </a:p>
          <a:p>
            <a:pPr marL="0" marR="0" lvl="0" indent="0" algn="l" rtl="0">
              <a:spcBef>
                <a:spcPts val="0"/>
              </a:spcBef>
              <a:spcAft>
                <a:spcPts val="0"/>
              </a:spcAft>
              <a:buNone/>
            </a:pPr>
            <a:endParaRPr sz="1600" strike="noStrike" dirty="0">
              <a:latin typeface="Calibri"/>
              <a:ea typeface="Calibri"/>
              <a:cs typeface="Calibri"/>
              <a:sym typeface="Calibri"/>
            </a:endParaRPr>
          </a:p>
        </p:txBody>
      </p:sp>
      <p:sp>
        <p:nvSpPr>
          <p:cNvPr id="95" name="Google Shape;95;p17"/>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dirty="0">
                <a:solidFill>
                  <a:srgbClr val="D40000"/>
                </a:solidFill>
                <a:latin typeface="Calibri"/>
                <a:ea typeface="Calibri"/>
                <a:cs typeface="Calibri"/>
                <a:sym typeface="Calibri"/>
              </a:rPr>
              <a:t>Curse of dimensionality</a:t>
            </a:r>
            <a:endParaRPr sz="2400" b="1" dirty="0">
              <a:solidFill>
                <a:srgbClr val="D40000"/>
              </a:solidFill>
              <a:latin typeface="Calibri"/>
              <a:ea typeface="Calibri"/>
              <a:cs typeface="Calibri"/>
              <a:sym typeface="Calibri"/>
            </a:endParaRPr>
          </a:p>
        </p:txBody>
      </p:sp>
    </p:spTree>
    <p:extLst>
      <p:ext uri="{BB962C8B-B14F-4D97-AF65-F5344CB8AC3E}">
        <p14:creationId xmlns:p14="http://schemas.microsoft.com/office/powerpoint/2010/main" val="193687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251520" y="888596"/>
            <a:ext cx="8606816" cy="38288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dirty="0">
                <a:latin typeface="Calibri"/>
                <a:ea typeface="Calibri"/>
                <a:cs typeface="Calibri"/>
                <a:sym typeface="Calibri"/>
              </a:rPr>
              <a:t>Da </a:t>
            </a:r>
            <a:r>
              <a:rPr lang="en-GB" sz="1800" dirty="0" err="1">
                <a:latin typeface="Calibri"/>
                <a:ea typeface="Calibri"/>
                <a:cs typeface="Calibri"/>
                <a:sym typeface="Calibri"/>
              </a:rPr>
              <a:t>una</a:t>
            </a:r>
            <a:r>
              <a:rPr lang="en-GB" sz="1800" dirty="0">
                <a:latin typeface="Calibri"/>
                <a:ea typeface="Calibri"/>
                <a:cs typeface="Calibri"/>
                <a:sym typeface="Calibri"/>
              </a:rPr>
              <a:t> </a:t>
            </a:r>
            <a:r>
              <a:rPr lang="en-GB" sz="1800" dirty="0" err="1">
                <a:latin typeface="Calibri"/>
                <a:ea typeface="Calibri"/>
                <a:cs typeface="Calibri"/>
                <a:sym typeface="Calibri"/>
              </a:rPr>
              <a:t>parte</a:t>
            </a:r>
            <a:r>
              <a:rPr lang="en-GB" sz="1800" dirty="0">
                <a:latin typeface="Calibri"/>
                <a:ea typeface="Calibri"/>
                <a:cs typeface="Calibri"/>
                <a:sym typeface="Calibri"/>
              </a:rPr>
              <a:t>, </a:t>
            </a:r>
            <a:r>
              <a:rPr lang="en-GB" sz="1800" dirty="0" err="1">
                <a:latin typeface="Calibri"/>
                <a:ea typeface="Calibri"/>
                <a:cs typeface="Calibri"/>
                <a:sym typeface="Calibri"/>
              </a:rPr>
              <a:t>quindi</a:t>
            </a:r>
            <a:r>
              <a:rPr lang="en-GB" sz="1800" dirty="0">
                <a:latin typeface="Calibri"/>
                <a:ea typeface="Calibri"/>
                <a:cs typeface="Calibri"/>
                <a:sym typeface="Calibri"/>
              </a:rPr>
              <a:t>, </a:t>
            </a:r>
            <a:r>
              <a:rPr lang="en-GB" sz="1800" dirty="0" err="1">
                <a:latin typeface="Calibri"/>
                <a:ea typeface="Calibri"/>
                <a:cs typeface="Calibri"/>
                <a:sym typeface="Calibri"/>
              </a:rPr>
              <a:t>avere</a:t>
            </a:r>
            <a:r>
              <a:rPr lang="en-GB" sz="1800" dirty="0">
                <a:latin typeface="Calibri"/>
                <a:ea typeface="Calibri"/>
                <a:cs typeface="Calibri"/>
                <a:sym typeface="Calibri"/>
              </a:rPr>
              <a:t> </a:t>
            </a:r>
            <a:r>
              <a:rPr lang="en-GB" sz="1800" dirty="0" err="1">
                <a:latin typeface="Calibri"/>
                <a:ea typeface="Calibri"/>
                <a:cs typeface="Calibri"/>
                <a:sym typeface="Calibri"/>
              </a:rPr>
              <a:t>più</a:t>
            </a:r>
            <a:r>
              <a:rPr lang="en-GB" sz="1800" dirty="0">
                <a:latin typeface="Calibri"/>
                <a:ea typeface="Calibri"/>
                <a:cs typeface="Calibri"/>
                <a:sym typeface="Calibri"/>
              </a:rPr>
              <a:t> feature </a:t>
            </a:r>
            <a:r>
              <a:rPr lang="en-GB" sz="1800" dirty="0" err="1">
                <a:latin typeface="Calibri"/>
                <a:ea typeface="Calibri"/>
                <a:cs typeface="Calibri"/>
                <a:sym typeface="Calibri"/>
              </a:rPr>
              <a:t>aumenta</a:t>
            </a:r>
            <a:r>
              <a:rPr lang="en-GB" sz="1800" dirty="0">
                <a:latin typeface="Calibri"/>
                <a:ea typeface="Calibri"/>
                <a:cs typeface="Calibri"/>
                <a:sym typeface="Calibri"/>
              </a:rPr>
              <a:t> la </a:t>
            </a:r>
            <a:r>
              <a:rPr lang="en-GB" sz="1800" dirty="0" err="1">
                <a:latin typeface="Calibri"/>
                <a:ea typeface="Calibri"/>
                <a:cs typeface="Calibri"/>
                <a:sym typeface="Calibri"/>
              </a:rPr>
              <a:t>capacità</a:t>
            </a:r>
            <a:r>
              <a:rPr lang="en-GB" sz="1800" dirty="0">
                <a:latin typeface="Calibri"/>
                <a:ea typeface="Calibri"/>
                <a:cs typeface="Calibri"/>
                <a:sym typeface="Calibri"/>
              </a:rPr>
              <a:t> </a:t>
            </a:r>
            <a:r>
              <a:rPr lang="en-GB" sz="1800" dirty="0" err="1">
                <a:latin typeface="Calibri"/>
                <a:ea typeface="Calibri"/>
                <a:cs typeface="Calibri"/>
                <a:sym typeface="Calibri"/>
              </a:rPr>
              <a:t>descrittiva</a:t>
            </a:r>
            <a:r>
              <a:rPr lang="en-GB" sz="1800" dirty="0">
                <a:latin typeface="Calibri"/>
                <a:ea typeface="Calibri"/>
                <a:cs typeface="Calibri"/>
                <a:sym typeface="Calibri"/>
              </a:rPr>
              <a:t> del </a:t>
            </a:r>
            <a:r>
              <a:rPr lang="en-GB" sz="1800" dirty="0" err="1">
                <a:latin typeface="Calibri"/>
                <a:ea typeface="Calibri"/>
                <a:cs typeface="Calibri"/>
                <a:sym typeface="Calibri"/>
              </a:rPr>
              <a:t>mio</a:t>
            </a:r>
            <a:r>
              <a:rPr lang="en-GB" sz="1800" dirty="0">
                <a:latin typeface="Calibri"/>
                <a:ea typeface="Calibri"/>
                <a:cs typeface="Calibri"/>
                <a:sym typeface="Calibri"/>
              </a:rPr>
              <a:t> </a:t>
            </a:r>
            <a:r>
              <a:rPr lang="en-GB" sz="1800" dirty="0" err="1">
                <a:latin typeface="Calibri"/>
                <a:ea typeface="Calibri"/>
                <a:cs typeface="Calibri"/>
                <a:sym typeface="Calibri"/>
              </a:rPr>
              <a:t>modello</a:t>
            </a:r>
            <a:r>
              <a:rPr lang="en-GB" sz="1800" dirty="0">
                <a:latin typeface="Calibri"/>
                <a:ea typeface="Calibri"/>
                <a:cs typeface="Calibri"/>
                <a:sym typeface="Calibri"/>
              </a:rPr>
              <a:t> (e.g., </a:t>
            </a:r>
            <a:r>
              <a:rPr lang="en-GB" sz="1800" dirty="0" err="1">
                <a:latin typeface="Calibri"/>
                <a:ea typeface="Calibri"/>
                <a:cs typeface="Calibri"/>
                <a:sym typeface="Calibri"/>
              </a:rPr>
              <a:t>rappresentare</a:t>
            </a:r>
            <a:r>
              <a:rPr lang="en-GB" sz="1800" dirty="0">
                <a:latin typeface="Calibri"/>
                <a:ea typeface="Calibri"/>
                <a:cs typeface="Calibri"/>
                <a:sym typeface="Calibri"/>
              </a:rPr>
              <a:t> un </a:t>
            </a:r>
            <a:r>
              <a:rPr lang="en-GB" sz="1800" dirty="0" err="1">
                <a:latin typeface="Calibri"/>
                <a:ea typeface="Calibri"/>
                <a:cs typeface="Calibri"/>
                <a:sym typeface="Calibri"/>
              </a:rPr>
              <a:t>appartamento</a:t>
            </a:r>
            <a:r>
              <a:rPr lang="en-GB" sz="1800" dirty="0">
                <a:latin typeface="Calibri"/>
                <a:ea typeface="Calibri"/>
                <a:cs typeface="Calibri"/>
                <a:sym typeface="Calibri"/>
              </a:rPr>
              <a:t> con tante feature lo </a:t>
            </a:r>
            <a:r>
              <a:rPr lang="en-GB" sz="1800" dirty="0" err="1">
                <a:latin typeface="Calibri"/>
                <a:ea typeface="Calibri"/>
                <a:cs typeface="Calibri"/>
                <a:sym typeface="Calibri"/>
              </a:rPr>
              <a:t>descrive</a:t>
            </a:r>
            <a:r>
              <a:rPr lang="en-GB" sz="1800" dirty="0">
                <a:latin typeface="Calibri"/>
                <a:ea typeface="Calibri"/>
                <a:cs typeface="Calibri"/>
                <a:sym typeface="Calibri"/>
              </a:rPr>
              <a:t> </a:t>
            </a:r>
            <a:r>
              <a:rPr lang="en-GB" sz="1800" dirty="0" err="1">
                <a:latin typeface="Calibri"/>
                <a:ea typeface="Calibri"/>
                <a:cs typeface="Calibri"/>
                <a:sym typeface="Calibri"/>
              </a:rPr>
              <a:t>meglio</a:t>
            </a:r>
            <a:r>
              <a:rPr lang="en-GB" sz="1800" dirty="0">
                <a:latin typeface="Calibri"/>
                <a:ea typeface="Calibri"/>
                <a:cs typeface="Calibri"/>
                <a:sym typeface="Calibri"/>
              </a:rPr>
              <a:t>)</a:t>
            </a:r>
          </a:p>
          <a:p>
            <a:pPr marL="0" lvl="0" indent="0" algn="l" rtl="0">
              <a:spcBef>
                <a:spcPts val="0"/>
              </a:spcBef>
              <a:spcAft>
                <a:spcPts val="0"/>
              </a:spcAft>
              <a:buClr>
                <a:schemeClr val="dk1"/>
              </a:buClr>
              <a:buSzPts val="1100"/>
              <a:buFont typeface="Arial"/>
              <a:buNone/>
            </a:pPr>
            <a:r>
              <a:rPr lang="en-GB" sz="1800" dirty="0" err="1">
                <a:latin typeface="Calibri"/>
                <a:ea typeface="Calibri"/>
                <a:cs typeface="Calibri"/>
                <a:sym typeface="Calibri"/>
              </a:rPr>
              <a:t>Dall’altra</a:t>
            </a:r>
            <a:r>
              <a:rPr lang="en-GB" sz="1800" dirty="0">
                <a:latin typeface="Calibri"/>
                <a:ea typeface="Calibri"/>
                <a:cs typeface="Calibri"/>
                <a:sym typeface="Calibri"/>
              </a:rPr>
              <a:t>, </a:t>
            </a:r>
            <a:r>
              <a:rPr lang="en-GB" sz="1800" dirty="0" err="1">
                <a:latin typeface="Calibri"/>
                <a:ea typeface="Calibri"/>
                <a:cs typeface="Calibri"/>
                <a:sym typeface="Calibri"/>
              </a:rPr>
              <a:t>aumentare</a:t>
            </a:r>
            <a:r>
              <a:rPr lang="en-GB" sz="1800" dirty="0">
                <a:latin typeface="Calibri"/>
                <a:ea typeface="Calibri"/>
                <a:cs typeface="Calibri"/>
                <a:sym typeface="Calibri"/>
              </a:rPr>
              <a:t> le feature </a:t>
            </a:r>
            <a:r>
              <a:rPr lang="en-GB" sz="1800" dirty="0" err="1">
                <a:latin typeface="Calibri"/>
                <a:ea typeface="Calibri"/>
                <a:cs typeface="Calibri"/>
                <a:sym typeface="Calibri"/>
              </a:rPr>
              <a:t>aumenta</a:t>
            </a:r>
            <a:r>
              <a:rPr lang="en-GB" sz="1800" dirty="0">
                <a:latin typeface="Calibri"/>
                <a:ea typeface="Calibri"/>
                <a:cs typeface="Calibri"/>
                <a:sym typeface="Calibri"/>
              </a:rPr>
              <a:t> il </a:t>
            </a:r>
            <a:r>
              <a:rPr lang="en-GB" sz="1800" dirty="0" err="1">
                <a:latin typeface="Calibri"/>
                <a:ea typeface="Calibri"/>
                <a:cs typeface="Calibri"/>
                <a:sym typeface="Calibri"/>
              </a:rPr>
              <a:t>rischio</a:t>
            </a:r>
            <a:r>
              <a:rPr lang="en-GB" sz="1800" dirty="0">
                <a:latin typeface="Calibri"/>
                <a:ea typeface="Calibri"/>
                <a:cs typeface="Calibri"/>
                <a:sym typeface="Calibri"/>
              </a:rPr>
              <a:t> di overfitting, a </a:t>
            </a:r>
            <a:r>
              <a:rPr lang="en-GB" sz="1800" dirty="0" err="1">
                <a:latin typeface="Calibri"/>
                <a:ea typeface="Calibri"/>
                <a:cs typeface="Calibri"/>
                <a:sym typeface="Calibri"/>
              </a:rPr>
              <a:t>meno</a:t>
            </a:r>
            <a:r>
              <a:rPr lang="en-GB" sz="1800" dirty="0">
                <a:latin typeface="Calibri"/>
                <a:ea typeface="Calibri"/>
                <a:cs typeface="Calibri"/>
                <a:sym typeface="Calibri"/>
              </a:rPr>
              <a:t> di non </a:t>
            </a:r>
            <a:r>
              <a:rPr lang="en-GB" sz="1800" dirty="0" err="1">
                <a:latin typeface="Calibri"/>
                <a:ea typeface="Calibri"/>
                <a:cs typeface="Calibri"/>
                <a:sym typeface="Calibri"/>
              </a:rPr>
              <a:t>avere</a:t>
            </a:r>
            <a:r>
              <a:rPr lang="en-GB" sz="1800" dirty="0">
                <a:latin typeface="Calibri"/>
                <a:ea typeface="Calibri"/>
                <a:cs typeface="Calibri"/>
                <a:sym typeface="Calibri"/>
              </a:rPr>
              <a:t> a </a:t>
            </a:r>
            <a:r>
              <a:rPr lang="en-GB" sz="1800" dirty="0" err="1">
                <a:latin typeface="Calibri"/>
                <a:ea typeface="Calibri"/>
                <a:cs typeface="Calibri"/>
                <a:sym typeface="Calibri"/>
              </a:rPr>
              <a:t>disposizione</a:t>
            </a:r>
            <a:r>
              <a:rPr lang="en-GB" sz="1800" dirty="0">
                <a:latin typeface="Calibri"/>
                <a:ea typeface="Calibri"/>
                <a:cs typeface="Calibri"/>
                <a:sym typeface="Calibri"/>
              </a:rPr>
              <a:t> un training set </a:t>
            </a:r>
            <a:r>
              <a:rPr lang="en-GB" sz="1800" dirty="0" err="1">
                <a:latin typeface="Calibri"/>
                <a:ea typeface="Calibri"/>
                <a:cs typeface="Calibri"/>
                <a:sym typeface="Calibri"/>
              </a:rPr>
              <a:t>grandissimo</a:t>
            </a:r>
            <a:endParaRPr lang="en-GB"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800" dirty="0" err="1">
                <a:latin typeface="Calibri"/>
                <a:ea typeface="Calibri"/>
                <a:cs typeface="Calibri"/>
                <a:sym typeface="Calibri"/>
              </a:rPr>
              <a:t>Perciò</a:t>
            </a:r>
            <a:r>
              <a:rPr lang="en-GB" sz="1800" dirty="0">
                <a:latin typeface="Calibri"/>
                <a:ea typeface="Calibri"/>
                <a:cs typeface="Calibri"/>
                <a:sym typeface="Calibri"/>
              </a:rPr>
              <a:t>, devo </a:t>
            </a:r>
            <a:r>
              <a:rPr lang="en-GB" sz="1800" dirty="0" err="1">
                <a:latin typeface="Calibri"/>
                <a:ea typeface="Calibri"/>
                <a:cs typeface="Calibri"/>
                <a:sym typeface="Calibri"/>
              </a:rPr>
              <a:t>trovare</a:t>
            </a:r>
            <a:r>
              <a:rPr lang="en-GB" sz="1800" dirty="0">
                <a:latin typeface="Calibri"/>
                <a:ea typeface="Calibri"/>
                <a:cs typeface="Calibri"/>
                <a:sym typeface="Calibri"/>
              </a:rPr>
              <a:t> un </a:t>
            </a:r>
            <a:r>
              <a:rPr lang="en-GB" sz="1800" dirty="0" err="1">
                <a:latin typeface="Calibri"/>
                <a:ea typeface="Calibri"/>
                <a:cs typeface="Calibri"/>
                <a:sym typeface="Calibri"/>
              </a:rPr>
              <a:t>compromesso</a:t>
            </a:r>
            <a:r>
              <a:rPr lang="en-GB" sz="1800" dirty="0">
                <a:latin typeface="Calibri"/>
                <a:ea typeface="Calibri"/>
                <a:cs typeface="Calibri"/>
                <a:sym typeface="Calibri"/>
              </a:rPr>
              <a:t> </a:t>
            </a:r>
            <a:r>
              <a:rPr lang="en-GB" sz="1800" dirty="0" err="1">
                <a:latin typeface="Calibri"/>
                <a:ea typeface="Calibri"/>
                <a:cs typeface="Calibri"/>
                <a:sym typeface="Calibri"/>
              </a:rPr>
              <a:t>tra</a:t>
            </a:r>
            <a:r>
              <a:rPr lang="en-GB" sz="1800" dirty="0">
                <a:latin typeface="Calibri"/>
                <a:ea typeface="Calibri"/>
                <a:cs typeface="Calibri"/>
                <a:sym typeface="Calibri"/>
              </a:rPr>
              <a:t> </a:t>
            </a:r>
            <a:r>
              <a:rPr lang="en-GB" sz="1800" dirty="0" err="1">
                <a:latin typeface="Calibri"/>
                <a:ea typeface="Calibri"/>
                <a:cs typeface="Calibri"/>
                <a:sym typeface="Calibri"/>
              </a:rPr>
              <a:t>aumentare</a:t>
            </a:r>
            <a:r>
              <a:rPr lang="en-GB" sz="1800" dirty="0">
                <a:latin typeface="Calibri"/>
                <a:ea typeface="Calibri"/>
                <a:cs typeface="Calibri"/>
                <a:sym typeface="Calibri"/>
              </a:rPr>
              <a:t> </a:t>
            </a:r>
            <a:r>
              <a:rPr lang="en-GB" sz="1800" dirty="0" err="1">
                <a:latin typeface="Calibri"/>
                <a:ea typeface="Calibri"/>
                <a:cs typeface="Calibri"/>
                <a:sym typeface="Calibri"/>
              </a:rPr>
              <a:t>l’espressività</a:t>
            </a:r>
            <a:r>
              <a:rPr lang="en-GB" sz="1800" dirty="0">
                <a:latin typeface="Calibri"/>
                <a:ea typeface="Calibri"/>
                <a:cs typeface="Calibri"/>
                <a:sym typeface="Calibri"/>
              </a:rPr>
              <a:t> del </a:t>
            </a:r>
            <a:r>
              <a:rPr lang="en-GB" sz="1800" dirty="0" err="1">
                <a:latin typeface="Calibri"/>
                <a:ea typeface="Calibri"/>
                <a:cs typeface="Calibri"/>
                <a:sym typeface="Calibri"/>
              </a:rPr>
              <a:t>modello</a:t>
            </a:r>
            <a:r>
              <a:rPr lang="en-GB" sz="1800" dirty="0">
                <a:latin typeface="Calibri"/>
                <a:ea typeface="Calibri"/>
                <a:cs typeface="Calibri"/>
                <a:sym typeface="Calibri"/>
              </a:rPr>
              <a:t> (+ feature) e </a:t>
            </a:r>
            <a:r>
              <a:rPr lang="en-GB" sz="1800" dirty="0" err="1">
                <a:latin typeface="Calibri"/>
                <a:ea typeface="Calibri"/>
                <a:cs typeface="Calibri"/>
                <a:sym typeface="Calibri"/>
              </a:rPr>
              <a:t>alleviare</a:t>
            </a:r>
            <a:r>
              <a:rPr lang="en-GB" sz="1800" dirty="0">
                <a:latin typeface="Calibri"/>
                <a:ea typeface="Calibri"/>
                <a:cs typeface="Calibri"/>
                <a:sym typeface="Calibri"/>
              </a:rPr>
              <a:t> il </a:t>
            </a:r>
            <a:r>
              <a:rPr lang="en-GB" sz="1800" dirty="0" err="1">
                <a:latin typeface="Calibri"/>
                <a:ea typeface="Calibri"/>
                <a:cs typeface="Calibri"/>
                <a:sym typeface="Calibri"/>
              </a:rPr>
              <a:t>rischio</a:t>
            </a:r>
            <a:r>
              <a:rPr lang="en-GB" sz="1800" dirty="0">
                <a:latin typeface="Calibri"/>
                <a:ea typeface="Calibri"/>
                <a:cs typeface="Calibri"/>
                <a:sym typeface="Calibri"/>
              </a:rPr>
              <a:t> di overfitting (- feature)</a:t>
            </a:r>
          </a:p>
          <a:p>
            <a:pPr marL="0" lvl="0" indent="0" algn="l" rtl="0">
              <a:spcBef>
                <a:spcPts val="0"/>
              </a:spcBef>
              <a:spcAft>
                <a:spcPts val="0"/>
              </a:spcAft>
              <a:buClr>
                <a:schemeClr val="dk1"/>
              </a:buClr>
              <a:buSzPts val="1100"/>
              <a:buFont typeface="Arial"/>
              <a:buNone/>
            </a:pPr>
            <a:r>
              <a:rPr lang="en-GB" sz="1800" dirty="0">
                <a:latin typeface="Calibri"/>
                <a:ea typeface="Calibri"/>
                <a:cs typeface="Calibri"/>
                <a:sym typeface="Calibri"/>
              </a:rPr>
              <a:t>Se le feature di un </a:t>
            </a:r>
            <a:r>
              <a:rPr lang="en-GB" sz="1800" dirty="0" err="1">
                <a:latin typeface="Calibri"/>
                <a:ea typeface="Calibri"/>
                <a:cs typeface="Calibri"/>
                <a:sym typeface="Calibri"/>
              </a:rPr>
              <a:t>dato</a:t>
            </a:r>
            <a:r>
              <a:rPr lang="en-GB" sz="1800" dirty="0">
                <a:latin typeface="Calibri"/>
                <a:ea typeface="Calibri"/>
                <a:cs typeface="Calibri"/>
                <a:sym typeface="Calibri"/>
              </a:rPr>
              <a:t> </a:t>
            </a:r>
            <a:r>
              <a:rPr lang="en-GB" sz="1800" dirty="0" err="1">
                <a:latin typeface="Calibri"/>
                <a:ea typeface="Calibri"/>
                <a:cs typeface="Calibri"/>
                <a:sym typeface="Calibri"/>
              </a:rPr>
              <a:t>modello</a:t>
            </a:r>
            <a:r>
              <a:rPr lang="en-GB" sz="1800" dirty="0">
                <a:latin typeface="Calibri"/>
                <a:ea typeface="Calibri"/>
                <a:cs typeface="Calibri"/>
                <a:sym typeface="Calibri"/>
              </a:rPr>
              <a:t> </a:t>
            </a:r>
            <a:r>
              <a:rPr lang="en-GB" sz="1800" dirty="0" err="1">
                <a:latin typeface="Calibri"/>
                <a:ea typeface="Calibri"/>
                <a:cs typeface="Calibri"/>
                <a:sym typeface="Calibri"/>
              </a:rPr>
              <a:t>sono</a:t>
            </a:r>
            <a:r>
              <a:rPr lang="en-GB" sz="1800" dirty="0">
                <a:latin typeface="Calibri"/>
                <a:ea typeface="Calibri"/>
                <a:cs typeface="Calibri"/>
                <a:sym typeface="Calibri"/>
              </a:rPr>
              <a:t> </a:t>
            </a:r>
            <a:r>
              <a:rPr lang="en-GB" sz="1800" dirty="0" err="1">
                <a:latin typeface="Calibri"/>
                <a:ea typeface="Calibri"/>
                <a:cs typeface="Calibri"/>
                <a:sym typeface="Calibri"/>
              </a:rPr>
              <a:t>viste</a:t>
            </a:r>
            <a:r>
              <a:rPr lang="en-GB" sz="1800" dirty="0">
                <a:latin typeface="Calibri"/>
                <a:ea typeface="Calibri"/>
                <a:cs typeface="Calibri"/>
                <a:sym typeface="Calibri"/>
              </a:rPr>
              <a:t> come </a:t>
            </a:r>
            <a:r>
              <a:rPr lang="en-GB" sz="1800" dirty="0" err="1">
                <a:latin typeface="Calibri"/>
                <a:ea typeface="Calibri"/>
                <a:cs typeface="Calibri"/>
                <a:sym typeface="Calibri"/>
              </a:rPr>
              <a:t>parte</a:t>
            </a:r>
            <a:r>
              <a:rPr lang="en-GB" sz="1800" dirty="0">
                <a:latin typeface="Calibri"/>
                <a:ea typeface="Calibri"/>
                <a:cs typeface="Calibri"/>
                <a:sym typeface="Calibri"/>
              </a:rPr>
              <a:t> </a:t>
            </a:r>
            <a:r>
              <a:rPr lang="en-GB" sz="1800" dirty="0" err="1">
                <a:latin typeface="Calibri"/>
                <a:ea typeface="Calibri"/>
                <a:cs typeface="Calibri"/>
                <a:sym typeface="Calibri"/>
              </a:rPr>
              <a:t>integrante</a:t>
            </a:r>
            <a:r>
              <a:rPr lang="en-GB" sz="1800" dirty="0">
                <a:latin typeface="Calibri"/>
                <a:ea typeface="Calibri"/>
                <a:cs typeface="Calibri"/>
                <a:sym typeface="Calibri"/>
              </a:rPr>
              <a:t> del </a:t>
            </a:r>
            <a:r>
              <a:rPr lang="en-GB" sz="1800" dirty="0" err="1">
                <a:latin typeface="Calibri"/>
                <a:ea typeface="Calibri"/>
                <a:cs typeface="Calibri"/>
                <a:sym typeface="Calibri"/>
              </a:rPr>
              <a:t>modello</a:t>
            </a:r>
            <a:r>
              <a:rPr lang="en-GB" sz="1800" dirty="0">
                <a:latin typeface="Calibri"/>
                <a:ea typeface="Calibri"/>
                <a:cs typeface="Calibri"/>
                <a:sym typeface="Calibri"/>
              </a:rPr>
              <a:t> </a:t>
            </a:r>
            <a:r>
              <a:rPr lang="en-GB" sz="1800" dirty="0" err="1">
                <a:latin typeface="Calibri"/>
                <a:ea typeface="Calibri"/>
                <a:cs typeface="Calibri"/>
                <a:sym typeface="Calibri"/>
              </a:rPr>
              <a:t>stesso</a:t>
            </a:r>
            <a:r>
              <a:rPr lang="en-GB" sz="1800" dirty="0">
                <a:latin typeface="Calibri"/>
                <a:ea typeface="Calibri"/>
                <a:cs typeface="Calibri"/>
                <a:sym typeface="Calibri"/>
              </a:rPr>
              <a:t>, e, </a:t>
            </a:r>
            <a:r>
              <a:rPr lang="en-GB" sz="1800" dirty="0" err="1">
                <a:latin typeface="Calibri"/>
                <a:ea typeface="Calibri"/>
                <a:cs typeface="Calibri"/>
                <a:sym typeface="Calibri"/>
              </a:rPr>
              <a:t>quindi</a:t>
            </a:r>
            <a:r>
              <a:rPr lang="en-GB" sz="1800" dirty="0">
                <a:latin typeface="Calibri"/>
                <a:ea typeface="Calibri"/>
                <a:cs typeface="Calibri"/>
                <a:sym typeface="Calibri"/>
              </a:rPr>
              <a:t>, come </a:t>
            </a:r>
            <a:r>
              <a:rPr lang="en-GB" sz="1800" dirty="0" err="1">
                <a:latin typeface="Calibri"/>
                <a:ea typeface="Calibri"/>
                <a:cs typeface="Calibri"/>
                <a:sym typeface="Calibri"/>
              </a:rPr>
              <a:t>parte</a:t>
            </a:r>
            <a:r>
              <a:rPr lang="en-GB" sz="1800" dirty="0">
                <a:latin typeface="Calibri"/>
                <a:ea typeface="Calibri"/>
                <a:cs typeface="Calibri"/>
                <a:sym typeface="Calibri"/>
              </a:rPr>
              <a:t> </a:t>
            </a:r>
            <a:r>
              <a:rPr lang="en-GB" sz="1800" dirty="0" err="1">
                <a:latin typeface="Calibri"/>
                <a:ea typeface="Calibri"/>
                <a:cs typeface="Calibri"/>
                <a:sym typeface="Calibri"/>
              </a:rPr>
              <a:t>della</a:t>
            </a:r>
            <a:r>
              <a:rPr lang="en-GB" sz="1800" dirty="0">
                <a:latin typeface="Calibri"/>
                <a:ea typeface="Calibri"/>
                <a:cs typeface="Calibri"/>
                <a:sym typeface="Calibri"/>
              </a:rPr>
              <a:t> </a:t>
            </a:r>
            <a:r>
              <a:rPr lang="en-GB" sz="1800" dirty="0" err="1">
                <a:latin typeface="Calibri"/>
                <a:ea typeface="Calibri"/>
                <a:cs typeface="Calibri"/>
                <a:sym typeface="Calibri"/>
              </a:rPr>
              <a:t>sua</a:t>
            </a:r>
            <a:r>
              <a:rPr lang="en-GB" sz="1800" dirty="0">
                <a:latin typeface="Calibri"/>
                <a:ea typeface="Calibri"/>
                <a:cs typeface="Calibri"/>
                <a:sym typeface="Calibri"/>
              </a:rPr>
              <a:t> “</a:t>
            </a:r>
            <a:r>
              <a:rPr lang="en-GB" sz="1800" dirty="0" err="1">
                <a:latin typeface="Calibri"/>
                <a:ea typeface="Calibri"/>
                <a:cs typeface="Calibri"/>
                <a:sym typeface="Calibri"/>
              </a:rPr>
              <a:t>complessità</a:t>
            </a:r>
            <a:r>
              <a:rPr lang="en-GB" sz="1800" dirty="0">
                <a:latin typeface="Calibri"/>
                <a:ea typeface="Calibri"/>
                <a:cs typeface="Calibri"/>
                <a:sym typeface="Calibri"/>
              </a:rPr>
              <a:t>”, </a:t>
            </a:r>
            <a:r>
              <a:rPr lang="en-GB" sz="1800" dirty="0" err="1">
                <a:latin typeface="Calibri"/>
                <a:ea typeface="Calibri"/>
                <a:cs typeface="Calibri"/>
                <a:sym typeface="Calibri"/>
              </a:rPr>
              <a:t>tutto</a:t>
            </a:r>
            <a:r>
              <a:rPr lang="en-GB" sz="1800" dirty="0">
                <a:latin typeface="Calibri"/>
                <a:ea typeface="Calibri"/>
                <a:cs typeface="Calibri"/>
                <a:sym typeface="Calibri"/>
              </a:rPr>
              <a:t> </a:t>
            </a:r>
            <a:r>
              <a:rPr lang="en-GB" sz="1800" dirty="0" err="1">
                <a:latin typeface="Calibri"/>
                <a:ea typeface="Calibri"/>
                <a:cs typeface="Calibri"/>
                <a:sym typeface="Calibri"/>
              </a:rPr>
              <a:t>ciò</a:t>
            </a:r>
            <a:r>
              <a:rPr lang="en-GB" sz="1800" dirty="0">
                <a:latin typeface="Calibri"/>
                <a:ea typeface="Calibri"/>
                <a:cs typeface="Calibri"/>
                <a:sym typeface="Calibri"/>
              </a:rPr>
              <a:t> </a:t>
            </a:r>
            <a:r>
              <a:rPr lang="en-GB" sz="1800" dirty="0" err="1">
                <a:latin typeface="Calibri"/>
                <a:ea typeface="Calibri"/>
                <a:cs typeface="Calibri"/>
                <a:sym typeface="Calibri"/>
              </a:rPr>
              <a:t>si</a:t>
            </a:r>
            <a:r>
              <a:rPr lang="en-GB" sz="1800" dirty="0">
                <a:latin typeface="Calibri"/>
                <a:ea typeface="Calibri"/>
                <a:cs typeface="Calibri"/>
                <a:sym typeface="Calibri"/>
              </a:rPr>
              <a:t> </a:t>
            </a:r>
            <a:r>
              <a:rPr lang="en-GB" sz="1800" dirty="0" err="1">
                <a:latin typeface="Calibri"/>
                <a:ea typeface="Calibri"/>
                <a:cs typeface="Calibri"/>
                <a:sym typeface="Calibri"/>
              </a:rPr>
              <a:t>riconduce</a:t>
            </a:r>
            <a:r>
              <a:rPr lang="en-GB" sz="1800" dirty="0">
                <a:latin typeface="Calibri"/>
                <a:ea typeface="Calibri"/>
                <a:cs typeface="Calibri"/>
                <a:sym typeface="Calibri"/>
              </a:rPr>
              <a:t> al </a:t>
            </a:r>
            <a:r>
              <a:rPr lang="en-GB" sz="1800" dirty="0" err="1">
                <a:latin typeface="Calibri"/>
                <a:ea typeface="Calibri"/>
                <a:cs typeface="Calibri"/>
                <a:sym typeface="Calibri"/>
              </a:rPr>
              <a:t>caso</a:t>
            </a:r>
            <a:r>
              <a:rPr lang="en-GB" sz="1800" dirty="0">
                <a:latin typeface="Calibri"/>
                <a:ea typeface="Calibri"/>
                <a:cs typeface="Calibri"/>
                <a:sym typeface="Calibri"/>
              </a:rPr>
              <a:t> </a:t>
            </a:r>
            <a:r>
              <a:rPr lang="en-GB" sz="1800" dirty="0" err="1">
                <a:latin typeface="Calibri"/>
                <a:ea typeface="Calibri"/>
                <a:cs typeface="Calibri"/>
                <a:sym typeface="Calibri"/>
              </a:rPr>
              <a:t>precedente</a:t>
            </a:r>
            <a:r>
              <a:rPr lang="en-GB" sz="1800" dirty="0">
                <a:latin typeface="Calibri"/>
                <a:ea typeface="Calibri"/>
                <a:cs typeface="Calibri"/>
                <a:sym typeface="Calibri"/>
              </a:rPr>
              <a:t>: </a:t>
            </a:r>
            <a:r>
              <a:rPr lang="en-GB" sz="1800" dirty="0" err="1">
                <a:latin typeface="Calibri"/>
                <a:ea typeface="Calibri"/>
                <a:cs typeface="Calibri"/>
                <a:sym typeface="Calibri"/>
              </a:rPr>
              <a:t>bisogna</a:t>
            </a:r>
            <a:r>
              <a:rPr lang="en-GB" sz="1800" dirty="0">
                <a:latin typeface="Calibri"/>
                <a:ea typeface="Calibri"/>
                <a:cs typeface="Calibri"/>
                <a:sym typeface="Calibri"/>
              </a:rPr>
              <a:t> </a:t>
            </a:r>
            <a:r>
              <a:rPr lang="en-GB" sz="1800" dirty="0" err="1">
                <a:latin typeface="Calibri"/>
                <a:ea typeface="Calibri"/>
                <a:cs typeface="Calibri"/>
                <a:sym typeface="Calibri"/>
              </a:rPr>
              <a:t>trovare</a:t>
            </a:r>
            <a:r>
              <a:rPr lang="en-GB" sz="1800" dirty="0">
                <a:latin typeface="Calibri"/>
                <a:ea typeface="Calibri"/>
                <a:cs typeface="Calibri"/>
                <a:sym typeface="Calibri"/>
              </a:rPr>
              <a:t> un </a:t>
            </a:r>
            <a:r>
              <a:rPr lang="en-GB" sz="1800" dirty="0" err="1">
                <a:latin typeface="Calibri"/>
                <a:ea typeface="Calibri"/>
                <a:cs typeface="Calibri"/>
                <a:sym typeface="Calibri"/>
              </a:rPr>
              <a:t>compromesso</a:t>
            </a:r>
            <a:r>
              <a:rPr lang="en-GB" sz="1800" dirty="0">
                <a:latin typeface="Calibri"/>
                <a:ea typeface="Calibri"/>
                <a:cs typeface="Calibri"/>
                <a:sym typeface="Calibri"/>
              </a:rPr>
              <a:t> </a:t>
            </a:r>
            <a:r>
              <a:rPr lang="en-GB" sz="1800" dirty="0" err="1">
                <a:latin typeface="Calibri"/>
                <a:ea typeface="Calibri"/>
                <a:cs typeface="Calibri"/>
                <a:sym typeface="Calibri"/>
              </a:rPr>
              <a:t>nella</a:t>
            </a:r>
            <a:r>
              <a:rPr lang="en-GB" sz="1800" dirty="0">
                <a:latin typeface="Calibri"/>
                <a:ea typeface="Calibri"/>
                <a:cs typeface="Calibri"/>
                <a:sym typeface="Calibri"/>
              </a:rPr>
              <a:t> </a:t>
            </a:r>
            <a:r>
              <a:rPr lang="en-GB" sz="1800" dirty="0" err="1">
                <a:latin typeface="Calibri"/>
                <a:ea typeface="Calibri"/>
                <a:cs typeface="Calibri"/>
                <a:sym typeface="Calibri"/>
              </a:rPr>
              <a:t>complessità</a:t>
            </a:r>
            <a:r>
              <a:rPr lang="en-GB" sz="1800" dirty="0">
                <a:latin typeface="Calibri"/>
                <a:ea typeface="Calibri"/>
                <a:cs typeface="Calibri"/>
                <a:sym typeface="Calibri"/>
              </a:rPr>
              <a:t> </a:t>
            </a:r>
            <a:r>
              <a:rPr lang="en-GB" sz="1800" dirty="0" err="1">
                <a:latin typeface="Calibri"/>
                <a:ea typeface="Calibri"/>
                <a:cs typeface="Calibri"/>
                <a:sym typeface="Calibri"/>
              </a:rPr>
              <a:t>totale</a:t>
            </a:r>
            <a:r>
              <a:rPr lang="en-GB" sz="1800" dirty="0">
                <a:latin typeface="Calibri"/>
                <a:ea typeface="Calibri"/>
                <a:cs typeface="Calibri"/>
                <a:sym typeface="Calibri"/>
              </a:rPr>
              <a:t> di un </a:t>
            </a:r>
            <a:r>
              <a:rPr lang="en-GB" sz="1800" dirty="0" err="1">
                <a:latin typeface="Calibri"/>
                <a:ea typeface="Calibri"/>
                <a:cs typeface="Calibri"/>
                <a:sym typeface="Calibri"/>
              </a:rPr>
              <a:t>modello</a:t>
            </a:r>
            <a:r>
              <a:rPr lang="en-GB" sz="1800" dirty="0">
                <a:latin typeface="Calibri"/>
                <a:ea typeface="Calibri"/>
                <a:cs typeface="Calibri"/>
                <a:sym typeface="Calibri"/>
              </a:rPr>
              <a:t> per </a:t>
            </a:r>
            <a:r>
              <a:rPr lang="en-GB" sz="1800" dirty="0" err="1">
                <a:latin typeface="Calibri"/>
                <a:ea typeface="Calibri"/>
                <a:cs typeface="Calibri"/>
                <a:sym typeface="Calibri"/>
              </a:rPr>
              <a:t>evitare</a:t>
            </a:r>
            <a:r>
              <a:rPr lang="en-GB" sz="1800" dirty="0">
                <a:latin typeface="Calibri"/>
                <a:ea typeface="Calibri"/>
                <a:cs typeface="Calibri"/>
                <a:sym typeface="Calibri"/>
              </a:rPr>
              <a:t> </a:t>
            </a:r>
            <a:r>
              <a:rPr lang="en-GB" sz="1800" dirty="0" err="1">
                <a:latin typeface="Calibri"/>
                <a:ea typeface="Calibri"/>
                <a:cs typeface="Calibri"/>
                <a:sym typeface="Calibri"/>
              </a:rPr>
              <a:t>sia</a:t>
            </a:r>
            <a:r>
              <a:rPr lang="en-GB" sz="1800" dirty="0">
                <a:latin typeface="Calibri"/>
                <a:ea typeface="Calibri"/>
                <a:cs typeface="Calibri"/>
                <a:sym typeface="Calibri"/>
              </a:rPr>
              <a:t> </a:t>
            </a:r>
            <a:r>
              <a:rPr lang="en-GB" sz="1800" dirty="0" err="1">
                <a:latin typeface="Calibri"/>
                <a:ea typeface="Calibri"/>
                <a:cs typeface="Calibri"/>
                <a:sym typeface="Calibri"/>
              </a:rPr>
              <a:t>l’underfitting</a:t>
            </a:r>
            <a:r>
              <a:rPr lang="en-GB" sz="1800" dirty="0">
                <a:latin typeface="Calibri"/>
                <a:ea typeface="Calibri"/>
                <a:cs typeface="Calibri"/>
                <a:sym typeface="Calibri"/>
              </a:rPr>
              <a:t> </a:t>
            </a:r>
            <a:r>
              <a:rPr lang="en-GB" sz="1800" dirty="0" err="1">
                <a:latin typeface="Calibri"/>
                <a:ea typeface="Calibri"/>
                <a:cs typeface="Calibri"/>
                <a:sym typeface="Calibri"/>
              </a:rPr>
              <a:t>che</a:t>
            </a:r>
            <a:r>
              <a:rPr lang="en-GB" sz="1800" dirty="0">
                <a:latin typeface="Calibri"/>
                <a:ea typeface="Calibri"/>
                <a:cs typeface="Calibri"/>
                <a:sym typeface="Calibri"/>
              </a:rPr>
              <a:t> </a:t>
            </a:r>
            <a:r>
              <a:rPr lang="en-GB" sz="1800" dirty="0" err="1">
                <a:latin typeface="Calibri"/>
                <a:ea typeface="Calibri"/>
                <a:cs typeface="Calibri"/>
                <a:sym typeface="Calibri"/>
              </a:rPr>
              <a:t>l’overfitting</a:t>
            </a:r>
            <a:endParaRPr lang="en-GB"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800" dirty="0" err="1">
                <a:latin typeface="Calibri"/>
                <a:ea typeface="Calibri"/>
                <a:cs typeface="Calibri"/>
                <a:sym typeface="Calibri"/>
              </a:rPr>
              <a:t>Vedremo</a:t>
            </a:r>
            <a:r>
              <a:rPr lang="en-GB" sz="1800" dirty="0">
                <a:latin typeface="Calibri"/>
                <a:ea typeface="Calibri"/>
                <a:cs typeface="Calibri"/>
                <a:sym typeface="Calibri"/>
              </a:rPr>
              <a:t> </a:t>
            </a:r>
            <a:r>
              <a:rPr lang="en-GB" sz="1800" dirty="0" err="1">
                <a:latin typeface="Calibri"/>
                <a:ea typeface="Calibri"/>
                <a:cs typeface="Calibri"/>
                <a:sym typeface="Calibri"/>
              </a:rPr>
              <a:t>ora</a:t>
            </a:r>
            <a:r>
              <a:rPr lang="en-GB" sz="1800" dirty="0">
                <a:latin typeface="Calibri"/>
                <a:ea typeface="Calibri"/>
                <a:cs typeface="Calibri"/>
                <a:sym typeface="Calibri"/>
              </a:rPr>
              <a:t> </a:t>
            </a:r>
            <a:r>
              <a:rPr lang="en-GB" sz="1800" dirty="0" err="1">
                <a:latin typeface="Calibri"/>
                <a:ea typeface="Calibri"/>
                <a:cs typeface="Calibri"/>
                <a:sym typeface="Calibri"/>
              </a:rPr>
              <a:t>alcune</a:t>
            </a:r>
            <a:r>
              <a:rPr lang="en-GB" sz="1800" dirty="0">
                <a:latin typeface="Calibri"/>
                <a:ea typeface="Calibri"/>
                <a:cs typeface="Calibri"/>
                <a:sym typeface="Calibri"/>
              </a:rPr>
              <a:t> </a:t>
            </a:r>
            <a:r>
              <a:rPr lang="en-GB" sz="1800" dirty="0" err="1">
                <a:latin typeface="Calibri"/>
                <a:ea typeface="Calibri"/>
                <a:cs typeface="Calibri"/>
                <a:sym typeface="Calibri"/>
              </a:rPr>
              <a:t>tecniche</a:t>
            </a:r>
            <a:r>
              <a:rPr lang="en-GB" sz="1800" dirty="0">
                <a:latin typeface="Calibri"/>
                <a:ea typeface="Calibri"/>
                <a:cs typeface="Calibri"/>
                <a:sym typeface="Calibri"/>
              </a:rPr>
              <a:t> di </a:t>
            </a:r>
            <a:r>
              <a:rPr lang="en-GB" sz="1800" i="1" dirty="0">
                <a:latin typeface="Calibri"/>
                <a:ea typeface="Calibri"/>
                <a:cs typeface="Calibri"/>
                <a:sym typeface="Calibri"/>
              </a:rPr>
              <a:t>feature selection </a:t>
            </a:r>
            <a:r>
              <a:rPr lang="en-GB" sz="1800" dirty="0">
                <a:latin typeface="Calibri"/>
                <a:ea typeface="Calibri"/>
                <a:cs typeface="Calibri"/>
                <a:sym typeface="Calibri"/>
              </a:rPr>
              <a:t>e di </a:t>
            </a:r>
            <a:r>
              <a:rPr lang="en-GB" sz="1800" i="1" dirty="0" err="1">
                <a:latin typeface="Calibri"/>
                <a:ea typeface="Calibri"/>
                <a:cs typeface="Calibri"/>
                <a:sym typeface="Calibri"/>
              </a:rPr>
              <a:t>regolarizzazione</a:t>
            </a:r>
            <a:r>
              <a:rPr lang="en-GB" sz="1800" dirty="0">
                <a:latin typeface="Calibri"/>
                <a:ea typeface="Calibri"/>
                <a:cs typeface="Calibri"/>
                <a:sym typeface="Calibri"/>
              </a:rPr>
              <a:t> </a:t>
            </a:r>
            <a:r>
              <a:rPr lang="en-GB" sz="1800" dirty="0" err="1">
                <a:latin typeface="Calibri"/>
                <a:ea typeface="Calibri"/>
                <a:cs typeface="Calibri"/>
                <a:sym typeface="Calibri"/>
              </a:rPr>
              <a:t>che</a:t>
            </a:r>
            <a:r>
              <a:rPr lang="en-GB" sz="1800" dirty="0">
                <a:latin typeface="Calibri"/>
                <a:ea typeface="Calibri"/>
                <a:cs typeface="Calibri"/>
                <a:sym typeface="Calibri"/>
              </a:rPr>
              <a:t> </a:t>
            </a:r>
            <a:r>
              <a:rPr lang="en-GB" sz="1800" dirty="0" err="1">
                <a:latin typeface="Calibri"/>
                <a:ea typeface="Calibri"/>
                <a:cs typeface="Calibri"/>
                <a:sym typeface="Calibri"/>
              </a:rPr>
              <a:t>possono</a:t>
            </a:r>
            <a:r>
              <a:rPr lang="en-GB" sz="1800" dirty="0">
                <a:latin typeface="Calibri"/>
                <a:ea typeface="Calibri"/>
                <a:cs typeface="Calibri"/>
                <a:sym typeface="Calibri"/>
              </a:rPr>
              <a:t> </a:t>
            </a:r>
            <a:r>
              <a:rPr lang="en-GB" sz="1800" dirty="0" err="1">
                <a:latin typeface="Calibri"/>
                <a:ea typeface="Calibri"/>
                <a:cs typeface="Calibri"/>
                <a:sym typeface="Calibri"/>
              </a:rPr>
              <a:t>essere</a:t>
            </a:r>
            <a:r>
              <a:rPr lang="en-GB" sz="1800" dirty="0">
                <a:latin typeface="Calibri"/>
                <a:ea typeface="Calibri"/>
                <a:cs typeface="Calibri"/>
                <a:sym typeface="Calibri"/>
              </a:rPr>
              <a:t> applicate </a:t>
            </a:r>
            <a:r>
              <a:rPr lang="en-GB" sz="1800" dirty="0" err="1">
                <a:latin typeface="Calibri"/>
                <a:ea typeface="Calibri"/>
                <a:cs typeface="Calibri"/>
                <a:sym typeface="Calibri"/>
              </a:rPr>
              <a:t>sia</a:t>
            </a:r>
            <a:r>
              <a:rPr lang="en-GB" sz="1800" dirty="0">
                <a:latin typeface="Calibri"/>
                <a:ea typeface="Calibri"/>
                <a:cs typeface="Calibri"/>
                <a:sym typeface="Calibri"/>
              </a:rPr>
              <a:t> </a:t>
            </a:r>
            <a:r>
              <a:rPr lang="en-GB" sz="1800" dirty="0" err="1">
                <a:latin typeface="Calibri"/>
                <a:ea typeface="Calibri"/>
                <a:cs typeface="Calibri"/>
                <a:sym typeface="Calibri"/>
              </a:rPr>
              <a:t>alla</a:t>
            </a:r>
            <a:r>
              <a:rPr lang="en-GB" sz="1800" dirty="0">
                <a:latin typeface="Calibri"/>
                <a:ea typeface="Calibri"/>
                <a:cs typeface="Calibri"/>
                <a:sym typeface="Calibri"/>
              </a:rPr>
              <a:t> </a:t>
            </a:r>
            <a:r>
              <a:rPr lang="en-GB" sz="1800" dirty="0" err="1">
                <a:latin typeface="Calibri"/>
                <a:ea typeface="Calibri"/>
                <a:cs typeface="Calibri"/>
                <a:sym typeface="Calibri"/>
              </a:rPr>
              <a:t>regressione</a:t>
            </a:r>
            <a:r>
              <a:rPr lang="en-GB" sz="1800" dirty="0">
                <a:latin typeface="Calibri"/>
                <a:ea typeface="Calibri"/>
                <a:cs typeface="Calibri"/>
                <a:sym typeface="Calibri"/>
              </a:rPr>
              <a:t> </a:t>
            </a:r>
            <a:r>
              <a:rPr lang="en-GB" sz="1800" dirty="0" err="1">
                <a:latin typeface="Calibri"/>
                <a:ea typeface="Calibri"/>
                <a:cs typeface="Calibri"/>
                <a:sym typeface="Calibri"/>
              </a:rPr>
              <a:t>che</a:t>
            </a:r>
            <a:r>
              <a:rPr lang="en-GB" sz="1800" dirty="0">
                <a:latin typeface="Calibri"/>
                <a:ea typeface="Calibri"/>
                <a:cs typeface="Calibri"/>
                <a:sym typeface="Calibri"/>
              </a:rPr>
              <a:t> </a:t>
            </a:r>
            <a:r>
              <a:rPr lang="en-GB" sz="1800" dirty="0" err="1">
                <a:latin typeface="Calibri"/>
                <a:ea typeface="Calibri"/>
                <a:cs typeface="Calibri"/>
                <a:sym typeface="Calibri"/>
              </a:rPr>
              <a:t>alla</a:t>
            </a:r>
            <a:r>
              <a:rPr lang="en-GB" sz="1800" dirty="0">
                <a:latin typeface="Calibri"/>
                <a:ea typeface="Calibri"/>
                <a:cs typeface="Calibri"/>
                <a:sym typeface="Calibri"/>
              </a:rPr>
              <a:t> </a:t>
            </a:r>
            <a:r>
              <a:rPr lang="en-GB" sz="1800" dirty="0" err="1">
                <a:latin typeface="Calibri"/>
                <a:ea typeface="Calibri"/>
                <a:cs typeface="Calibri"/>
                <a:sym typeface="Calibri"/>
              </a:rPr>
              <a:t>classificazione</a:t>
            </a:r>
            <a:r>
              <a:rPr lang="en-GB" sz="1800" dirty="0">
                <a:latin typeface="Calibri"/>
                <a:ea typeface="Calibri"/>
                <a:cs typeface="Calibri"/>
                <a:sym typeface="Calibri"/>
              </a:rPr>
              <a:t> e </a:t>
            </a:r>
            <a:r>
              <a:rPr lang="en-GB" sz="1800" dirty="0" err="1">
                <a:latin typeface="Calibri"/>
                <a:ea typeface="Calibri"/>
                <a:cs typeface="Calibri"/>
                <a:sym typeface="Calibri"/>
              </a:rPr>
              <a:t>che</a:t>
            </a:r>
            <a:r>
              <a:rPr lang="en-GB" sz="1800" dirty="0">
                <a:latin typeface="Calibri"/>
                <a:ea typeface="Calibri"/>
                <a:cs typeface="Calibri"/>
                <a:sym typeface="Calibri"/>
              </a:rPr>
              <a:t> ci </a:t>
            </a:r>
            <a:r>
              <a:rPr lang="en-GB" sz="1800" dirty="0" err="1">
                <a:latin typeface="Calibri"/>
                <a:ea typeface="Calibri"/>
                <a:cs typeface="Calibri"/>
                <a:sym typeface="Calibri"/>
              </a:rPr>
              <a:t>aiutano</a:t>
            </a:r>
            <a:r>
              <a:rPr lang="en-GB" sz="1800" dirty="0">
                <a:latin typeface="Calibri"/>
                <a:ea typeface="Calibri"/>
                <a:cs typeface="Calibri"/>
                <a:sym typeface="Calibri"/>
              </a:rPr>
              <a:t> </a:t>
            </a:r>
            <a:r>
              <a:rPr lang="en-GB" sz="1800" dirty="0" err="1">
                <a:latin typeface="Calibri"/>
                <a:ea typeface="Calibri"/>
                <a:cs typeface="Calibri"/>
                <a:sym typeface="Calibri"/>
              </a:rPr>
              <a:t>nel</a:t>
            </a:r>
            <a:r>
              <a:rPr lang="en-GB" sz="1800" dirty="0">
                <a:latin typeface="Calibri"/>
                <a:ea typeface="Calibri"/>
                <a:cs typeface="Calibri"/>
                <a:sym typeface="Calibri"/>
              </a:rPr>
              <a:t> </a:t>
            </a:r>
            <a:r>
              <a:rPr lang="en-GB" sz="1800" dirty="0" err="1">
                <a:latin typeface="Calibri"/>
                <a:ea typeface="Calibri"/>
                <a:cs typeface="Calibri"/>
                <a:sym typeface="Calibri"/>
              </a:rPr>
              <a:t>cercare</a:t>
            </a:r>
            <a:r>
              <a:rPr lang="en-GB" sz="1800" dirty="0">
                <a:latin typeface="Calibri"/>
                <a:ea typeface="Calibri"/>
                <a:cs typeface="Calibri"/>
                <a:sym typeface="Calibri"/>
              </a:rPr>
              <a:t> (</a:t>
            </a:r>
            <a:r>
              <a:rPr lang="en-GB" sz="1800" dirty="0" err="1">
                <a:latin typeface="Calibri"/>
                <a:ea typeface="Calibri"/>
                <a:cs typeface="Calibri"/>
                <a:sym typeface="Calibri"/>
              </a:rPr>
              <a:t>automaticamente</a:t>
            </a:r>
            <a:r>
              <a:rPr lang="en-GB" sz="1800" dirty="0">
                <a:latin typeface="Calibri"/>
                <a:ea typeface="Calibri"/>
                <a:cs typeface="Calibri"/>
                <a:sym typeface="Calibri"/>
              </a:rPr>
              <a:t>) </a:t>
            </a:r>
            <a:r>
              <a:rPr lang="en-GB" sz="1800" dirty="0" err="1">
                <a:latin typeface="Calibri"/>
                <a:ea typeface="Calibri"/>
                <a:cs typeface="Calibri"/>
                <a:sym typeface="Calibri"/>
              </a:rPr>
              <a:t>questo</a:t>
            </a:r>
            <a:r>
              <a:rPr lang="en-GB" sz="1800" dirty="0">
                <a:latin typeface="Calibri"/>
                <a:ea typeface="Calibri"/>
                <a:cs typeface="Calibri"/>
                <a:sym typeface="Calibri"/>
              </a:rPr>
              <a:t> </a:t>
            </a:r>
            <a:r>
              <a:rPr lang="en-GB" sz="1800" dirty="0" err="1">
                <a:latin typeface="Calibri"/>
                <a:ea typeface="Calibri"/>
                <a:cs typeface="Calibri"/>
                <a:sym typeface="Calibri"/>
              </a:rPr>
              <a:t>compromesso</a:t>
            </a:r>
            <a:endParaRPr sz="1800" dirty="0">
              <a:latin typeface="Calibri"/>
              <a:ea typeface="Calibri"/>
              <a:cs typeface="Calibri"/>
              <a:sym typeface="Calibri"/>
            </a:endParaRPr>
          </a:p>
        </p:txBody>
      </p:sp>
      <p:sp>
        <p:nvSpPr>
          <p:cNvPr id="149" name="Google Shape;149;p27"/>
          <p:cNvSpPr txBox="1"/>
          <p:nvPr/>
        </p:nvSpPr>
        <p:spPr>
          <a:xfrm>
            <a:off x="251520" y="137161"/>
            <a:ext cx="7290900" cy="382156"/>
          </a:xfrm>
          <a:prstGeom prst="rect">
            <a:avLst/>
          </a:prstGeom>
          <a:noFill/>
          <a:ln>
            <a:noFill/>
          </a:ln>
        </p:spPr>
        <p:txBody>
          <a:bodyPr spcFirstLastPara="1" wrap="square" lIns="0" tIns="12700" rIns="0" bIns="0" anchor="t" anchorCtr="0">
            <a:spAutoFit/>
          </a:bodyPr>
          <a:lstStyle/>
          <a:p>
            <a:pPr marL="12700"/>
            <a:r>
              <a:rPr lang="it-IT" sz="2400" b="1" dirty="0">
                <a:solidFill>
                  <a:srgbClr val="D40000"/>
                </a:solidFill>
                <a:latin typeface="Calibri"/>
                <a:ea typeface="Calibri"/>
                <a:cs typeface="Calibri"/>
                <a:sym typeface="Calibri"/>
              </a:rPr>
              <a:t>Relazione tra </a:t>
            </a:r>
            <a:r>
              <a:rPr lang="it-IT" sz="2400" b="1" dirty="0" err="1">
                <a:solidFill>
                  <a:srgbClr val="D40000"/>
                </a:solidFill>
                <a:latin typeface="Calibri"/>
                <a:ea typeface="Calibri"/>
                <a:cs typeface="Calibri"/>
                <a:sym typeface="Calibri"/>
              </a:rPr>
              <a:t>overfitting</a:t>
            </a:r>
            <a:r>
              <a:rPr lang="it-IT" sz="2400" b="1" dirty="0">
                <a:solidFill>
                  <a:srgbClr val="D40000"/>
                </a:solidFill>
                <a:latin typeface="Calibri"/>
                <a:ea typeface="Calibri"/>
                <a:cs typeface="Calibri"/>
                <a:sym typeface="Calibri"/>
              </a:rPr>
              <a:t> e numero di feature</a:t>
            </a:r>
            <a:r>
              <a:rPr lang="en-GB" sz="2400" b="1" dirty="0">
                <a:solidFill>
                  <a:srgbClr val="D40000"/>
                </a:solidFill>
                <a:latin typeface="Calibri"/>
                <a:ea typeface="Calibri"/>
                <a:cs typeface="Calibri"/>
                <a:sym typeface="Calibri"/>
              </a:rPr>
              <a:t> </a:t>
            </a:r>
            <a:endParaRPr sz="2400" b="1" dirty="0">
              <a:solidFill>
                <a:srgbClr val="D40000"/>
              </a:solidFill>
              <a:latin typeface="Calibri"/>
              <a:ea typeface="Calibri"/>
              <a:cs typeface="Calibri"/>
              <a:sym typeface="Calibri"/>
            </a:endParaRPr>
          </a:p>
        </p:txBody>
      </p:sp>
    </p:spTree>
    <p:extLst>
      <p:ext uri="{BB962C8B-B14F-4D97-AF65-F5344CB8AC3E}">
        <p14:creationId xmlns:p14="http://schemas.microsoft.com/office/powerpoint/2010/main" val="15224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3"/>
          <p:cNvSpPr txBox="1"/>
          <p:nvPr/>
        </p:nvSpPr>
        <p:spPr>
          <a:xfrm>
            <a:off x="545000" y="1485900"/>
            <a:ext cx="8470500" cy="272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it" sz="1800" dirty="0">
                <a:latin typeface="Calibri"/>
                <a:ea typeface="Calibri"/>
                <a:cs typeface="Calibri"/>
                <a:sym typeface="Calibri"/>
              </a:rPr>
              <a:t>x</a:t>
            </a:r>
            <a:r>
              <a:rPr lang="it" sz="1800" baseline="-25000" dirty="0">
                <a:latin typeface="Calibri"/>
                <a:ea typeface="Calibri"/>
                <a:cs typeface="Calibri"/>
                <a:sym typeface="Calibri"/>
              </a:rPr>
              <a:t>j</a:t>
            </a:r>
            <a:r>
              <a:rPr lang="it" sz="1800" dirty="0">
                <a:latin typeface="Calibri"/>
                <a:ea typeface="Calibri"/>
                <a:cs typeface="Calibri"/>
                <a:sym typeface="Calibri"/>
              </a:rPr>
              <a:t>, j = 1, …, d 		→ 	variabili indipendenti/features</a:t>
            </a:r>
            <a:endParaRPr sz="1800" dirty="0">
              <a:latin typeface="Calibri"/>
              <a:ea typeface="Calibri"/>
              <a:cs typeface="Calibri"/>
              <a:sym typeface="Calibri"/>
            </a:endParaRPr>
          </a:p>
          <a:p>
            <a:pPr marL="0" lvl="0" indent="0" algn="l" rtl="0">
              <a:lnSpc>
                <a:spcPct val="115000"/>
              </a:lnSpc>
              <a:spcBef>
                <a:spcPts val="1000"/>
              </a:spcBef>
              <a:spcAft>
                <a:spcPts val="0"/>
              </a:spcAft>
              <a:buNone/>
            </a:pPr>
            <a:r>
              <a:rPr lang="it" sz="1800" b="1" dirty="0">
                <a:latin typeface="Calibri"/>
                <a:ea typeface="Calibri"/>
                <a:cs typeface="Calibri"/>
                <a:sym typeface="Calibri"/>
              </a:rPr>
              <a:t>x</a:t>
            </a:r>
            <a:r>
              <a:rPr lang="it" sz="1800" dirty="0">
                <a:latin typeface="Calibri"/>
                <a:ea typeface="Calibri"/>
                <a:cs typeface="Calibri"/>
                <a:sym typeface="Calibri"/>
              </a:rPr>
              <a:t> = [x</a:t>
            </a:r>
            <a:r>
              <a:rPr lang="it" sz="1800" baseline="-25000" dirty="0">
                <a:latin typeface="Calibri"/>
                <a:ea typeface="Calibri"/>
                <a:cs typeface="Calibri"/>
                <a:sym typeface="Calibri"/>
              </a:rPr>
              <a:t>0</a:t>
            </a:r>
            <a:r>
              <a:rPr lang="it" sz="1800" dirty="0">
                <a:latin typeface="Calibri"/>
                <a:ea typeface="Calibri"/>
                <a:cs typeface="Calibri"/>
                <a:sym typeface="Calibri"/>
              </a:rPr>
              <a:t>, ..., x</a:t>
            </a:r>
            <a:r>
              <a:rPr lang="it" sz="1800" baseline="-25000" dirty="0">
                <a:latin typeface="Calibri"/>
                <a:ea typeface="Calibri"/>
                <a:cs typeface="Calibri"/>
                <a:sym typeface="Calibri"/>
              </a:rPr>
              <a:t>d</a:t>
            </a:r>
            <a:r>
              <a:rPr lang="it" sz="1800" dirty="0">
                <a:solidFill>
                  <a:schemeClr val="dk1"/>
                </a:solidFill>
                <a:latin typeface="Calibri"/>
                <a:ea typeface="Calibri"/>
                <a:cs typeface="Calibri"/>
                <a:sym typeface="Calibri"/>
              </a:rPr>
              <a:t>] 		→ 	feature vector (x</a:t>
            </a:r>
            <a:r>
              <a:rPr lang="it" sz="1800" baseline="-25000" dirty="0">
                <a:solidFill>
                  <a:schemeClr val="dk1"/>
                </a:solidFill>
                <a:latin typeface="Calibri"/>
                <a:ea typeface="Calibri"/>
                <a:cs typeface="Calibri"/>
                <a:sym typeface="Calibri"/>
              </a:rPr>
              <a:t>0</a:t>
            </a:r>
            <a:r>
              <a:rPr lang="it" sz="1800" dirty="0">
                <a:solidFill>
                  <a:schemeClr val="dk1"/>
                </a:solidFill>
                <a:latin typeface="Calibri"/>
                <a:ea typeface="Calibri"/>
                <a:cs typeface="Calibri"/>
                <a:sym typeface="Calibri"/>
              </a:rPr>
              <a:t>=1 per comodità) </a:t>
            </a:r>
            <a:endParaRPr sz="1800" dirty="0">
              <a:solidFill>
                <a:schemeClr val="dk1"/>
              </a:solidFill>
              <a:latin typeface="Calibri"/>
              <a:ea typeface="Calibri"/>
              <a:cs typeface="Calibri"/>
              <a:sym typeface="Calibri"/>
            </a:endParaRPr>
          </a:p>
          <a:p>
            <a:pPr marL="0" lvl="0" indent="0" algn="l" rtl="0">
              <a:lnSpc>
                <a:spcPct val="115000"/>
              </a:lnSpc>
              <a:spcBef>
                <a:spcPts val="1000"/>
              </a:spcBef>
              <a:spcAft>
                <a:spcPts val="0"/>
              </a:spcAft>
              <a:buNone/>
            </a:pPr>
            <a:r>
              <a:rPr lang="it" sz="1800" dirty="0">
                <a:solidFill>
                  <a:schemeClr val="dk1"/>
                </a:solidFill>
                <a:latin typeface="Calibri"/>
                <a:ea typeface="Calibri"/>
                <a:cs typeface="Calibri"/>
                <a:sym typeface="Calibri"/>
              </a:rPr>
              <a:t>y 			→ </a:t>
            </a:r>
            <a:r>
              <a:rPr lang="it" sz="1800">
                <a:solidFill>
                  <a:schemeClr val="dk1"/>
                </a:solidFill>
                <a:latin typeface="Calibri"/>
                <a:ea typeface="Calibri"/>
                <a:cs typeface="Calibri"/>
                <a:sym typeface="Calibri"/>
              </a:rPr>
              <a:t>	variabile </a:t>
            </a:r>
            <a:r>
              <a:rPr lang="it" sz="1800" dirty="0">
                <a:solidFill>
                  <a:schemeClr val="dk1"/>
                </a:solidFill>
                <a:latin typeface="Calibri"/>
                <a:ea typeface="Calibri"/>
                <a:cs typeface="Calibri"/>
                <a:sym typeface="Calibri"/>
              </a:rPr>
              <a:t>target</a:t>
            </a:r>
            <a:endParaRPr sz="1800" dirty="0">
              <a:solidFill>
                <a:schemeClr val="dk1"/>
              </a:solidFill>
              <a:latin typeface="Calibri"/>
              <a:ea typeface="Calibri"/>
              <a:cs typeface="Calibri"/>
              <a:sym typeface="Calibri"/>
            </a:endParaRPr>
          </a:p>
          <a:p>
            <a:pPr marL="0" lvl="0" indent="0" algn="l" rtl="0">
              <a:lnSpc>
                <a:spcPct val="115000"/>
              </a:lnSpc>
              <a:spcBef>
                <a:spcPts val="1000"/>
              </a:spcBef>
              <a:spcAft>
                <a:spcPts val="0"/>
              </a:spcAft>
              <a:buNone/>
            </a:pPr>
            <a:r>
              <a:rPr lang="it" sz="1800" dirty="0">
                <a:solidFill>
                  <a:schemeClr val="dk1"/>
                </a:solidFill>
                <a:latin typeface="Calibri"/>
                <a:ea typeface="Calibri"/>
                <a:cs typeface="Calibri"/>
                <a:sym typeface="Calibri"/>
              </a:rPr>
              <a:t>(</a:t>
            </a:r>
            <a:r>
              <a:rPr lang="it" sz="1800" b="1" dirty="0">
                <a:solidFill>
                  <a:schemeClr val="dk1"/>
                </a:solidFill>
                <a:latin typeface="Calibri"/>
                <a:ea typeface="Calibri"/>
                <a:cs typeface="Calibri"/>
                <a:sym typeface="Calibri"/>
              </a:rPr>
              <a:t>x</a:t>
            </a:r>
            <a:r>
              <a:rPr lang="it" sz="1800" baseline="30000" dirty="0">
                <a:solidFill>
                  <a:schemeClr val="dk1"/>
                </a:solidFill>
                <a:latin typeface="Calibri"/>
                <a:ea typeface="Calibri"/>
                <a:cs typeface="Calibri"/>
                <a:sym typeface="Calibri"/>
              </a:rPr>
              <a:t>(i)</a:t>
            </a:r>
            <a:r>
              <a:rPr lang="it" sz="1800" dirty="0">
                <a:solidFill>
                  <a:schemeClr val="dk1"/>
                </a:solidFill>
                <a:latin typeface="Calibri"/>
                <a:ea typeface="Calibri"/>
                <a:cs typeface="Calibri"/>
                <a:sym typeface="Calibri"/>
              </a:rPr>
              <a:t>, y</a:t>
            </a:r>
            <a:r>
              <a:rPr lang="it" sz="1800" baseline="30000" dirty="0">
                <a:solidFill>
                  <a:schemeClr val="dk1"/>
                </a:solidFill>
                <a:latin typeface="Calibri"/>
                <a:ea typeface="Calibri"/>
                <a:cs typeface="Calibri"/>
                <a:sym typeface="Calibri"/>
              </a:rPr>
              <a:t>(i)</a:t>
            </a:r>
            <a:r>
              <a:rPr lang="it" sz="1800" dirty="0">
                <a:solidFill>
                  <a:schemeClr val="dk1"/>
                </a:solidFill>
                <a:latin typeface="Calibri"/>
                <a:ea typeface="Calibri"/>
                <a:cs typeface="Calibri"/>
                <a:sym typeface="Calibri"/>
              </a:rPr>
              <a:t>),	i = 1, …, n 	→ 	training samples</a:t>
            </a:r>
            <a:endParaRPr sz="1800" dirty="0">
              <a:solidFill>
                <a:schemeClr val="dk1"/>
              </a:solidFill>
              <a:latin typeface="Calibri"/>
              <a:ea typeface="Calibri"/>
              <a:cs typeface="Calibri"/>
              <a:sym typeface="Calibri"/>
            </a:endParaRPr>
          </a:p>
          <a:p>
            <a:pPr marL="0" lvl="0" indent="0" algn="l" rtl="0">
              <a:lnSpc>
                <a:spcPct val="115000"/>
              </a:lnSpc>
              <a:spcBef>
                <a:spcPts val="1000"/>
              </a:spcBef>
              <a:spcAft>
                <a:spcPts val="1000"/>
              </a:spcAft>
              <a:buNone/>
            </a:pPr>
            <a:r>
              <a:rPr lang="it" sz="1800" dirty="0">
                <a:solidFill>
                  <a:schemeClr val="dk1"/>
                </a:solidFill>
                <a:latin typeface="Calibri"/>
                <a:ea typeface="Calibri"/>
                <a:cs typeface="Calibri"/>
                <a:sym typeface="Calibri"/>
              </a:rPr>
              <a:t>θ			→ 	weight/parameter vector</a:t>
            </a:r>
            <a:endParaRPr sz="1800" dirty="0">
              <a:solidFill>
                <a:schemeClr val="dk1"/>
              </a:solidFill>
              <a:latin typeface="Calibri"/>
              <a:ea typeface="Calibri"/>
              <a:cs typeface="Calibri"/>
              <a:sym typeface="Calibri"/>
            </a:endParaRPr>
          </a:p>
        </p:txBody>
      </p:sp>
      <p:sp>
        <p:nvSpPr>
          <p:cNvPr id="107" name="Google Shape;107;p23"/>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dirty="0">
                <a:solidFill>
                  <a:srgbClr val="D40000"/>
                </a:solidFill>
                <a:latin typeface="Calibri"/>
                <a:ea typeface="Calibri"/>
                <a:cs typeface="Calibri"/>
                <a:sym typeface="Calibri"/>
              </a:rPr>
              <a:t>Notazione</a:t>
            </a:r>
            <a:endParaRPr sz="2400" b="1" dirty="0">
              <a:solidFill>
                <a:srgbClr val="D4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7"/>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GB" sz="2400" b="1" dirty="0">
                <a:solidFill>
                  <a:srgbClr val="D40000"/>
                </a:solidFill>
                <a:latin typeface="Calibri"/>
                <a:ea typeface="Calibri"/>
                <a:cs typeface="Calibri"/>
                <a:sym typeface="Calibri"/>
              </a:rPr>
              <a:t>Feature selection </a:t>
            </a:r>
            <a:endParaRPr sz="2400" b="1" dirty="0">
              <a:solidFill>
                <a:srgbClr val="D40000"/>
              </a:solidFill>
              <a:latin typeface="Calibri"/>
              <a:ea typeface="Calibri"/>
              <a:cs typeface="Calibri"/>
              <a:sym typeface="Calibri"/>
            </a:endParaRPr>
          </a:p>
        </p:txBody>
      </p:sp>
    </p:spTree>
    <p:extLst>
      <p:ext uri="{BB962C8B-B14F-4D97-AF65-F5344CB8AC3E}">
        <p14:creationId xmlns:p14="http://schemas.microsoft.com/office/powerpoint/2010/main" val="327651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p:nvPr/>
        </p:nvSpPr>
        <p:spPr>
          <a:xfrm>
            <a:off x="729418" y="1268525"/>
            <a:ext cx="6105900" cy="2123628"/>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AutoNum type="arabicPeriod"/>
            </a:pPr>
            <a:r>
              <a:rPr lang="it" sz="1800" b="1" dirty="0">
                <a:latin typeface="Calibri"/>
                <a:ea typeface="Calibri"/>
                <a:cs typeface="Calibri"/>
                <a:sym typeface="Calibri"/>
              </a:rPr>
              <a:t>Filter Methods</a:t>
            </a:r>
            <a:r>
              <a:rPr lang="it" sz="1800" dirty="0">
                <a:latin typeface="Calibri"/>
                <a:ea typeface="Calibri"/>
                <a:cs typeface="Calibri"/>
                <a:sym typeface="Calibri"/>
              </a:rPr>
              <a:t>:</a:t>
            </a:r>
            <a:endParaRPr sz="1800" dirty="0">
              <a:latin typeface="Calibri"/>
              <a:ea typeface="Calibri"/>
              <a:cs typeface="Calibri"/>
              <a:sym typeface="Calibri"/>
            </a:endParaRPr>
          </a:p>
          <a:p>
            <a:pPr marL="914400" lvl="0" algn="l" rtl="0">
              <a:spcBef>
                <a:spcPts val="0"/>
              </a:spcBef>
              <a:spcAft>
                <a:spcPts val="0"/>
              </a:spcAft>
            </a:pPr>
            <a:r>
              <a:rPr lang="it-IT" sz="1800" dirty="0">
                <a:latin typeface="Calibri"/>
                <a:ea typeface="Calibri"/>
                <a:cs typeface="Calibri"/>
                <a:sym typeface="Calibri"/>
              </a:rPr>
              <a:t>I</a:t>
            </a:r>
            <a:r>
              <a:rPr lang="it" sz="1800" dirty="0">
                <a:latin typeface="Calibri"/>
                <a:ea typeface="Calibri"/>
                <a:cs typeface="Calibri"/>
                <a:sym typeface="Calibri"/>
              </a:rPr>
              <a:t>ndipendenti dal modello predittivo</a:t>
            </a:r>
            <a:endParaRPr lang="it-IT" sz="1800" dirty="0">
              <a:latin typeface="Calibri"/>
              <a:ea typeface="Calibri"/>
              <a:cs typeface="Calibri"/>
              <a:sym typeface="Calibri"/>
            </a:endParaRPr>
          </a:p>
          <a:p>
            <a:pPr marL="457200" lvl="0" indent="-342900" algn="l" rtl="0">
              <a:spcBef>
                <a:spcPts val="0"/>
              </a:spcBef>
              <a:spcAft>
                <a:spcPts val="0"/>
              </a:spcAft>
              <a:buSzPts val="1800"/>
              <a:buFont typeface="+mj-lt"/>
              <a:buAutoNum type="arabicPeriod" startAt="2"/>
            </a:pPr>
            <a:r>
              <a:rPr lang="it-IT" sz="1800" b="1" dirty="0" err="1">
                <a:latin typeface="Calibri"/>
                <a:ea typeface="Calibri"/>
                <a:cs typeface="Calibri"/>
                <a:sym typeface="Calibri"/>
              </a:rPr>
              <a:t>Wrapper</a:t>
            </a:r>
            <a:r>
              <a:rPr lang="it-IT" sz="1800" b="1" dirty="0">
                <a:latin typeface="Calibri"/>
                <a:ea typeface="Calibri"/>
                <a:cs typeface="Calibri"/>
                <a:sym typeface="Calibri"/>
              </a:rPr>
              <a:t> Methods</a:t>
            </a:r>
            <a:r>
              <a:rPr lang="it-IT" sz="1800" dirty="0">
                <a:latin typeface="Calibri"/>
                <a:ea typeface="Calibri"/>
                <a:cs typeface="Calibri"/>
                <a:sym typeface="Calibri"/>
              </a:rPr>
              <a:t>:</a:t>
            </a:r>
          </a:p>
          <a:p>
            <a:pPr marL="914400" lvl="0" algn="l" rtl="0">
              <a:spcBef>
                <a:spcPts val="0"/>
              </a:spcBef>
              <a:spcAft>
                <a:spcPts val="0"/>
              </a:spcAft>
            </a:pPr>
            <a:r>
              <a:rPr lang="it-IT" sz="1800" dirty="0">
                <a:latin typeface="Calibri"/>
                <a:ea typeface="Calibri"/>
                <a:cs typeface="Calibri"/>
                <a:sym typeface="Calibri"/>
              </a:rPr>
              <a:t>D</a:t>
            </a:r>
            <a:r>
              <a:rPr lang="it" sz="1800" dirty="0">
                <a:latin typeface="Calibri"/>
                <a:ea typeface="Calibri"/>
                <a:cs typeface="Calibri"/>
                <a:sym typeface="Calibri"/>
              </a:rPr>
              <a:t>ipendenti dal modello predittivo</a:t>
            </a:r>
            <a:endParaRPr lang="it-IT" sz="1800" dirty="0">
              <a:latin typeface="Calibri"/>
              <a:ea typeface="Calibri"/>
              <a:cs typeface="Calibri"/>
              <a:sym typeface="Calibri"/>
            </a:endParaRPr>
          </a:p>
          <a:p>
            <a:pPr marL="457200" lvl="0" indent="0" algn="l" rtl="0">
              <a:spcBef>
                <a:spcPts val="0"/>
              </a:spcBef>
              <a:spcAft>
                <a:spcPts val="0"/>
              </a:spcAft>
              <a:buNone/>
            </a:pPr>
            <a:endParaRPr lang="it-IT" sz="1800" dirty="0">
              <a:latin typeface="Calibri"/>
              <a:ea typeface="Calibri"/>
              <a:cs typeface="Calibri"/>
              <a:sym typeface="Calibri"/>
            </a:endParaRPr>
          </a:p>
          <a:p>
            <a:pPr marL="914400" lvl="0" indent="0" algn="l" rtl="0">
              <a:spcBef>
                <a:spcPts val="0"/>
              </a:spcBef>
              <a:spcAft>
                <a:spcPts val="0"/>
              </a:spcAft>
              <a:buNone/>
            </a:pPr>
            <a:endParaRPr sz="1800" dirty="0">
              <a:latin typeface="Calibri"/>
              <a:ea typeface="Calibri"/>
              <a:cs typeface="Calibri"/>
              <a:sym typeface="Calibri"/>
            </a:endParaRPr>
          </a:p>
          <a:p>
            <a:pPr marL="457200" lvl="0" indent="0" algn="l" rtl="0">
              <a:spcBef>
                <a:spcPts val="0"/>
              </a:spcBef>
              <a:spcAft>
                <a:spcPts val="0"/>
              </a:spcAft>
              <a:buNone/>
            </a:pPr>
            <a:endParaRPr sz="1800" dirty="0">
              <a:latin typeface="Calibri"/>
              <a:ea typeface="Calibri"/>
              <a:cs typeface="Calibri"/>
              <a:sym typeface="Calibri"/>
            </a:endParaRPr>
          </a:p>
        </p:txBody>
      </p:sp>
      <p:sp>
        <p:nvSpPr>
          <p:cNvPr id="122" name="Google Shape;122;p26"/>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dirty="0">
                <a:solidFill>
                  <a:srgbClr val="D40000"/>
                </a:solidFill>
                <a:latin typeface="Calibri"/>
                <a:ea typeface="Calibri"/>
                <a:cs typeface="Calibri"/>
                <a:sym typeface="Calibri"/>
              </a:rPr>
              <a:t>Approcci principali alla Feature Selection</a:t>
            </a:r>
            <a:endParaRPr sz="2400" b="1" dirty="0">
              <a:solidFill>
                <a:srgbClr val="D4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p:nvPr/>
        </p:nvSpPr>
        <p:spPr>
          <a:xfrm>
            <a:off x="251520" y="1013549"/>
            <a:ext cx="3563243" cy="2123628"/>
          </a:xfrm>
          <a:prstGeom prst="rect">
            <a:avLst/>
          </a:prstGeom>
          <a:noFill/>
          <a:ln>
            <a:noFill/>
          </a:ln>
        </p:spPr>
        <p:txBody>
          <a:bodyPr spcFirstLastPara="1" wrap="square" lIns="91425" tIns="91425" rIns="91425" bIns="91425" anchor="t" anchorCtr="0">
            <a:spAutoFit/>
          </a:bodyPr>
          <a:lstStyle/>
          <a:p>
            <a:pPr marL="114300" lvl="0" algn="l" rtl="0">
              <a:spcBef>
                <a:spcPts val="0"/>
              </a:spcBef>
              <a:spcAft>
                <a:spcPts val="0"/>
              </a:spcAft>
              <a:buSzPts val="1800"/>
            </a:pPr>
            <a:r>
              <a:rPr lang="en-GB" sz="1800" dirty="0">
                <a:latin typeface="Calibri"/>
                <a:ea typeface="Calibri"/>
                <a:cs typeface="Calibri"/>
                <a:sym typeface="Calibri"/>
              </a:rPr>
              <a:t>La </a:t>
            </a:r>
            <a:r>
              <a:rPr lang="en-GB" sz="1800" dirty="0" err="1">
                <a:latin typeface="Calibri"/>
                <a:ea typeface="Calibri"/>
                <a:cs typeface="Calibri"/>
                <a:sym typeface="Calibri"/>
              </a:rPr>
              <a:t>selezione</a:t>
            </a:r>
            <a:r>
              <a:rPr lang="en-GB" sz="1800" dirty="0">
                <a:latin typeface="Calibri"/>
                <a:ea typeface="Calibri"/>
                <a:cs typeface="Calibri"/>
                <a:sym typeface="Calibri"/>
              </a:rPr>
              <a:t> </a:t>
            </a:r>
            <a:r>
              <a:rPr lang="en-GB" sz="1800" dirty="0" err="1">
                <a:latin typeface="Calibri"/>
                <a:ea typeface="Calibri"/>
                <a:cs typeface="Calibri"/>
                <a:sym typeface="Calibri"/>
              </a:rPr>
              <a:t>avviene</a:t>
            </a:r>
            <a:r>
              <a:rPr lang="en-GB" sz="1800" dirty="0">
                <a:latin typeface="Calibri"/>
                <a:ea typeface="Calibri"/>
                <a:cs typeface="Calibri"/>
                <a:sym typeface="Calibri"/>
              </a:rPr>
              <a:t> prima del training</a:t>
            </a:r>
            <a:endParaRPr lang="it" sz="1800" dirty="0">
              <a:latin typeface="Calibri"/>
              <a:ea typeface="Calibri"/>
              <a:cs typeface="Calibri"/>
              <a:sym typeface="Calibri"/>
            </a:endParaRPr>
          </a:p>
          <a:p>
            <a:pPr marL="914400" lvl="0" algn="l" rtl="0">
              <a:spcBef>
                <a:spcPts val="0"/>
              </a:spcBef>
              <a:spcAft>
                <a:spcPts val="0"/>
              </a:spcAft>
            </a:pPr>
            <a:endParaRPr lang="it" sz="1800" dirty="0">
              <a:latin typeface="Calibri"/>
              <a:ea typeface="Calibri"/>
              <a:cs typeface="Calibri"/>
              <a:sym typeface="Calibri"/>
            </a:endParaRPr>
          </a:p>
          <a:p>
            <a:pPr marL="914400" lvl="0" algn="l" rtl="0">
              <a:spcBef>
                <a:spcPts val="0"/>
              </a:spcBef>
              <a:spcAft>
                <a:spcPts val="0"/>
              </a:spcAft>
            </a:pPr>
            <a:endParaRPr lang="it" sz="1800" dirty="0">
              <a:latin typeface="Calibri"/>
              <a:ea typeface="Calibri"/>
              <a:cs typeface="Calibri"/>
              <a:sym typeface="Calibri"/>
            </a:endParaRPr>
          </a:p>
          <a:p>
            <a:pPr marL="914400" lvl="0" algn="l" rtl="0">
              <a:spcBef>
                <a:spcPts val="0"/>
              </a:spcBef>
              <a:spcAft>
                <a:spcPts val="0"/>
              </a:spcAft>
            </a:pPr>
            <a:endParaRPr lang="it" sz="1800" dirty="0">
              <a:latin typeface="Calibri"/>
              <a:ea typeface="Calibri"/>
              <a:cs typeface="Calibri"/>
              <a:sym typeface="Calibri"/>
            </a:endParaRPr>
          </a:p>
          <a:p>
            <a:pPr marL="914400" lvl="0" algn="l" rtl="0">
              <a:spcBef>
                <a:spcPts val="0"/>
              </a:spcBef>
              <a:spcAft>
                <a:spcPts val="0"/>
              </a:spcAft>
            </a:pPr>
            <a:endParaRPr lang="it" sz="1800" dirty="0">
              <a:latin typeface="Calibri"/>
              <a:ea typeface="Calibri"/>
              <a:cs typeface="Calibri"/>
              <a:sym typeface="Calibri"/>
            </a:endParaRPr>
          </a:p>
          <a:p>
            <a:pPr marL="914400" lvl="0" algn="l" rtl="0">
              <a:spcBef>
                <a:spcPts val="0"/>
              </a:spcBef>
              <a:spcAft>
                <a:spcPts val="0"/>
              </a:spcAft>
            </a:pPr>
            <a:endParaRPr lang="it-IT" sz="1800" dirty="0">
              <a:latin typeface="Calibri"/>
              <a:ea typeface="Calibri"/>
              <a:cs typeface="Calibri"/>
              <a:sym typeface="Calibri"/>
            </a:endParaRPr>
          </a:p>
        </p:txBody>
      </p:sp>
      <p:sp>
        <p:nvSpPr>
          <p:cNvPr id="122" name="Google Shape;122;p26"/>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a:solidFill>
                  <a:srgbClr val="D40000"/>
                </a:solidFill>
                <a:latin typeface="Calibri"/>
                <a:ea typeface="Calibri"/>
                <a:cs typeface="Calibri"/>
                <a:sym typeface="Calibri"/>
              </a:rPr>
              <a:t>Filter Methods</a:t>
            </a:r>
          </a:p>
        </p:txBody>
      </p:sp>
      <p:pic>
        <p:nvPicPr>
          <p:cNvPr id="3" name="Immagine 2">
            <a:extLst>
              <a:ext uri="{FF2B5EF4-FFF2-40B4-BE49-F238E27FC236}">
                <a16:creationId xmlns:a16="http://schemas.microsoft.com/office/drawing/2014/main" id="{A36EA04F-0544-4210-957E-EDCD1DBC2AF8}"/>
              </a:ext>
            </a:extLst>
          </p:cNvPr>
          <p:cNvPicPr>
            <a:picLocks noChangeAspect="1"/>
          </p:cNvPicPr>
          <p:nvPr/>
        </p:nvPicPr>
        <p:blipFill>
          <a:blip r:embed="rId3"/>
          <a:stretch>
            <a:fillRect/>
          </a:stretch>
        </p:blipFill>
        <p:spPr>
          <a:xfrm>
            <a:off x="3764755" y="1153359"/>
            <a:ext cx="4983863" cy="1111210"/>
          </a:xfrm>
          <a:prstGeom prst="rect">
            <a:avLst/>
          </a:prstGeom>
        </p:spPr>
      </p:pic>
    </p:spTree>
    <p:extLst>
      <p:ext uri="{BB962C8B-B14F-4D97-AF65-F5344CB8AC3E}">
        <p14:creationId xmlns:p14="http://schemas.microsoft.com/office/powerpoint/2010/main" val="3683357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p:nvPr/>
        </p:nvSpPr>
        <p:spPr>
          <a:xfrm>
            <a:off x="468351" y="802889"/>
            <a:ext cx="8437756"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600" dirty="0">
                <a:latin typeface="Calibri"/>
                <a:ea typeface="Calibri"/>
                <a:cs typeface="Calibri"/>
                <a:sym typeface="Calibri"/>
              </a:rPr>
              <a:t>«Filtrare» le feature in base a proprietà statistiche come, ad esempio:</a:t>
            </a:r>
          </a:p>
          <a:p>
            <a:pPr marL="28575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A</a:t>
            </a:r>
            <a:r>
              <a:rPr lang="it" sz="1600" dirty="0">
                <a:latin typeface="Calibri"/>
                <a:ea typeface="Calibri"/>
                <a:cs typeface="Calibri"/>
                <a:sym typeface="Calibri"/>
              </a:rPr>
              <a:t>lta correlazione con la variabile target (feature da tenere)</a:t>
            </a:r>
          </a:p>
          <a:p>
            <a:pPr marL="285750" lvl="0" indent="-285750" algn="l" rtl="0">
              <a:spcBef>
                <a:spcPts val="0"/>
              </a:spcBef>
              <a:spcAft>
                <a:spcPts val="0"/>
              </a:spcAft>
              <a:buFont typeface="Arial" panose="020B0604020202020204" pitchFamily="34" charset="0"/>
              <a:buChar char="•"/>
            </a:pPr>
            <a:r>
              <a:rPr lang="it-IT" sz="1600" dirty="0">
                <a:latin typeface="Calibri"/>
                <a:ea typeface="Calibri"/>
                <a:cs typeface="Calibri"/>
                <a:sym typeface="Calibri"/>
              </a:rPr>
              <a:t>Alta c</a:t>
            </a:r>
            <a:r>
              <a:rPr lang="it" sz="1600" dirty="0">
                <a:latin typeface="Calibri"/>
                <a:ea typeface="Calibri"/>
                <a:cs typeface="Calibri"/>
                <a:sym typeface="Calibri"/>
              </a:rPr>
              <a:t>orrelazione con un’altra feature già selezionata (è una feature ridondante, da scartare) </a:t>
            </a:r>
          </a:p>
          <a:p>
            <a:pPr marL="285750" lvl="0" indent="-285750" algn="l" rtl="0">
              <a:spcBef>
                <a:spcPts val="0"/>
              </a:spcBef>
              <a:spcAft>
                <a:spcPts val="0"/>
              </a:spcAft>
              <a:buFont typeface="Arial" panose="020B0604020202020204" pitchFamily="34" charset="0"/>
              <a:buChar char="•"/>
            </a:pPr>
            <a:endParaRPr lang="it" sz="1800"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lang="it" sz="1800" dirty="0">
              <a:latin typeface="Calibri"/>
              <a:ea typeface="Calibri"/>
              <a:cs typeface="Calibri"/>
              <a:sym typeface="Calibri"/>
            </a:endParaRPr>
          </a:p>
        </p:txBody>
      </p:sp>
      <p:sp>
        <p:nvSpPr>
          <p:cNvPr id="171" name="Google Shape;171;p32"/>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a:solidFill>
                  <a:srgbClr val="D40000"/>
                </a:solidFill>
                <a:latin typeface="Calibri"/>
                <a:ea typeface="Calibri"/>
                <a:cs typeface="Calibri"/>
                <a:sym typeface="Calibri"/>
              </a:rPr>
              <a:t>Filter Methods</a:t>
            </a:r>
            <a:endParaRPr sz="2400" b="1">
              <a:solidFill>
                <a:srgbClr val="D40000"/>
              </a:solidFill>
              <a:latin typeface="Calibri"/>
              <a:ea typeface="Calibri"/>
              <a:cs typeface="Calibri"/>
              <a:sym typeface="Calibri"/>
            </a:endParaRPr>
          </a:p>
        </p:txBody>
      </p:sp>
      <p:pic>
        <p:nvPicPr>
          <p:cNvPr id="2" name="Google Shape;169;p32">
            <a:extLst>
              <a:ext uri="{FF2B5EF4-FFF2-40B4-BE49-F238E27FC236}">
                <a16:creationId xmlns:a16="http://schemas.microsoft.com/office/drawing/2014/main" id="{1057B241-F895-A4B8-6BC2-13D03787EFEE}"/>
              </a:ext>
            </a:extLst>
          </p:cNvPr>
          <p:cNvPicPr preferRelativeResize="0"/>
          <p:nvPr/>
        </p:nvPicPr>
        <p:blipFill rotWithShape="1">
          <a:blip r:embed="rId3">
            <a:alphaModFix/>
          </a:blip>
          <a:srcRect l="8546" t="7275" r="13113" b="6828"/>
          <a:stretch/>
        </p:blipFill>
        <p:spPr>
          <a:xfrm>
            <a:off x="2817541" y="1780862"/>
            <a:ext cx="3376826" cy="3086325"/>
          </a:xfrm>
          <a:prstGeom prst="rect">
            <a:avLst/>
          </a:prstGeom>
          <a:noFill/>
          <a:ln>
            <a:noFill/>
          </a:ln>
        </p:spPr>
      </p:pic>
    </p:spTree>
    <p:extLst>
      <p:ext uri="{BB962C8B-B14F-4D97-AF65-F5344CB8AC3E}">
        <p14:creationId xmlns:p14="http://schemas.microsoft.com/office/powerpoint/2010/main" val="833005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p:nvPr/>
        </p:nvSpPr>
        <p:spPr>
          <a:xfrm>
            <a:off x="468351" y="802889"/>
            <a:ext cx="8437756"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latin typeface="Calibri"/>
                <a:ea typeface="Calibri"/>
                <a:cs typeface="Calibri"/>
                <a:sym typeface="Calibri"/>
              </a:rPr>
              <a:t>La </a:t>
            </a:r>
            <a:r>
              <a:rPr lang="en-GB" sz="1600" dirty="0" err="1">
                <a:latin typeface="Calibri"/>
                <a:ea typeface="Calibri"/>
                <a:cs typeface="Calibri"/>
                <a:sym typeface="Calibri"/>
              </a:rPr>
              <a:t>correlazione</a:t>
            </a:r>
            <a:r>
              <a:rPr lang="en-GB" sz="1600" dirty="0">
                <a:latin typeface="Calibri"/>
                <a:ea typeface="Calibri"/>
                <a:cs typeface="Calibri"/>
                <a:sym typeface="Calibri"/>
              </a:rPr>
              <a:t> </a:t>
            </a:r>
            <a:r>
              <a:rPr lang="en-GB" sz="1600" dirty="0" err="1">
                <a:latin typeface="Calibri"/>
                <a:ea typeface="Calibri"/>
                <a:cs typeface="Calibri"/>
                <a:sym typeface="Calibri"/>
              </a:rPr>
              <a:t>può</a:t>
            </a:r>
            <a:r>
              <a:rPr lang="en-GB" sz="1600" dirty="0">
                <a:latin typeface="Calibri"/>
                <a:ea typeface="Calibri"/>
                <a:cs typeface="Calibri"/>
                <a:sym typeface="Calibri"/>
              </a:rPr>
              <a:t> </a:t>
            </a:r>
            <a:r>
              <a:rPr lang="en-GB" sz="1600" dirty="0" err="1">
                <a:latin typeface="Calibri"/>
                <a:ea typeface="Calibri"/>
                <a:cs typeface="Calibri"/>
                <a:sym typeface="Calibri"/>
              </a:rPr>
              <a:t>essere</a:t>
            </a:r>
            <a:r>
              <a:rPr lang="en-GB" sz="1600" dirty="0">
                <a:latin typeface="Calibri"/>
                <a:ea typeface="Calibri"/>
                <a:cs typeface="Calibri"/>
                <a:sym typeface="Calibri"/>
              </a:rPr>
              <a:t> </a:t>
            </a:r>
            <a:r>
              <a:rPr lang="en-GB" sz="1600" dirty="0" err="1">
                <a:latin typeface="Calibri"/>
                <a:ea typeface="Calibri"/>
                <a:cs typeface="Calibri"/>
                <a:sym typeface="Calibri"/>
              </a:rPr>
              <a:t>sia</a:t>
            </a:r>
            <a:r>
              <a:rPr lang="en-GB" sz="1600" dirty="0">
                <a:latin typeface="Calibri"/>
                <a:ea typeface="Calibri"/>
                <a:cs typeface="Calibri"/>
                <a:sym typeface="Calibri"/>
              </a:rPr>
              <a:t> </a:t>
            </a:r>
            <a:r>
              <a:rPr lang="en-GB" sz="1600" dirty="0" err="1">
                <a:latin typeface="Calibri"/>
                <a:ea typeface="Calibri"/>
                <a:cs typeface="Calibri"/>
                <a:sym typeface="Calibri"/>
              </a:rPr>
              <a:t>positiva</a:t>
            </a:r>
            <a:r>
              <a:rPr lang="en-GB" sz="1600" dirty="0">
                <a:latin typeface="Calibri"/>
                <a:ea typeface="Calibri"/>
                <a:cs typeface="Calibri"/>
                <a:sym typeface="Calibri"/>
              </a:rPr>
              <a:t> </a:t>
            </a:r>
            <a:r>
              <a:rPr lang="en-GB" sz="1600" dirty="0" err="1">
                <a:latin typeface="Calibri"/>
                <a:ea typeface="Calibri"/>
                <a:cs typeface="Calibri"/>
                <a:sym typeface="Calibri"/>
              </a:rPr>
              <a:t>che</a:t>
            </a:r>
            <a:r>
              <a:rPr lang="en-GB" sz="1600" dirty="0">
                <a:latin typeface="Calibri"/>
                <a:ea typeface="Calibri"/>
                <a:cs typeface="Calibri"/>
                <a:sym typeface="Calibri"/>
              </a:rPr>
              <a:t> </a:t>
            </a:r>
            <a:r>
              <a:rPr lang="en-GB" sz="1600" dirty="0" err="1">
                <a:latin typeface="Calibri"/>
                <a:ea typeface="Calibri"/>
                <a:cs typeface="Calibri"/>
                <a:sym typeface="Calibri"/>
              </a:rPr>
              <a:t>negativa</a:t>
            </a:r>
            <a:r>
              <a:rPr lang="en-GB" sz="1600" dirty="0">
                <a:latin typeface="Calibri"/>
                <a:ea typeface="Calibri"/>
                <a:cs typeface="Calibri"/>
                <a:sym typeface="Calibri"/>
              </a:rPr>
              <a:t>, per cui </a:t>
            </a:r>
            <a:r>
              <a:rPr lang="en-GB" sz="1600" dirty="0" err="1">
                <a:latin typeface="Calibri"/>
                <a:ea typeface="Calibri"/>
                <a:cs typeface="Calibri"/>
                <a:sym typeface="Calibri"/>
              </a:rPr>
              <a:t>si</a:t>
            </a:r>
            <a:r>
              <a:rPr lang="en-GB" sz="1600" dirty="0">
                <a:latin typeface="Calibri"/>
                <a:ea typeface="Calibri"/>
                <a:cs typeface="Calibri"/>
                <a:sym typeface="Calibri"/>
              </a:rPr>
              <a:t> </a:t>
            </a:r>
            <a:r>
              <a:rPr lang="en-GB" sz="1600" dirty="0" err="1">
                <a:latin typeface="Calibri"/>
                <a:ea typeface="Calibri"/>
                <a:cs typeface="Calibri"/>
                <a:sym typeface="Calibri"/>
              </a:rPr>
              <a:t>prende</a:t>
            </a:r>
            <a:r>
              <a:rPr lang="en-GB" sz="1600" dirty="0">
                <a:latin typeface="Calibri"/>
                <a:ea typeface="Calibri"/>
                <a:cs typeface="Calibri"/>
                <a:sym typeface="Calibri"/>
              </a:rPr>
              <a:t> il </a:t>
            </a:r>
            <a:r>
              <a:rPr lang="en-GB" sz="1600" dirty="0" err="1">
                <a:latin typeface="Calibri"/>
                <a:ea typeface="Calibri"/>
                <a:cs typeface="Calibri"/>
                <a:sym typeface="Calibri"/>
              </a:rPr>
              <a:t>valore</a:t>
            </a:r>
            <a:r>
              <a:rPr lang="en-GB" sz="1600" dirty="0">
                <a:latin typeface="Calibri"/>
                <a:ea typeface="Calibri"/>
                <a:cs typeface="Calibri"/>
                <a:sym typeface="Calibri"/>
              </a:rPr>
              <a:t> </a:t>
            </a:r>
            <a:r>
              <a:rPr lang="en-GB" sz="1600" dirty="0" err="1">
                <a:latin typeface="Calibri"/>
                <a:ea typeface="Calibri"/>
                <a:cs typeface="Calibri"/>
                <a:sym typeface="Calibri"/>
              </a:rPr>
              <a:t>assoluto</a:t>
            </a:r>
            <a:r>
              <a:rPr lang="en-GB" sz="1600" dirty="0">
                <a:latin typeface="Calibri"/>
                <a:ea typeface="Calibri"/>
                <a:cs typeface="Calibri"/>
                <a:sym typeface="Calibri"/>
              </a:rPr>
              <a:t> del </a:t>
            </a:r>
            <a:r>
              <a:rPr lang="en-GB" sz="1600" dirty="0" err="1">
                <a:latin typeface="Calibri"/>
                <a:ea typeface="Calibri"/>
                <a:cs typeface="Calibri"/>
                <a:sym typeface="Calibri"/>
              </a:rPr>
              <a:t>coefficiente</a:t>
            </a:r>
            <a:r>
              <a:rPr lang="en-GB" sz="1600" dirty="0">
                <a:latin typeface="Calibri"/>
                <a:ea typeface="Calibri"/>
                <a:cs typeface="Calibri"/>
                <a:sym typeface="Calibri"/>
              </a:rPr>
              <a:t> di </a:t>
            </a:r>
            <a:r>
              <a:rPr lang="en-GB" sz="1600" dirty="0" err="1">
                <a:latin typeface="Calibri"/>
                <a:ea typeface="Calibri"/>
                <a:cs typeface="Calibri"/>
                <a:sym typeface="Calibri"/>
              </a:rPr>
              <a:t>correlazione</a:t>
            </a:r>
            <a:endParaRPr lang="it" sz="1600"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lang="it" sz="1800"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lang="it" sz="1800" dirty="0">
              <a:latin typeface="Calibri"/>
              <a:ea typeface="Calibri"/>
              <a:cs typeface="Calibri"/>
              <a:sym typeface="Calibri"/>
            </a:endParaRPr>
          </a:p>
        </p:txBody>
      </p:sp>
      <p:sp>
        <p:nvSpPr>
          <p:cNvPr id="171" name="Google Shape;171;p32"/>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a:solidFill>
                  <a:srgbClr val="D40000"/>
                </a:solidFill>
                <a:latin typeface="Calibri"/>
                <a:ea typeface="Calibri"/>
                <a:cs typeface="Calibri"/>
                <a:sym typeface="Calibri"/>
              </a:rPr>
              <a:t>Filter Methods</a:t>
            </a:r>
            <a:endParaRPr sz="2400" b="1">
              <a:solidFill>
                <a:srgbClr val="D40000"/>
              </a:solidFill>
              <a:latin typeface="Calibri"/>
              <a:ea typeface="Calibri"/>
              <a:cs typeface="Calibri"/>
              <a:sym typeface="Calibri"/>
            </a:endParaRPr>
          </a:p>
        </p:txBody>
      </p:sp>
      <p:pic>
        <p:nvPicPr>
          <p:cNvPr id="4" name="Immagine 3">
            <a:extLst>
              <a:ext uri="{FF2B5EF4-FFF2-40B4-BE49-F238E27FC236}">
                <a16:creationId xmlns:a16="http://schemas.microsoft.com/office/drawing/2014/main" id="{F33B194F-FA89-846E-F043-32B6851ECCE0}"/>
              </a:ext>
            </a:extLst>
          </p:cNvPr>
          <p:cNvPicPr>
            <a:picLocks noChangeAspect="1"/>
          </p:cNvPicPr>
          <p:nvPr/>
        </p:nvPicPr>
        <p:blipFill>
          <a:blip r:embed="rId3"/>
          <a:stretch>
            <a:fillRect/>
          </a:stretch>
        </p:blipFill>
        <p:spPr>
          <a:xfrm>
            <a:off x="2443045" y="3241608"/>
            <a:ext cx="4020015" cy="966350"/>
          </a:xfrm>
          <a:prstGeom prst="rect">
            <a:avLst/>
          </a:prstGeom>
        </p:spPr>
      </p:pic>
      <p:pic>
        <p:nvPicPr>
          <p:cNvPr id="6" name="Immagine 5">
            <a:extLst>
              <a:ext uri="{FF2B5EF4-FFF2-40B4-BE49-F238E27FC236}">
                <a16:creationId xmlns:a16="http://schemas.microsoft.com/office/drawing/2014/main" id="{FC0549BB-AF93-D953-48CF-C5A824E5434F}"/>
              </a:ext>
            </a:extLst>
          </p:cNvPr>
          <p:cNvPicPr>
            <a:picLocks noChangeAspect="1"/>
          </p:cNvPicPr>
          <p:nvPr/>
        </p:nvPicPr>
        <p:blipFill>
          <a:blip r:embed="rId4"/>
          <a:stretch>
            <a:fillRect/>
          </a:stretch>
        </p:blipFill>
        <p:spPr>
          <a:xfrm>
            <a:off x="2278913" y="1931730"/>
            <a:ext cx="4467225" cy="771525"/>
          </a:xfrm>
          <a:prstGeom prst="rect">
            <a:avLst/>
          </a:prstGeom>
        </p:spPr>
      </p:pic>
    </p:spTree>
    <p:extLst>
      <p:ext uri="{BB962C8B-B14F-4D97-AF65-F5344CB8AC3E}">
        <p14:creationId xmlns:p14="http://schemas.microsoft.com/office/powerpoint/2010/main" val="1243814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p:nvPr/>
        </p:nvSpPr>
        <p:spPr>
          <a:xfrm>
            <a:off x="874200" y="964575"/>
            <a:ext cx="7395600" cy="26776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latin typeface="Calibri"/>
                <a:ea typeface="Calibri"/>
                <a:cs typeface="Calibri"/>
                <a:sym typeface="Calibri"/>
              </a:rPr>
              <a:t>I Filter method </a:t>
            </a:r>
            <a:r>
              <a:rPr lang="en-GB" sz="1800" dirty="0" err="1">
                <a:latin typeface="Calibri"/>
                <a:ea typeface="Calibri"/>
                <a:cs typeface="Calibri"/>
                <a:sym typeface="Calibri"/>
              </a:rPr>
              <a:t>sono</a:t>
            </a:r>
            <a:r>
              <a:rPr lang="en-GB" sz="1800" dirty="0">
                <a:latin typeface="Calibri"/>
                <a:ea typeface="Calibri"/>
                <a:cs typeface="Calibri"/>
                <a:sym typeface="Calibri"/>
              </a:rPr>
              <a:t> </a:t>
            </a:r>
            <a:r>
              <a:rPr lang="en-GB" sz="1800" dirty="0" err="1">
                <a:latin typeface="Calibri"/>
                <a:ea typeface="Calibri"/>
                <a:cs typeface="Calibri"/>
                <a:sym typeface="Calibri"/>
              </a:rPr>
              <a:t>veloci</a:t>
            </a:r>
            <a:r>
              <a:rPr lang="en-GB" sz="1800" dirty="0">
                <a:latin typeface="Calibri"/>
                <a:ea typeface="Calibri"/>
                <a:cs typeface="Calibri"/>
                <a:sym typeface="Calibri"/>
              </a:rPr>
              <a:t> ma </a:t>
            </a:r>
            <a:r>
              <a:rPr lang="en-GB" sz="1800" dirty="0" err="1">
                <a:latin typeface="Calibri"/>
                <a:ea typeface="Calibri"/>
                <a:cs typeface="Calibri"/>
                <a:sym typeface="Calibri"/>
              </a:rPr>
              <a:t>hanno</a:t>
            </a:r>
            <a:r>
              <a:rPr lang="en-GB" sz="1800" dirty="0">
                <a:latin typeface="Calibri"/>
                <a:ea typeface="Calibri"/>
                <a:cs typeface="Calibri"/>
                <a:sym typeface="Calibri"/>
              </a:rPr>
              <a:t> </a:t>
            </a:r>
            <a:r>
              <a:rPr lang="en-GB" sz="1800" dirty="0" err="1">
                <a:latin typeface="Calibri"/>
                <a:ea typeface="Calibri"/>
                <a:cs typeface="Calibri"/>
                <a:sym typeface="Calibri"/>
              </a:rPr>
              <a:t>dei</a:t>
            </a:r>
            <a:r>
              <a:rPr lang="en-GB" sz="1800" dirty="0">
                <a:latin typeface="Calibri"/>
                <a:ea typeface="Calibri"/>
                <a:cs typeface="Calibri"/>
                <a:sym typeface="Calibri"/>
              </a:rPr>
              <a:t> </a:t>
            </a:r>
            <a:r>
              <a:rPr lang="en-GB" sz="1800" dirty="0" err="1">
                <a:latin typeface="Calibri"/>
                <a:ea typeface="Calibri"/>
                <a:cs typeface="Calibri"/>
                <a:sym typeface="Calibri"/>
              </a:rPr>
              <a:t>problemi</a:t>
            </a:r>
            <a:r>
              <a:rPr lang="en-GB" sz="1800" dirty="0">
                <a:latin typeface="Calibri"/>
                <a:ea typeface="Calibri"/>
                <a:cs typeface="Calibri"/>
                <a:sym typeface="Calibri"/>
              </a:rPr>
              <a:t>: </a:t>
            </a:r>
          </a:p>
          <a:p>
            <a:pPr marL="285750" lvl="0" indent="-285750" algn="l" rtl="0">
              <a:spcBef>
                <a:spcPts val="0"/>
              </a:spcBef>
              <a:spcAft>
                <a:spcPts val="0"/>
              </a:spcAft>
              <a:buFont typeface="Arial" panose="020B0604020202020204" pitchFamily="34" charset="0"/>
              <a:buChar char="•"/>
            </a:pPr>
            <a:r>
              <a:rPr lang="en-GB" sz="1800" dirty="0">
                <a:latin typeface="Calibri"/>
                <a:ea typeface="Calibri"/>
                <a:cs typeface="Calibri"/>
                <a:sym typeface="Calibri"/>
              </a:rPr>
              <a:t>Non è facile </a:t>
            </a:r>
            <a:r>
              <a:rPr lang="en-GB" sz="1800" dirty="0" err="1">
                <a:latin typeface="Calibri"/>
                <a:ea typeface="Calibri"/>
                <a:cs typeface="Calibri"/>
                <a:sym typeface="Calibri"/>
              </a:rPr>
              <a:t>stabilire</a:t>
            </a:r>
            <a:r>
              <a:rPr lang="en-GB" sz="1800" dirty="0">
                <a:latin typeface="Calibri"/>
                <a:ea typeface="Calibri"/>
                <a:cs typeface="Calibri"/>
                <a:sym typeface="Calibri"/>
              </a:rPr>
              <a:t> </a:t>
            </a:r>
            <a:r>
              <a:rPr lang="en-GB" sz="1800" dirty="0" err="1">
                <a:latin typeface="Calibri"/>
                <a:ea typeface="Calibri"/>
                <a:cs typeface="Calibri"/>
                <a:sym typeface="Calibri"/>
              </a:rPr>
              <a:t>dei</a:t>
            </a:r>
            <a:r>
              <a:rPr lang="en-GB" sz="1800" dirty="0">
                <a:latin typeface="Calibri"/>
                <a:ea typeface="Calibri"/>
                <a:cs typeface="Calibri"/>
                <a:sym typeface="Calibri"/>
              </a:rPr>
              <a:t> </a:t>
            </a:r>
            <a:r>
              <a:rPr lang="en-GB" sz="1800" dirty="0" err="1">
                <a:latin typeface="Calibri"/>
                <a:ea typeface="Calibri"/>
                <a:cs typeface="Calibri"/>
                <a:sym typeface="Calibri"/>
              </a:rPr>
              <a:t>criteri</a:t>
            </a:r>
            <a:r>
              <a:rPr lang="en-GB" sz="1800" dirty="0">
                <a:latin typeface="Calibri"/>
                <a:ea typeface="Calibri"/>
                <a:cs typeface="Calibri"/>
                <a:sym typeface="Calibri"/>
              </a:rPr>
              <a:t> </a:t>
            </a:r>
            <a:r>
              <a:rPr lang="en-GB" sz="1800" dirty="0" err="1">
                <a:latin typeface="Calibri"/>
                <a:ea typeface="Calibri"/>
                <a:cs typeface="Calibri"/>
                <a:sym typeface="Calibri"/>
              </a:rPr>
              <a:t>universali</a:t>
            </a:r>
            <a:r>
              <a:rPr lang="en-GB" sz="1800" dirty="0">
                <a:latin typeface="Calibri"/>
                <a:ea typeface="Calibri"/>
                <a:cs typeface="Calibri"/>
                <a:sym typeface="Calibri"/>
              </a:rPr>
              <a:t> per la </a:t>
            </a:r>
            <a:r>
              <a:rPr lang="en-GB" sz="1800" dirty="0" err="1">
                <a:latin typeface="Calibri"/>
                <a:ea typeface="Calibri"/>
                <a:cs typeface="Calibri"/>
                <a:sym typeface="Calibri"/>
              </a:rPr>
              <a:t>selezione</a:t>
            </a:r>
            <a:r>
              <a:rPr lang="en-GB" sz="1800" dirty="0">
                <a:latin typeface="Calibri"/>
                <a:ea typeface="Calibri"/>
                <a:cs typeface="Calibri"/>
                <a:sym typeface="Calibri"/>
              </a:rPr>
              <a:t>. Ad </a:t>
            </a:r>
            <a:r>
              <a:rPr lang="en-GB" sz="1800" dirty="0" err="1">
                <a:latin typeface="Calibri"/>
                <a:ea typeface="Calibri"/>
                <a:cs typeface="Calibri"/>
                <a:sym typeface="Calibri"/>
              </a:rPr>
              <a:t>esempio</a:t>
            </a:r>
            <a:r>
              <a:rPr lang="en-GB" sz="1800" dirty="0">
                <a:latin typeface="Calibri"/>
                <a:ea typeface="Calibri"/>
                <a:cs typeface="Calibri"/>
                <a:sym typeface="Calibri"/>
              </a:rPr>
              <a:t>: </a:t>
            </a:r>
            <a:r>
              <a:rPr lang="en-GB" sz="1800" dirty="0" err="1">
                <a:latin typeface="Calibri"/>
                <a:ea typeface="Calibri"/>
                <a:cs typeface="Calibri"/>
                <a:sym typeface="Calibri"/>
              </a:rPr>
              <a:t>quanto</a:t>
            </a:r>
            <a:r>
              <a:rPr lang="en-GB" sz="1800" dirty="0">
                <a:latin typeface="Calibri"/>
                <a:ea typeface="Calibri"/>
                <a:cs typeface="Calibri"/>
                <a:sym typeface="Calibri"/>
              </a:rPr>
              <a:t> </a:t>
            </a:r>
            <a:r>
              <a:rPr lang="en-GB" sz="1800" dirty="0" err="1">
                <a:latin typeface="Calibri"/>
                <a:ea typeface="Calibri"/>
                <a:cs typeface="Calibri"/>
                <a:sym typeface="Calibri"/>
              </a:rPr>
              <a:t>deve</a:t>
            </a:r>
            <a:r>
              <a:rPr lang="en-GB" sz="1800" dirty="0">
                <a:latin typeface="Calibri"/>
                <a:ea typeface="Calibri"/>
                <a:cs typeface="Calibri"/>
                <a:sym typeface="Calibri"/>
              </a:rPr>
              <a:t> </a:t>
            </a:r>
            <a:r>
              <a:rPr lang="en-GB" sz="1800" dirty="0" err="1">
                <a:latin typeface="Calibri"/>
                <a:ea typeface="Calibri"/>
                <a:cs typeface="Calibri"/>
                <a:sym typeface="Calibri"/>
              </a:rPr>
              <a:t>essere</a:t>
            </a:r>
            <a:r>
              <a:rPr lang="en-GB" sz="1800" dirty="0">
                <a:latin typeface="Calibri"/>
                <a:ea typeface="Calibri"/>
                <a:cs typeface="Calibri"/>
                <a:sym typeface="Calibri"/>
              </a:rPr>
              <a:t> alto il </a:t>
            </a:r>
            <a:r>
              <a:rPr lang="en-GB" sz="1800" dirty="0" err="1">
                <a:latin typeface="Calibri"/>
                <a:ea typeface="Calibri"/>
                <a:cs typeface="Calibri"/>
                <a:sym typeface="Calibri"/>
              </a:rPr>
              <a:t>valore</a:t>
            </a:r>
            <a:r>
              <a:rPr lang="en-GB" sz="1800" dirty="0">
                <a:latin typeface="Calibri"/>
                <a:ea typeface="Calibri"/>
                <a:cs typeface="Calibri"/>
                <a:sym typeface="Calibri"/>
              </a:rPr>
              <a:t> (</a:t>
            </a:r>
            <a:r>
              <a:rPr lang="en-GB" sz="1800" dirty="0" err="1">
                <a:latin typeface="Calibri"/>
                <a:ea typeface="Calibri"/>
                <a:cs typeface="Calibri"/>
                <a:sym typeface="Calibri"/>
              </a:rPr>
              <a:t>assoluto</a:t>
            </a:r>
            <a:r>
              <a:rPr lang="en-GB" sz="1800" dirty="0">
                <a:latin typeface="Calibri"/>
                <a:ea typeface="Calibri"/>
                <a:cs typeface="Calibri"/>
                <a:sym typeface="Calibri"/>
              </a:rPr>
              <a:t>) di </a:t>
            </a:r>
            <a:r>
              <a:rPr lang="en-GB" sz="1800" dirty="0" err="1">
                <a:latin typeface="Calibri"/>
                <a:ea typeface="Calibri"/>
                <a:cs typeface="Calibri"/>
                <a:sym typeface="Calibri"/>
              </a:rPr>
              <a:t>correlazione</a:t>
            </a:r>
            <a:r>
              <a:rPr lang="en-GB" sz="1800" dirty="0">
                <a:latin typeface="Calibri"/>
                <a:ea typeface="Calibri"/>
                <a:cs typeface="Calibri"/>
                <a:sym typeface="Calibri"/>
              </a:rPr>
              <a:t> per </a:t>
            </a:r>
            <a:r>
              <a:rPr lang="en-GB" sz="1800" dirty="0" err="1">
                <a:latin typeface="Calibri"/>
                <a:ea typeface="Calibri"/>
                <a:cs typeface="Calibri"/>
                <a:sym typeface="Calibri"/>
              </a:rPr>
              <a:t>accettare</a:t>
            </a:r>
            <a:r>
              <a:rPr lang="en-GB" sz="1800" dirty="0">
                <a:latin typeface="Calibri"/>
                <a:ea typeface="Calibri"/>
                <a:cs typeface="Calibri"/>
                <a:sym typeface="Calibri"/>
              </a:rPr>
              <a:t>/</a:t>
            </a:r>
            <a:r>
              <a:rPr lang="en-GB" sz="1800" dirty="0" err="1">
                <a:latin typeface="Calibri"/>
                <a:ea typeface="Calibri"/>
                <a:cs typeface="Calibri"/>
                <a:sym typeface="Calibri"/>
              </a:rPr>
              <a:t>scartare</a:t>
            </a:r>
            <a:r>
              <a:rPr lang="en-GB" sz="1800" dirty="0">
                <a:latin typeface="Calibri"/>
                <a:ea typeface="Calibri"/>
                <a:cs typeface="Calibri"/>
                <a:sym typeface="Calibri"/>
              </a:rPr>
              <a:t> </a:t>
            </a:r>
            <a:r>
              <a:rPr lang="en-GB" sz="1800" dirty="0" err="1">
                <a:latin typeface="Calibri"/>
                <a:ea typeface="Calibri"/>
                <a:cs typeface="Calibri"/>
                <a:sym typeface="Calibri"/>
              </a:rPr>
              <a:t>una</a:t>
            </a:r>
            <a:r>
              <a:rPr lang="en-GB" sz="1800" dirty="0">
                <a:latin typeface="Calibri"/>
                <a:ea typeface="Calibri"/>
                <a:cs typeface="Calibri"/>
                <a:sym typeface="Calibri"/>
              </a:rPr>
              <a:t> feature? </a:t>
            </a:r>
          </a:p>
          <a:p>
            <a:pPr marL="285750" lvl="0" indent="-285750" algn="l" rtl="0">
              <a:spcBef>
                <a:spcPts val="0"/>
              </a:spcBef>
              <a:spcAft>
                <a:spcPts val="0"/>
              </a:spcAft>
              <a:buFont typeface="Arial" panose="020B0604020202020204" pitchFamily="34" charset="0"/>
              <a:buChar char="•"/>
            </a:pPr>
            <a:r>
              <a:rPr lang="en-GB" sz="1800" dirty="0">
                <a:latin typeface="Calibri"/>
                <a:ea typeface="Calibri"/>
                <a:cs typeface="Calibri"/>
                <a:sym typeface="Calibri"/>
              </a:rPr>
              <a:t>Le feature </a:t>
            </a:r>
            <a:r>
              <a:rPr lang="en-GB" sz="1800" dirty="0" err="1">
                <a:latin typeface="Calibri"/>
                <a:ea typeface="Calibri"/>
                <a:cs typeface="Calibri"/>
                <a:sym typeface="Calibri"/>
              </a:rPr>
              <a:t>selezionate</a:t>
            </a:r>
            <a:r>
              <a:rPr lang="en-GB" sz="1800" dirty="0">
                <a:latin typeface="Calibri"/>
                <a:ea typeface="Calibri"/>
                <a:cs typeface="Calibri"/>
                <a:sym typeface="Calibri"/>
              </a:rPr>
              <a:t> </a:t>
            </a:r>
            <a:r>
              <a:rPr lang="en-GB" sz="1800" dirty="0" err="1">
                <a:latin typeface="Calibri"/>
                <a:ea typeface="Calibri"/>
                <a:cs typeface="Calibri"/>
                <a:sym typeface="Calibri"/>
              </a:rPr>
              <a:t>sono</a:t>
            </a:r>
            <a:r>
              <a:rPr lang="en-GB" sz="1800" dirty="0">
                <a:latin typeface="Calibri"/>
                <a:ea typeface="Calibri"/>
                <a:cs typeface="Calibri"/>
                <a:sym typeface="Calibri"/>
              </a:rPr>
              <a:t> </a:t>
            </a:r>
            <a:r>
              <a:rPr lang="en-GB" sz="1800" dirty="0" err="1">
                <a:latin typeface="Calibri"/>
                <a:ea typeface="Calibri"/>
                <a:cs typeface="Calibri"/>
                <a:sym typeface="Calibri"/>
              </a:rPr>
              <a:t>indipendenti</a:t>
            </a:r>
            <a:r>
              <a:rPr lang="en-GB" sz="1800" dirty="0">
                <a:latin typeface="Calibri"/>
                <a:ea typeface="Calibri"/>
                <a:cs typeface="Calibri"/>
                <a:sym typeface="Calibri"/>
              </a:rPr>
              <a:t> dal </a:t>
            </a:r>
            <a:r>
              <a:rPr lang="en-GB" sz="1800" dirty="0" err="1">
                <a:latin typeface="Calibri"/>
                <a:ea typeface="Calibri"/>
                <a:cs typeface="Calibri"/>
                <a:sym typeface="Calibri"/>
              </a:rPr>
              <a:t>modello</a:t>
            </a:r>
            <a:r>
              <a:rPr lang="en-GB" sz="1800" dirty="0">
                <a:latin typeface="Calibri"/>
                <a:ea typeface="Calibri"/>
                <a:cs typeface="Calibri"/>
                <a:sym typeface="Calibri"/>
              </a:rPr>
              <a:t>/</a:t>
            </a:r>
            <a:r>
              <a:rPr lang="en-GB" sz="1800" dirty="0" err="1">
                <a:latin typeface="Calibri"/>
                <a:ea typeface="Calibri"/>
                <a:cs typeface="Calibri"/>
                <a:sym typeface="Calibri"/>
              </a:rPr>
              <a:t>classe</a:t>
            </a:r>
            <a:r>
              <a:rPr lang="en-GB" sz="1800" dirty="0">
                <a:latin typeface="Calibri"/>
                <a:ea typeface="Calibri"/>
                <a:cs typeface="Calibri"/>
                <a:sym typeface="Calibri"/>
              </a:rPr>
              <a:t> di </a:t>
            </a:r>
            <a:r>
              <a:rPr lang="en-GB" sz="1800" dirty="0" err="1">
                <a:latin typeface="Calibri"/>
                <a:ea typeface="Calibri"/>
                <a:cs typeface="Calibri"/>
                <a:sym typeface="Calibri"/>
              </a:rPr>
              <a:t>modelli</a:t>
            </a:r>
            <a:r>
              <a:rPr lang="en-GB" sz="1800" dirty="0">
                <a:latin typeface="Calibri"/>
                <a:ea typeface="Calibri"/>
                <a:cs typeface="Calibri"/>
                <a:sym typeface="Calibri"/>
              </a:rPr>
              <a:t> di </a:t>
            </a:r>
            <a:r>
              <a:rPr lang="en-GB" sz="1800" dirty="0" err="1">
                <a:latin typeface="Calibri"/>
                <a:ea typeface="Calibri"/>
                <a:cs typeface="Calibri"/>
                <a:sym typeface="Calibri"/>
              </a:rPr>
              <a:t>predizione</a:t>
            </a:r>
            <a:r>
              <a:rPr lang="en-GB" sz="1800" dirty="0">
                <a:latin typeface="Calibri"/>
                <a:ea typeface="Calibri"/>
                <a:cs typeface="Calibri"/>
                <a:sym typeface="Calibri"/>
              </a:rPr>
              <a:t> (</a:t>
            </a:r>
            <a:r>
              <a:rPr lang="en-GB" sz="1800" dirty="0" err="1">
                <a:latin typeface="Calibri"/>
                <a:ea typeface="Calibri"/>
                <a:cs typeface="Calibri"/>
                <a:sym typeface="Calibri"/>
              </a:rPr>
              <a:t>regressione</a:t>
            </a:r>
            <a:r>
              <a:rPr lang="en-GB" sz="1800" dirty="0">
                <a:latin typeface="Calibri"/>
                <a:ea typeface="Calibri"/>
                <a:cs typeface="Calibri"/>
                <a:sym typeface="Calibri"/>
              </a:rPr>
              <a:t>/</a:t>
            </a:r>
            <a:r>
              <a:rPr lang="en-GB" sz="1800" dirty="0" err="1">
                <a:latin typeface="Calibri"/>
                <a:ea typeface="Calibri"/>
                <a:cs typeface="Calibri"/>
                <a:sym typeface="Calibri"/>
              </a:rPr>
              <a:t>classificazione</a:t>
            </a:r>
            <a:r>
              <a:rPr lang="en-GB" sz="1800" dirty="0">
                <a:latin typeface="Calibri"/>
                <a:ea typeface="Calibri"/>
                <a:cs typeface="Calibri"/>
                <a:sym typeface="Calibri"/>
              </a:rPr>
              <a:t>) </a:t>
            </a:r>
            <a:r>
              <a:rPr lang="en-GB" sz="1800" dirty="0" err="1">
                <a:latin typeface="Calibri"/>
                <a:ea typeface="Calibri"/>
                <a:cs typeface="Calibri"/>
                <a:sym typeface="Calibri"/>
              </a:rPr>
              <a:t>che</a:t>
            </a:r>
            <a:r>
              <a:rPr lang="en-GB" sz="1800" dirty="0">
                <a:latin typeface="Calibri"/>
                <a:ea typeface="Calibri"/>
                <a:cs typeface="Calibri"/>
                <a:sym typeface="Calibri"/>
              </a:rPr>
              <a:t> </a:t>
            </a:r>
            <a:r>
              <a:rPr lang="en-GB" sz="1800" dirty="0" err="1">
                <a:latin typeface="Calibri"/>
                <a:ea typeface="Calibri"/>
                <a:cs typeface="Calibri"/>
                <a:sym typeface="Calibri"/>
              </a:rPr>
              <a:t>userò</a:t>
            </a:r>
            <a:r>
              <a:rPr lang="en-GB" sz="1800" dirty="0">
                <a:latin typeface="Calibri"/>
                <a:ea typeface="Calibri"/>
                <a:cs typeface="Calibri"/>
                <a:sym typeface="Calibri"/>
              </a:rPr>
              <a:t> dopo, per cui </a:t>
            </a:r>
            <a:r>
              <a:rPr lang="en-GB" sz="1800" dirty="0" err="1">
                <a:latin typeface="Calibri"/>
                <a:ea typeface="Calibri"/>
                <a:cs typeface="Calibri"/>
                <a:sym typeface="Calibri"/>
              </a:rPr>
              <a:t>potrebbero</a:t>
            </a:r>
            <a:r>
              <a:rPr lang="en-GB" sz="1800" dirty="0">
                <a:latin typeface="Calibri"/>
                <a:ea typeface="Calibri"/>
                <a:cs typeface="Calibri"/>
                <a:sym typeface="Calibri"/>
              </a:rPr>
              <a:t> non </a:t>
            </a:r>
            <a:r>
              <a:rPr lang="en-GB" sz="1800" dirty="0" err="1">
                <a:latin typeface="Calibri"/>
                <a:ea typeface="Calibri"/>
                <a:cs typeface="Calibri"/>
                <a:sym typeface="Calibri"/>
              </a:rPr>
              <a:t>essere</a:t>
            </a:r>
            <a:r>
              <a:rPr lang="en-GB" sz="1800" dirty="0">
                <a:latin typeface="Calibri"/>
                <a:ea typeface="Calibri"/>
                <a:cs typeface="Calibri"/>
                <a:sym typeface="Calibri"/>
              </a:rPr>
              <a:t> la </a:t>
            </a:r>
            <a:r>
              <a:rPr lang="en-GB" sz="1800" dirty="0" err="1">
                <a:latin typeface="Calibri"/>
                <a:ea typeface="Calibri"/>
                <a:cs typeface="Calibri"/>
                <a:sym typeface="Calibri"/>
              </a:rPr>
              <a:t>scelta</a:t>
            </a:r>
            <a:r>
              <a:rPr lang="en-GB" sz="1800" dirty="0">
                <a:latin typeface="Calibri"/>
                <a:ea typeface="Calibri"/>
                <a:cs typeface="Calibri"/>
                <a:sym typeface="Calibri"/>
              </a:rPr>
              <a:t> </a:t>
            </a:r>
            <a:r>
              <a:rPr lang="en-GB" sz="1800" dirty="0" err="1">
                <a:latin typeface="Calibri"/>
                <a:ea typeface="Calibri"/>
                <a:cs typeface="Calibri"/>
                <a:sym typeface="Calibri"/>
              </a:rPr>
              <a:t>migliore</a:t>
            </a:r>
            <a:r>
              <a:rPr lang="en-GB" sz="1800" dirty="0">
                <a:latin typeface="Calibri"/>
                <a:ea typeface="Calibri"/>
                <a:cs typeface="Calibri"/>
                <a:sym typeface="Calibri"/>
              </a:rPr>
              <a:t> per </a:t>
            </a:r>
            <a:r>
              <a:rPr lang="en-GB" sz="1800" dirty="0" err="1">
                <a:latin typeface="Calibri"/>
                <a:ea typeface="Calibri"/>
                <a:cs typeface="Calibri"/>
                <a:sym typeface="Calibri"/>
              </a:rPr>
              <a:t>quel</a:t>
            </a:r>
            <a:r>
              <a:rPr lang="en-GB" sz="1800" dirty="0">
                <a:latin typeface="Calibri"/>
                <a:ea typeface="Calibri"/>
                <a:cs typeface="Calibri"/>
                <a:sym typeface="Calibri"/>
              </a:rPr>
              <a:t> </a:t>
            </a:r>
            <a:r>
              <a:rPr lang="en-GB" sz="1800" dirty="0" err="1">
                <a:latin typeface="Calibri"/>
                <a:ea typeface="Calibri"/>
                <a:cs typeface="Calibri"/>
                <a:sym typeface="Calibri"/>
              </a:rPr>
              <a:t>modello</a:t>
            </a:r>
            <a:r>
              <a:rPr lang="en-GB" sz="1800" dirty="0">
                <a:latin typeface="Calibri"/>
                <a:ea typeface="Calibri"/>
                <a:cs typeface="Calibri"/>
                <a:sym typeface="Calibri"/>
              </a:rPr>
              <a:t> </a:t>
            </a:r>
            <a:r>
              <a:rPr lang="en-GB" sz="1800" dirty="0" err="1">
                <a:latin typeface="Calibri"/>
                <a:ea typeface="Calibri"/>
                <a:cs typeface="Calibri"/>
                <a:sym typeface="Calibri"/>
              </a:rPr>
              <a:t>specifico</a:t>
            </a:r>
            <a:r>
              <a:rPr lang="en-GB" sz="1800" dirty="0">
                <a:latin typeface="Calibri"/>
                <a:ea typeface="Calibri"/>
                <a:cs typeface="Calibri"/>
                <a:sym typeface="Calibri"/>
              </a:rPr>
              <a:t> </a:t>
            </a:r>
          </a:p>
          <a:p>
            <a:pPr marL="285750" lvl="0" indent="-285750" algn="l" rtl="0">
              <a:spcBef>
                <a:spcPts val="0"/>
              </a:spcBef>
              <a:spcAft>
                <a:spcPts val="0"/>
              </a:spcAft>
              <a:buFont typeface="Arial" panose="020B0604020202020204" pitchFamily="34" charset="0"/>
              <a:buChar char="•"/>
            </a:pPr>
            <a:r>
              <a:rPr lang="en-GB" sz="1800" dirty="0" err="1">
                <a:latin typeface="Calibri"/>
                <a:ea typeface="Calibri"/>
                <a:cs typeface="Calibri"/>
                <a:sym typeface="Calibri"/>
              </a:rPr>
              <a:t>Detto</a:t>
            </a:r>
            <a:r>
              <a:rPr lang="en-GB" sz="1800" dirty="0">
                <a:latin typeface="Calibri"/>
                <a:ea typeface="Calibri"/>
                <a:cs typeface="Calibri"/>
                <a:sym typeface="Calibri"/>
              </a:rPr>
              <a:t> in </a:t>
            </a:r>
            <a:r>
              <a:rPr lang="en-GB" sz="1800" dirty="0" err="1">
                <a:latin typeface="Calibri"/>
                <a:ea typeface="Calibri"/>
                <a:cs typeface="Calibri"/>
                <a:sym typeface="Calibri"/>
              </a:rPr>
              <a:t>altri</a:t>
            </a:r>
            <a:r>
              <a:rPr lang="en-GB" sz="1800" dirty="0">
                <a:latin typeface="Calibri"/>
                <a:ea typeface="Calibri"/>
                <a:cs typeface="Calibri"/>
                <a:sym typeface="Calibri"/>
              </a:rPr>
              <a:t> termini, </a:t>
            </a:r>
            <a:r>
              <a:rPr lang="en-GB" sz="1800" dirty="0" err="1">
                <a:latin typeface="Calibri"/>
                <a:ea typeface="Calibri"/>
                <a:cs typeface="Calibri"/>
                <a:sym typeface="Calibri"/>
              </a:rPr>
              <a:t>una</a:t>
            </a:r>
            <a:r>
              <a:rPr lang="en-GB" sz="1800" dirty="0">
                <a:latin typeface="Calibri"/>
                <a:ea typeface="Calibri"/>
                <a:cs typeface="Calibri"/>
                <a:sym typeface="Calibri"/>
              </a:rPr>
              <a:t> </a:t>
            </a:r>
            <a:r>
              <a:rPr lang="en-GB" sz="1800" dirty="0" err="1">
                <a:latin typeface="Calibri"/>
                <a:ea typeface="Calibri"/>
                <a:cs typeface="Calibri"/>
                <a:sym typeface="Calibri"/>
              </a:rPr>
              <a:t>specifica</a:t>
            </a:r>
            <a:r>
              <a:rPr lang="en-GB" sz="1800" dirty="0">
                <a:latin typeface="Calibri"/>
                <a:ea typeface="Calibri"/>
                <a:cs typeface="Calibri"/>
                <a:sym typeface="Calibri"/>
              </a:rPr>
              <a:t> </a:t>
            </a:r>
            <a:r>
              <a:rPr lang="en-GB" sz="1800" dirty="0" err="1">
                <a:latin typeface="Calibri"/>
                <a:ea typeface="Calibri"/>
                <a:cs typeface="Calibri"/>
                <a:sym typeface="Calibri"/>
              </a:rPr>
              <a:t>classe</a:t>
            </a:r>
            <a:r>
              <a:rPr lang="en-GB" sz="1800" dirty="0">
                <a:latin typeface="Calibri"/>
                <a:ea typeface="Calibri"/>
                <a:cs typeface="Calibri"/>
                <a:sym typeface="Calibri"/>
              </a:rPr>
              <a:t> di </a:t>
            </a:r>
            <a:r>
              <a:rPr lang="en-GB" sz="1800" dirty="0" err="1">
                <a:latin typeface="Calibri"/>
                <a:ea typeface="Calibri"/>
                <a:cs typeface="Calibri"/>
                <a:sym typeface="Calibri"/>
              </a:rPr>
              <a:t>modelli</a:t>
            </a:r>
            <a:r>
              <a:rPr lang="en-GB" sz="1800" dirty="0">
                <a:latin typeface="Calibri"/>
                <a:ea typeface="Calibri"/>
                <a:cs typeface="Calibri"/>
                <a:sym typeface="Calibri"/>
              </a:rPr>
              <a:t> </a:t>
            </a:r>
            <a:r>
              <a:rPr lang="en-GB" sz="1800" dirty="0" err="1">
                <a:latin typeface="Calibri"/>
                <a:ea typeface="Calibri"/>
                <a:cs typeface="Calibri"/>
                <a:sym typeface="Calibri"/>
              </a:rPr>
              <a:t>potrebbe</a:t>
            </a:r>
            <a:r>
              <a:rPr lang="en-GB" sz="1800" dirty="0">
                <a:latin typeface="Calibri"/>
                <a:ea typeface="Calibri"/>
                <a:cs typeface="Calibri"/>
                <a:sym typeface="Calibri"/>
              </a:rPr>
              <a:t> </a:t>
            </a:r>
            <a:r>
              <a:rPr lang="en-GB" sz="1800" dirty="0" err="1">
                <a:latin typeface="Calibri"/>
                <a:ea typeface="Calibri"/>
                <a:cs typeface="Calibri"/>
                <a:sym typeface="Calibri"/>
              </a:rPr>
              <a:t>sfruttare</a:t>
            </a:r>
            <a:r>
              <a:rPr lang="en-GB" sz="1800" dirty="0">
                <a:latin typeface="Calibri"/>
                <a:ea typeface="Calibri"/>
                <a:cs typeface="Calibri"/>
                <a:sym typeface="Calibri"/>
              </a:rPr>
              <a:t> </a:t>
            </a:r>
            <a:r>
              <a:rPr lang="en-GB" sz="1800" dirty="0" err="1">
                <a:latin typeface="Calibri"/>
                <a:ea typeface="Calibri"/>
                <a:cs typeface="Calibri"/>
                <a:sym typeface="Calibri"/>
              </a:rPr>
              <a:t>meglio</a:t>
            </a:r>
            <a:r>
              <a:rPr lang="en-GB" sz="1800" dirty="0">
                <a:latin typeface="Calibri"/>
                <a:ea typeface="Calibri"/>
                <a:cs typeface="Calibri"/>
                <a:sym typeface="Calibri"/>
              </a:rPr>
              <a:t> </a:t>
            </a:r>
            <a:r>
              <a:rPr lang="en-GB" sz="1800" dirty="0" err="1">
                <a:latin typeface="Calibri"/>
                <a:ea typeface="Calibri"/>
                <a:cs typeface="Calibri"/>
                <a:sym typeface="Calibri"/>
              </a:rPr>
              <a:t>alcune</a:t>
            </a:r>
            <a:r>
              <a:rPr lang="en-GB" sz="1800" dirty="0">
                <a:latin typeface="Calibri"/>
                <a:ea typeface="Calibri"/>
                <a:cs typeface="Calibri"/>
                <a:sym typeface="Calibri"/>
              </a:rPr>
              <a:t> </a:t>
            </a:r>
            <a:r>
              <a:rPr lang="en-GB" sz="1800" dirty="0" err="1">
                <a:latin typeface="Calibri"/>
                <a:ea typeface="Calibri"/>
                <a:cs typeface="Calibri"/>
                <a:sym typeface="Calibri"/>
              </a:rPr>
              <a:t>specifiche</a:t>
            </a:r>
            <a:r>
              <a:rPr lang="en-GB" sz="1800" dirty="0">
                <a:latin typeface="Calibri"/>
                <a:ea typeface="Calibri"/>
                <a:cs typeface="Calibri"/>
                <a:sym typeface="Calibri"/>
              </a:rPr>
              <a:t> feature rispetto ad </a:t>
            </a:r>
            <a:r>
              <a:rPr lang="en-GB" sz="1800" dirty="0" err="1">
                <a:latin typeface="Calibri"/>
                <a:ea typeface="Calibri"/>
                <a:cs typeface="Calibri"/>
                <a:sym typeface="Calibri"/>
              </a:rPr>
              <a:t>altre</a:t>
            </a:r>
            <a:r>
              <a:rPr lang="en-GB" sz="1800" dirty="0">
                <a:latin typeface="Calibri"/>
                <a:ea typeface="Calibri"/>
                <a:cs typeface="Calibri"/>
                <a:sym typeface="Calibri"/>
              </a:rPr>
              <a:t> </a:t>
            </a:r>
            <a:r>
              <a:rPr lang="en-GB" sz="1800" dirty="0" err="1">
                <a:latin typeface="Calibri"/>
                <a:ea typeface="Calibri"/>
                <a:cs typeface="Calibri"/>
                <a:sym typeface="Calibri"/>
              </a:rPr>
              <a:t>classi</a:t>
            </a:r>
            <a:endParaRPr sz="1800" dirty="0">
              <a:latin typeface="Calibri"/>
              <a:ea typeface="Calibri"/>
              <a:cs typeface="Calibri"/>
              <a:sym typeface="Calibri"/>
            </a:endParaRPr>
          </a:p>
        </p:txBody>
      </p:sp>
      <p:sp>
        <p:nvSpPr>
          <p:cNvPr id="171" name="Google Shape;171;p32"/>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a:solidFill>
                  <a:srgbClr val="D40000"/>
                </a:solidFill>
                <a:latin typeface="Calibri"/>
                <a:ea typeface="Calibri"/>
                <a:cs typeface="Calibri"/>
                <a:sym typeface="Calibri"/>
              </a:rPr>
              <a:t>Filter Methods</a:t>
            </a:r>
            <a:endParaRPr sz="2400" b="1">
              <a:solidFill>
                <a:srgbClr val="D40000"/>
              </a:solidFill>
              <a:latin typeface="Calibri"/>
              <a:ea typeface="Calibri"/>
              <a:cs typeface="Calibri"/>
              <a:sym typeface="Calibri"/>
            </a:endParaRPr>
          </a:p>
        </p:txBody>
      </p:sp>
    </p:spTree>
    <p:extLst>
      <p:ext uri="{BB962C8B-B14F-4D97-AF65-F5344CB8AC3E}">
        <p14:creationId xmlns:p14="http://schemas.microsoft.com/office/powerpoint/2010/main" val="76070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p:nvPr/>
        </p:nvSpPr>
        <p:spPr>
          <a:xfrm>
            <a:off x="251520" y="715376"/>
            <a:ext cx="3563243" cy="3385512"/>
          </a:xfrm>
          <a:prstGeom prst="rect">
            <a:avLst/>
          </a:prstGeom>
          <a:noFill/>
          <a:ln>
            <a:noFill/>
          </a:ln>
        </p:spPr>
        <p:txBody>
          <a:bodyPr spcFirstLastPara="1" wrap="square" lIns="91425" tIns="91425" rIns="91425" bIns="91425" anchor="t" anchorCtr="0">
            <a:spAutoFit/>
          </a:bodyPr>
          <a:lstStyle/>
          <a:p>
            <a:pPr marL="114300" lvl="0" algn="l" rtl="0">
              <a:spcBef>
                <a:spcPts val="0"/>
              </a:spcBef>
              <a:spcAft>
                <a:spcPts val="0"/>
              </a:spcAft>
              <a:buSzPts val="1800"/>
            </a:pPr>
            <a:r>
              <a:rPr lang="en-GB" sz="1600" dirty="0">
                <a:latin typeface="Calibri"/>
                <a:ea typeface="Calibri"/>
                <a:cs typeface="Calibri"/>
                <a:sym typeface="Calibri"/>
              </a:rPr>
              <a:t>La </a:t>
            </a:r>
            <a:r>
              <a:rPr lang="en-GB" sz="1600" dirty="0" err="1">
                <a:latin typeface="Calibri"/>
                <a:ea typeface="Calibri"/>
                <a:cs typeface="Calibri"/>
                <a:sym typeface="Calibri"/>
              </a:rPr>
              <a:t>selezione</a:t>
            </a:r>
            <a:r>
              <a:rPr lang="en-GB" sz="1600" dirty="0">
                <a:latin typeface="Calibri"/>
                <a:ea typeface="Calibri"/>
                <a:cs typeface="Calibri"/>
                <a:sym typeface="Calibri"/>
              </a:rPr>
              <a:t> </a:t>
            </a:r>
            <a:r>
              <a:rPr lang="en-GB" sz="1600" dirty="0" err="1">
                <a:latin typeface="Calibri"/>
                <a:ea typeface="Calibri"/>
                <a:cs typeface="Calibri"/>
                <a:sym typeface="Calibri"/>
              </a:rPr>
              <a:t>viene</a:t>
            </a:r>
            <a:r>
              <a:rPr lang="en-GB" sz="1600" dirty="0">
                <a:latin typeface="Calibri"/>
                <a:ea typeface="Calibri"/>
                <a:cs typeface="Calibri"/>
                <a:sym typeface="Calibri"/>
              </a:rPr>
              <a:t> </a:t>
            </a:r>
            <a:r>
              <a:rPr lang="en-GB" sz="1600" dirty="0" err="1">
                <a:latin typeface="Calibri"/>
                <a:ea typeface="Calibri"/>
                <a:cs typeface="Calibri"/>
                <a:sym typeface="Calibri"/>
              </a:rPr>
              <a:t>fatta</a:t>
            </a:r>
            <a:r>
              <a:rPr lang="en-GB" sz="1600" dirty="0">
                <a:latin typeface="Calibri"/>
                <a:ea typeface="Calibri"/>
                <a:cs typeface="Calibri"/>
                <a:sym typeface="Calibri"/>
              </a:rPr>
              <a:t> in </a:t>
            </a:r>
            <a:r>
              <a:rPr lang="en-GB" sz="1600" dirty="0" err="1">
                <a:latin typeface="Calibri"/>
                <a:ea typeface="Calibri"/>
                <a:cs typeface="Calibri"/>
                <a:sym typeface="Calibri"/>
              </a:rPr>
              <a:t>maniera</a:t>
            </a:r>
            <a:r>
              <a:rPr lang="en-GB" sz="1600" dirty="0">
                <a:latin typeface="Calibri"/>
                <a:ea typeface="Calibri"/>
                <a:cs typeface="Calibri"/>
                <a:sym typeface="Calibri"/>
              </a:rPr>
              <a:t> </a:t>
            </a:r>
            <a:r>
              <a:rPr lang="en-GB" sz="1600" dirty="0" err="1">
                <a:latin typeface="Calibri"/>
                <a:ea typeface="Calibri"/>
                <a:cs typeface="Calibri"/>
                <a:sym typeface="Calibri"/>
              </a:rPr>
              <a:t>iterativa</a:t>
            </a:r>
            <a:r>
              <a:rPr lang="en-GB" sz="1600" dirty="0">
                <a:latin typeface="Calibri"/>
                <a:ea typeface="Calibri"/>
                <a:cs typeface="Calibri"/>
                <a:sym typeface="Calibri"/>
              </a:rPr>
              <a:t>, </a:t>
            </a:r>
            <a:r>
              <a:rPr lang="en-GB" sz="1600" dirty="0" err="1">
                <a:latin typeface="Calibri"/>
                <a:ea typeface="Calibri"/>
                <a:cs typeface="Calibri"/>
                <a:sym typeface="Calibri"/>
              </a:rPr>
              <a:t>ogni</a:t>
            </a:r>
            <a:r>
              <a:rPr lang="en-GB" sz="1600" dirty="0">
                <a:latin typeface="Calibri"/>
                <a:ea typeface="Calibri"/>
                <a:cs typeface="Calibri"/>
                <a:sym typeface="Calibri"/>
              </a:rPr>
              <a:t> volta </a:t>
            </a:r>
            <a:r>
              <a:rPr lang="en-GB" sz="1600" i="1" dirty="0" err="1">
                <a:latin typeface="Calibri"/>
                <a:ea typeface="Calibri"/>
                <a:cs typeface="Calibri"/>
                <a:sym typeface="Calibri"/>
              </a:rPr>
              <a:t>riaddestrando</a:t>
            </a:r>
            <a:r>
              <a:rPr lang="en-GB" sz="1600" i="1" dirty="0">
                <a:latin typeface="Calibri"/>
                <a:ea typeface="Calibri"/>
                <a:cs typeface="Calibri"/>
                <a:sym typeface="Calibri"/>
              </a:rPr>
              <a:t> il </a:t>
            </a:r>
            <a:r>
              <a:rPr lang="en-GB" sz="1600" i="1" dirty="0" err="1">
                <a:latin typeface="Calibri"/>
                <a:ea typeface="Calibri"/>
                <a:cs typeface="Calibri"/>
                <a:sym typeface="Calibri"/>
              </a:rPr>
              <a:t>modello</a:t>
            </a:r>
            <a:r>
              <a:rPr lang="en-GB" sz="1600" i="1" dirty="0">
                <a:latin typeface="Calibri"/>
                <a:ea typeface="Calibri"/>
                <a:cs typeface="Calibri"/>
                <a:sym typeface="Calibri"/>
              </a:rPr>
              <a:t> con </a:t>
            </a:r>
            <a:r>
              <a:rPr lang="en-GB" sz="1600" i="1" dirty="0" err="1">
                <a:latin typeface="Calibri"/>
                <a:ea typeface="Calibri"/>
                <a:cs typeface="Calibri"/>
                <a:sym typeface="Calibri"/>
              </a:rPr>
              <a:t>l’insieme</a:t>
            </a:r>
            <a:r>
              <a:rPr lang="en-GB" sz="1600" i="1" dirty="0">
                <a:latin typeface="Calibri"/>
                <a:ea typeface="Calibri"/>
                <a:cs typeface="Calibri"/>
                <a:sym typeface="Calibri"/>
              </a:rPr>
              <a:t> </a:t>
            </a:r>
            <a:r>
              <a:rPr lang="en-GB" sz="1600" i="1" dirty="0" err="1">
                <a:latin typeface="Calibri"/>
                <a:ea typeface="Calibri"/>
                <a:cs typeface="Calibri"/>
                <a:sym typeface="Calibri"/>
              </a:rPr>
              <a:t>selezionato</a:t>
            </a:r>
            <a:r>
              <a:rPr lang="en-GB" sz="1600" dirty="0">
                <a:latin typeface="Calibri"/>
                <a:ea typeface="Calibri"/>
                <a:cs typeface="Calibri"/>
                <a:sym typeface="Calibri"/>
              </a:rPr>
              <a:t>: </a:t>
            </a:r>
          </a:p>
          <a:p>
            <a:pPr marL="457200" lvl="0" indent="-342900" algn="l" rtl="0">
              <a:spcBef>
                <a:spcPts val="0"/>
              </a:spcBef>
              <a:spcAft>
                <a:spcPts val="0"/>
              </a:spcAft>
              <a:buSzPts val="1800"/>
              <a:buFont typeface="+mj-lt"/>
              <a:buAutoNum type="arabicPeriod"/>
            </a:pPr>
            <a:r>
              <a:rPr lang="en-GB" sz="1600" dirty="0" err="1">
                <a:latin typeface="Calibri"/>
                <a:ea typeface="Calibri"/>
                <a:cs typeface="Calibri"/>
                <a:sym typeface="Calibri"/>
              </a:rPr>
              <a:t>Seleziono</a:t>
            </a:r>
            <a:r>
              <a:rPr lang="en-GB" sz="1600" dirty="0">
                <a:latin typeface="Calibri"/>
                <a:ea typeface="Calibri"/>
                <a:cs typeface="Calibri"/>
                <a:sym typeface="Calibri"/>
              </a:rPr>
              <a:t> un </a:t>
            </a:r>
            <a:r>
              <a:rPr lang="en-GB" sz="1600" dirty="0" err="1">
                <a:latin typeface="Calibri"/>
                <a:ea typeface="Calibri"/>
                <a:cs typeface="Calibri"/>
                <a:sym typeface="Calibri"/>
              </a:rPr>
              <a:t>sottoinsieme</a:t>
            </a:r>
            <a:r>
              <a:rPr lang="en-GB" sz="1600" dirty="0">
                <a:latin typeface="Calibri"/>
                <a:ea typeface="Calibri"/>
                <a:cs typeface="Calibri"/>
                <a:sym typeface="Calibri"/>
              </a:rPr>
              <a:t> di feature</a:t>
            </a:r>
          </a:p>
          <a:p>
            <a:pPr marL="457200" lvl="0" indent="-342900" algn="l" rtl="0">
              <a:spcBef>
                <a:spcPts val="0"/>
              </a:spcBef>
              <a:spcAft>
                <a:spcPts val="0"/>
              </a:spcAft>
              <a:buSzPts val="1800"/>
              <a:buFont typeface="+mj-lt"/>
              <a:buAutoNum type="arabicPeriod"/>
            </a:pPr>
            <a:r>
              <a:rPr lang="en-GB" sz="1600" dirty="0" err="1">
                <a:latin typeface="Calibri"/>
                <a:ea typeface="Calibri"/>
                <a:cs typeface="Calibri"/>
                <a:sym typeface="Calibri"/>
              </a:rPr>
              <a:t>Addestro</a:t>
            </a:r>
            <a:r>
              <a:rPr lang="en-GB" sz="1600" dirty="0">
                <a:latin typeface="Calibri"/>
                <a:ea typeface="Calibri"/>
                <a:cs typeface="Calibri"/>
                <a:sym typeface="Calibri"/>
              </a:rPr>
              <a:t> il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dirty="0" err="1">
                <a:latin typeface="Calibri"/>
                <a:ea typeface="Calibri"/>
                <a:cs typeface="Calibri"/>
                <a:sym typeface="Calibri"/>
              </a:rPr>
              <a:t>un’istanza</a:t>
            </a:r>
            <a:r>
              <a:rPr lang="en-GB" sz="1600" dirty="0">
                <a:latin typeface="Calibri"/>
                <a:ea typeface="Calibri"/>
                <a:cs typeface="Calibri"/>
                <a:sym typeface="Calibri"/>
              </a:rPr>
              <a:t> di </a:t>
            </a:r>
            <a:r>
              <a:rPr lang="en-GB" sz="1600" dirty="0" err="1">
                <a:latin typeface="Calibri"/>
                <a:ea typeface="Calibri"/>
                <a:cs typeface="Calibri"/>
                <a:sym typeface="Calibri"/>
              </a:rPr>
              <a:t>modello</a:t>
            </a:r>
            <a:r>
              <a:rPr lang="en-GB" sz="1600" dirty="0">
                <a:latin typeface="Calibri"/>
                <a:ea typeface="Calibri"/>
                <a:cs typeface="Calibri"/>
                <a:sym typeface="Calibri"/>
              </a:rPr>
              <a:t>…) con </a:t>
            </a:r>
            <a:r>
              <a:rPr lang="en-GB" sz="1600" dirty="0" err="1">
                <a:latin typeface="Calibri"/>
                <a:ea typeface="Calibri"/>
                <a:cs typeface="Calibri"/>
                <a:sym typeface="Calibri"/>
              </a:rPr>
              <a:t>quel</a:t>
            </a:r>
            <a:r>
              <a:rPr lang="en-GB" sz="1600" dirty="0">
                <a:latin typeface="Calibri"/>
                <a:ea typeface="Calibri"/>
                <a:cs typeface="Calibri"/>
                <a:sym typeface="Calibri"/>
              </a:rPr>
              <a:t> </a:t>
            </a:r>
            <a:r>
              <a:rPr lang="en-GB" sz="1600" dirty="0" err="1">
                <a:latin typeface="Calibri"/>
                <a:ea typeface="Calibri"/>
                <a:cs typeface="Calibri"/>
                <a:sym typeface="Calibri"/>
              </a:rPr>
              <a:t>sottoinsieme</a:t>
            </a:r>
            <a:endParaRPr lang="en-GB" sz="1600" dirty="0">
              <a:latin typeface="Calibri"/>
              <a:ea typeface="Calibri"/>
              <a:cs typeface="Calibri"/>
              <a:sym typeface="Calibri"/>
            </a:endParaRPr>
          </a:p>
          <a:p>
            <a:pPr marL="457200" lvl="0" indent="-342900" algn="l" rtl="0">
              <a:spcBef>
                <a:spcPts val="0"/>
              </a:spcBef>
              <a:spcAft>
                <a:spcPts val="0"/>
              </a:spcAft>
              <a:buSzPts val="1800"/>
              <a:buFont typeface="+mj-lt"/>
              <a:buAutoNum type="arabicPeriod"/>
            </a:pPr>
            <a:r>
              <a:rPr lang="en-GB" sz="1600" dirty="0">
                <a:latin typeface="Calibri"/>
                <a:ea typeface="Calibri"/>
                <a:cs typeface="Calibri"/>
                <a:sym typeface="Calibri"/>
              </a:rPr>
              <a:t>Lo </a:t>
            </a:r>
            <a:r>
              <a:rPr lang="en-GB" sz="1600" dirty="0" err="1">
                <a:latin typeface="Calibri"/>
                <a:ea typeface="Calibri"/>
                <a:cs typeface="Calibri"/>
                <a:sym typeface="Calibri"/>
              </a:rPr>
              <a:t>valuto</a:t>
            </a:r>
            <a:r>
              <a:rPr lang="en-GB" sz="1600" dirty="0">
                <a:latin typeface="Calibri"/>
                <a:ea typeface="Calibri"/>
                <a:cs typeface="Calibri"/>
                <a:sym typeface="Calibri"/>
              </a:rPr>
              <a:t> </a:t>
            </a:r>
            <a:r>
              <a:rPr lang="en-GB" sz="1600" dirty="0" err="1">
                <a:latin typeface="Calibri"/>
                <a:ea typeface="Calibri"/>
                <a:cs typeface="Calibri"/>
                <a:sym typeface="Calibri"/>
              </a:rPr>
              <a:t>sul</a:t>
            </a:r>
            <a:r>
              <a:rPr lang="en-GB" sz="1600" dirty="0">
                <a:latin typeface="Calibri"/>
                <a:ea typeface="Calibri"/>
                <a:cs typeface="Calibri"/>
                <a:sym typeface="Calibri"/>
              </a:rPr>
              <a:t> validation set</a:t>
            </a:r>
          </a:p>
          <a:p>
            <a:pPr marL="457200" lvl="0" indent="-342900" algn="l" rtl="0">
              <a:spcBef>
                <a:spcPts val="0"/>
              </a:spcBef>
              <a:spcAft>
                <a:spcPts val="0"/>
              </a:spcAft>
              <a:buSzPts val="1800"/>
              <a:buFont typeface="+mj-lt"/>
              <a:buAutoNum type="arabicPeriod"/>
            </a:pPr>
            <a:r>
              <a:rPr lang="en-GB" sz="1600" dirty="0" err="1">
                <a:latin typeface="Calibri"/>
                <a:ea typeface="Calibri"/>
                <a:cs typeface="Calibri"/>
                <a:sym typeface="Calibri"/>
              </a:rPr>
              <a:t>Torno</a:t>
            </a:r>
            <a:r>
              <a:rPr lang="en-GB" sz="1600" dirty="0">
                <a:latin typeface="Calibri"/>
                <a:ea typeface="Calibri"/>
                <a:cs typeface="Calibri"/>
                <a:sym typeface="Calibri"/>
              </a:rPr>
              <a:t> al </a:t>
            </a:r>
            <a:r>
              <a:rPr lang="en-GB" sz="1600" dirty="0" err="1">
                <a:latin typeface="Calibri"/>
                <a:ea typeface="Calibri"/>
                <a:cs typeface="Calibri"/>
                <a:sym typeface="Calibri"/>
              </a:rPr>
              <a:t>passo</a:t>
            </a:r>
            <a:r>
              <a:rPr lang="en-GB" sz="1600" dirty="0">
                <a:latin typeface="Calibri"/>
                <a:ea typeface="Calibri"/>
                <a:cs typeface="Calibri"/>
                <a:sym typeface="Calibri"/>
              </a:rPr>
              <a:t> 1…</a:t>
            </a:r>
          </a:p>
          <a:p>
            <a:pPr marL="457200" lvl="0" indent="-342900" algn="l" rtl="0">
              <a:spcBef>
                <a:spcPts val="0"/>
              </a:spcBef>
              <a:spcAft>
                <a:spcPts val="0"/>
              </a:spcAft>
              <a:buSzPts val="1800"/>
              <a:buFont typeface="+mj-lt"/>
              <a:buAutoNum type="arabicPeriod"/>
            </a:pPr>
            <a:r>
              <a:rPr lang="en-GB" sz="1600" dirty="0" err="1">
                <a:latin typeface="Calibri"/>
                <a:ea typeface="Calibri"/>
                <a:cs typeface="Calibri"/>
                <a:sym typeface="Calibri"/>
              </a:rPr>
              <a:t>Alla</a:t>
            </a:r>
            <a:r>
              <a:rPr lang="en-GB" sz="1600" dirty="0">
                <a:latin typeface="Calibri"/>
                <a:ea typeface="Calibri"/>
                <a:cs typeface="Calibri"/>
                <a:sym typeface="Calibri"/>
              </a:rPr>
              <a:t> fine </a:t>
            </a:r>
            <a:r>
              <a:rPr lang="en-GB" sz="1600" dirty="0" err="1">
                <a:latin typeface="Calibri"/>
                <a:ea typeface="Calibri"/>
                <a:cs typeface="Calibri"/>
                <a:sym typeface="Calibri"/>
              </a:rPr>
              <a:t>scelgo</a:t>
            </a:r>
            <a:r>
              <a:rPr lang="en-GB" sz="1600" dirty="0">
                <a:latin typeface="Calibri"/>
                <a:ea typeface="Calibri"/>
                <a:cs typeface="Calibri"/>
                <a:sym typeface="Calibri"/>
              </a:rPr>
              <a:t> il </a:t>
            </a:r>
            <a:r>
              <a:rPr lang="en-GB" sz="1600" dirty="0" err="1">
                <a:latin typeface="Calibri"/>
                <a:ea typeface="Calibri"/>
                <a:cs typeface="Calibri"/>
                <a:sym typeface="Calibri"/>
              </a:rPr>
              <a:t>modello</a:t>
            </a:r>
            <a:r>
              <a:rPr lang="en-GB" sz="1600" dirty="0">
                <a:latin typeface="Calibri"/>
                <a:ea typeface="Calibri"/>
                <a:cs typeface="Calibri"/>
                <a:sym typeface="Calibri"/>
              </a:rPr>
              <a:t> con le </a:t>
            </a:r>
            <a:r>
              <a:rPr lang="en-GB" sz="1600" dirty="0" err="1">
                <a:latin typeface="Calibri"/>
                <a:ea typeface="Calibri"/>
                <a:cs typeface="Calibri"/>
                <a:sym typeface="Calibri"/>
              </a:rPr>
              <a:t>prestazioni</a:t>
            </a:r>
            <a:r>
              <a:rPr lang="en-GB" sz="1600" dirty="0">
                <a:latin typeface="Calibri"/>
                <a:ea typeface="Calibri"/>
                <a:cs typeface="Calibri"/>
                <a:sym typeface="Calibri"/>
              </a:rPr>
              <a:t> </a:t>
            </a:r>
            <a:r>
              <a:rPr lang="en-GB" sz="1600" dirty="0" err="1">
                <a:latin typeface="Calibri"/>
                <a:ea typeface="Calibri"/>
                <a:cs typeface="Calibri"/>
                <a:sym typeface="Calibri"/>
              </a:rPr>
              <a:t>migliori</a:t>
            </a:r>
            <a:r>
              <a:rPr lang="en-GB" sz="1600" dirty="0">
                <a:latin typeface="Calibri"/>
                <a:ea typeface="Calibri"/>
                <a:cs typeface="Calibri"/>
                <a:sym typeface="Calibri"/>
              </a:rPr>
              <a:t> </a:t>
            </a:r>
            <a:r>
              <a:rPr lang="en-GB" sz="1600" i="1" dirty="0">
                <a:latin typeface="Calibri"/>
                <a:ea typeface="Calibri"/>
                <a:cs typeface="Calibri"/>
                <a:sym typeface="Calibri"/>
              </a:rPr>
              <a:t>e, di </a:t>
            </a:r>
            <a:r>
              <a:rPr lang="en-GB" sz="1600" i="1" dirty="0" err="1">
                <a:latin typeface="Calibri"/>
                <a:ea typeface="Calibri"/>
                <a:cs typeface="Calibri"/>
                <a:sym typeface="Calibri"/>
              </a:rPr>
              <a:t>conseguenza</a:t>
            </a:r>
            <a:r>
              <a:rPr lang="en-GB" sz="1600" i="1" dirty="0">
                <a:latin typeface="Calibri"/>
                <a:ea typeface="Calibri"/>
                <a:cs typeface="Calibri"/>
                <a:sym typeface="Calibri"/>
              </a:rPr>
              <a:t>, il </a:t>
            </a:r>
            <a:r>
              <a:rPr lang="en-GB" sz="1600" i="1" dirty="0" err="1">
                <a:latin typeface="Calibri"/>
                <a:ea typeface="Calibri"/>
                <a:cs typeface="Calibri"/>
                <a:sym typeface="Calibri"/>
              </a:rPr>
              <a:t>sottoinsieme</a:t>
            </a:r>
            <a:r>
              <a:rPr lang="en-GB" sz="1600" i="1" dirty="0">
                <a:latin typeface="Calibri"/>
                <a:ea typeface="Calibri"/>
                <a:cs typeface="Calibri"/>
                <a:sym typeface="Calibri"/>
              </a:rPr>
              <a:t> di feature ad </a:t>
            </a:r>
            <a:r>
              <a:rPr lang="en-GB" sz="1600" i="1" dirty="0" err="1">
                <a:latin typeface="Calibri"/>
                <a:ea typeface="Calibri"/>
                <a:cs typeface="Calibri"/>
                <a:sym typeface="Calibri"/>
              </a:rPr>
              <a:t>esso</a:t>
            </a:r>
            <a:r>
              <a:rPr lang="en-GB" sz="1600" i="1" dirty="0">
                <a:latin typeface="Calibri"/>
                <a:ea typeface="Calibri"/>
                <a:cs typeface="Calibri"/>
                <a:sym typeface="Calibri"/>
              </a:rPr>
              <a:t> </a:t>
            </a:r>
            <a:r>
              <a:rPr lang="en-GB" sz="1600" i="1" dirty="0" err="1">
                <a:latin typeface="Calibri"/>
                <a:ea typeface="Calibri"/>
                <a:cs typeface="Calibri"/>
                <a:sym typeface="Calibri"/>
              </a:rPr>
              <a:t>associato</a:t>
            </a:r>
            <a:endParaRPr lang="it-IT" sz="1600" i="1" dirty="0">
              <a:latin typeface="Calibri"/>
              <a:ea typeface="Calibri"/>
              <a:cs typeface="Calibri"/>
              <a:sym typeface="Calibri"/>
            </a:endParaRPr>
          </a:p>
        </p:txBody>
      </p:sp>
      <p:sp>
        <p:nvSpPr>
          <p:cNvPr id="122" name="Google Shape;122;p26"/>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err="1">
                <a:solidFill>
                  <a:srgbClr val="D40000"/>
                </a:solidFill>
                <a:latin typeface="Calibri"/>
                <a:ea typeface="Calibri"/>
                <a:cs typeface="Calibri"/>
                <a:sym typeface="Calibri"/>
              </a:rPr>
              <a:t>Wrapper</a:t>
            </a:r>
            <a:r>
              <a:rPr lang="it-IT" sz="2400" b="1" dirty="0">
                <a:solidFill>
                  <a:srgbClr val="D40000"/>
                </a:solidFill>
                <a:latin typeface="Calibri"/>
                <a:ea typeface="Calibri"/>
                <a:cs typeface="Calibri"/>
                <a:sym typeface="Calibri"/>
              </a:rPr>
              <a:t> Methods</a:t>
            </a:r>
            <a:endParaRPr sz="2400" b="1" dirty="0">
              <a:solidFill>
                <a:srgbClr val="D40000"/>
              </a:solidFill>
              <a:latin typeface="Calibri"/>
              <a:ea typeface="Calibri"/>
              <a:cs typeface="Calibri"/>
              <a:sym typeface="Calibri"/>
            </a:endParaRPr>
          </a:p>
        </p:txBody>
      </p:sp>
      <p:pic>
        <p:nvPicPr>
          <p:cNvPr id="5" name="Immagine 4">
            <a:extLst>
              <a:ext uri="{FF2B5EF4-FFF2-40B4-BE49-F238E27FC236}">
                <a16:creationId xmlns:a16="http://schemas.microsoft.com/office/drawing/2014/main" id="{04493BEE-B488-462F-9AB9-AA7AF74B9876}"/>
              </a:ext>
            </a:extLst>
          </p:cNvPr>
          <p:cNvPicPr>
            <a:picLocks noChangeAspect="1"/>
          </p:cNvPicPr>
          <p:nvPr/>
        </p:nvPicPr>
        <p:blipFill>
          <a:blip r:embed="rId3"/>
          <a:stretch>
            <a:fillRect/>
          </a:stretch>
        </p:blipFill>
        <p:spPr>
          <a:xfrm>
            <a:off x="4268599" y="1444689"/>
            <a:ext cx="4055787" cy="1657348"/>
          </a:xfrm>
          <a:prstGeom prst="rect">
            <a:avLst/>
          </a:prstGeom>
        </p:spPr>
      </p:pic>
    </p:spTree>
    <p:extLst>
      <p:ext uri="{BB962C8B-B14F-4D97-AF65-F5344CB8AC3E}">
        <p14:creationId xmlns:p14="http://schemas.microsoft.com/office/powerpoint/2010/main" val="124007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GB" sz="2400" b="1" dirty="0">
                <a:solidFill>
                  <a:srgbClr val="D40000"/>
                </a:solidFill>
                <a:latin typeface="Calibri"/>
                <a:ea typeface="Calibri"/>
                <a:cs typeface="Calibri"/>
                <a:sym typeface="Calibri"/>
              </a:rPr>
              <a:t>Wrapper Methods: </a:t>
            </a:r>
            <a:r>
              <a:rPr lang="en-GB" sz="2400" b="1" dirty="0" err="1">
                <a:solidFill>
                  <a:srgbClr val="D40000"/>
                </a:solidFill>
                <a:latin typeface="Calibri"/>
                <a:ea typeface="Calibri"/>
                <a:cs typeface="Calibri"/>
                <a:sym typeface="Calibri"/>
              </a:rPr>
              <a:t>ricerca</a:t>
            </a:r>
            <a:r>
              <a:rPr lang="en-GB" sz="2400" b="1" dirty="0">
                <a:solidFill>
                  <a:srgbClr val="D40000"/>
                </a:solidFill>
                <a:latin typeface="Calibri"/>
                <a:ea typeface="Calibri"/>
                <a:cs typeface="Calibri"/>
                <a:sym typeface="Calibri"/>
              </a:rPr>
              <a:t> </a:t>
            </a:r>
            <a:r>
              <a:rPr lang="en-GB" sz="2400" b="1" dirty="0" err="1">
                <a:solidFill>
                  <a:srgbClr val="D40000"/>
                </a:solidFill>
                <a:latin typeface="Calibri"/>
                <a:ea typeface="Calibri"/>
                <a:cs typeface="Calibri"/>
                <a:sym typeface="Calibri"/>
              </a:rPr>
              <a:t>esaustiva</a:t>
            </a:r>
            <a:endParaRPr lang="en-GB" sz="2400" b="1" dirty="0">
              <a:solidFill>
                <a:srgbClr val="D40000"/>
              </a:solidFill>
              <a:latin typeface="Calibri"/>
              <a:ea typeface="Calibri"/>
              <a:cs typeface="Calibri"/>
              <a:sym typeface="Calibri"/>
            </a:endParaRPr>
          </a:p>
        </p:txBody>
      </p:sp>
      <p:sp>
        <p:nvSpPr>
          <p:cNvPr id="128" name="Google Shape;128;p27"/>
          <p:cNvSpPr txBox="1"/>
          <p:nvPr/>
        </p:nvSpPr>
        <p:spPr>
          <a:xfrm>
            <a:off x="251520" y="2268663"/>
            <a:ext cx="8437800" cy="2677626"/>
          </a:xfrm>
          <a:prstGeom prst="rect">
            <a:avLst/>
          </a:prstGeom>
          <a:noFill/>
          <a:ln>
            <a:noFill/>
          </a:ln>
        </p:spPr>
        <p:txBody>
          <a:bodyPr spcFirstLastPara="1" wrap="square" lIns="91425" tIns="91425" rIns="91425" bIns="91425" anchor="t" anchorCtr="0">
            <a:spAutoFit/>
          </a:bodyPr>
          <a:lstStyle/>
          <a:p>
            <a:pPr marL="114300" lvl="0" algn="l" rtl="0">
              <a:spcBef>
                <a:spcPts val="0"/>
              </a:spcBef>
              <a:spcAft>
                <a:spcPts val="0"/>
              </a:spcAft>
              <a:buSzPts val="1800"/>
            </a:pPr>
            <a:r>
              <a:rPr lang="it-IT" sz="1800" dirty="0">
                <a:latin typeface="Calibri"/>
                <a:ea typeface="Calibri"/>
                <a:cs typeface="Calibri"/>
                <a:sym typeface="Calibri"/>
              </a:rPr>
              <a:t>D</a:t>
            </a:r>
            <a:r>
              <a:rPr lang="it" sz="1800" dirty="0">
                <a:latin typeface="Calibri"/>
                <a:ea typeface="Calibri"/>
                <a:cs typeface="Calibri"/>
                <a:sym typeface="Calibri"/>
              </a:rPr>
              <a:t>ato un insieme iniziale di feature </a:t>
            </a:r>
            <a:r>
              <a:rPr lang="it" sz="1800" i="1" dirty="0">
                <a:latin typeface="Calibri"/>
                <a:ea typeface="Calibri"/>
                <a:cs typeface="Calibri"/>
                <a:sym typeface="Calibri"/>
              </a:rPr>
              <a:t>F</a:t>
            </a:r>
            <a:r>
              <a:rPr lang="it" sz="1800" dirty="0">
                <a:latin typeface="Calibri"/>
                <a:ea typeface="Calibri"/>
                <a:cs typeface="Calibri"/>
                <a:sym typeface="Calibri"/>
              </a:rPr>
              <a:t> di cardinalità </a:t>
            </a:r>
            <a:r>
              <a:rPr lang="it" sz="1800" i="1" dirty="0">
                <a:latin typeface="Calibri"/>
                <a:ea typeface="Calibri"/>
                <a:cs typeface="Calibri"/>
                <a:sym typeface="Calibri"/>
              </a:rPr>
              <a:t>d</a:t>
            </a:r>
            <a:r>
              <a:rPr lang="it" sz="1800" dirty="0">
                <a:latin typeface="Calibri"/>
                <a:ea typeface="Calibri"/>
                <a:cs typeface="Calibri"/>
                <a:sym typeface="Calibri"/>
              </a:rPr>
              <a:t>:</a:t>
            </a:r>
          </a:p>
          <a:p>
            <a:pPr marL="114300" lvl="0" algn="l" rtl="0">
              <a:spcBef>
                <a:spcPts val="0"/>
              </a:spcBef>
              <a:spcAft>
                <a:spcPts val="0"/>
              </a:spcAft>
              <a:buSzPts val="1800"/>
            </a:pPr>
            <a:endParaRPr lang="it"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it" sz="1800" dirty="0">
                <a:latin typeface="Calibri"/>
                <a:ea typeface="Calibri"/>
                <a:cs typeface="Calibri"/>
                <a:sym typeface="Calibri"/>
              </a:rPr>
              <a:t>Per ogni possibile sottoinsieme </a:t>
            </a:r>
            <a:r>
              <a:rPr lang="it" sz="1800" i="1" dirty="0">
                <a:latin typeface="Calibri"/>
                <a:ea typeface="Calibri"/>
                <a:cs typeface="Calibri"/>
                <a:sym typeface="Calibri"/>
              </a:rPr>
              <a:t>A </a:t>
            </a:r>
            <a:r>
              <a:rPr lang="it" sz="1800" dirty="0">
                <a:latin typeface="Calibri"/>
                <a:ea typeface="Calibri"/>
                <a:cs typeface="Calibri"/>
                <a:sym typeface="Calibri"/>
              </a:rPr>
              <a:t>di </a:t>
            </a:r>
            <a:r>
              <a:rPr lang="it" sz="1800" i="1" dirty="0">
                <a:latin typeface="Calibri"/>
                <a:ea typeface="Calibri"/>
                <a:cs typeface="Calibri"/>
                <a:sym typeface="Calibri"/>
              </a:rPr>
              <a:t>F</a:t>
            </a:r>
            <a:r>
              <a:rPr lang="it" sz="1800" dirty="0">
                <a:latin typeface="Calibri"/>
                <a:ea typeface="Calibri"/>
                <a:cs typeface="Calibri"/>
                <a:sym typeface="Calibri"/>
              </a:rPr>
              <a:t>:</a:t>
            </a:r>
            <a:endParaRPr sz="1800" dirty="0">
              <a:latin typeface="Calibri"/>
              <a:ea typeface="Calibri"/>
              <a:cs typeface="Calibri"/>
              <a:sym typeface="Calibri"/>
            </a:endParaRPr>
          </a:p>
          <a:p>
            <a:pPr marL="914400" lvl="1" indent="-342900" algn="l" rtl="0">
              <a:spcBef>
                <a:spcPts val="0"/>
              </a:spcBef>
              <a:spcAft>
                <a:spcPts val="0"/>
              </a:spcAft>
              <a:buSzPts val="1800"/>
              <a:buFont typeface="Calibri"/>
              <a:buAutoNum type="alphaLcPeriod"/>
            </a:pPr>
            <a:r>
              <a:rPr lang="it-IT" sz="1800" dirty="0">
                <a:latin typeface="Calibri"/>
                <a:ea typeface="Calibri"/>
                <a:cs typeface="Calibri"/>
                <a:sym typeface="Calibri"/>
              </a:rPr>
              <a:t>U</a:t>
            </a:r>
            <a:r>
              <a:rPr lang="it" sz="1800" dirty="0">
                <a:latin typeface="Calibri"/>
                <a:ea typeface="Calibri"/>
                <a:cs typeface="Calibri"/>
                <a:sym typeface="Calibri"/>
              </a:rPr>
              <a:t>tilizzo le feature in </a:t>
            </a:r>
            <a:r>
              <a:rPr lang="it" sz="1800" i="1" dirty="0">
                <a:latin typeface="Calibri"/>
                <a:ea typeface="Calibri"/>
                <a:cs typeface="Calibri"/>
                <a:sym typeface="Calibri"/>
              </a:rPr>
              <a:t>A</a:t>
            </a:r>
            <a:r>
              <a:rPr lang="it" sz="1800" dirty="0">
                <a:latin typeface="Calibri"/>
                <a:ea typeface="Calibri"/>
                <a:cs typeface="Calibri"/>
                <a:sym typeface="Calibri"/>
              </a:rPr>
              <a:t> per addestrare un modello</a:t>
            </a:r>
          </a:p>
          <a:p>
            <a:pPr marL="914400" lvl="1" indent="-342900" algn="l" rtl="0">
              <a:spcBef>
                <a:spcPts val="0"/>
              </a:spcBef>
              <a:spcAft>
                <a:spcPts val="0"/>
              </a:spcAft>
              <a:buSzPts val="1800"/>
              <a:buFont typeface="Calibri"/>
              <a:buAutoNum type="alphaLcPeriod"/>
            </a:pPr>
            <a:r>
              <a:rPr lang="en-GB" sz="1800" dirty="0" err="1">
                <a:latin typeface="Calibri"/>
                <a:ea typeface="Calibri"/>
                <a:cs typeface="Calibri"/>
                <a:sym typeface="Calibri"/>
              </a:rPr>
              <a:t>Calcolo</a:t>
            </a:r>
            <a:r>
              <a:rPr lang="en-GB" sz="1800" dirty="0">
                <a:latin typeface="Calibri"/>
                <a:ea typeface="Calibri"/>
                <a:cs typeface="Calibri"/>
                <a:sym typeface="Calibri"/>
              </a:rPr>
              <a:t> </a:t>
            </a:r>
            <a:r>
              <a:rPr lang="en-GB" sz="1800" dirty="0" err="1">
                <a:latin typeface="Calibri"/>
                <a:ea typeface="Calibri"/>
                <a:cs typeface="Calibri"/>
                <a:sym typeface="Calibri"/>
              </a:rPr>
              <a:t>l’errore</a:t>
            </a:r>
            <a:r>
              <a:rPr lang="en-GB" sz="1800" dirty="0">
                <a:latin typeface="Calibri"/>
                <a:ea typeface="Calibri"/>
                <a:cs typeface="Calibri"/>
                <a:sym typeface="Calibri"/>
              </a:rPr>
              <a:t> (e.g., </a:t>
            </a:r>
            <a:r>
              <a:rPr lang="en-GB" sz="1800" dirty="0" err="1">
                <a:latin typeface="Calibri"/>
                <a:ea typeface="Calibri"/>
                <a:cs typeface="Calibri"/>
                <a:sym typeface="Calibri"/>
              </a:rPr>
              <a:t>usando</a:t>
            </a:r>
            <a:r>
              <a:rPr lang="it" sz="1800" dirty="0">
                <a:solidFill>
                  <a:schemeClr val="dk1"/>
                </a:solidFill>
                <a:latin typeface="Calibri"/>
                <a:ea typeface="Calibri"/>
                <a:cs typeface="Calibri"/>
                <a:sym typeface="Calibri"/>
              </a:rPr>
              <a:t> MSE) </a:t>
            </a:r>
            <a:r>
              <a:rPr lang="it" sz="1800" i="1" dirty="0">
                <a:solidFill>
                  <a:schemeClr val="dk1"/>
                </a:solidFill>
                <a:latin typeface="Calibri"/>
                <a:ea typeface="Calibri"/>
                <a:cs typeface="Calibri"/>
                <a:sym typeface="Calibri"/>
              </a:rPr>
              <a:t>sul validation set</a:t>
            </a:r>
          </a:p>
          <a:p>
            <a:pPr marL="914400" lvl="1" indent="-342900" algn="l" rtl="0">
              <a:spcBef>
                <a:spcPts val="0"/>
              </a:spcBef>
              <a:spcAft>
                <a:spcPts val="0"/>
              </a:spcAft>
              <a:buSzPts val="1800"/>
              <a:buFont typeface="Calibri"/>
              <a:buAutoNum type="alphaLcPeriod"/>
            </a:pPr>
            <a:r>
              <a:rPr lang="it-IT" sz="1800" dirty="0">
                <a:solidFill>
                  <a:schemeClr val="dk1"/>
                </a:solidFill>
                <a:latin typeface="Calibri"/>
                <a:ea typeface="Calibri"/>
                <a:cs typeface="Calibri"/>
                <a:sym typeface="Calibri"/>
              </a:rPr>
              <a:t>M</a:t>
            </a:r>
            <a:r>
              <a:rPr lang="it" sz="1800" dirty="0">
                <a:solidFill>
                  <a:schemeClr val="dk1"/>
                </a:solidFill>
                <a:latin typeface="Calibri"/>
                <a:ea typeface="Calibri"/>
                <a:cs typeface="Calibri"/>
                <a:sym typeface="Calibri"/>
              </a:rPr>
              <a:t>emorizzo quest’errore in una lista</a:t>
            </a:r>
            <a:endParaRPr lang="it-IT" sz="1800" dirty="0">
              <a:latin typeface="Calibri"/>
              <a:ea typeface="Calibri"/>
              <a:cs typeface="Calibri"/>
              <a:sym typeface="Calibri"/>
            </a:endParaRPr>
          </a:p>
          <a:p>
            <a:pPr marL="457200" lvl="0" indent="-342900" algn="l" rtl="0">
              <a:spcBef>
                <a:spcPts val="0"/>
              </a:spcBef>
              <a:spcAft>
                <a:spcPts val="0"/>
              </a:spcAft>
              <a:buSzPts val="1800"/>
              <a:buFont typeface="+mj-lt"/>
              <a:buAutoNum type="arabicPeriod" startAt="2"/>
            </a:pPr>
            <a:r>
              <a:rPr lang="it-IT" sz="1800" dirty="0">
                <a:latin typeface="Calibri"/>
                <a:ea typeface="Calibri"/>
                <a:cs typeface="Calibri"/>
                <a:sym typeface="Calibri"/>
              </a:rPr>
              <a:t>Scelgo il modello corrispondente all’errore minimo</a:t>
            </a:r>
          </a:p>
          <a:p>
            <a:pPr marL="457200" lvl="0" indent="-342900" algn="l" rtl="0">
              <a:spcBef>
                <a:spcPts val="0"/>
              </a:spcBef>
              <a:spcAft>
                <a:spcPts val="0"/>
              </a:spcAft>
              <a:buSzPts val="1800"/>
              <a:buFont typeface="+mj-lt"/>
              <a:buAutoNum type="arabicPeriod" startAt="2"/>
            </a:pPr>
            <a:endParaRPr lang="it-IT" sz="1800" dirty="0">
              <a:latin typeface="Calibri"/>
              <a:ea typeface="Calibri"/>
              <a:cs typeface="Calibri"/>
              <a:sym typeface="Calibri"/>
            </a:endParaRPr>
          </a:p>
          <a:p>
            <a:pPr marL="114300" lvl="0" algn="l" rtl="0">
              <a:spcBef>
                <a:spcPts val="0"/>
              </a:spcBef>
              <a:spcAft>
                <a:spcPts val="0"/>
              </a:spcAft>
              <a:buSzPts val="1800"/>
            </a:pPr>
            <a:r>
              <a:rPr lang="it-IT" sz="1800" dirty="0">
                <a:latin typeface="Calibri"/>
                <a:ea typeface="Calibri"/>
                <a:cs typeface="Calibri"/>
                <a:sym typeface="Calibri"/>
              </a:rPr>
              <a:t>Problema: complessità </a:t>
            </a:r>
            <a:r>
              <a:rPr lang="it-IT" sz="1800" i="1" dirty="0">
                <a:latin typeface="Calibri"/>
                <a:ea typeface="Calibri"/>
                <a:cs typeface="Calibri"/>
                <a:sym typeface="Calibri"/>
              </a:rPr>
              <a:t>O(2</a:t>
            </a:r>
            <a:r>
              <a:rPr lang="it-IT" sz="1800" i="1" baseline="30000" dirty="0">
                <a:latin typeface="Calibri"/>
                <a:ea typeface="Calibri"/>
                <a:cs typeface="Calibri"/>
                <a:sym typeface="Calibri"/>
              </a:rPr>
              <a:t>d</a:t>
            </a:r>
            <a:r>
              <a:rPr lang="it-IT" sz="1800" i="1" dirty="0">
                <a:latin typeface="Calibri"/>
                <a:ea typeface="Calibri"/>
                <a:cs typeface="Calibri"/>
                <a:sym typeface="Calibri"/>
              </a:rPr>
              <a:t>)</a:t>
            </a:r>
          </a:p>
        </p:txBody>
      </p:sp>
      <p:pic>
        <p:nvPicPr>
          <p:cNvPr id="2" name="Immagine 1">
            <a:extLst>
              <a:ext uri="{FF2B5EF4-FFF2-40B4-BE49-F238E27FC236}">
                <a16:creationId xmlns:a16="http://schemas.microsoft.com/office/drawing/2014/main" id="{E20B1E3C-473F-4A67-5CCB-E63A745C9AAF}"/>
              </a:ext>
            </a:extLst>
          </p:cNvPr>
          <p:cNvPicPr>
            <a:picLocks noChangeAspect="1"/>
          </p:cNvPicPr>
          <p:nvPr/>
        </p:nvPicPr>
        <p:blipFill>
          <a:blip r:embed="rId3"/>
          <a:stretch>
            <a:fillRect/>
          </a:stretch>
        </p:blipFill>
        <p:spPr>
          <a:xfrm>
            <a:off x="1332112" y="716881"/>
            <a:ext cx="3797450" cy="15517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err="1">
                <a:solidFill>
                  <a:srgbClr val="D40000"/>
                </a:solidFill>
                <a:latin typeface="Calibri"/>
                <a:ea typeface="Calibri"/>
                <a:cs typeface="Calibri"/>
                <a:sym typeface="Calibri"/>
              </a:rPr>
              <a:t>Wrapper</a:t>
            </a:r>
            <a:r>
              <a:rPr lang="it-IT" sz="2400" b="1" dirty="0">
                <a:solidFill>
                  <a:srgbClr val="D40000"/>
                </a:solidFill>
                <a:latin typeface="Calibri"/>
                <a:ea typeface="Calibri"/>
                <a:cs typeface="Calibri"/>
                <a:sym typeface="Calibri"/>
              </a:rPr>
              <a:t> Methods: </a:t>
            </a:r>
            <a:r>
              <a:rPr lang="it-IT" sz="2400" b="1" dirty="0" err="1">
                <a:solidFill>
                  <a:srgbClr val="D40000"/>
                </a:solidFill>
                <a:latin typeface="Calibri"/>
                <a:ea typeface="Calibri"/>
                <a:cs typeface="Calibri"/>
                <a:sym typeface="Calibri"/>
              </a:rPr>
              <a:t>Forward</a:t>
            </a:r>
            <a:r>
              <a:rPr lang="it-IT" sz="2400" b="1" dirty="0">
                <a:solidFill>
                  <a:srgbClr val="D40000"/>
                </a:solidFill>
                <a:latin typeface="Calibri"/>
                <a:ea typeface="Calibri"/>
                <a:cs typeface="Calibri"/>
                <a:sym typeface="Calibri"/>
              </a:rPr>
              <a:t> </a:t>
            </a:r>
            <a:r>
              <a:rPr lang="it-IT" sz="2400" b="1" dirty="0" err="1">
                <a:solidFill>
                  <a:srgbClr val="D40000"/>
                </a:solidFill>
                <a:latin typeface="Calibri"/>
                <a:ea typeface="Calibri"/>
                <a:cs typeface="Calibri"/>
                <a:sym typeface="Calibri"/>
              </a:rPr>
              <a:t>Selection</a:t>
            </a:r>
            <a:endParaRPr lang="it-IT" sz="2400" b="1" dirty="0">
              <a:solidFill>
                <a:srgbClr val="D40000"/>
              </a:solidFill>
              <a:latin typeface="Calibri"/>
              <a:ea typeface="Calibri"/>
              <a:cs typeface="Calibri"/>
              <a:sym typeface="Calibri"/>
            </a:endParaRPr>
          </a:p>
        </p:txBody>
      </p:sp>
      <p:sp>
        <p:nvSpPr>
          <p:cNvPr id="137" name="Google Shape;137;p28"/>
          <p:cNvSpPr txBox="1"/>
          <p:nvPr/>
        </p:nvSpPr>
        <p:spPr>
          <a:xfrm>
            <a:off x="251519" y="693356"/>
            <a:ext cx="8600933" cy="44627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600" dirty="0">
                <a:latin typeface="Calibri"/>
                <a:ea typeface="Calibri"/>
                <a:cs typeface="Calibri"/>
                <a:sym typeface="Calibri"/>
              </a:rPr>
              <a:t>In questo algoritmo di ricerca </a:t>
            </a:r>
            <a:r>
              <a:rPr lang="it" sz="1600" i="1" dirty="0">
                <a:latin typeface="Calibri"/>
                <a:ea typeface="Calibri"/>
                <a:cs typeface="Calibri"/>
                <a:sym typeface="Calibri"/>
              </a:rPr>
              <a:t>greedy</a:t>
            </a:r>
            <a:r>
              <a:rPr lang="it"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endParaRPr sz="16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GB" sz="1600" dirty="0" err="1">
                <a:latin typeface="Calibri"/>
                <a:ea typeface="Calibri"/>
                <a:cs typeface="Calibri"/>
                <a:sym typeface="Calibri"/>
              </a:rPr>
              <a:t>Inizio</a:t>
            </a:r>
            <a:r>
              <a:rPr lang="en-GB" sz="1600" dirty="0">
                <a:latin typeface="Calibri"/>
                <a:ea typeface="Calibri"/>
                <a:cs typeface="Calibri"/>
                <a:sym typeface="Calibri"/>
              </a:rPr>
              <a:t> con </a:t>
            </a:r>
            <a:r>
              <a:rPr lang="en-GB" sz="1600" dirty="0" err="1">
                <a:latin typeface="Calibri"/>
                <a:ea typeface="Calibri"/>
                <a:cs typeface="Calibri"/>
                <a:sym typeface="Calibri"/>
              </a:rPr>
              <a:t>sottoinsiemi</a:t>
            </a:r>
            <a:r>
              <a:rPr lang="en-GB" sz="1600" dirty="0">
                <a:latin typeface="Calibri"/>
                <a:ea typeface="Calibri"/>
                <a:cs typeface="Calibri"/>
                <a:sym typeface="Calibri"/>
              </a:rPr>
              <a:t> di </a:t>
            </a:r>
            <a:r>
              <a:rPr lang="en-GB" sz="1600" dirty="0" err="1">
                <a:latin typeface="Calibri"/>
                <a:ea typeface="Calibri"/>
                <a:cs typeface="Calibri"/>
                <a:sym typeface="Calibri"/>
              </a:rPr>
              <a:t>una</a:t>
            </a:r>
            <a:r>
              <a:rPr lang="en-GB" sz="1600" dirty="0">
                <a:latin typeface="Calibri"/>
                <a:ea typeface="Calibri"/>
                <a:cs typeface="Calibri"/>
                <a:sym typeface="Calibri"/>
              </a:rPr>
              <a:t> sola feature e le </a:t>
            </a:r>
            <a:r>
              <a:rPr lang="en-GB" sz="1600" dirty="0" err="1">
                <a:latin typeface="Calibri"/>
                <a:ea typeface="Calibri"/>
                <a:cs typeface="Calibri"/>
                <a:sym typeface="Calibri"/>
              </a:rPr>
              <a:t>provo</a:t>
            </a:r>
            <a:r>
              <a:rPr lang="en-GB" sz="1600" dirty="0">
                <a:latin typeface="Calibri"/>
                <a:ea typeface="Calibri"/>
                <a:cs typeface="Calibri"/>
                <a:sym typeface="Calibri"/>
              </a:rPr>
              <a:t> </a:t>
            </a:r>
            <a:r>
              <a:rPr lang="en-GB" sz="1600" dirty="0" err="1">
                <a:latin typeface="Calibri"/>
                <a:ea typeface="Calibri"/>
                <a:cs typeface="Calibri"/>
                <a:sym typeface="Calibri"/>
              </a:rPr>
              <a:t>tutte</a:t>
            </a:r>
            <a:r>
              <a:rPr lang="en-GB" sz="1600" dirty="0">
                <a:latin typeface="Calibri"/>
                <a:ea typeface="Calibri"/>
                <a:cs typeface="Calibri"/>
                <a:sym typeface="Calibri"/>
              </a:rPr>
              <a:t>, </a:t>
            </a:r>
            <a:r>
              <a:rPr lang="en-GB" sz="1600" dirty="0" err="1">
                <a:latin typeface="Calibri"/>
                <a:ea typeface="Calibri"/>
                <a:cs typeface="Calibri"/>
                <a:sym typeface="Calibri"/>
              </a:rPr>
              <a:t>una</a:t>
            </a:r>
            <a:r>
              <a:rPr lang="en-GB" sz="1600" dirty="0">
                <a:latin typeface="Calibri"/>
                <a:ea typeface="Calibri"/>
                <a:cs typeface="Calibri"/>
                <a:sym typeface="Calibri"/>
              </a:rPr>
              <a:t> </a:t>
            </a:r>
            <a:r>
              <a:rPr lang="en-GB" sz="1600" dirty="0" err="1">
                <a:latin typeface="Calibri"/>
                <a:ea typeface="Calibri"/>
                <a:cs typeface="Calibri"/>
                <a:sym typeface="Calibri"/>
              </a:rPr>
              <a:t>alla</a:t>
            </a:r>
            <a:r>
              <a:rPr lang="en-GB" sz="1600" dirty="0">
                <a:latin typeface="Calibri"/>
                <a:ea typeface="Calibri"/>
                <a:cs typeface="Calibri"/>
                <a:sym typeface="Calibri"/>
              </a:rPr>
              <a:t> volta, </a:t>
            </a:r>
            <a:r>
              <a:rPr lang="en-GB" sz="1600" dirty="0" err="1">
                <a:latin typeface="Calibri"/>
                <a:ea typeface="Calibri"/>
                <a:cs typeface="Calibri"/>
                <a:sym typeface="Calibri"/>
              </a:rPr>
              <a:t>addestrando</a:t>
            </a:r>
            <a:r>
              <a:rPr lang="en-GB" sz="1600" dirty="0">
                <a:latin typeface="Calibri"/>
                <a:ea typeface="Calibri"/>
                <a:cs typeface="Calibri"/>
                <a:sym typeface="Calibri"/>
              </a:rPr>
              <a:t> un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dirty="0" err="1">
                <a:latin typeface="Calibri"/>
                <a:ea typeface="Calibri"/>
                <a:cs typeface="Calibri"/>
                <a:sym typeface="Calibri"/>
              </a:rPr>
              <a:t>su</a:t>
            </a:r>
            <a:r>
              <a:rPr lang="en-GB" sz="1600" dirty="0">
                <a:latin typeface="Calibri"/>
                <a:ea typeface="Calibri"/>
                <a:cs typeface="Calibri"/>
                <a:sym typeface="Calibri"/>
              </a:rPr>
              <a:t> </a:t>
            </a:r>
            <a:r>
              <a:rPr lang="en-GB" sz="1600" dirty="0" err="1">
                <a:latin typeface="Calibri"/>
                <a:ea typeface="Calibri"/>
                <a:cs typeface="Calibri"/>
                <a:sym typeface="Calibri"/>
              </a:rPr>
              <a:t>ognuna</a:t>
            </a:r>
            <a:r>
              <a:rPr lang="en-GB" sz="1600" dirty="0">
                <a:latin typeface="Calibri"/>
                <a:ea typeface="Calibri"/>
                <a:cs typeface="Calibri"/>
                <a:sym typeface="Calibri"/>
              </a:rPr>
              <a:t> di </a:t>
            </a:r>
            <a:r>
              <a:rPr lang="en-GB" sz="1600" dirty="0" err="1">
                <a:latin typeface="Calibri"/>
                <a:ea typeface="Calibri"/>
                <a:cs typeface="Calibri"/>
                <a:sym typeface="Calibri"/>
              </a:rPr>
              <a:t>esse</a:t>
            </a:r>
            <a:endParaRPr lang="en-GB" sz="16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GB" sz="1600" dirty="0" err="1">
                <a:latin typeface="Calibri"/>
                <a:ea typeface="Calibri"/>
                <a:cs typeface="Calibri"/>
                <a:sym typeface="Calibri"/>
              </a:rPr>
              <a:t>Scelgo</a:t>
            </a:r>
            <a:r>
              <a:rPr lang="en-GB" sz="1600" dirty="0">
                <a:latin typeface="Calibri"/>
                <a:ea typeface="Calibri"/>
                <a:cs typeface="Calibri"/>
                <a:sym typeface="Calibri"/>
              </a:rPr>
              <a:t> la feature </a:t>
            </a:r>
            <a:r>
              <a:rPr lang="en-GB" sz="1600" dirty="0" err="1">
                <a:latin typeface="Calibri"/>
                <a:ea typeface="Calibri"/>
                <a:cs typeface="Calibri"/>
                <a:sym typeface="Calibri"/>
              </a:rPr>
              <a:t>che</a:t>
            </a:r>
            <a:r>
              <a:rPr lang="en-GB" sz="1600" dirty="0">
                <a:latin typeface="Calibri"/>
                <a:ea typeface="Calibri"/>
                <a:cs typeface="Calibri"/>
                <a:sym typeface="Calibri"/>
              </a:rPr>
              <a:t> </a:t>
            </a:r>
            <a:r>
              <a:rPr lang="en-GB" sz="1600" dirty="0" err="1">
                <a:latin typeface="Calibri"/>
                <a:ea typeface="Calibri"/>
                <a:cs typeface="Calibri"/>
                <a:sym typeface="Calibri"/>
              </a:rPr>
              <a:t>corrisponde</a:t>
            </a:r>
            <a:r>
              <a:rPr lang="en-GB" sz="1600" dirty="0">
                <a:latin typeface="Calibri"/>
                <a:ea typeface="Calibri"/>
                <a:cs typeface="Calibri"/>
                <a:sym typeface="Calibri"/>
              </a:rPr>
              <a:t> al </a:t>
            </a:r>
            <a:r>
              <a:rPr lang="en-GB" sz="1600" dirty="0" err="1">
                <a:latin typeface="Calibri"/>
                <a:ea typeface="Calibri"/>
                <a:cs typeface="Calibri"/>
                <a:sym typeface="Calibri"/>
              </a:rPr>
              <a:t>modello</a:t>
            </a:r>
            <a:r>
              <a:rPr lang="en-GB" sz="1600" dirty="0">
                <a:latin typeface="Calibri"/>
                <a:ea typeface="Calibri"/>
                <a:cs typeface="Calibri"/>
                <a:sym typeface="Calibri"/>
              </a:rPr>
              <a:t> con la </a:t>
            </a:r>
            <a:r>
              <a:rPr lang="en-GB" sz="1600" dirty="0" err="1">
                <a:latin typeface="Calibri"/>
                <a:ea typeface="Calibri"/>
                <a:cs typeface="Calibri"/>
                <a:sym typeface="Calibri"/>
              </a:rPr>
              <a:t>prestazione</a:t>
            </a:r>
            <a:r>
              <a:rPr lang="en-GB" sz="1600" dirty="0">
                <a:latin typeface="Calibri"/>
                <a:ea typeface="Calibri"/>
                <a:cs typeface="Calibri"/>
                <a:sym typeface="Calibri"/>
              </a:rPr>
              <a:t> </a:t>
            </a:r>
            <a:r>
              <a:rPr lang="en-GB" sz="1600" dirty="0" err="1">
                <a:latin typeface="Calibri"/>
                <a:ea typeface="Calibri"/>
                <a:cs typeface="Calibri"/>
                <a:sym typeface="Calibri"/>
              </a:rPr>
              <a:t>migliore</a:t>
            </a:r>
            <a:r>
              <a:rPr lang="en-GB" sz="1600" dirty="0">
                <a:latin typeface="Calibri"/>
                <a:ea typeface="Calibri"/>
                <a:cs typeface="Calibri"/>
                <a:sym typeface="Calibri"/>
              </a:rPr>
              <a:t> (</a:t>
            </a:r>
            <a:r>
              <a:rPr lang="en-GB" sz="1600" dirty="0" err="1">
                <a:latin typeface="Calibri"/>
                <a:ea typeface="Calibri"/>
                <a:cs typeface="Calibri"/>
                <a:sym typeface="Calibri"/>
              </a:rPr>
              <a:t>sul</a:t>
            </a:r>
            <a:r>
              <a:rPr lang="en-GB" sz="1600" dirty="0">
                <a:latin typeface="Calibri"/>
                <a:ea typeface="Calibri"/>
                <a:cs typeface="Calibri"/>
                <a:sym typeface="Calibri"/>
              </a:rPr>
              <a:t> validation set). </a:t>
            </a:r>
            <a:r>
              <a:rPr lang="en-GB" sz="1600" dirty="0" err="1">
                <a:latin typeface="Calibri"/>
                <a:ea typeface="Calibri"/>
                <a:cs typeface="Calibri"/>
                <a:sym typeface="Calibri"/>
              </a:rPr>
              <a:t>Supponiamo</a:t>
            </a:r>
            <a:r>
              <a:rPr lang="en-GB" sz="1600" dirty="0">
                <a:latin typeface="Calibri"/>
                <a:ea typeface="Calibri"/>
                <a:cs typeface="Calibri"/>
                <a:sym typeface="Calibri"/>
              </a:rPr>
              <a:t> </a:t>
            </a:r>
            <a:r>
              <a:rPr lang="en-GB" sz="1600" dirty="0" err="1">
                <a:latin typeface="Calibri"/>
                <a:ea typeface="Calibri"/>
                <a:cs typeface="Calibri"/>
                <a:sym typeface="Calibri"/>
              </a:rPr>
              <a:t>sia</a:t>
            </a:r>
            <a:r>
              <a:rPr lang="en-GB" sz="1600" dirty="0">
                <a:latin typeface="Calibri"/>
                <a:ea typeface="Calibri"/>
                <a:cs typeface="Calibri"/>
                <a:sym typeface="Calibri"/>
              </a:rPr>
              <a:t> la feature </a:t>
            </a:r>
            <a:r>
              <a:rPr lang="en-GB" sz="1600" i="1" dirty="0">
                <a:latin typeface="Calibri"/>
                <a:ea typeface="Calibri"/>
                <a:cs typeface="Calibri"/>
                <a:sym typeface="Calibri"/>
              </a:rPr>
              <a:t>x</a:t>
            </a:r>
            <a:r>
              <a:rPr lang="en-GB" sz="1600" i="1" baseline="-25000" dirty="0">
                <a:latin typeface="Calibri"/>
                <a:ea typeface="Calibri"/>
                <a:cs typeface="Calibri"/>
                <a:sym typeface="Calibri"/>
              </a:rPr>
              <a:t>i</a:t>
            </a:r>
            <a:r>
              <a:rPr lang="en-GB" sz="1600" i="1" dirty="0">
                <a:latin typeface="Calibri"/>
                <a:ea typeface="Calibri"/>
                <a:cs typeface="Calibri"/>
                <a:sym typeface="Calibri"/>
              </a:rPr>
              <a:t>, </a:t>
            </a:r>
            <a:r>
              <a:rPr lang="en-GB" sz="1600" dirty="0" err="1">
                <a:latin typeface="Calibri"/>
                <a:ea typeface="Calibri"/>
                <a:cs typeface="Calibri"/>
                <a:sym typeface="Calibri"/>
              </a:rPr>
              <a:t>corrispondente</a:t>
            </a:r>
            <a:r>
              <a:rPr lang="en-GB" sz="1600" dirty="0">
                <a:latin typeface="Calibri"/>
                <a:ea typeface="Calibri"/>
                <a:cs typeface="Calibri"/>
                <a:sym typeface="Calibri"/>
              </a:rPr>
              <a:t> al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i="1" dirty="0">
                <a:latin typeface="Calibri"/>
                <a:ea typeface="Calibri"/>
                <a:cs typeface="Calibri"/>
                <a:sym typeface="Calibri"/>
              </a:rPr>
              <a:t>M</a:t>
            </a:r>
            <a:r>
              <a:rPr lang="en-GB" sz="1600" i="1" baseline="-25000" dirty="0">
                <a:latin typeface="Calibri"/>
                <a:ea typeface="Calibri"/>
                <a:cs typeface="Calibri"/>
                <a:sym typeface="Calibri"/>
              </a:rPr>
              <a:t>1</a:t>
            </a:r>
          </a:p>
          <a:p>
            <a:pPr marL="457200" lvl="0" indent="-342900" algn="l" rtl="0">
              <a:spcBef>
                <a:spcPts val="0"/>
              </a:spcBef>
              <a:spcAft>
                <a:spcPts val="0"/>
              </a:spcAft>
              <a:buSzPts val="1800"/>
              <a:buFont typeface="Calibri"/>
              <a:buAutoNum type="arabicPeriod"/>
            </a:pPr>
            <a:r>
              <a:rPr lang="en-GB" sz="1600" dirty="0">
                <a:latin typeface="Calibri"/>
                <a:ea typeface="Calibri"/>
                <a:cs typeface="Calibri"/>
                <a:sym typeface="Calibri"/>
              </a:rPr>
              <a:t>A </a:t>
            </a:r>
            <a:r>
              <a:rPr lang="en-GB" sz="1600" dirty="0" err="1">
                <a:latin typeface="Calibri"/>
                <a:ea typeface="Calibri"/>
                <a:cs typeface="Calibri"/>
                <a:sym typeface="Calibri"/>
              </a:rPr>
              <a:t>questo</a:t>
            </a:r>
            <a:r>
              <a:rPr lang="en-GB" sz="1600" dirty="0">
                <a:latin typeface="Calibri"/>
                <a:ea typeface="Calibri"/>
                <a:cs typeface="Calibri"/>
                <a:sym typeface="Calibri"/>
              </a:rPr>
              <a:t> punto, </a:t>
            </a:r>
            <a:r>
              <a:rPr lang="en-GB" sz="1600" dirty="0" err="1">
                <a:latin typeface="Calibri"/>
                <a:ea typeface="Calibri"/>
                <a:cs typeface="Calibri"/>
                <a:sym typeface="Calibri"/>
              </a:rPr>
              <a:t>provo</a:t>
            </a:r>
            <a:r>
              <a:rPr lang="en-GB" sz="1600" dirty="0">
                <a:latin typeface="Calibri"/>
                <a:ea typeface="Calibri"/>
                <a:cs typeface="Calibri"/>
                <a:sym typeface="Calibri"/>
              </a:rPr>
              <a:t> con </a:t>
            </a:r>
            <a:r>
              <a:rPr lang="en-GB" sz="1600" dirty="0" err="1">
                <a:latin typeface="Calibri"/>
                <a:ea typeface="Calibri"/>
                <a:cs typeface="Calibri"/>
                <a:sym typeface="Calibri"/>
              </a:rPr>
              <a:t>sottoinsiemi</a:t>
            </a:r>
            <a:r>
              <a:rPr lang="en-GB" sz="1600" dirty="0">
                <a:latin typeface="Calibri"/>
                <a:ea typeface="Calibri"/>
                <a:cs typeface="Calibri"/>
                <a:sym typeface="Calibri"/>
              </a:rPr>
              <a:t> di feature di </a:t>
            </a:r>
            <a:r>
              <a:rPr lang="en-GB" sz="1600" dirty="0" err="1">
                <a:latin typeface="Calibri"/>
                <a:ea typeface="Calibri"/>
                <a:cs typeface="Calibri"/>
                <a:sym typeface="Calibri"/>
              </a:rPr>
              <a:t>cardinalità</a:t>
            </a:r>
            <a:r>
              <a:rPr lang="en-GB" sz="1600" dirty="0">
                <a:latin typeface="Calibri"/>
                <a:ea typeface="Calibri"/>
                <a:cs typeface="Calibri"/>
                <a:sym typeface="Calibri"/>
              </a:rPr>
              <a:t> 2</a:t>
            </a:r>
          </a:p>
          <a:p>
            <a:pPr marL="457200" lvl="0" indent="-342900" algn="l" rtl="0">
              <a:spcBef>
                <a:spcPts val="0"/>
              </a:spcBef>
              <a:spcAft>
                <a:spcPts val="0"/>
              </a:spcAft>
              <a:buSzPts val="1800"/>
              <a:buFont typeface="Calibri"/>
              <a:buAutoNum type="arabicPeriod"/>
            </a:pPr>
            <a:r>
              <a:rPr lang="en-GB" sz="1600" dirty="0" err="1">
                <a:latin typeface="Calibri"/>
                <a:ea typeface="Calibri"/>
                <a:cs typeface="Calibri"/>
                <a:sym typeface="Calibri"/>
              </a:rPr>
              <a:t>Ovvero</a:t>
            </a:r>
            <a:r>
              <a:rPr lang="en-GB" sz="1600" dirty="0">
                <a:latin typeface="Calibri"/>
                <a:ea typeface="Calibri"/>
                <a:cs typeface="Calibri"/>
                <a:sym typeface="Calibri"/>
              </a:rPr>
              <a:t> </a:t>
            </a:r>
            <a:r>
              <a:rPr lang="en-GB" sz="1600" dirty="0" err="1">
                <a:latin typeface="Calibri"/>
                <a:ea typeface="Calibri"/>
                <a:cs typeface="Calibri"/>
                <a:sym typeface="Calibri"/>
              </a:rPr>
              <a:t>provo</a:t>
            </a:r>
            <a:r>
              <a:rPr lang="en-GB" sz="1600" dirty="0">
                <a:latin typeface="Calibri"/>
                <a:ea typeface="Calibri"/>
                <a:cs typeface="Calibri"/>
                <a:sym typeface="Calibri"/>
              </a:rPr>
              <a:t> a </a:t>
            </a:r>
            <a:r>
              <a:rPr lang="en-GB" sz="1600" dirty="0" err="1">
                <a:latin typeface="Calibri"/>
                <a:ea typeface="Calibri"/>
                <a:cs typeface="Calibri"/>
                <a:sym typeface="Calibri"/>
              </a:rPr>
              <a:t>combinare</a:t>
            </a:r>
            <a:r>
              <a:rPr lang="en-GB" sz="1600" dirty="0">
                <a:latin typeface="Calibri"/>
                <a:ea typeface="Calibri"/>
                <a:cs typeface="Calibri"/>
                <a:sym typeface="Calibri"/>
              </a:rPr>
              <a:t> </a:t>
            </a:r>
            <a:r>
              <a:rPr lang="en-GB" sz="1600" i="1" dirty="0">
                <a:latin typeface="Calibri"/>
                <a:ea typeface="Calibri"/>
                <a:cs typeface="Calibri"/>
                <a:sym typeface="Calibri"/>
              </a:rPr>
              <a:t>x</a:t>
            </a:r>
            <a:r>
              <a:rPr lang="en-GB" sz="1600" i="1" baseline="-25000" dirty="0">
                <a:latin typeface="Calibri"/>
                <a:ea typeface="Calibri"/>
                <a:cs typeface="Calibri"/>
                <a:sym typeface="Calibri"/>
              </a:rPr>
              <a:t>i </a:t>
            </a:r>
            <a:r>
              <a:rPr lang="en-GB" sz="1600" dirty="0">
                <a:latin typeface="Calibri"/>
                <a:ea typeface="Calibri"/>
                <a:cs typeface="Calibri"/>
                <a:sym typeface="Calibri"/>
              </a:rPr>
              <a:t>con </a:t>
            </a:r>
            <a:r>
              <a:rPr lang="en-GB" sz="1600" dirty="0" err="1">
                <a:latin typeface="Calibri"/>
                <a:ea typeface="Calibri"/>
                <a:cs typeface="Calibri"/>
                <a:sym typeface="Calibri"/>
              </a:rPr>
              <a:t>tutte</a:t>
            </a:r>
            <a:r>
              <a:rPr lang="en-GB" sz="1600" dirty="0">
                <a:latin typeface="Calibri"/>
                <a:ea typeface="Calibri"/>
                <a:cs typeface="Calibri"/>
                <a:sym typeface="Calibri"/>
              </a:rPr>
              <a:t> le </a:t>
            </a:r>
            <a:r>
              <a:rPr lang="en-GB" sz="1600" dirty="0" err="1">
                <a:latin typeface="Calibri"/>
                <a:ea typeface="Calibri"/>
                <a:cs typeface="Calibri"/>
                <a:sym typeface="Calibri"/>
              </a:rPr>
              <a:t>altre</a:t>
            </a:r>
            <a:r>
              <a:rPr lang="en-GB" sz="1600" dirty="0">
                <a:latin typeface="Calibri"/>
                <a:ea typeface="Calibri"/>
                <a:cs typeface="Calibri"/>
                <a:sym typeface="Calibri"/>
              </a:rPr>
              <a:t> </a:t>
            </a:r>
            <a:r>
              <a:rPr lang="en-GB" sz="1600" i="1" dirty="0">
                <a:latin typeface="Calibri"/>
                <a:ea typeface="Calibri"/>
                <a:cs typeface="Calibri"/>
                <a:sym typeface="Calibri"/>
              </a:rPr>
              <a:t>d-1</a:t>
            </a:r>
            <a:r>
              <a:rPr lang="en-GB" sz="1600" dirty="0">
                <a:latin typeface="Calibri"/>
                <a:ea typeface="Calibri"/>
                <a:cs typeface="Calibri"/>
                <a:sym typeface="Calibri"/>
              </a:rPr>
              <a:t> feature, e, per </a:t>
            </a:r>
            <a:r>
              <a:rPr lang="en-GB" sz="1600" dirty="0" err="1">
                <a:latin typeface="Calibri"/>
                <a:ea typeface="Calibri"/>
                <a:cs typeface="Calibri"/>
                <a:sym typeface="Calibri"/>
              </a:rPr>
              <a:t>ogni</a:t>
            </a:r>
            <a:r>
              <a:rPr lang="en-GB" sz="1600" dirty="0">
                <a:latin typeface="Calibri"/>
                <a:ea typeface="Calibri"/>
                <a:cs typeface="Calibri"/>
                <a:sym typeface="Calibri"/>
              </a:rPr>
              <a:t> </a:t>
            </a:r>
            <a:r>
              <a:rPr lang="en-GB" sz="1600" dirty="0" err="1">
                <a:latin typeface="Calibri"/>
                <a:ea typeface="Calibri"/>
                <a:cs typeface="Calibri"/>
                <a:sym typeface="Calibri"/>
              </a:rPr>
              <a:t>coppia</a:t>
            </a:r>
            <a:r>
              <a:rPr lang="en-GB" sz="1600" dirty="0">
                <a:latin typeface="Calibri"/>
                <a:ea typeface="Calibri"/>
                <a:cs typeface="Calibri"/>
                <a:sym typeface="Calibri"/>
              </a:rPr>
              <a:t> di feature, </a:t>
            </a:r>
            <a:r>
              <a:rPr lang="en-GB" sz="1600" dirty="0" err="1">
                <a:latin typeface="Calibri"/>
                <a:ea typeface="Calibri"/>
                <a:cs typeface="Calibri"/>
                <a:sym typeface="Calibri"/>
              </a:rPr>
              <a:t>addestro</a:t>
            </a:r>
            <a:r>
              <a:rPr lang="en-GB" sz="1600" dirty="0">
                <a:latin typeface="Calibri"/>
                <a:ea typeface="Calibri"/>
                <a:cs typeface="Calibri"/>
                <a:sym typeface="Calibri"/>
              </a:rPr>
              <a:t> un </a:t>
            </a:r>
            <a:r>
              <a:rPr lang="en-GB" sz="1600" dirty="0" err="1">
                <a:latin typeface="Calibri"/>
                <a:ea typeface="Calibri"/>
                <a:cs typeface="Calibri"/>
                <a:sym typeface="Calibri"/>
              </a:rPr>
              <a:t>modello</a:t>
            </a:r>
            <a:endParaRPr lang="en-GB" sz="1600" dirty="0">
              <a:latin typeface="Calibri"/>
              <a:ea typeface="Calibri"/>
              <a:cs typeface="Calibri"/>
              <a:sym typeface="Calibri"/>
            </a:endParaRPr>
          </a:p>
          <a:p>
            <a:pPr marL="457200" lvl="0" indent="-342900">
              <a:buSzPts val="1800"/>
              <a:buFont typeface="Calibri"/>
              <a:buAutoNum type="arabicPeriod"/>
            </a:pPr>
            <a:r>
              <a:rPr lang="en-GB" sz="1600" dirty="0">
                <a:latin typeface="Calibri"/>
                <a:ea typeface="Calibri"/>
                <a:cs typeface="Calibri"/>
                <a:sym typeface="Calibri"/>
              </a:rPr>
              <a:t>Come prima, </a:t>
            </a:r>
            <a:r>
              <a:rPr lang="en-GB" sz="1600" dirty="0" err="1">
                <a:latin typeface="Calibri"/>
                <a:ea typeface="Calibri"/>
                <a:cs typeface="Calibri"/>
                <a:sym typeface="Calibri"/>
              </a:rPr>
              <a:t>scelgo</a:t>
            </a:r>
            <a:r>
              <a:rPr lang="en-GB" sz="1600" dirty="0">
                <a:latin typeface="Calibri"/>
                <a:ea typeface="Calibri"/>
                <a:cs typeface="Calibri"/>
                <a:sym typeface="Calibri"/>
              </a:rPr>
              <a:t> la </a:t>
            </a:r>
            <a:r>
              <a:rPr lang="en-GB" sz="1600" dirty="0" err="1">
                <a:latin typeface="Calibri"/>
                <a:ea typeface="Calibri"/>
                <a:cs typeface="Calibri"/>
                <a:sym typeface="Calibri"/>
              </a:rPr>
              <a:t>coppia</a:t>
            </a:r>
            <a:r>
              <a:rPr lang="en-GB" sz="1600" dirty="0">
                <a:latin typeface="Calibri"/>
                <a:ea typeface="Calibri"/>
                <a:cs typeface="Calibri"/>
                <a:sym typeface="Calibri"/>
              </a:rPr>
              <a:t> (</a:t>
            </a:r>
            <a:r>
              <a:rPr lang="en-GB" sz="1600" i="1" dirty="0">
                <a:latin typeface="Calibri"/>
                <a:ea typeface="Calibri"/>
                <a:cs typeface="Calibri"/>
                <a:sym typeface="Calibri"/>
              </a:rPr>
              <a:t>x</a:t>
            </a:r>
            <a:r>
              <a:rPr lang="en-GB" sz="1600" i="1" baseline="-25000" dirty="0">
                <a:latin typeface="Calibri"/>
                <a:ea typeface="Calibri"/>
                <a:cs typeface="Calibri"/>
                <a:sym typeface="Calibri"/>
              </a:rPr>
              <a:t>i</a:t>
            </a:r>
            <a:r>
              <a:rPr lang="en-GB" sz="1600" i="1" dirty="0">
                <a:latin typeface="Calibri"/>
                <a:ea typeface="Calibri"/>
                <a:cs typeface="Calibri"/>
                <a:sym typeface="Calibri"/>
              </a:rPr>
              <a:t>, </a:t>
            </a:r>
            <a:r>
              <a:rPr lang="en-GB" sz="1600" i="1" dirty="0" err="1">
                <a:latin typeface="Calibri"/>
                <a:ea typeface="Calibri"/>
                <a:cs typeface="Calibri"/>
                <a:sym typeface="Calibri"/>
              </a:rPr>
              <a:t>x</a:t>
            </a:r>
            <a:r>
              <a:rPr lang="en-GB" sz="1600" i="1" baseline="-25000" dirty="0" err="1">
                <a:latin typeface="Calibri"/>
                <a:ea typeface="Calibri"/>
                <a:cs typeface="Calibri"/>
                <a:sym typeface="Calibri"/>
              </a:rPr>
              <a:t>j</a:t>
            </a:r>
            <a:r>
              <a:rPr lang="en-GB" sz="1600" dirty="0">
                <a:latin typeface="Calibri"/>
                <a:ea typeface="Calibri"/>
                <a:cs typeface="Calibri"/>
                <a:sym typeface="Calibri"/>
              </a:rPr>
              <a:t>) </a:t>
            </a:r>
            <a:r>
              <a:rPr lang="en-GB" sz="1600" dirty="0" err="1">
                <a:latin typeface="Calibri"/>
                <a:ea typeface="Calibri"/>
                <a:cs typeface="Calibri"/>
                <a:sym typeface="Calibri"/>
              </a:rPr>
              <a:t>corrispondente</a:t>
            </a:r>
            <a:r>
              <a:rPr lang="en-GB" sz="1600" dirty="0">
                <a:latin typeface="Calibri"/>
                <a:ea typeface="Calibri"/>
                <a:cs typeface="Calibri"/>
                <a:sym typeface="Calibri"/>
              </a:rPr>
              <a:t> al </a:t>
            </a:r>
            <a:r>
              <a:rPr lang="en-GB" sz="1600" dirty="0" err="1">
                <a:latin typeface="Calibri"/>
                <a:ea typeface="Calibri"/>
                <a:cs typeface="Calibri"/>
                <a:sym typeface="Calibri"/>
              </a:rPr>
              <a:t>modello</a:t>
            </a:r>
            <a:r>
              <a:rPr lang="en-GB" sz="1600" dirty="0">
                <a:latin typeface="Calibri"/>
                <a:ea typeface="Calibri"/>
                <a:cs typeface="Calibri"/>
                <a:sym typeface="Calibri"/>
              </a:rPr>
              <a:t> con </a:t>
            </a:r>
            <a:r>
              <a:rPr lang="en-GB" sz="1600" dirty="0" err="1">
                <a:latin typeface="Calibri"/>
                <a:ea typeface="Calibri"/>
                <a:cs typeface="Calibri"/>
                <a:sym typeface="Calibri"/>
              </a:rPr>
              <a:t>prestazioni</a:t>
            </a:r>
            <a:r>
              <a:rPr lang="en-GB" sz="1600" dirty="0">
                <a:latin typeface="Calibri"/>
                <a:ea typeface="Calibri"/>
                <a:cs typeface="Calibri"/>
                <a:sym typeface="Calibri"/>
              </a:rPr>
              <a:t> </a:t>
            </a:r>
            <a:r>
              <a:rPr lang="en-GB" sz="1600" dirty="0" err="1">
                <a:latin typeface="Calibri"/>
                <a:ea typeface="Calibri"/>
                <a:cs typeface="Calibri"/>
                <a:sym typeface="Calibri"/>
              </a:rPr>
              <a:t>migliori</a:t>
            </a:r>
            <a:r>
              <a:rPr lang="en-GB" sz="1600" dirty="0">
                <a:latin typeface="Calibri"/>
                <a:ea typeface="Calibri"/>
                <a:cs typeface="Calibri"/>
                <a:sym typeface="Calibri"/>
              </a:rPr>
              <a:t> (</a:t>
            </a:r>
            <a:r>
              <a:rPr lang="en-GB" sz="1600" i="1" dirty="0">
                <a:latin typeface="Calibri"/>
                <a:ea typeface="Calibri"/>
                <a:cs typeface="Calibri"/>
                <a:sym typeface="Calibri"/>
              </a:rPr>
              <a:t>M</a:t>
            </a:r>
            <a:r>
              <a:rPr lang="en-GB" sz="1600" i="1" baseline="-25000" dirty="0">
                <a:latin typeface="Calibri"/>
                <a:ea typeface="Calibri"/>
                <a:cs typeface="Calibri"/>
                <a:sym typeface="Calibri"/>
              </a:rPr>
              <a:t>2</a:t>
            </a:r>
            <a:r>
              <a:rPr lang="en-GB" sz="1600" dirty="0">
                <a:latin typeface="Calibri"/>
                <a:ea typeface="Calibri"/>
                <a:cs typeface="Calibri"/>
                <a:sym typeface="Calibri"/>
              </a:rPr>
              <a:t>)</a:t>
            </a:r>
          </a:p>
          <a:p>
            <a:pPr marL="457200" lvl="0" indent="-342900">
              <a:buSzPts val="1800"/>
              <a:buFont typeface="Calibri"/>
              <a:buAutoNum type="arabicPeriod"/>
            </a:pPr>
            <a:r>
              <a:rPr lang="en-GB" sz="1600" dirty="0">
                <a:latin typeface="Calibri"/>
                <a:ea typeface="Calibri"/>
                <a:cs typeface="Calibri"/>
                <a:sym typeface="Calibri"/>
              </a:rPr>
              <a:t>Ora </a:t>
            </a:r>
            <a:r>
              <a:rPr lang="en-GB" sz="1600" dirty="0" err="1">
                <a:latin typeface="Calibri"/>
                <a:ea typeface="Calibri"/>
                <a:cs typeface="Calibri"/>
                <a:sym typeface="Calibri"/>
              </a:rPr>
              <a:t>provo</a:t>
            </a:r>
            <a:r>
              <a:rPr lang="en-GB" sz="1600" dirty="0">
                <a:latin typeface="Calibri"/>
                <a:ea typeface="Calibri"/>
                <a:cs typeface="Calibri"/>
                <a:sym typeface="Calibri"/>
              </a:rPr>
              <a:t> con </a:t>
            </a:r>
            <a:r>
              <a:rPr lang="en-GB" sz="1600" dirty="0" err="1">
                <a:latin typeface="Calibri"/>
                <a:ea typeface="Calibri"/>
                <a:cs typeface="Calibri"/>
                <a:sym typeface="Calibri"/>
              </a:rPr>
              <a:t>sottoinsiemi</a:t>
            </a:r>
            <a:r>
              <a:rPr lang="en-GB" sz="1600" dirty="0">
                <a:latin typeface="Calibri"/>
                <a:ea typeface="Calibri"/>
                <a:cs typeface="Calibri"/>
                <a:sym typeface="Calibri"/>
              </a:rPr>
              <a:t> di </a:t>
            </a:r>
            <a:r>
              <a:rPr lang="en-GB" sz="1600" dirty="0" err="1">
                <a:latin typeface="Calibri"/>
                <a:ea typeface="Calibri"/>
                <a:cs typeface="Calibri"/>
                <a:sym typeface="Calibri"/>
              </a:rPr>
              <a:t>cardinalità</a:t>
            </a:r>
            <a:r>
              <a:rPr lang="en-GB" sz="1600" dirty="0">
                <a:latin typeface="Calibri"/>
                <a:ea typeface="Calibri"/>
                <a:cs typeface="Calibri"/>
                <a:sym typeface="Calibri"/>
              </a:rPr>
              <a:t> 3, </a:t>
            </a:r>
            <a:r>
              <a:rPr lang="en-GB" sz="1600" dirty="0" err="1">
                <a:latin typeface="Calibri"/>
                <a:ea typeface="Calibri"/>
                <a:cs typeface="Calibri"/>
                <a:sym typeface="Calibri"/>
              </a:rPr>
              <a:t>cercando</a:t>
            </a:r>
            <a:r>
              <a:rPr lang="en-GB" sz="1600" dirty="0">
                <a:latin typeface="Calibri"/>
                <a:ea typeface="Calibri"/>
                <a:cs typeface="Calibri"/>
                <a:sym typeface="Calibri"/>
              </a:rPr>
              <a:t> “la </a:t>
            </a:r>
            <a:r>
              <a:rPr lang="en-GB" sz="1600" dirty="0" err="1">
                <a:latin typeface="Calibri"/>
                <a:ea typeface="Calibri"/>
                <a:cs typeface="Calibri"/>
                <a:sym typeface="Calibri"/>
              </a:rPr>
              <a:t>compagna</a:t>
            </a:r>
            <a:r>
              <a:rPr lang="en-GB" sz="1600" dirty="0">
                <a:latin typeface="Calibri"/>
                <a:ea typeface="Calibri"/>
                <a:cs typeface="Calibri"/>
                <a:sym typeface="Calibri"/>
              </a:rPr>
              <a:t>” di (</a:t>
            </a:r>
            <a:r>
              <a:rPr lang="en-GB" sz="1600" i="1" dirty="0">
                <a:latin typeface="Calibri"/>
                <a:ea typeface="Calibri"/>
                <a:cs typeface="Calibri"/>
                <a:sym typeface="Calibri"/>
              </a:rPr>
              <a:t>x</a:t>
            </a:r>
            <a:r>
              <a:rPr lang="en-GB" sz="1600" i="1" baseline="-25000" dirty="0">
                <a:latin typeface="Calibri"/>
                <a:ea typeface="Calibri"/>
                <a:cs typeface="Calibri"/>
                <a:sym typeface="Calibri"/>
              </a:rPr>
              <a:t>i</a:t>
            </a:r>
            <a:r>
              <a:rPr lang="en-GB" sz="1600" i="1" dirty="0">
                <a:latin typeface="Calibri"/>
                <a:ea typeface="Calibri"/>
                <a:cs typeface="Calibri"/>
                <a:sym typeface="Calibri"/>
              </a:rPr>
              <a:t>, </a:t>
            </a:r>
            <a:r>
              <a:rPr lang="en-GB" sz="1600" i="1" dirty="0" err="1">
                <a:latin typeface="Calibri"/>
                <a:ea typeface="Calibri"/>
                <a:cs typeface="Calibri"/>
                <a:sym typeface="Calibri"/>
              </a:rPr>
              <a:t>x</a:t>
            </a:r>
            <a:r>
              <a:rPr lang="en-GB" sz="1600" i="1" baseline="-25000" dirty="0" err="1">
                <a:latin typeface="Calibri"/>
                <a:ea typeface="Calibri"/>
                <a:cs typeface="Calibri"/>
                <a:sym typeface="Calibri"/>
              </a:rPr>
              <a:t>j</a:t>
            </a:r>
            <a:r>
              <a:rPr lang="en-GB" sz="1600" dirty="0">
                <a:latin typeface="Calibri"/>
                <a:ea typeface="Calibri"/>
                <a:cs typeface="Calibri"/>
                <a:sym typeface="Calibri"/>
              </a:rPr>
              <a:t>), </a:t>
            </a:r>
            <a:r>
              <a:rPr lang="en-GB" sz="1600" dirty="0" err="1">
                <a:latin typeface="Calibri"/>
                <a:ea typeface="Calibri"/>
                <a:cs typeface="Calibri"/>
                <a:sym typeface="Calibri"/>
              </a:rPr>
              <a:t>ovvero</a:t>
            </a:r>
            <a:r>
              <a:rPr lang="en-GB" sz="1600" dirty="0">
                <a:latin typeface="Calibri"/>
                <a:ea typeface="Calibri"/>
                <a:cs typeface="Calibri"/>
                <a:sym typeface="Calibri"/>
              </a:rPr>
              <a:t> </a:t>
            </a:r>
            <a:r>
              <a:rPr lang="en-GB" sz="1600" dirty="0" err="1">
                <a:latin typeface="Calibri"/>
                <a:ea typeface="Calibri"/>
                <a:cs typeface="Calibri"/>
                <a:sym typeface="Calibri"/>
              </a:rPr>
              <a:t>scegliendo</a:t>
            </a:r>
            <a:r>
              <a:rPr lang="en-GB" sz="1600" dirty="0">
                <a:latin typeface="Calibri"/>
                <a:ea typeface="Calibri"/>
                <a:cs typeface="Calibri"/>
                <a:sym typeface="Calibri"/>
              </a:rPr>
              <a:t> </a:t>
            </a:r>
            <a:r>
              <a:rPr lang="en-GB" sz="1600" dirty="0" err="1">
                <a:latin typeface="Calibri"/>
                <a:ea typeface="Calibri"/>
                <a:cs typeface="Calibri"/>
                <a:sym typeface="Calibri"/>
              </a:rPr>
              <a:t>una</a:t>
            </a:r>
            <a:r>
              <a:rPr lang="en-GB" sz="1600" dirty="0">
                <a:latin typeface="Calibri"/>
                <a:ea typeface="Calibri"/>
                <a:cs typeface="Calibri"/>
                <a:sym typeface="Calibri"/>
              </a:rPr>
              <a:t> terza feature </a:t>
            </a:r>
            <a:r>
              <a:rPr lang="en-GB" sz="1600" dirty="0" err="1">
                <a:latin typeface="Calibri"/>
                <a:ea typeface="Calibri"/>
                <a:cs typeface="Calibri"/>
                <a:sym typeface="Calibri"/>
              </a:rPr>
              <a:t>tra</a:t>
            </a:r>
            <a:r>
              <a:rPr lang="en-GB" sz="1600" dirty="0">
                <a:latin typeface="Calibri"/>
                <a:ea typeface="Calibri"/>
                <a:cs typeface="Calibri"/>
                <a:sym typeface="Calibri"/>
              </a:rPr>
              <a:t> le </a:t>
            </a:r>
            <a:r>
              <a:rPr lang="en-GB" sz="1600" i="1" dirty="0">
                <a:latin typeface="Calibri"/>
                <a:ea typeface="Calibri"/>
                <a:cs typeface="Calibri"/>
                <a:sym typeface="Calibri"/>
              </a:rPr>
              <a:t>d-2</a:t>
            </a:r>
            <a:r>
              <a:rPr lang="en-GB" sz="1600" dirty="0">
                <a:latin typeface="Calibri"/>
                <a:ea typeface="Calibri"/>
                <a:cs typeface="Calibri"/>
                <a:sym typeface="Calibri"/>
              </a:rPr>
              <a:t> </a:t>
            </a:r>
            <a:r>
              <a:rPr lang="en-GB" sz="1600" dirty="0" err="1">
                <a:latin typeface="Calibri"/>
                <a:ea typeface="Calibri"/>
                <a:cs typeface="Calibri"/>
                <a:sym typeface="Calibri"/>
              </a:rPr>
              <a:t>rimaste</a:t>
            </a:r>
            <a:r>
              <a:rPr lang="en-GB" sz="1600" dirty="0">
                <a:latin typeface="Calibri"/>
                <a:ea typeface="Calibri"/>
                <a:cs typeface="Calibri"/>
                <a:sym typeface="Calibri"/>
              </a:rPr>
              <a:t>. Sia </a:t>
            </a:r>
            <a:r>
              <a:rPr lang="en-GB" sz="1600" i="1" dirty="0" err="1">
                <a:latin typeface="Calibri"/>
                <a:ea typeface="Calibri"/>
                <a:cs typeface="Calibri"/>
                <a:sym typeface="Calibri"/>
              </a:rPr>
              <a:t>x</a:t>
            </a:r>
            <a:r>
              <a:rPr lang="en-GB" sz="1600" i="1" baseline="-25000" dirty="0" err="1">
                <a:latin typeface="Calibri"/>
                <a:ea typeface="Calibri"/>
                <a:cs typeface="Calibri"/>
                <a:sym typeface="Calibri"/>
              </a:rPr>
              <a:t>k</a:t>
            </a:r>
            <a:r>
              <a:rPr lang="en-GB" sz="1600" dirty="0">
                <a:latin typeface="Calibri"/>
                <a:ea typeface="Calibri"/>
                <a:cs typeface="Calibri"/>
                <a:sym typeface="Calibri"/>
              </a:rPr>
              <a:t> tale feature, </a:t>
            </a:r>
            <a:r>
              <a:rPr lang="en-GB" sz="1600" dirty="0" err="1">
                <a:latin typeface="Calibri"/>
                <a:ea typeface="Calibri"/>
                <a:cs typeface="Calibri"/>
                <a:sym typeface="Calibri"/>
              </a:rPr>
              <a:t>corrispondente</a:t>
            </a:r>
            <a:r>
              <a:rPr lang="en-GB" sz="1600" dirty="0">
                <a:latin typeface="Calibri"/>
                <a:ea typeface="Calibri"/>
                <a:cs typeface="Calibri"/>
                <a:sym typeface="Calibri"/>
              </a:rPr>
              <a:t> al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i="1" dirty="0">
                <a:latin typeface="Calibri"/>
                <a:ea typeface="Calibri"/>
                <a:cs typeface="Calibri"/>
                <a:sym typeface="Calibri"/>
              </a:rPr>
              <a:t>M</a:t>
            </a:r>
            <a:r>
              <a:rPr lang="en-GB" sz="1600" i="1" baseline="-25000" dirty="0">
                <a:latin typeface="Calibri"/>
                <a:ea typeface="Calibri"/>
                <a:cs typeface="Calibri"/>
                <a:sym typeface="Calibri"/>
              </a:rPr>
              <a:t>3</a:t>
            </a:r>
          </a:p>
          <a:p>
            <a:pPr marL="457200" lvl="0" indent="-342900">
              <a:buSzPts val="1800"/>
              <a:buFont typeface="Calibri"/>
              <a:buAutoNum type="arabicPeriod"/>
            </a:pPr>
            <a:r>
              <a:rPr lang="en-GB" sz="1600" dirty="0" err="1">
                <a:latin typeface="Calibri"/>
                <a:ea typeface="Calibri"/>
                <a:cs typeface="Calibri"/>
                <a:sym typeface="Calibri"/>
              </a:rPr>
              <a:t>Proseguo</a:t>
            </a:r>
            <a:r>
              <a:rPr lang="en-GB" sz="1600" dirty="0">
                <a:latin typeface="Calibri"/>
                <a:ea typeface="Calibri"/>
                <a:cs typeface="Calibri"/>
                <a:sym typeface="Calibri"/>
              </a:rPr>
              <a:t> </a:t>
            </a:r>
            <a:r>
              <a:rPr lang="en-GB" sz="1600" dirty="0" err="1">
                <a:latin typeface="Calibri"/>
                <a:ea typeface="Calibri"/>
                <a:cs typeface="Calibri"/>
                <a:sym typeface="Calibri"/>
              </a:rPr>
              <a:t>finchè</a:t>
            </a:r>
            <a:r>
              <a:rPr lang="en-GB" sz="1600" dirty="0">
                <a:latin typeface="Calibri"/>
                <a:ea typeface="Calibri"/>
                <a:cs typeface="Calibri"/>
                <a:sym typeface="Calibri"/>
              </a:rPr>
              <a:t> non è </a:t>
            </a:r>
            <a:r>
              <a:rPr lang="en-GB" sz="1600" dirty="0" err="1">
                <a:latin typeface="Calibri"/>
                <a:ea typeface="Calibri"/>
                <a:cs typeface="Calibri"/>
                <a:sym typeface="Calibri"/>
              </a:rPr>
              <a:t>rimasta</a:t>
            </a:r>
            <a:r>
              <a:rPr lang="en-GB" sz="1600" dirty="0">
                <a:latin typeface="Calibri"/>
                <a:ea typeface="Calibri"/>
                <a:cs typeface="Calibri"/>
                <a:sym typeface="Calibri"/>
              </a:rPr>
              <a:t> </a:t>
            </a:r>
            <a:r>
              <a:rPr lang="en-GB" sz="1600" dirty="0" err="1">
                <a:latin typeface="Calibri"/>
                <a:ea typeface="Calibri"/>
                <a:cs typeface="Calibri"/>
                <a:sym typeface="Calibri"/>
              </a:rPr>
              <a:t>nessuna</a:t>
            </a:r>
            <a:r>
              <a:rPr lang="en-GB" sz="1600" dirty="0">
                <a:latin typeface="Calibri"/>
                <a:ea typeface="Calibri"/>
                <a:cs typeface="Calibri"/>
                <a:sym typeface="Calibri"/>
              </a:rPr>
              <a:t> feature da </a:t>
            </a:r>
            <a:r>
              <a:rPr lang="en-GB" sz="1600" dirty="0" err="1">
                <a:latin typeface="Calibri"/>
                <a:ea typeface="Calibri"/>
                <a:cs typeface="Calibri"/>
                <a:sym typeface="Calibri"/>
              </a:rPr>
              <a:t>aggiungere</a:t>
            </a:r>
            <a:endParaRPr lang="en-GB" sz="1600" dirty="0">
              <a:latin typeface="Calibri"/>
              <a:ea typeface="Calibri"/>
              <a:cs typeface="Calibri"/>
              <a:sym typeface="Calibri"/>
            </a:endParaRPr>
          </a:p>
          <a:p>
            <a:pPr marL="457200" lvl="0" indent="-342900">
              <a:buSzPts val="1800"/>
              <a:buFont typeface="Calibri"/>
              <a:buAutoNum type="arabicPeriod"/>
            </a:pPr>
            <a:endParaRPr lang="en-GB" sz="16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endParaRPr lang="en-GB"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endParaRPr sz="1800" dirty="0">
              <a:latin typeface="Calibri"/>
              <a:ea typeface="Calibri"/>
              <a:cs typeface="Calibri"/>
              <a:sym typeface="Calibri"/>
            </a:endParaRPr>
          </a:p>
          <a:p>
            <a:pPr marL="45720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err="1">
                <a:solidFill>
                  <a:srgbClr val="D40000"/>
                </a:solidFill>
                <a:latin typeface="Calibri"/>
                <a:ea typeface="Calibri"/>
                <a:cs typeface="Calibri"/>
                <a:sym typeface="Calibri"/>
              </a:rPr>
              <a:t>Wrapper</a:t>
            </a:r>
            <a:r>
              <a:rPr lang="it-IT" sz="2400" b="1" dirty="0">
                <a:solidFill>
                  <a:srgbClr val="D40000"/>
                </a:solidFill>
                <a:latin typeface="Calibri"/>
                <a:ea typeface="Calibri"/>
                <a:cs typeface="Calibri"/>
                <a:sym typeface="Calibri"/>
              </a:rPr>
              <a:t> Methods: </a:t>
            </a:r>
            <a:r>
              <a:rPr lang="it-IT" sz="2400" b="1" dirty="0" err="1">
                <a:solidFill>
                  <a:srgbClr val="D40000"/>
                </a:solidFill>
                <a:latin typeface="Calibri"/>
                <a:ea typeface="Calibri"/>
                <a:cs typeface="Calibri"/>
                <a:sym typeface="Calibri"/>
              </a:rPr>
              <a:t>Forward</a:t>
            </a:r>
            <a:r>
              <a:rPr lang="it-IT" sz="2400" b="1" dirty="0">
                <a:solidFill>
                  <a:srgbClr val="D40000"/>
                </a:solidFill>
                <a:latin typeface="Calibri"/>
                <a:ea typeface="Calibri"/>
                <a:cs typeface="Calibri"/>
                <a:sym typeface="Calibri"/>
              </a:rPr>
              <a:t> </a:t>
            </a:r>
            <a:r>
              <a:rPr lang="it-IT" sz="2400" b="1" dirty="0" err="1">
                <a:solidFill>
                  <a:srgbClr val="D40000"/>
                </a:solidFill>
                <a:latin typeface="Calibri"/>
                <a:ea typeface="Calibri"/>
                <a:cs typeface="Calibri"/>
                <a:sym typeface="Calibri"/>
              </a:rPr>
              <a:t>Selection</a:t>
            </a:r>
            <a:endParaRPr lang="it-IT" sz="2400" b="1" dirty="0">
              <a:solidFill>
                <a:srgbClr val="D40000"/>
              </a:solidFill>
              <a:latin typeface="Calibri"/>
              <a:ea typeface="Calibri"/>
              <a:cs typeface="Calibri"/>
              <a:sym typeface="Calibri"/>
            </a:endParaRPr>
          </a:p>
        </p:txBody>
      </p:sp>
      <p:sp>
        <p:nvSpPr>
          <p:cNvPr id="137" name="Google Shape;137;p28"/>
          <p:cNvSpPr txBox="1"/>
          <p:nvPr/>
        </p:nvSpPr>
        <p:spPr>
          <a:xfrm>
            <a:off x="251519" y="693356"/>
            <a:ext cx="8550509" cy="4380656"/>
          </a:xfrm>
          <a:prstGeom prst="rect">
            <a:avLst/>
          </a:prstGeom>
          <a:noFill/>
          <a:ln>
            <a:noFill/>
          </a:ln>
        </p:spPr>
        <p:txBody>
          <a:bodyPr spcFirstLastPara="1" wrap="square" lIns="91425" tIns="91425" rIns="91425" bIns="91425" anchor="t" anchorCtr="0">
            <a:spAutoFit/>
          </a:bodyPr>
          <a:lstStyle/>
          <a:p>
            <a:pPr marL="457200" lvl="0" indent="-342900">
              <a:buSzPts val="1800"/>
              <a:buFont typeface="Calibri"/>
              <a:buAutoNum type="arabicPeriod"/>
            </a:pPr>
            <a:endParaRPr lang="en-GB" sz="1600" dirty="0">
              <a:latin typeface="Calibri"/>
              <a:ea typeface="Calibri"/>
              <a:cs typeface="Calibri"/>
              <a:sym typeface="Calibri"/>
            </a:endParaRPr>
          </a:p>
          <a:p>
            <a:pPr marL="114300" lvl="0">
              <a:buSzPts val="1800"/>
            </a:pPr>
            <a:r>
              <a:rPr lang="en-GB" sz="1600" dirty="0" err="1">
                <a:latin typeface="Calibri"/>
                <a:ea typeface="Calibri"/>
                <a:cs typeface="Calibri"/>
                <a:sym typeface="Calibri"/>
              </a:rPr>
              <a:t>Alla</a:t>
            </a:r>
            <a:r>
              <a:rPr lang="en-GB" sz="1600" dirty="0">
                <a:latin typeface="Calibri"/>
                <a:ea typeface="Calibri"/>
                <a:cs typeface="Calibri"/>
                <a:sym typeface="Calibri"/>
              </a:rPr>
              <a:t> fine di </a:t>
            </a:r>
            <a:r>
              <a:rPr lang="en-GB" sz="1600" dirty="0" err="1">
                <a:latin typeface="Calibri"/>
                <a:ea typeface="Calibri"/>
                <a:cs typeface="Calibri"/>
                <a:sym typeface="Calibri"/>
              </a:rPr>
              <a:t>questo</a:t>
            </a:r>
            <a:r>
              <a:rPr lang="en-GB" sz="1600" dirty="0">
                <a:latin typeface="Calibri"/>
                <a:ea typeface="Calibri"/>
                <a:cs typeface="Calibri"/>
                <a:sym typeface="Calibri"/>
              </a:rPr>
              <a:t> </a:t>
            </a:r>
            <a:r>
              <a:rPr lang="en-GB" sz="1600" dirty="0" err="1">
                <a:latin typeface="Calibri"/>
                <a:ea typeface="Calibri"/>
                <a:cs typeface="Calibri"/>
                <a:sym typeface="Calibri"/>
              </a:rPr>
              <a:t>ciclo</a:t>
            </a:r>
            <a:r>
              <a:rPr lang="en-GB" sz="1600" dirty="0">
                <a:latin typeface="Calibri"/>
                <a:ea typeface="Calibri"/>
                <a:cs typeface="Calibri"/>
                <a:sym typeface="Calibri"/>
              </a:rPr>
              <a:t>, mi </a:t>
            </a:r>
            <a:r>
              <a:rPr lang="en-GB" sz="1600" dirty="0" err="1">
                <a:latin typeface="Calibri"/>
                <a:ea typeface="Calibri"/>
                <a:cs typeface="Calibri"/>
                <a:sym typeface="Calibri"/>
              </a:rPr>
              <a:t>ritroverò</a:t>
            </a:r>
            <a:r>
              <a:rPr lang="en-GB" sz="1600" dirty="0">
                <a:latin typeface="Calibri"/>
                <a:ea typeface="Calibri"/>
                <a:cs typeface="Calibri"/>
                <a:sym typeface="Calibri"/>
              </a:rPr>
              <a:t> con </a:t>
            </a:r>
            <a:r>
              <a:rPr lang="en-GB" sz="1600" i="1" dirty="0">
                <a:latin typeface="Calibri"/>
                <a:ea typeface="Calibri"/>
                <a:cs typeface="Calibri"/>
                <a:sym typeface="Calibri"/>
              </a:rPr>
              <a:t>d</a:t>
            </a:r>
            <a:r>
              <a:rPr lang="en-GB" sz="1600" dirty="0">
                <a:latin typeface="Calibri"/>
                <a:ea typeface="Calibri"/>
                <a:cs typeface="Calibri"/>
                <a:sym typeface="Calibri"/>
              </a:rPr>
              <a:t> </a:t>
            </a:r>
            <a:r>
              <a:rPr lang="en-GB" sz="1600" dirty="0" err="1">
                <a:latin typeface="Calibri"/>
                <a:ea typeface="Calibri"/>
                <a:cs typeface="Calibri"/>
                <a:sym typeface="Calibri"/>
              </a:rPr>
              <a:t>modelli</a:t>
            </a:r>
            <a:r>
              <a:rPr lang="en-GB" sz="1600" dirty="0">
                <a:latin typeface="Calibri"/>
                <a:ea typeface="Calibri"/>
                <a:cs typeface="Calibri"/>
                <a:sym typeface="Calibri"/>
              </a:rPr>
              <a:t> </a:t>
            </a:r>
            <a:r>
              <a:rPr lang="en-GB" sz="1600" dirty="0" err="1">
                <a:latin typeface="Calibri"/>
                <a:ea typeface="Calibri"/>
                <a:cs typeface="Calibri"/>
                <a:sym typeface="Calibri"/>
              </a:rPr>
              <a:t>corrispondenti</a:t>
            </a:r>
            <a:r>
              <a:rPr lang="en-GB" sz="1600" dirty="0">
                <a:latin typeface="Calibri"/>
                <a:ea typeface="Calibri"/>
                <a:cs typeface="Calibri"/>
                <a:sym typeface="Calibri"/>
              </a:rPr>
              <a:t> a </a:t>
            </a:r>
            <a:r>
              <a:rPr lang="en-GB" sz="1600" i="1" dirty="0">
                <a:latin typeface="Calibri"/>
                <a:ea typeface="Calibri"/>
                <a:cs typeface="Calibri"/>
                <a:sym typeface="Calibri"/>
              </a:rPr>
              <a:t>d</a:t>
            </a:r>
            <a:r>
              <a:rPr lang="en-GB" sz="1600" dirty="0">
                <a:latin typeface="Calibri"/>
                <a:ea typeface="Calibri"/>
                <a:cs typeface="Calibri"/>
                <a:sym typeface="Calibri"/>
              </a:rPr>
              <a:t> </a:t>
            </a:r>
            <a:r>
              <a:rPr lang="en-GB" sz="1600" dirty="0" err="1">
                <a:latin typeface="Calibri"/>
                <a:ea typeface="Calibri"/>
                <a:cs typeface="Calibri"/>
                <a:sym typeface="Calibri"/>
              </a:rPr>
              <a:t>possibili</a:t>
            </a:r>
            <a:r>
              <a:rPr lang="en-GB" sz="1600" dirty="0">
                <a:latin typeface="Calibri"/>
                <a:ea typeface="Calibri"/>
                <a:cs typeface="Calibri"/>
                <a:sym typeface="Calibri"/>
              </a:rPr>
              <a:t> </a:t>
            </a:r>
            <a:r>
              <a:rPr lang="en-GB" sz="1600" dirty="0" err="1">
                <a:latin typeface="Calibri"/>
                <a:ea typeface="Calibri"/>
                <a:cs typeface="Calibri"/>
                <a:sym typeface="Calibri"/>
              </a:rPr>
              <a:t>sottoinsiemi</a:t>
            </a:r>
            <a:r>
              <a:rPr lang="en-GB" sz="1600" dirty="0">
                <a:latin typeface="Calibri"/>
                <a:ea typeface="Calibri"/>
                <a:cs typeface="Calibri"/>
                <a:sym typeface="Calibri"/>
              </a:rPr>
              <a:t> di feature:</a:t>
            </a:r>
          </a:p>
          <a:p>
            <a:pPr marL="400050" lvl="0" indent="-285750">
              <a:buSzPts val="1800"/>
              <a:buFont typeface="Arial" panose="020B0604020202020204" pitchFamily="34" charset="0"/>
              <a:buChar char="•"/>
            </a:pPr>
            <a:r>
              <a:rPr lang="en-GB" sz="1600" i="1" dirty="0">
                <a:latin typeface="Calibri"/>
                <a:ea typeface="Calibri"/>
                <a:cs typeface="Calibri"/>
                <a:sym typeface="Calibri"/>
              </a:rPr>
              <a:t>x</a:t>
            </a:r>
            <a:r>
              <a:rPr lang="en-GB" sz="1600" i="1" baseline="-25000" dirty="0">
                <a:latin typeface="Calibri"/>
                <a:ea typeface="Calibri"/>
                <a:cs typeface="Calibri"/>
                <a:sym typeface="Calibri"/>
              </a:rPr>
              <a:t>i</a:t>
            </a:r>
            <a:r>
              <a:rPr lang="en-GB" sz="1600" i="1" dirty="0">
                <a:latin typeface="Calibri"/>
                <a:ea typeface="Calibri"/>
                <a:cs typeface="Calibri"/>
                <a:sym typeface="Calibri"/>
              </a:rPr>
              <a:t>, </a:t>
            </a:r>
            <a:r>
              <a:rPr lang="en-GB" sz="1600" dirty="0" err="1">
                <a:latin typeface="Calibri"/>
                <a:ea typeface="Calibri"/>
                <a:cs typeface="Calibri"/>
                <a:sym typeface="Calibri"/>
              </a:rPr>
              <a:t>associata</a:t>
            </a:r>
            <a:r>
              <a:rPr lang="en-GB" sz="1600" dirty="0">
                <a:latin typeface="Calibri"/>
                <a:ea typeface="Calibri"/>
                <a:cs typeface="Calibri"/>
                <a:sym typeface="Calibri"/>
              </a:rPr>
              <a:t> al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i="1" dirty="0">
                <a:latin typeface="Calibri"/>
                <a:ea typeface="Calibri"/>
                <a:cs typeface="Calibri"/>
                <a:sym typeface="Calibri"/>
              </a:rPr>
              <a:t>M</a:t>
            </a:r>
            <a:r>
              <a:rPr lang="en-GB" sz="1600" i="1" baseline="-25000" dirty="0">
                <a:latin typeface="Calibri"/>
                <a:ea typeface="Calibri"/>
                <a:cs typeface="Calibri"/>
                <a:sym typeface="Calibri"/>
              </a:rPr>
              <a:t>1</a:t>
            </a:r>
          </a:p>
          <a:p>
            <a:pPr marL="400050" indent="-285750">
              <a:buSzPts val="1800"/>
              <a:buFont typeface="Arial" panose="020B0604020202020204" pitchFamily="34" charset="0"/>
              <a:buChar char="•"/>
            </a:pPr>
            <a:r>
              <a:rPr lang="en-GB" sz="1600" dirty="0">
                <a:latin typeface="Calibri"/>
                <a:ea typeface="Calibri"/>
                <a:cs typeface="Calibri"/>
                <a:sym typeface="Calibri"/>
              </a:rPr>
              <a:t>(</a:t>
            </a:r>
            <a:r>
              <a:rPr lang="en-GB" sz="1600" i="1" dirty="0">
                <a:latin typeface="Calibri"/>
                <a:ea typeface="Calibri"/>
                <a:cs typeface="Calibri"/>
                <a:sym typeface="Calibri"/>
              </a:rPr>
              <a:t>x</a:t>
            </a:r>
            <a:r>
              <a:rPr lang="en-GB" sz="1600" i="1" baseline="-25000" dirty="0">
                <a:latin typeface="Calibri"/>
                <a:ea typeface="Calibri"/>
                <a:cs typeface="Calibri"/>
                <a:sym typeface="Calibri"/>
              </a:rPr>
              <a:t>i</a:t>
            </a:r>
            <a:r>
              <a:rPr lang="en-GB" sz="1600" i="1" dirty="0">
                <a:latin typeface="Calibri"/>
                <a:ea typeface="Calibri"/>
                <a:cs typeface="Calibri"/>
                <a:sym typeface="Calibri"/>
              </a:rPr>
              <a:t>, </a:t>
            </a:r>
            <a:r>
              <a:rPr lang="en-GB" sz="1600" i="1" dirty="0" err="1">
                <a:latin typeface="Calibri"/>
                <a:ea typeface="Calibri"/>
                <a:cs typeface="Calibri"/>
                <a:sym typeface="Calibri"/>
              </a:rPr>
              <a:t>x</a:t>
            </a:r>
            <a:r>
              <a:rPr lang="en-GB" sz="1600" i="1" baseline="-25000" dirty="0" err="1">
                <a:latin typeface="Calibri"/>
                <a:ea typeface="Calibri"/>
                <a:cs typeface="Calibri"/>
                <a:sym typeface="Calibri"/>
              </a:rPr>
              <a:t>j</a:t>
            </a:r>
            <a:r>
              <a:rPr lang="en-GB" sz="1600" dirty="0">
                <a:latin typeface="Calibri"/>
                <a:ea typeface="Calibri"/>
                <a:cs typeface="Calibri"/>
                <a:sym typeface="Calibri"/>
              </a:rPr>
              <a:t>) associate al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i="1" dirty="0">
                <a:latin typeface="Calibri"/>
                <a:ea typeface="Calibri"/>
                <a:cs typeface="Calibri"/>
                <a:sym typeface="Calibri"/>
              </a:rPr>
              <a:t>M</a:t>
            </a:r>
            <a:r>
              <a:rPr lang="en-GB" sz="1600" i="1" baseline="-25000" dirty="0">
                <a:latin typeface="Calibri"/>
                <a:ea typeface="Calibri"/>
                <a:cs typeface="Calibri"/>
                <a:sym typeface="Calibri"/>
              </a:rPr>
              <a:t>2</a:t>
            </a:r>
            <a:endParaRPr lang="en-GB" sz="1600" dirty="0">
              <a:latin typeface="Calibri"/>
              <a:ea typeface="Calibri"/>
              <a:cs typeface="Calibri"/>
              <a:sym typeface="Calibri"/>
            </a:endParaRPr>
          </a:p>
          <a:p>
            <a:pPr marL="400050" indent="-285750">
              <a:buSzPts val="1800"/>
              <a:buFont typeface="Arial" panose="020B0604020202020204" pitchFamily="34" charset="0"/>
              <a:buChar char="•"/>
            </a:pPr>
            <a:r>
              <a:rPr lang="en-GB" sz="1600" dirty="0">
                <a:latin typeface="Calibri"/>
                <a:ea typeface="Calibri"/>
                <a:cs typeface="Calibri"/>
                <a:sym typeface="Calibri"/>
              </a:rPr>
              <a:t>(</a:t>
            </a:r>
            <a:r>
              <a:rPr lang="en-GB" sz="1600" i="1" dirty="0">
                <a:latin typeface="Calibri"/>
                <a:ea typeface="Calibri"/>
                <a:cs typeface="Calibri"/>
                <a:sym typeface="Calibri"/>
              </a:rPr>
              <a:t>x</a:t>
            </a:r>
            <a:r>
              <a:rPr lang="en-GB" sz="1600" i="1" baseline="-25000" dirty="0">
                <a:latin typeface="Calibri"/>
                <a:ea typeface="Calibri"/>
                <a:cs typeface="Calibri"/>
                <a:sym typeface="Calibri"/>
              </a:rPr>
              <a:t>i</a:t>
            </a:r>
            <a:r>
              <a:rPr lang="en-GB" sz="1600" i="1" dirty="0">
                <a:latin typeface="Calibri"/>
                <a:ea typeface="Calibri"/>
                <a:cs typeface="Calibri"/>
                <a:sym typeface="Calibri"/>
              </a:rPr>
              <a:t>, </a:t>
            </a:r>
            <a:r>
              <a:rPr lang="en-GB" sz="1600" i="1" dirty="0" err="1">
                <a:latin typeface="Calibri"/>
                <a:ea typeface="Calibri"/>
                <a:cs typeface="Calibri"/>
                <a:sym typeface="Calibri"/>
              </a:rPr>
              <a:t>x</a:t>
            </a:r>
            <a:r>
              <a:rPr lang="en-GB" sz="1600" i="1" baseline="-25000" dirty="0" err="1">
                <a:latin typeface="Calibri"/>
                <a:ea typeface="Calibri"/>
                <a:cs typeface="Calibri"/>
                <a:sym typeface="Calibri"/>
              </a:rPr>
              <a:t>j</a:t>
            </a:r>
            <a:r>
              <a:rPr lang="en-GB" sz="1600" i="1" dirty="0">
                <a:latin typeface="Calibri"/>
                <a:ea typeface="Calibri"/>
                <a:cs typeface="Calibri"/>
                <a:sym typeface="Calibri"/>
              </a:rPr>
              <a:t>, </a:t>
            </a:r>
            <a:r>
              <a:rPr lang="en-GB" sz="1600" i="1" dirty="0" err="1">
                <a:latin typeface="Calibri"/>
                <a:ea typeface="Calibri"/>
                <a:cs typeface="Calibri"/>
                <a:sym typeface="Calibri"/>
              </a:rPr>
              <a:t>x</a:t>
            </a:r>
            <a:r>
              <a:rPr lang="en-GB" sz="1600" i="1" baseline="-25000" dirty="0" err="1">
                <a:latin typeface="Calibri"/>
                <a:ea typeface="Calibri"/>
                <a:cs typeface="Calibri"/>
                <a:sym typeface="Calibri"/>
              </a:rPr>
              <a:t>k</a:t>
            </a:r>
            <a:r>
              <a:rPr lang="en-GB" sz="1600" dirty="0">
                <a:latin typeface="Calibri"/>
                <a:ea typeface="Calibri"/>
                <a:cs typeface="Calibri"/>
                <a:sym typeface="Calibri"/>
              </a:rPr>
              <a:t>) associate al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i="1" dirty="0">
                <a:latin typeface="Calibri"/>
                <a:ea typeface="Calibri"/>
                <a:cs typeface="Calibri"/>
                <a:sym typeface="Calibri"/>
              </a:rPr>
              <a:t>M</a:t>
            </a:r>
            <a:r>
              <a:rPr lang="en-GB" sz="1600" i="1" baseline="-25000" dirty="0">
                <a:latin typeface="Calibri"/>
                <a:ea typeface="Calibri"/>
                <a:cs typeface="Calibri"/>
                <a:sym typeface="Calibri"/>
              </a:rPr>
              <a:t>3</a:t>
            </a:r>
            <a:endParaRPr lang="en-GB" sz="1600" dirty="0">
              <a:latin typeface="Calibri"/>
              <a:ea typeface="Calibri"/>
              <a:cs typeface="Calibri"/>
              <a:sym typeface="Calibri"/>
            </a:endParaRPr>
          </a:p>
          <a:p>
            <a:pPr marL="400050" indent="-285750">
              <a:buSzPts val="1800"/>
              <a:buFont typeface="Arial" panose="020B0604020202020204" pitchFamily="34" charset="0"/>
              <a:buChar char="•"/>
            </a:pPr>
            <a:r>
              <a:rPr lang="en-GB" sz="1600" dirty="0">
                <a:latin typeface="Calibri"/>
                <a:ea typeface="Calibri"/>
                <a:cs typeface="Calibri"/>
                <a:sym typeface="Calibri"/>
              </a:rPr>
              <a:t>…</a:t>
            </a:r>
          </a:p>
          <a:p>
            <a:pPr marL="400050" indent="-285750">
              <a:buSzPts val="1800"/>
              <a:buFont typeface="Arial" panose="020B0604020202020204" pitchFamily="34" charset="0"/>
              <a:buChar char="•"/>
            </a:pPr>
            <a:endParaRPr lang="en-GB" sz="1600" dirty="0">
              <a:latin typeface="Calibri"/>
              <a:ea typeface="Calibri"/>
              <a:cs typeface="Calibri"/>
              <a:sym typeface="Calibri"/>
            </a:endParaRPr>
          </a:p>
          <a:p>
            <a:pPr marL="114300">
              <a:buSzPts val="1800"/>
            </a:pPr>
            <a:r>
              <a:rPr lang="en-GB" sz="1600" dirty="0" err="1">
                <a:latin typeface="Calibri"/>
                <a:ea typeface="Calibri"/>
                <a:cs typeface="Calibri"/>
                <a:sym typeface="Calibri"/>
              </a:rPr>
              <a:t>L’ultimo</a:t>
            </a:r>
            <a:r>
              <a:rPr lang="en-GB" sz="1600" dirty="0">
                <a:latin typeface="Calibri"/>
                <a:ea typeface="Calibri"/>
                <a:cs typeface="Calibri"/>
                <a:sym typeface="Calibri"/>
              </a:rPr>
              <a:t> </a:t>
            </a:r>
            <a:r>
              <a:rPr lang="en-GB" sz="1600" dirty="0" err="1">
                <a:latin typeface="Calibri"/>
                <a:ea typeface="Calibri"/>
                <a:cs typeface="Calibri"/>
                <a:sym typeface="Calibri"/>
              </a:rPr>
              <a:t>passo</a:t>
            </a:r>
            <a:r>
              <a:rPr lang="en-GB" sz="1600" dirty="0">
                <a:latin typeface="Calibri"/>
                <a:ea typeface="Calibri"/>
                <a:cs typeface="Calibri"/>
                <a:sym typeface="Calibri"/>
              </a:rPr>
              <a:t> è </a:t>
            </a:r>
            <a:r>
              <a:rPr lang="en-GB" sz="1600" dirty="0" err="1">
                <a:latin typeface="Calibri"/>
                <a:ea typeface="Calibri"/>
                <a:cs typeface="Calibri"/>
                <a:sym typeface="Calibri"/>
              </a:rPr>
              <a:t>scegliere</a:t>
            </a:r>
            <a:r>
              <a:rPr lang="en-GB" sz="1600" dirty="0">
                <a:latin typeface="Calibri"/>
                <a:ea typeface="Calibri"/>
                <a:cs typeface="Calibri"/>
                <a:sym typeface="Calibri"/>
              </a:rPr>
              <a:t> il </a:t>
            </a:r>
            <a:r>
              <a:rPr lang="en-GB" sz="1600" dirty="0" err="1">
                <a:latin typeface="Calibri"/>
                <a:ea typeface="Calibri"/>
                <a:cs typeface="Calibri"/>
                <a:sym typeface="Calibri"/>
              </a:rPr>
              <a:t>modello</a:t>
            </a:r>
            <a:r>
              <a:rPr lang="en-GB" sz="1600" dirty="0">
                <a:latin typeface="Calibri"/>
                <a:ea typeface="Calibri"/>
                <a:cs typeface="Calibri"/>
                <a:sym typeface="Calibri"/>
              </a:rPr>
              <a:t> </a:t>
            </a:r>
            <a:r>
              <a:rPr lang="en-GB" sz="1600" dirty="0" err="1">
                <a:latin typeface="Calibri"/>
                <a:ea typeface="Calibri"/>
                <a:cs typeface="Calibri"/>
                <a:sym typeface="Calibri"/>
              </a:rPr>
              <a:t>tra</a:t>
            </a:r>
            <a:r>
              <a:rPr lang="en-GB" sz="1600" dirty="0">
                <a:latin typeface="Calibri"/>
                <a:ea typeface="Calibri"/>
                <a:cs typeface="Calibri"/>
                <a:sym typeface="Calibri"/>
              </a:rPr>
              <a:t> </a:t>
            </a:r>
            <a:r>
              <a:rPr lang="en-GB" sz="1600" i="1" dirty="0">
                <a:latin typeface="Calibri"/>
                <a:ea typeface="Calibri"/>
                <a:cs typeface="Calibri"/>
                <a:sym typeface="Calibri"/>
              </a:rPr>
              <a:t>M</a:t>
            </a:r>
            <a:r>
              <a:rPr lang="en-GB" sz="1600" i="1" baseline="-25000" dirty="0">
                <a:latin typeface="Calibri"/>
                <a:ea typeface="Calibri"/>
                <a:cs typeface="Calibri"/>
                <a:sym typeface="Calibri"/>
              </a:rPr>
              <a:t>1</a:t>
            </a:r>
            <a:r>
              <a:rPr lang="en-GB" sz="1600" i="1" dirty="0">
                <a:latin typeface="Calibri"/>
                <a:ea typeface="Calibri"/>
                <a:cs typeface="Calibri"/>
                <a:sym typeface="Calibri"/>
              </a:rPr>
              <a:t>, …, M</a:t>
            </a:r>
            <a:r>
              <a:rPr lang="en-GB" sz="1600" i="1" baseline="-25000" dirty="0">
                <a:latin typeface="Calibri"/>
                <a:ea typeface="Calibri"/>
                <a:cs typeface="Calibri"/>
                <a:sym typeface="Calibri"/>
              </a:rPr>
              <a:t>d</a:t>
            </a:r>
            <a:r>
              <a:rPr lang="en-GB" sz="1600" i="1" dirty="0">
                <a:latin typeface="Calibri"/>
                <a:ea typeface="Calibri"/>
                <a:cs typeface="Calibri"/>
                <a:sym typeface="Calibri"/>
              </a:rPr>
              <a:t> </a:t>
            </a:r>
            <a:r>
              <a:rPr lang="en-GB" sz="1600" dirty="0" err="1">
                <a:latin typeface="Calibri"/>
                <a:ea typeface="Calibri"/>
                <a:cs typeface="Calibri"/>
                <a:sym typeface="Calibri"/>
              </a:rPr>
              <a:t>che</a:t>
            </a:r>
            <a:r>
              <a:rPr lang="en-GB" sz="1600" dirty="0">
                <a:latin typeface="Calibri"/>
                <a:ea typeface="Calibri"/>
                <a:cs typeface="Calibri"/>
                <a:sym typeface="Calibri"/>
              </a:rPr>
              <a:t> ha </a:t>
            </a:r>
            <a:r>
              <a:rPr lang="en-GB" sz="1600" dirty="0" err="1">
                <a:latin typeface="Calibri"/>
                <a:ea typeface="Calibri"/>
                <a:cs typeface="Calibri"/>
                <a:sym typeface="Calibri"/>
              </a:rPr>
              <a:t>ottenuto</a:t>
            </a:r>
            <a:r>
              <a:rPr lang="en-GB" sz="1600" dirty="0">
                <a:latin typeface="Calibri"/>
                <a:ea typeface="Calibri"/>
                <a:cs typeface="Calibri"/>
                <a:sym typeface="Calibri"/>
              </a:rPr>
              <a:t> la </a:t>
            </a:r>
            <a:r>
              <a:rPr lang="en-GB" sz="1600" dirty="0" err="1">
                <a:latin typeface="Calibri"/>
                <a:ea typeface="Calibri"/>
                <a:cs typeface="Calibri"/>
                <a:sym typeface="Calibri"/>
              </a:rPr>
              <a:t>prestazione</a:t>
            </a:r>
            <a:r>
              <a:rPr lang="en-GB" sz="1600" dirty="0">
                <a:latin typeface="Calibri"/>
                <a:ea typeface="Calibri"/>
                <a:cs typeface="Calibri"/>
                <a:sym typeface="Calibri"/>
              </a:rPr>
              <a:t> </a:t>
            </a:r>
            <a:r>
              <a:rPr lang="en-GB" sz="1600" dirty="0" err="1">
                <a:latin typeface="Calibri"/>
                <a:ea typeface="Calibri"/>
                <a:cs typeface="Calibri"/>
                <a:sym typeface="Calibri"/>
              </a:rPr>
              <a:t>migliore</a:t>
            </a:r>
            <a:r>
              <a:rPr lang="en-GB" sz="1600" dirty="0">
                <a:latin typeface="Calibri"/>
                <a:ea typeface="Calibri"/>
                <a:cs typeface="Calibri"/>
                <a:sym typeface="Calibri"/>
              </a:rPr>
              <a:t> </a:t>
            </a:r>
            <a:r>
              <a:rPr lang="en-GB" sz="1600" dirty="0" err="1">
                <a:latin typeface="Calibri"/>
                <a:ea typeface="Calibri"/>
                <a:cs typeface="Calibri"/>
                <a:sym typeface="Calibri"/>
              </a:rPr>
              <a:t>Supponiamo</a:t>
            </a:r>
            <a:r>
              <a:rPr lang="en-GB" sz="1600" dirty="0">
                <a:latin typeface="Calibri"/>
                <a:ea typeface="Calibri"/>
                <a:cs typeface="Calibri"/>
                <a:sym typeface="Calibri"/>
              </a:rPr>
              <a:t> </a:t>
            </a:r>
            <a:r>
              <a:rPr lang="en-GB" sz="1600" dirty="0" err="1">
                <a:latin typeface="Calibri"/>
                <a:ea typeface="Calibri"/>
                <a:cs typeface="Calibri"/>
                <a:sym typeface="Calibri"/>
              </a:rPr>
              <a:t>che</a:t>
            </a:r>
            <a:r>
              <a:rPr lang="en-GB" sz="1600" dirty="0">
                <a:latin typeface="Calibri"/>
                <a:ea typeface="Calibri"/>
                <a:cs typeface="Calibri"/>
                <a:sym typeface="Calibri"/>
              </a:rPr>
              <a:t> </a:t>
            </a:r>
            <a:r>
              <a:rPr lang="en-GB" sz="1600" dirty="0" err="1">
                <a:latin typeface="Calibri"/>
                <a:ea typeface="Calibri"/>
                <a:cs typeface="Calibri"/>
                <a:sym typeface="Calibri"/>
              </a:rPr>
              <a:t>scelga</a:t>
            </a:r>
            <a:r>
              <a:rPr lang="en-GB" sz="1600" dirty="0">
                <a:latin typeface="Calibri"/>
                <a:ea typeface="Calibri"/>
                <a:cs typeface="Calibri"/>
                <a:sym typeface="Calibri"/>
              </a:rPr>
              <a:t> </a:t>
            </a:r>
            <a:r>
              <a:rPr lang="en-GB" sz="1600" i="1" dirty="0" err="1">
                <a:latin typeface="Calibri"/>
                <a:ea typeface="Calibri"/>
                <a:cs typeface="Calibri"/>
                <a:sym typeface="Calibri"/>
              </a:rPr>
              <a:t>M</a:t>
            </a:r>
            <a:r>
              <a:rPr lang="en-GB" sz="1600" i="1" baseline="-25000" dirty="0" err="1">
                <a:latin typeface="Calibri"/>
                <a:ea typeface="Calibri"/>
                <a:cs typeface="Calibri"/>
                <a:sym typeface="Calibri"/>
              </a:rPr>
              <a:t>p</a:t>
            </a:r>
            <a:r>
              <a:rPr lang="en-GB" sz="1600" dirty="0">
                <a:latin typeface="Calibri"/>
                <a:ea typeface="Calibri"/>
                <a:cs typeface="Calibri"/>
                <a:sym typeface="Calibri"/>
              </a:rPr>
              <a:t>. Il </a:t>
            </a:r>
            <a:r>
              <a:rPr lang="en-GB" sz="1600" dirty="0" err="1">
                <a:latin typeface="Calibri"/>
                <a:ea typeface="Calibri"/>
                <a:cs typeface="Calibri"/>
                <a:sym typeface="Calibri"/>
              </a:rPr>
              <a:t>sottoinsieme</a:t>
            </a:r>
            <a:r>
              <a:rPr lang="en-GB" sz="1600" dirty="0">
                <a:latin typeface="Calibri"/>
                <a:ea typeface="Calibri"/>
                <a:cs typeface="Calibri"/>
                <a:sym typeface="Calibri"/>
              </a:rPr>
              <a:t> di feature </a:t>
            </a:r>
            <a:r>
              <a:rPr lang="en-GB" sz="1600" dirty="0" err="1">
                <a:latin typeface="Calibri"/>
                <a:ea typeface="Calibri"/>
                <a:cs typeface="Calibri"/>
                <a:sym typeface="Calibri"/>
              </a:rPr>
              <a:t>associato</a:t>
            </a:r>
            <a:r>
              <a:rPr lang="en-GB" sz="1600" dirty="0">
                <a:latin typeface="Calibri"/>
                <a:ea typeface="Calibri"/>
                <a:cs typeface="Calibri"/>
                <a:sym typeface="Calibri"/>
              </a:rPr>
              <a:t> ad </a:t>
            </a:r>
            <a:r>
              <a:rPr lang="en-GB" sz="1600" i="1" dirty="0" err="1">
                <a:latin typeface="Calibri"/>
                <a:ea typeface="Calibri"/>
                <a:cs typeface="Calibri"/>
                <a:sym typeface="Calibri"/>
              </a:rPr>
              <a:t>M</a:t>
            </a:r>
            <a:r>
              <a:rPr lang="en-GB" sz="1600" i="1" baseline="-25000" dirty="0" err="1">
                <a:latin typeface="Calibri"/>
                <a:ea typeface="Calibri"/>
                <a:cs typeface="Calibri"/>
                <a:sym typeface="Calibri"/>
              </a:rPr>
              <a:t>p</a:t>
            </a:r>
            <a:r>
              <a:rPr lang="en-GB" sz="1600" dirty="0">
                <a:latin typeface="Calibri"/>
                <a:ea typeface="Calibri"/>
                <a:cs typeface="Calibri"/>
                <a:sym typeface="Calibri"/>
              </a:rPr>
              <a:t> è il </a:t>
            </a:r>
            <a:r>
              <a:rPr lang="en-GB" sz="1600" dirty="0" err="1">
                <a:latin typeface="Calibri"/>
                <a:ea typeface="Calibri"/>
                <a:cs typeface="Calibri"/>
                <a:sym typeface="Calibri"/>
              </a:rPr>
              <a:t>sottoinsieme</a:t>
            </a:r>
            <a:r>
              <a:rPr lang="en-GB" sz="1600" dirty="0">
                <a:latin typeface="Calibri"/>
                <a:ea typeface="Calibri"/>
                <a:cs typeface="Calibri"/>
                <a:sym typeface="Calibri"/>
              </a:rPr>
              <a:t> “</a:t>
            </a:r>
            <a:r>
              <a:rPr lang="en-GB" sz="1600" dirty="0" err="1">
                <a:latin typeface="Calibri"/>
                <a:ea typeface="Calibri"/>
                <a:cs typeface="Calibri"/>
                <a:sym typeface="Calibri"/>
              </a:rPr>
              <a:t>migliore</a:t>
            </a:r>
            <a:r>
              <a:rPr lang="en-GB" sz="1600" dirty="0">
                <a:latin typeface="Calibri"/>
                <a:ea typeface="Calibri"/>
                <a:cs typeface="Calibri"/>
                <a:sym typeface="Calibri"/>
              </a:rPr>
              <a:t>” </a:t>
            </a:r>
            <a:r>
              <a:rPr lang="en-GB" sz="1600" i="1" dirty="0">
                <a:latin typeface="Calibri"/>
                <a:ea typeface="Calibri"/>
                <a:cs typeface="Calibri"/>
                <a:sym typeface="Calibri"/>
              </a:rPr>
              <a:t>rispetto </a:t>
            </a:r>
            <a:r>
              <a:rPr lang="en-GB" sz="1600" i="1" dirty="0" err="1">
                <a:latin typeface="Calibri"/>
                <a:ea typeface="Calibri"/>
                <a:cs typeface="Calibri"/>
                <a:sym typeface="Calibri"/>
              </a:rPr>
              <a:t>alla</a:t>
            </a:r>
            <a:r>
              <a:rPr lang="en-GB" sz="1600" i="1" dirty="0">
                <a:latin typeface="Calibri"/>
                <a:ea typeface="Calibri"/>
                <a:cs typeface="Calibri"/>
                <a:sym typeface="Calibri"/>
              </a:rPr>
              <a:t> </a:t>
            </a:r>
            <a:r>
              <a:rPr lang="en-GB" sz="1600" i="1" dirty="0" err="1">
                <a:latin typeface="Calibri"/>
                <a:ea typeface="Calibri"/>
                <a:cs typeface="Calibri"/>
                <a:sym typeface="Calibri"/>
              </a:rPr>
              <a:t>classe</a:t>
            </a:r>
            <a:r>
              <a:rPr lang="en-GB" sz="1600" i="1" dirty="0">
                <a:latin typeface="Calibri"/>
                <a:ea typeface="Calibri"/>
                <a:cs typeface="Calibri"/>
                <a:sym typeface="Calibri"/>
              </a:rPr>
              <a:t> di </a:t>
            </a:r>
            <a:r>
              <a:rPr lang="en-GB" sz="1600" i="1" dirty="0" err="1">
                <a:latin typeface="Calibri"/>
                <a:ea typeface="Calibri"/>
                <a:cs typeface="Calibri"/>
                <a:sym typeface="Calibri"/>
              </a:rPr>
              <a:t>modelli</a:t>
            </a:r>
            <a:r>
              <a:rPr lang="en-GB" sz="1600" i="1" dirty="0">
                <a:latin typeface="Calibri"/>
                <a:ea typeface="Calibri"/>
                <a:cs typeface="Calibri"/>
                <a:sym typeface="Calibri"/>
              </a:rPr>
              <a:t> </a:t>
            </a:r>
            <a:r>
              <a:rPr lang="en-GB" sz="1600" i="1" dirty="0" err="1">
                <a:latin typeface="Calibri"/>
                <a:ea typeface="Calibri"/>
                <a:cs typeface="Calibri"/>
                <a:sym typeface="Calibri"/>
              </a:rPr>
              <a:t>che</a:t>
            </a:r>
            <a:r>
              <a:rPr lang="en-GB" sz="1600" i="1" dirty="0">
                <a:latin typeface="Calibri"/>
                <a:ea typeface="Calibri"/>
                <a:cs typeface="Calibri"/>
                <a:sym typeface="Calibri"/>
              </a:rPr>
              <a:t> </a:t>
            </a:r>
            <a:r>
              <a:rPr lang="en-GB" sz="1600" i="1" dirty="0" err="1">
                <a:latin typeface="Calibri"/>
                <a:ea typeface="Calibri"/>
                <a:cs typeface="Calibri"/>
                <a:sym typeface="Calibri"/>
              </a:rPr>
              <a:t>ho</a:t>
            </a:r>
            <a:r>
              <a:rPr lang="en-GB" sz="1600" i="1" dirty="0">
                <a:latin typeface="Calibri"/>
                <a:ea typeface="Calibri"/>
                <a:cs typeface="Calibri"/>
                <a:sym typeface="Calibri"/>
              </a:rPr>
              <a:t> </a:t>
            </a:r>
            <a:r>
              <a:rPr lang="en-GB" sz="1600" i="1" dirty="0" err="1">
                <a:latin typeface="Calibri"/>
                <a:ea typeface="Calibri"/>
                <a:cs typeface="Calibri"/>
                <a:sym typeface="Calibri"/>
              </a:rPr>
              <a:t>usato</a:t>
            </a:r>
            <a:endParaRPr lang="en-GB" sz="1600" i="1" dirty="0">
              <a:latin typeface="Calibri"/>
              <a:ea typeface="Calibri"/>
              <a:cs typeface="Calibri"/>
              <a:sym typeface="Calibri"/>
            </a:endParaRPr>
          </a:p>
          <a:p>
            <a:pPr marL="400050" lvl="0" indent="-285750">
              <a:buSzPts val="1800"/>
              <a:buFont typeface="Arial" panose="020B0604020202020204" pitchFamily="34" charset="0"/>
              <a:buChar char="•"/>
            </a:pPr>
            <a:endParaRPr lang="en-GB" sz="1600" i="1" baseline="-25000" dirty="0">
              <a:latin typeface="Calibri"/>
              <a:ea typeface="Calibri"/>
              <a:cs typeface="Calibri"/>
              <a:sym typeface="Calibri"/>
            </a:endParaRPr>
          </a:p>
          <a:p>
            <a:pPr marL="400050" lvl="0" indent="-285750">
              <a:buSzPts val="1800"/>
              <a:buFont typeface="Arial" panose="020B0604020202020204" pitchFamily="34" charset="0"/>
              <a:buChar char="•"/>
            </a:pPr>
            <a:endParaRPr lang="en-GB" sz="1600" dirty="0">
              <a:latin typeface="Calibri"/>
              <a:ea typeface="Calibri"/>
              <a:cs typeface="Calibri"/>
              <a:sym typeface="Calibri"/>
            </a:endParaRPr>
          </a:p>
          <a:p>
            <a:pPr marL="400050" lvl="0" indent="-285750">
              <a:buSzPts val="1800"/>
              <a:buFont typeface="Arial" panose="020B0604020202020204" pitchFamily="34" charset="0"/>
              <a:buChar char="•"/>
            </a:pPr>
            <a:endParaRPr lang="en-GB" sz="16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endParaRPr lang="en-GB"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endParaRPr sz="1800" dirty="0">
              <a:latin typeface="Calibri"/>
              <a:ea typeface="Calibri"/>
              <a:cs typeface="Calibri"/>
              <a:sym typeface="Calibri"/>
            </a:endParaRPr>
          </a:p>
          <a:p>
            <a:pPr marL="457200" lvl="0" indent="0" algn="l" rtl="0">
              <a:spcBef>
                <a:spcPts val="0"/>
              </a:spcBef>
              <a:spcAft>
                <a:spcPts val="0"/>
              </a:spcAft>
              <a:buNone/>
            </a:pPr>
            <a:endParaRPr sz="1800" dirty="0">
              <a:latin typeface="Calibri"/>
              <a:ea typeface="Calibri"/>
              <a:cs typeface="Calibri"/>
              <a:sym typeface="Calibri"/>
            </a:endParaRPr>
          </a:p>
        </p:txBody>
      </p:sp>
    </p:spTree>
    <p:extLst>
      <p:ext uri="{BB962C8B-B14F-4D97-AF65-F5344CB8AC3E}">
        <p14:creationId xmlns:p14="http://schemas.microsoft.com/office/powerpoint/2010/main" val="188601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7"/>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GB" sz="2400" b="1" dirty="0" err="1">
                <a:solidFill>
                  <a:srgbClr val="D40000"/>
                </a:solidFill>
                <a:latin typeface="Calibri"/>
                <a:ea typeface="Calibri"/>
                <a:cs typeface="Calibri"/>
                <a:sym typeface="Calibri"/>
              </a:rPr>
              <a:t>Relazione</a:t>
            </a:r>
            <a:r>
              <a:rPr lang="en-GB" sz="2400" b="1" dirty="0">
                <a:solidFill>
                  <a:srgbClr val="D40000"/>
                </a:solidFill>
                <a:latin typeface="Calibri"/>
                <a:ea typeface="Calibri"/>
                <a:cs typeface="Calibri"/>
                <a:sym typeface="Calibri"/>
              </a:rPr>
              <a:t> </a:t>
            </a:r>
            <a:r>
              <a:rPr lang="en-GB" sz="2400" b="1" dirty="0" err="1">
                <a:solidFill>
                  <a:srgbClr val="D40000"/>
                </a:solidFill>
                <a:latin typeface="Calibri"/>
                <a:ea typeface="Calibri"/>
                <a:cs typeface="Calibri"/>
                <a:sym typeface="Calibri"/>
              </a:rPr>
              <a:t>tra</a:t>
            </a:r>
            <a:r>
              <a:rPr lang="en-GB" sz="2400" b="1" dirty="0">
                <a:solidFill>
                  <a:srgbClr val="D40000"/>
                </a:solidFill>
                <a:latin typeface="Calibri"/>
                <a:ea typeface="Calibri"/>
                <a:cs typeface="Calibri"/>
                <a:sym typeface="Calibri"/>
              </a:rPr>
              <a:t> overfitting e </a:t>
            </a:r>
            <a:r>
              <a:rPr lang="en-GB" sz="2400" b="1" dirty="0" err="1">
                <a:solidFill>
                  <a:srgbClr val="D40000"/>
                </a:solidFill>
                <a:latin typeface="Calibri"/>
                <a:ea typeface="Calibri"/>
                <a:cs typeface="Calibri"/>
                <a:sym typeface="Calibri"/>
              </a:rPr>
              <a:t>scelta</a:t>
            </a:r>
            <a:r>
              <a:rPr lang="en-GB" sz="2400" b="1" dirty="0">
                <a:solidFill>
                  <a:srgbClr val="D40000"/>
                </a:solidFill>
                <a:latin typeface="Calibri"/>
                <a:ea typeface="Calibri"/>
                <a:cs typeface="Calibri"/>
                <a:sym typeface="Calibri"/>
              </a:rPr>
              <a:t> del </a:t>
            </a:r>
            <a:r>
              <a:rPr lang="en-GB" sz="2400" b="1" dirty="0" err="1">
                <a:solidFill>
                  <a:srgbClr val="D40000"/>
                </a:solidFill>
                <a:latin typeface="Calibri"/>
                <a:ea typeface="Calibri"/>
                <a:cs typeface="Calibri"/>
                <a:sym typeface="Calibri"/>
              </a:rPr>
              <a:t>modello</a:t>
            </a:r>
            <a:endParaRPr sz="2400" b="1" dirty="0">
              <a:solidFill>
                <a:srgbClr val="D40000"/>
              </a:solidFill>
              <a:latin typeface="Calibri"/>
              <a:ea typeface="Calibri"/>
              <a:cs typeface="Calibri"/>
              <a:sym typeface="Calibri"/>
            </a:endParaRPr>
          </a:p>
        </p:txBody>
      </p:sp>
    </p:spTree>
    <p:extLst>
      <p:ext uri="{BB962C8B-B14F-4D97-AF65-F5344CB8AC3E}">
        <p14:creationId xmlns:p14="http://schemas.microsoft.com/office/powerpoint/2010/main" val="4044447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9"/>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err="1">
                <a:solidFill>
                  <a:srgbClr val="D40000"/>
                </a:solidFill>
                <a:latin typeface="Calibri"/>
                <a:ea typeface="Calibri"/>
                <a:cs typeface="Calibri"/>
                <a:sym typeface="Calibri"/>
              </a:rPr>
              <a:t>Wrapper</a:t>
            </a:r>
            <a:r>
              <a:rPr lang="it-IT" sz="2400" b="1" dirty="0">
                <a:solidFill>
                  <a:srgbClr val="D40000"/>
                </a:solidFill>
                <a:latin typeface="Calibri"/>
                <a:ea typeface="Calibri"/>
                <a:cs typeface="Calibri"/>
                <a:sym typeface="Calibri"/>
              </a:rPr>
              <a:t> Methods: Backward </a:t>
            </a:r>
            <a:r>
              <a:rPr lang="it-IT" sz="2400" b="1" dirty="0" err="1">
                <a:solidFill>
                  <a:srgbClr val="D40000"/>
                </a:solidFill>
                <a:latin typeface="Calibri"/>
                <a:ea typeface="Calibri"/>
                <a:cs typeface="Calibri"/>
                <a:sym typeface="Calibri"/>
              </a:rPr>
              <a:t>Selection</a:t>
            </a:r>
            <a:endParaRPr lang="it-IT" sz="2400" b="1" dirty="0">
              <a:solidFill>
                <a:srgbClr val="D40000"/>
              </a:solidFill>
              <a:latin typeface="Calibri"/>
              <a:ea typeface="Calibri"/>
              <a:cs typeface="Calibri"/>
              <a:sym typeface="Calibri"/>
            </a:endParaRPr>
          </a:p>
        </p:txBody>
      </p:sp>
      <p:sp>
        <p:nvSpPr>
          <p:cNvPr id="145" name="Google Shape;145;p29"/>
          <p:cNvSpPr txBox="1"/>
          <p:nvPr/>
        </p:nvSpPr>
        <p:spPr>
          <a:xfrm>
            <a:off x="353100" y="790000"/>
            <a:ext cx="84378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latin typeface="Calibri"/>
                <a:ea typeface="Calibri"/>
                <a:cs typeface="Calibri"/>
                <a:sym typeface="Calibri"/>
              </a:rPr>
              <a:t>Il </a:t>
            </a:r>
            <a:r>
              <a:rPr lang="en-GB" sz="1800" dirty="0" err="1">
                <a:latin typeface="Calibri"/>
                <a:ea typeface="Calibri"/>
                <a:cs typeface="Calibri"/>
                <a:sym typeface="Calibri"/>
              </a:rPr>
              <a:t>principo</a:t>
            </a:r>
            <a:r>
              <a:rPr lang="en-GB" sz="1800" dirty="0">
                <a:latin typeface="Calibri"/>
                <a:ea typeface="Calibri"/>
                <a:cs typeface="Calibri"/>
                <a:sym typeface="Calibri"/>
              </a:rPr>
              <a:t> è simile a </a:t>
            </a:r>
            <a:r>
              <a:rPr lang="en-GB" sz="1800" dirty="0" err="1">
                <a:latin typeface="Calibri"/>
                <a:ea typeface="Calibri"/>
                <a:cs typeface="Calibri"/>
                <a:sym typeface="Calibri"/>
              </a:rPr>
              <a:t>quello</a:t>
            </a:r>
            <a:r>
              <a:rPr lang="en-GB" sz="1800" dirty="0">
                <a:latin typeface="Calibri"/>
                <a:ea typeface="Calibri"/>
                <a:cs typeface="Calibri"/>
                <a:sym typeface="Calibri"/>
              </a:rPr>
              <a:t> </a:t>
            </a:r>
            <a:r>
              <a:rPr lang="en-GB" sz="1800" dirty="0" err="1">
                <a:latin typeface="Calibri"/>
                <a:ea typeface="Calibri"/>
                <a:cs typeface="Calibri"/>
                <a:sym typeface="Calibri"/>
              </a:rPr>
              <a:t>della</a:t>
            </a:r>
            <a:r>
              <a:rPr lang="en-GB" sz="1800" dirty="0">
                <a:latin typeface="Calibri"/>
                <a:ea typeface="Calibri"/>
                <a:cs typeface="Calibri"/>
                <a:sym typeface="Calibri"/>
              </a:rPr>
              <a:t> Forward Selection, con la </a:t>
            </a:r>
            <a:r>
              <a:rPr lang="en-GB" sz="1800" dirty="0" err="1">
                <a:latin typeface="Calibri"/>
                <a:ea typeface="Calibri"/>
                <a:cs typeface="Calibri"/>
                <a:sym typeface="Calibri"/>
              </a:rPr>
              <a:t>differenza</a:t>
            </a:r>
            <a:r>
              <a:rPr lang="en-GB" sz="1800" dirty="0">
                <a:latin typeface="Calibri"/>
                <a:ea typeface="Calibri"/>
                <a:cs typeface="Calibri"/>
                <a:sym typeface="Calibri"/>
              </a:rPr>
              <a:t> </a:t>
            </a:r>
            <a:r>
              <a:rPr lang="en-GB" sz="1800" dirty="0" err="1">
                <a:latin typeface="Calibri"/>
                <a:ea typeface="Calibri"/>
                <a:cs typeface="Calibri"/>
                <a:sym typeface="Calibri"/>
              </a:rPr>
              <a:t>che</a:t>
            </a:r>
            <a:r>
              <a:rPr lang="en-GB" sz="1800" dirty="0">
                <a:latin typeface="Calibri"/>
                <a:ea typeface="Calibri"/>
                <a:cs typeface="Calibri"/>
                <a:sym typeface="Calibri"/>
              </a:rPr>
              <a:t> </a:t>
            </a:r>
            <a:r>
              <a:rPr lang="en-GB" sz="1800" dirty="0" err="1">
                <a:latin typeface="Calibri"/>
                <a:ea typeface="Calibri"/>
                <a:cs typeface="Calibri"/>
                <a:sym typeface="Calibri"/>
              </a:rPr>
              <a:t>questa</a:t>
            </a:r>
            <a:r>
              <a:rPr lang="en-GB" sz="1800" dirty="0">
                <a:latin typeface="Calibri"/>
                <a:ea typeface="Calibri"/>
                <a:cs typeface="Calibri"/>
                <a:sym typeface="Calibri"/>
              </a:rPr>
              <a:t> volta </a:t>
            </a:r>
            <a:r>
              <a:rPr lang="en-GB" sz="1800" dirty="0" err="1">
                <a:latin typeface="Calibri"/>
                <a:ea typeface="Calibri"/>
                <a:cs typeface="Calibri"/>
                <a:sym typeface="Calibri"/>
              </a:rPr>
              <a:t>parto</a:t>
            </a:r>
            <a:r>
              <a:rPr lang="en-GB" sz="1800" dirty="0">
                <a:latin typeface="Calibri"/>
                <a:ea typeface="Calibri"/>
                <a:cs typeface="Calibri"/>
                <a:sym typeface="Calibri"/>
              </a:rPr>
              <a:t> </a:t>
            </a:r>
            <a:r>
              <a:rPr lang="en-GB" sz="1800" dirty="0" err="1">
                <a:latin typeface="Calibri"/>
                <a:ea typeface="Calibri"/>
                <a:cs typeface="Calibri"/>
                <a:sym typeface="Calibri"/>
              </a:rPr>
              <a:t>dall’insieme</a:t>
            </a:r>
            <a:r>
              <a:rPr lang="en-GB" sz="1800" dirty="0">
                <a:latin typeface="Calibri"/>
                <a:ea typeface="Calibri"/>
                <a:cs typeface="Calibri"/>
                <a:sym typeface="Calibri"/>
              </a:rPr>
              <a:t> di </a:t>
            </a:r>
            <a:r>
              <a:rPr lang="en-GB" sz="1800" dirty="0" err="1">
                <a:latin typeface="Calibri"/>
                <a:ea typeface="Calibri"/>
                <a:cs typeface="Calibri"/>
                <a:sym typeface="Calibri"/>
              </a:rPr>
              <a:t>tutte</a:t>
            </a:r>
            <a:r>
              <a:rPr lang="en-GB" sz="1800" dirty="0">
                <a:latin typeface="Calibri"/>
                <a:ea typeface="Calibri"/>
                <a:cs typeface="Calibri"/>
                <a:sym typeface="Calibri"/>
              </a:rPr>
              <a:t> le </a:t>
            </a:r>
            <a:r>
              <a:rPr lang="en-GB" sz="1800" i="1" dirty="0">
                <a:latin typeface="Calibri"/>
                <a:ea typeface="Calibri"/>
                <a:cs typeface="Calibri"/>
                <a:sym typeface="Calibri"/>
              </a:rPr>
              <a:t>d </a:t>
            </a:r>
            <a:r>
              <a:rPr lang="en-GB" sz="1800" dirty="0">
                <a:latin typeface="Calibri"/>
                <a:ea typeface="Calibri"/>
                <a:cs typeface="Calibri"/>
                <a:sym typeface="Calibri"/>
              </a:rPr>
              <a:t>feature e </a:t>
            </a:r>
            <a:r>
              <a:rPr lang="en-GB" sz="1800" dirty="0" err="1">
                <a:latin typeface="Calibri"/>
                <a:ea typeface="Calibri"/>
                <a:cs typeface="Calibri"/>
                <a:sym typeface="Calibri"/>
              </a:rPr>
              <a:t>vado</a:t>
            </a:r>
            <a:r>
              <a:rPr lang="en-GB" sz="1800" dirty="0">
                <a:latin typeface="Calibri"/>
                <a:ea typeface="Calibri"/>
                <a:cs typeface="Calibri"/>
                <a:sym typeface="Calibri"/>
              </a:rPr>
              <a:t> a </a:t>
            </a:r>
            <a:r>
              <a:rPr lang="en-GB" sz="1800" dirty="0" err="1">
                <a:latin typeface="Calibri"/>
                <a:ea typeface="Calibri"/>
                <a:cs typeface="Calibri"/>
                <a:sym typeface="Calibri"/>
              </a:rPr>
              <a:t>ritroso</a:t>
            </a:r>
            <a:r>
              <a:rPr lang="en-GB" sz="1800" dirty="0">
                <a:latin typeface="Calibri"/>
                <a:ea typeface="Calibri"/>
                <a:cs typeface="Calibri"/>
                <a:sym typeface="Calibri"/>
              </a:rPr>
              <a:t>, </a:t>
            </a:r>
            <a:r>
              <a:rPr lang="en-GB" sz="1800" dirty="0" err="1">
                <a:latin typeface="Calibri"/>
                <a:ea typeface="Calibri"/>
                <a:cs typeface="Calibri"/>
                <a:sym typeface="Calibri"/>
              </a:rPr>
              <a:t>eliminandone</a:t>
            </a:r>
            <a:r>
              <a:rPr lang="en-GB" sz="1800" dirty="0">
                <a:latin typeface="Calibri"/>
                <a:ea typeface="Calibri"/>
                <a:cs typeface="Calibri"/>
                <a:sym typeface="Calibri"/>
              </a:rPr>
              <a:t> </a:t>
            </a:r>
            <a:r>
              <a:rPr lang="en-GB" sz="1800" dirty="0" err="1">
                <a:latin typeface="Calibri"/>
                <a:ea typeface="Calibri"/>
                <a:cs typeface="Calibri"/>
                <a:sym typeface="Calibri"/>
              </a:rPr>
              <a:t>una</a:t>
            </a:r>
            <a:r>
              <a:rPr lang="en-GB" sz="1800" dirty="0">
                <a:latin typeface="Calibri"/>
                <a:ea typeface="Calibri"/>
                <a:cs typeface="Calibri"/>
                <a:sym typeface="Calibri"/>
              </a:rPr>
              <a:t> </a:t>
            </a:r>
            <a:r>
              <a:rPr lang="en-GB" sz="1800" dirty="0" err="1">
                <a:latin typeface="Calibri"/>
                <a:ea typeface="Calibri"/>
                <a:cs typeface="Calibri"/>
                <a:sym typeface="Calibri"/>
              </a:rPr>
              <a:t>alla</a:t>
            </a:r>
            <a:r>
              <a:rPr lang="en-GB" sz="1800" dirty="0">
                <a:latin typeface="Calibri"/>
                <a:ea typeface="Calibri"/>
                <a:cs typeface="Calibri"/>
                <a:sym typeface="Calibri"/>
              </a:rPr>
              <a:t> volta</a:t>
            </a:r>
            <a:endParaRPr sz="1800" dirty="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7"/>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GB" sz="2400" b="1" dirty="0" err="1">
                <a:solidFill>
                  <a:srgbClr val="D40000"/>
                </a:solidFill>
                <a:latin typeface="Calibri"/>
                <a:ea typeface="Calibri"/>
                <a:cs typeface="Calibri"/>
                <a:sym typeface="Calibri"/>
              </a:rPr>
              <a:t>Regolarizzazione</a:t>
            </a:r>
            <a:r>
              <a:rPr lang="en-GB" sz="2400" b="1" dirty="0">
                <a:solidFill>
                  <a:srgbClr val="D40000"/>
                </a:solidFill>
                <a:latin typeface="Calibri"/>
                <a:ea typeface="Calibri"/>
                <a:cs typeface="Calibri"/>
                <a:sym typeface="Calibri"/>
              </a:rPr>
              <a:t> </a:t>
            </a:r>
            <a:endParaRPr sz="2400" b="1" dirty="0">
              <a:solidFill>
                <a:srgbClr val="D40000"/>
              </a:solidFill>
              <a:latin typeface="Calibri"/>
              <a:ea typeface="Calibri"/>
              <a:cs typeface="Calibri"/>
              <a:sym typeface="Calibri"/>
            </a:endParaRPr>
          </a:p>
        </p:txBody>
      </p:sp>
    </p:spTree>
    <p:extLst>
      <p:ext uri="{BB962C8B-B14F-4D97-AF65-F5344CB8AC3E}">
        <p14:creationId xmlns:p14="http://schemas.microsoft.com/office/powerpoint/2010/main" val="755006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578775" y="1063082"/>
            <a:ext cx="7504800" cy="37765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sz="1800" dirty="0">
                <a:latin typeface="Calibri"/>
                <a:ea typeface="Calibri"/>
                <a:cs typeface="Calibri"/>
                <a:sym typeface="Calibri"/>
              </a:rPr>
              <a:t>Un altro modo per prevenire l'overfitting è la </a:t>
            </a:r>
            <a:r>
              <a:rPr lang="it" sz="1800" b="1" dirty="0">
                <a:latin typeface="Calibri"/>
                <a:ea typeface="Calibri"/>
                <a:cs typeface="Calibri"/>
                <a:sym typeface="Calibri"/>
              </a:rPr>
              <a:t>regolarizzazione</a:t>
            </a:r>
          </a:p>
          <a:p>
            <a:pPr marL="0" lvl="0" indent="0" algn="l" rtl="0">
              <a:spcBef>
                <a:spcPts val="0"/>
              </a:spcBef>
              <a:spcAft>
                <a:spcPts val="0"/>
              </a:spcAft>
              <a:buClr>
                <a:schemeClr val="dk1"/>
              </a:buClr>
              <a:buSzPts val="1100"/>
              <a:buFont typeface="Arial"/>
              <a:buNone/>
            </a:pPr>
            <a:endParaRPr lang="it" sz="1800"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it-IT" sz="1800" dirty="0">
                <a:latin typeface="Calibri"/>
                <a:ea typeface="Calibri"/>
                <a:cs typeface="Calibri"/>
                <a:sym typeface="Calibri"/>
              </a:rPr>
              <a:t>R</a:t>
            </a:r>
            <a:r>
              <a:rPr lang="it" sz="1800" dirty="0">
                <a:latin typeface="Calibri"/>
                <a:ea typeface="Calibri"/>
                <a:cs typeface="Calibri"/>
                <a:sym typeface="Calibri"/>
              </a:rPr>
              <a:t>icordiamoci anzitutto che, nella linear regression, e in genere con modelli predittivi lineari, lo spazio dei parametri e quello delle feature sono in corrispondenza uno ad uno (tranne che per </a:t>
            </a:r>
            <a:r>
              <a:rPr lang="el-GR" sz="1800" dirty="0">
                <a:latin typeface="Calibri"/>
                <a:ea typeface="Calibri"/>
                <a:cs typeface="Calibri"/>
                <a:sym typeface="Calibri"/>
              </a:rPr>
              <a:t>θ</a:t>
            </a:r>
            <a:r>
              <a:rPr lang="it-IT" sz="1800" baseline="-25000" dirty="0">
                <a:latin typeface="Calibri"/>
                <a:ea typeface="Calibri"/>
                <a:cs typeface="Calibri"/>
                <a:sym typeface="Calibri"/>
              </a:rPr>
              <a:t>0</a:t>
            </a:r>
            <a:r>
              <a:rPr lang="it-IT" sz="1800" dirty="0">
                <a:latin typeface="Calibri"/>
                <a:ea typeface="Calibri"/>
                <a:cs typeface="Calibri"/>
                <a:sym typeface="Calibri"/>
              </a:rPr>
              <a:t>)</a:t>
            </a: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p:txBody>
      </p:sp>
      <p:sp>
        <p:nvSpPr>
          <p:cNvPr id="149" name="Google Shape;149;p27"/>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a:solidFill>
                  <a:srgbClr val="D40000"/>
                </a:solidFill>
                <a:latin typeface="Calibri"/>
                <a:ea typeface="Calibri"/>
                <a:cs typeface="Calibri"/>
                <a:sym typeface="Calibri"/>
              </a:rPr>
              <a:t>Regolarizzazione</a:t>
            </a:r>
            <a:endParaRPr sz="2400" b="1">
              <a:solidFill>
                <a:srgbClr val="D40000"/>
              </a:solidFill>
              <a:latin typeface="Calibri"/>
              <a:ea typeface="Calibri"/>
              <a:cs typeface="Calibri"/>
              <a:sym typeface="Calibri"/>
            </a:endParaRPr>
          </a:p>
        </p:txBody>
      </p:sp>
      <p:pic>
        <p:nvPicPr>
          <p:cNvPr id="2" name="Immagine 1">
            <a:extLst>
              <a:ext uri="{FF2B5EF4-FFF2-40B4-BE49-F238E27FC236}">
                <a16:creationId xmlns:a16="http://schemas.microsoft.com/office/drawing/2014/main" id="{43818800-C62A-20FC-BAC4-38C65C01A5C8}"/>
              </a:ext>
            </a:extLst>
          </p:cNvPr>
          <p:cNvPicPr>
            <a:picLocks noChangeAspect="1"/>
          </p:cNvPicPr>
          <p:nvPr/>
        </p:nvPicPr>
        <p:blipFill>
          <a:blip r:embed="rId3"/>
          <a:stretch>
            <a:fillRect/>
          </a:stretch>
        </p:blipFill>
        <p:spPr>
          <a:xfrm>
            <a:off x="2654812" y="2700540"/>
            <a:ext cx="2697956" cy="501630"/>
          </a:xfrm>
          <a:prstGeom prst="rect">
            <a:avLst/>
          </a:prstGeom>
        </p:spPr>
      </p:pic>
      <p:pic>
        <p:nvPicPr>
          <p:cNvPr id="3" name="Immagine 2">
            <a:extLst>
              <a:ext uri="{FF2B5EF4-FFF2-40B4-BE49-F238E27FC236}">
                <a16:creationId xmlns:a16="http://schemas.microsoft.com/office/drawing/2014/main" id="{6524817D-C3FE-E442-0ED0-7FB288B3E9FF}"/>
              </a:ext>
            </a:extLst>
          </p:cNvPr>
          <p:cNvPicPr>
            <a:picLocks noChangeAspect="1"/>
          </p:cNvPicPr>
          <p:nvPr/>
        </p:nvPicPr>
        <p:blipFill>
          <a:blip r:embed="rId4"/>
          <a:stretch>
            <a:fillRect/>
          </a:stretch>
        </p:blipFill>
        <p:spPr>
          <a:xfrm>
            <a:off x="2753866" y="3584802"/>
            <a:ext cx="2499847" cy="740952"/>
          </a:xfrm>
          <a:prstGeom prst="rect">
            <a:avLst/>
          </a:prstGeom>
        </p:spPr>
      </p:pic>
    </p:spTree>
    <p:extLst>
      <p:ext uri="{BB962C8B-B14F-4D97-AF65-F5344CB8AC3E}">
        <p14:creationId xmlns:p14="http://schemas.microsoft.com/office/powerpoint/2010/main" val="3254220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578775" y="1063082"/>
            <a:ext cx="7504800" cy="37765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r>
              <a:rPr lang="it-IT" sz="1800" dirty="0">
                <a:latin typeface="Calibri"/>
                <a:ea typeface="Calibri"/>
                <a:cs typeface="Calibri"/>
                <a:sym typeface="Calibri"/>
              </a:rPr>
              <a:t>L</a:t>
            </a:r>
            <a:r>
              <a:rPr lang="it" sz="1800" dirty="0">
                <a:latin typeface="Calibri"/>
                <a:ea typeface="Calibri"/>
                <a:cs typeface="Calibri"/>
                <a:sym typeface="Calibri"/>
              </a:rPr>
              <a:t>a regolarizzazione consiste nell’aggiungere una «penalità» alla loss function, ovvero un termine che favorisca</a:t>
            </a:r>
            <a:r>
              <a:rPr lang="en-GB" sz="1800" dirty="0">
                <a:latin typeface="Calibri"/>
                <a:ea typeface="Calibri"/>
                <a:cs typeface="Calibri"/>
                <a:sym typeface="Calibri"/>
              </a:rPr>
              <a:t> </a:t>
            </a:r>
            <a:r>
              <a:rPr lang="en-GB" sz="1800" dirty="0" err="1">
                <a:latin typeface="Calibri"/>
                <a:ea typeface="Calibri"/>
                <a:cs typeface="Calibri"/>
                <a:sym typeface="Calibri"/>
              </a:rPr>
              <a:t>valori</a:t>
            </a:r>
            <a:r>
              <a:rPr lang="en-GB" sz="1800" dirty="0">
                <a:latin typeface="Calibri"/>
                <a:ea typeface="Calibri"/>
                <a:cs typeface="Calibri"/>
                <a:sym typeface="Calibri"/>
              </a:rPr>
              <a:t> </a:t>
            </a:r>
            <a:r>
              <a:rPr lang="en-GB" sz="1800" dirty="0" err="1">
                <a:latin typeface="Calibri"/>
                <a:ea typeface="Calibri"/>
                <a:cs typeface="Calibri"/>
                <a:sym typeface="Calibri"/>
              </a:rPr>
              <a:t>dei</a:t>
            </a:r>
            <a:r>
              <a:rPr lang="en-GB" sz="1800" dirty="0">
                <a:latin typeface="Calibri"/>
                <a:ea typeface="Calibri"/>
                <a:cs typeface="Calibri"/>
                <a:sym typeface="Calibri"/>
              </a:rPr>
              <a:t> </a:t>
            </a:r>
            <a:r>
              <a:rPr lang="en-GB" sz="1800" dirty="0" err="1">
                <a:latin typeface="Calibri"/>
                <a:ea typeface="Calibri"/>
                <a:cs typeface="Calibri"/>
                <a:sym typeface="Calibri"/>
              </a:rPr>
              <a:t>parametri</a:t>
            </a:r>
            <a:r>
              <a:rPr lang="it" sz="1800" dirty="0">
                <a:latin typeface="Calibri"/>
                <a:ea typeface="Calibri"/>
                <a:cs typeface="Calibri"/>
                <a:sym typeface="Calibri"/>
              </a:rPr>
              <a:t> 'schiacciati' verso lo zero </a:t>
            </a: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r>
              <a:rPr lang="it" sz="1800" dirty="0">
                <a:latin typeface="Calibri"/>
                <a:ea typeface="Calibri"/>
                <a:cs typeface="Calibri"/>
                <a:sym typeface="Calibri"/>
              </a:rPr>
              <a:t>In questo modo, le feature meno importanti saranno associate a pesi più piccoli, quindi avranno poca o nulla influenza all’interno della funzione ipotesi</a:t>
            </a: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it" sz="1800" dirty="0">
                <a:latin typeface="Calibri"/>
                <a:ea typeface="Calibri"/>
                <a:cs typeface="Calibri"/>
                <a:sym typeface="Calibri"/>
              </a:rPr>
              <a:t>Anche la regolarizzazione è una tecnica applicabile sia agli algoritmi di regressione che a quelli di classificazione</a:t>
            </a:r>
            <a:endParaRPr sz="1800" dirty="0">
              <a:latin typeface="Calibri"/>
              <a:ea typeface="Calibri"/>
              <a:cs typeface="Calibri"/>
              <a:sym typeface="Calibri"/>
            </a:endParaRPr>
          </a:p>
        </p:txBody>
      </p:sp>
      <p:sp>
        <p:nvSpPr>
          <p:cNvPr id="149" name="Google Shape;149;p27"/>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a:solidFill>
                  <a:srgbClr val="D40000"/>
                </a:solidFill>
                <a:latin typeface="Calibri"/>
                <a:ea typeface="Calibri"/>
                <a:cs typeface="Calibri"/>
                <a:sym typeface="Calibri"/>
              </a:rPr>
              <a:t>Regolarizzazione</a:t>
            </a:r>
            <a:endParaRPr sz="2400" b="1">
              <a:solidFill>
                <a:srgbClr val="D40000"/>
              </a:solidFill>
              <a:latin typeface="Calibri"/>
              <a:ea typeface="Calibri"/>
              <a:cs typeface="Calibri"/>
              <a:sym typeface="Calibri"/>
            </a:endParaRPr>
          </a:p>
        </p:txBody>
      </p:sp>
    </p:spTree>
    <p:extLst>
      <p:ext uri="{BB962C8B-B14F-4D97-AF65-F5344CB8AC3E}">
        <p14:creationId xmlns:p14="http://schemas.microsoft.com/office/powerpoint/2010/main" val="336482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8" descr="J(\theta) = \frac{1}{2}\sum_{i=1}^n[y^{(i)} - (\theta_0 + \sum_{j=1}^d\theta_jx_j^{(i)})]^2 + \frac{1}{2}\lambda\sum_{j=1}^d\theta_j^2" title="MathEquation,#000000"/>
          <p:cNvPicPr preferRelativeResize="0"/>
          <p:nvPr/>
        </p:nvPicPr>
        <p:blipFill>
          <a:blip r:embed="rId3">
            <a:alphaModFix/>
          </a:blip>
          <a:stretch>
            <a:fillRect/>
          </a:stretch>
        </p:blipFill>
        <p:spPr>
          <a:xfrm>
            <a:off x="14300" y="1252775"/>
            <a:ext cx="8963000" cy="627400"/>
          </a:xfrm>
          <a:prstGeom prst="rect">
            <a:avLst/>
          </a:prstGeom>
          <a:noFill/>
          <a:ln>
            <a:noFill/>
          </a:ln>
        </p:spPr>
      </p:pic>
      <p:pic>
        <p:nvPicPr>
          <p:cNvPr id="155" name="Google Shape;155;p28" descr="\|\theta\|_2^2 = \sum_{j=1}^d\theta_j^2" title="MathEquation,#000000"/>
          <p:cNvPicPr preferRelativeResize="0"/>
          <p:nvPr/>
        </p:nvPicPr>
        <p:blipFill>
          <a:blip r:embed="rId4">
            <a:alphaModFix/>
          </a:blip>
          <a:stretch>
            <a:fillRect/>
          </a:stretch>
        </p:blipFill>
        <p:spPr>
          <a:xfrm>
            <a:off x="5977550" y="2685650"/>
            <a:ext cx="2632124" cy="635000"/>
          </a:xfrm>
          <a:prstGeom prst="rect">
            <a:avLst/>
          </a:prstGeom>
          <a:noFill/>
          <a:ln>
            <a:noFill/>
          </a:ln>
        </p:spPr>
      </p:pic>
      <p:sp>
        <p:nvSpPr>
          <p:cNvPr id="156" name="Google Shape;156;p28"/>
          <p:cNvSpPr txBox="1"/>
          <p:nvPr/>
        </p:nvSpPr>
        <p:spPr>
          <a:xfrm>
            <a:off x="5707525" y="3464075"/>
            <a:ext cx="25464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dirty="0">
                <a:latin typeface="Calibri"/>
                <a:ea typeface="Calibri"/>
                <a:cs typeface="Calibri"/>
                <a:sym typeface="Calibri"/>
              </a:rPr>
              <a:t>norma L</a:t>
            </a:r>
            <a:r>
              <a:rPr lang="it" sz="1800" baseline="-25000" dirty="0">
                <a:latin typeface="Calibri"/>
                <a:ea typeface="Calibri"/>
                <a:cs typeface="Calibri"/>
                <a:sym typeface="Calibri"/>
              </a:rPr>
              <a:t>2</a:t>
            </a:r>
            <a:r>
              <a:rPr lang="it" sz="1800" dirty="0">
                <a:latin typeface="Calibri"/>
                <a:ea typeface="Calibri"/>
                <a:cs typeface="Calibri"/>
                <a:sym typeface="Calibri"/>
              </a:rPr>
              <a:t> (al quadrato)</a:t>
            </a:r>
            <a:endParaRPr sz="1800" dirty="0">
              <a:latin typeface="Calibri"/>
              <a:ea typeface="Calibri"/>
              <a:cs typeface="Calibri"/>
              <a:sym typeface="Calibri"/>
            </a:endParaRPr>
          </a:p>
        </p:txBody>
      </p:sp>
      <p:cxnSp>
        <p:nvCxnSpPr>
          <p:cNvPr id="157" name="Google Shape;157;p28"/>
          <p:cNvCxnSpPr/>
          <p:nvPr/>
        </p:nvCxnSpPr>
        <p:spPr>
          <a:xfrm rot="10800000" flipH="1">
            <a:off x="6995200" y="1958225"/>
            <a:ext cx="1120500" cy="822000"/>
          </a:xfrm>
          <a:prstGeom prst="straightConnector1">
            <a:avLst/>
          </a:prstGeom>
          <a:noFill/>
          <a:ln w="38100" cap="flat" cmpd="sng">
            <a:solidFill>
              <a:srgbClr val="D40000"/>
            </a:solidFill>
            <a:prstDash val="solid"/>
            <a:round/>
            <a:headEnd type="none" w="med" len="med"/>
            <a:tailEnd type="triangle" w="med" len="med"/>
          </a:ln>
        </p:spPr>
      </p:cxnSp>
      <p:sp>
        <p:nvSpPr>
          <p:cNvPr id="158" name="Google Shape;158;p28"/>
          <p:cNvSpPr txBox="1"/>
          <p:nvPr/>
        </p:nvSpPr>
        <p:spPr>
          <a:xfrm>
            <a:off x="363032" y="2140982"/>
            <a:ext cx="5205349" cy="28653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1600" dirty="0">
                <a:latin typeface="Calibri"/>
                <a:ea typeface="Calibri"/>
                <a:cs typeface="Calibri"/>
                <a:sym typeface="Calibri"/>
              </a:rPr>
              <a:t>Nella </a:t>
            </a:r>
            <a:r>
              <a:rPr lang="it-IT" sz="1600" b="1" dirty="0">
                <a:latin typeface="Calibri"/>
                <a:ea typeface="Calibri"/>
                <a:cs typeface="Calibri"/>
                <a:sym typeface="Calibri"/>
              </a:rPr>
              <a:t>Ridge</a:t>
            </a:r>
            <a:r>
              <a:rPr lang="it-IT" sz="1600" dirty="0">
                <a:latin typeface="Calibri"/>
                <a:ea typeface="Calibri"/>
                <a:cs typeface="Calibri"/>
                <a:sym typeface="Calibri"/>
              </a:rPr>
              <a:t> </a:t>
            </a:r>
            <a:r>
              <a:rPr lang="it-IT" sz="1600" dirty="0" err="1">
                <a:latin typeface="Calibri"/>
                <a:ea typeface="Calibri"/>
                <a:cs typeface="Calibri"/>
                <a:sym typeface="Calibri"/>
              </a:rPr>
              <a:t>Regression</a:t>
            </a:r>
            <a:r>
              <a:rPr lang="it-IT" sz="1600" dirty="0">
                <a:latin typeface="Calibri"/>
                <a:ea typeface="Calibri"/>
                <a:cs typeface="Calibri"/>
                <a:sym typeface="Calibri"/>
              </a:rPr>
              <a:t>, la penalità è la norma (al quadrato) del vettore dei parametri</a:t>
            </a:r>
          </a:p>
          <a:p>
            <a:pPr marL="0" lvl="0" indent="0" algn="l" rtl="0">
              <a:spcBef>
                <a:spcPts val="0"/>
              </a:spcBef>
              <a:spcAft>
                <a:spcPts val="0"/>
              </a:spcAft>
              <a:buNone/>
            </a:pPr>
            <a:r>
              <a:rPr lang="it-IT" sz="1600" dirty="0">
                <a:latin typeface="Calibri"/>
                <a:ea typeface="Calibri"/>
                <a:cs typeface="Calibri"/>
                <a:sym typeface="Calibri"/>
              </a:rPr>
              <a:t>L’algoritmo di ottimizzazione (e.g., il GD) dovrà quindi trovare un «compromesso» tra minimizzare l’errore e minimizzare (la somma de-) i pesi</a:t>
            </a:r>
          </a:p>
          <a:p>
            <a:pPr marL="0" lvl="0" indent="0" algn="l" rtl="0">
              <a:spcBef>
                <a:spcPts val="0"/>
              </a:spcBef>
              <a:spcAft>
                <a:spcPts val="0"/>
              </a:spcAft>
              <a:buNone/>
            </a:pPr>
            <a:r>
              <a:rPr lang="it-IT" sz="1600" dirty="0">
                <a:latin typeface="Calibri"/>
                <a:ea typeface="Calibri"/>
                <a:cs typeface="Calibri"/>
                <a:sym typeface="Calibri"/>
              </a:rPr>
              <a:t>Finirà quindi per «sacrificare» i pesi corrispondenti alle feature meno importanti, portandoli vicini allo 0</a:t>
            </a:r>
          </a:p>
          <a:p>
            <a:pPr marL="0" lvl="0" indent="0" algn="l" rtl="0">
              <a:spcBef>
                <a:spcPts val="0"/>
              </a:spcBef>
              <a:spcAft>
                <a:spcPts val="0"/>
              </a:spcAft>
              <a:buNone/>
            </a:pPr>
            <a:r>
              <a:rPr lang="it-IT" sz="1600" dirty="0">
                <a:latin typeface="Calibri"/>
                <a:ea typeface="Calibri"/>
                <a:cs typeface="Calibri"/>
                <a:sym typeface="Calibri"/>
              </a:rPr>
              <a:t>Questo perché un coefficiente piccolo per una feature poco importante ha un impatto minore sull’errore di predizione</a:t>
            </a:r>
          </a:p>
        </p:txBody>
      </p:sp>
      <p:sp>
        <p:nvSpPr>
          <p:cNvPr id="159" name="Google Shape;159;p28"/>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a:solidFill>
                  <a:srgbClr val="D40000"/>
                </a:solidFill>
                <a:latin typeface="Calibri"/>
                <a:ea typeface="Calibri"/>
                <a:cs typeface="Calibri"/>
                <a:sym typeface="Calibri"/>
              </a:rPr>
              <a:t>Ridge Regression</a:t>
            </a:r>
            <a:endParaRPr sz="2400" b="1">
              <a:solidFill>
                <a:srgbClr val="D4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30" descr="J(\theta) = \frac{1}{2}\sum_{i=1}^n[y^{(i)} - (\theta_0 + \sum_{j=1}^d\theta_jx_j^{(i)})]^2 + \frac{1}{2}\lambda\sum_{j=1}^d|\theta_j|" title="MathEquation,#000000"/>
          <p:cNvPicPr preferRelativeResize="0"/>
          <p:nvPr/>
        </p:nvPicPr>
        <p:blipFill>
          <a:blip r:embed="rId3">
            <a:alphaModFix/>
          </a:blip>
          <a:stretch>
            <a:fillRect/>
          </a:stretch>
        </p:blipFill>
        <p:spPr>
          <a:xfrm>
            <a:off x="1762" y="1276800"/>
            <a:ext cx="8988074" cy="617925"/>
          </a:xfrm>
          <a:prstGeom prst="rect">
            <a:avLst/>
          </a:prstGeom>
          <a:noFill/>
          <a:ln>
            <a:noFill/>
          </a:ln>
        </p:spPr>
      </p:pic>
      <p:pic>
        <p:nvPicPr>
          <p:cNvPr id="174" name="Google Shape;174;p30" descr="\|\theta\|_1 = \sum_{j=1}^d|\theta_j|" title="MathEquation,#000000"/>
          <p:cNvPicPr preferRelativeResize="0"/>
          <p:nvPr/>
        </p:nvPicPr>
        <p:blipFill>
          <a:blip r:embed="rId4">
            <a:alphaModFix/>
          </a:blip>
          <a:stretch>
            <a:fillRect/>
          </a:stretch>
        </p:blipFill>
        <p:spPr>
          <a:xfrm>
            <a:off x="5939850" y="2707475"/>
            <a:ext cx="2822222" cy="635000"/>
          </a:xfrm>
          <a:prstGeom prst="rect">
            <a:avLst/>
          </a:prstGeom>
          <a:noFill/>
          <a:ln>
            <a:noFill/>
          </a:ln>
        </p:spPr>
      </p:pic>
      <p:sp>
        <p:nvSpPr>
          <p:cNvPr id="175" name="Google Shape;175;p30"/>
          <p:cNvSpPr txBox="1"/>
          <p:nvPr/>
        </p:nvSpPr>
        <p:spPr>
          <a:xfrm>
            <a:off x="5707525" y="3464075"/>
            <a:ext cx="2488800" cy="6911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dirty="0">
                <a:solidFill>
                  <a:schemeClr val="dk1"/>
                </a:solidFill>
                <a:latin typeface="Calibri"/>
                <a:ea typeface="Calibri"/>
                <a:cs typeface="Calibri"/>
                <a:sym typeface="Calibri"/>
              </a:rPr>
              <a:t>norma L</a:t>
            </a:r>
            <a:r>
              <a:rPr lang="it" sz="1800" baseline="-25000" dirty="0">
                <a:solidFill>
                  <a:schemeClr val="dk1"/>
                </a:solidFill>
                <a:latin typeface="Calibri"/>
                <a:ea typeface="Calibri"/>
                <a:cs typeface="Calibri"/>
                <a:sym typeface="Calibri"/>
              </a:rPr>
              <a:t>1</a:t>
            </a:r>
            <a:r>
              <a:rPr lang="it"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p>
        </p:txBody>
      </p:sp>
      <p:cxnSp>
        <p:nvCxnSpPr>
          <p:cNvPr id="176" name="Google Shape;176;p30"/>
          <p:cNvCxnSpPr/>
          <p:nvPr/>
        </p:nvCxnSpPr>
        <p:spPr>
          <a:xfrm rot="10800000" flipH="1">
            <a:off x="6995200" y="1958225"/>
            <a:ext cx="1120500" cy="822000"/>
          </a:xfrm>
          <a:prstGeom prst="straightConnector1">
            <a:avLst/>
          </a:prstGeom>
          <a:noFill/>
          <a:ln w="38100" cap="flat" cmpd="sng">
            <a:solidFill>
              <a:srgbClr val="D40000"/>
            </a:solidFill>
            <a:prstDash val="solid"/>
            <a:round/>
            <a:headEnd type="none" w="med" len="med"/>
            <a:tailEnd type="triangle" w="med" len="med"/>
          </a:ln>
        </p:spPr>
      </p:cxnSp>
      <p:sp>
        <p:nvSpPr>
          <p:cNvPr id="177" name="Google Shape;177;p30"/>
          <p:cNvSpPr txBox="1"/>
          <p:nvPr/>
        </p:nvSpPr>
        <p:spPr>
          <a:xfrm>
            <a:off x="340525" y="2523574"/>
            <a:ext cx="5288400" cy="22341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dirty="0">
                <a:latin typeface="Calibri"/>
                <a:ea typeface="Calibri"/>
                <a:cs typeface="Calibri"/>
                <a:sym typeface="Calibri"/>
              </a:rPr>
              <a:t>Nella </a:t>
            </a:r>
            <a:r>
              <a:rPr lang="it" sz="1800" dirty="0">
                <a:solidFill>
                  <a:schemeClr val="dk1"/>
                </a:solidFill>
                <a:latin typeface="Calibri"/>
                <a:ea typeface="Calibri"/>
                <a:cs typeface="Calibri"/>
                <a:sym typeface="Calibri"/>
              </a:rPr>
              <a:t>Least Absolute Shrinkage and Selection Operator</a:t>
            </a:r>
            <a:r>
              <a:rPr lang="it" sz="1800" dirty="0">
                <a:latin typeface="Calibri"/>
                <a:ea typeface="Calibri"/>
                <a:cs typeface="Calibri"/>
                <a:sym typeface="Calibri"/>
              </a:rPr>
              <a:t> (</a:t>
            </a:r>
            <a:r>
              <a:rPr lang="it" sz="1800" b="1" dirty="0">
                <a:latin typeface="Calibri"/>
                <a:ea typeface="Calibri"/>
                <a:cs typeface="Calibri"/>
                <a:sym typeface="Calibri"/>
              </a:rPr>
              <a:t>LASSO)</a:t>
            </a:r>
            <a:r>
              <a:rPr lang="it" sz="1800" dirty="0">
                <a:latin typeface="Calibri"/>
                <a:ea typeface="Calibri"/>
                <a:cs typeface="Calibri"/>
                <a:sym typeface="Calibri"/>
              </a:rPr>
              <a:t> Regression, il meccanismo è simile, ma la penalità si basa su </a:t>
            </a:r>
            <a:r>
              <a:rPr lang="it" sz="1800" i="1" dirty="0">
                <a:latin typeface="Calibri"/>
                <a:ea typeface="Calibri"/>
                <a:cs typeface="Calibri"/>
                <a:sym typeface="Calibri"/>
              </a:rPr>
              <a:t>L</a:t>
            </a:r>
            <a:r>
              <a:rPr lang="it" sz="1800" i="1" baseline="-25000" dirty="0">
                <a:latin typeface="Calibri"/>
                <a:ea typeface="Calibri"/>
                <a:cs typeface="Calibri"/>
                <a:sym typeface="Calibri"/>
              </a:rPr>
              <a:t>1</a:t>
            </a:r>
          </a:p>
          <a:p>
            <a:pPr marL="0" lvl="0" indent="0" algn="l" rtl="0">
              <a:spcBef>
                <a:spcPts val="0"/>
              </a:spcBef>
              <a:spcAft>
                <a:spcPts val="0"/>
              </a:spcAft>
              <a:buNone/>
            </a:pPr>
            <a:r>
              <a:rPr lang="it-IT" sz="1800" dirty="0">
                <a:latin typeface="Calibri"/>
                <a:ea typeface="Calibri"/>
                <a:cs typeface="Calibri"/>
                <a:sym typeface="Calibri"/>
              </a:rPr>
              <a:t>P</a:t>
            </a:r>
            <a:r>
              <a:rPr lang="it" sz="1800" dirty="0">
                <a:latin typeface="Calibri"/>
                <a:ea typeface="Calibri"/>
                <a:cs typeface="Calibri"/>
                <a:sym typeface="Calibri"/>
              </a:rPr>
              <a:t>uò sorprendere il fatto che stia usando un termine non differenziabile nella loss function, ma, in realtà, il GD in alcuni casi (come questo) può essere adattato </a:t>
            </a:r>
            <a:r>
              <a:rPr lang="it" sz="1800">
                <a:latin typeface="Calibri"/>
                <a:ea typeface="Calibri"/>
                <a:cs typeface="Calibri"/>
                <a:sym typeface="Calibri"/>
              </a:rPr>
              <a:t>per funzioni obiettivo che siano «differenziabili </a:t>
            </a:r>
            <a:r>
              <a:rPr lang="it" sz="1800" dirty="0">
                <a:latin typeface="Calibri"/>
                <a:ea typeface="Calibri"/>
                <a:cs typeface="Calibri"/>
                <a:sym typeface="Calibri"/>
              </a:rPr>
              <a:t>a pezzi»</a:t>
            </a:r>
          </a:p>
          <a:p>
            <a:pPr marL="0" lvl="0" indent="0" algn="l" rtl="0">
              <a:spcBef>
                <a:spcPts val="0"/>
              </a:spcBef>
              <a:spcAft>
                <a:spcPts val="0"/>
              </a:spcAft>
              <a:buNone/>
            </a:pPr>
            <a:endParaRPr sz="1800" dirty="0">
              <a:latin typeface="Calibri"/>
              <a:ea typeface="Calibri"/>
              <a:cs typeface="Calibri"/>
              <a:sym typeface="Calibri"/>
            </a:endParaRPr>
          </a:p>
        </p:txBody>
      </p:sp>
      <p:sp>
        <p:nvSpPr>
          <p:cNvPr id="178" name="Google Shape;178;p30"/>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a:solidFill>
                  <a:srgbClr val="D40000"/>
                </a:solidFill>
                <a:latin typeface="Calibri"/>
                <a:ea typeface="Calibri"/>
                <a:cs typeface="Calibri"/>
                <a:sym typeface="Calibri"/>
              </a:rPr>
              <a:t>LASSO Regression</a:t>
            </a:r>
            <a:endParaRPr sz="2400" b="1">
              <a:solidFill>
                <a:srgbClr val="D4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31"/>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a:solidFill>
                  <a:srgbClr val="D40000"/>
                </a:solidFill>
                <a:latin typeface="Calibri"/>
                <a:ea typeface="Calibri"/>
                <a:cs typeface="Calibri"/>
                <a:sym typeface="Calibri"/>
              </a:rPr>
              <a:t>Ridge Regression e LASSO Regression</a:t>
            </a:r>
            <a:endParaRPr sz="2400" b="1">
              <a:solidFill>
                <a:srgbClr val="D40000"/>
              </a:solidFill>
              <a:latin typeface="Calibri"/>
              <a:ea typeface="Calibri"/>
              <a:cs typeface="Calibri"/>
              <a:sym typeface="Calibri"/>
            </a:endParaRPr>
          </a:p>
        </p:txBody>
      </p:sp>
      <p:sp>
        <p:nvSpPr>
          <p:cNvPr id="186" name="Google Shape;186;p31"/>
          <p:cNvSpPr txBox="1"/>
          <p:nvPr/>
        </p:nvSpPr>
        <p:spPr>
          <a:xfrm>
            <a:off x="251525" y="937925"/>
            <a:ext cx="45039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800" dirty="0">
                <a:latin typeface="Calibri"/>
                <a:ea typeface="Calibri"/>
                <a:cs typeface="Calibri"/>
                <a:sym typeface="Calibri"/>
              </a:rPr>
              <a:t>Ridge Regression: i pesi non vengono portati esattamente a zero</a:t>
            </a: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r>
              <a:rPr lang="it-IT" sz="1800" dirty="0">
                <a:latin typeface="Calibri"/>
                <a:ea typeface="Calibri"/>
                <a:cs typeface="Calibri"/>
                <a:sym typeface="Calibri"/>
              </a:rPr>
              <a:t>F</a:t>
            </a:r>
            <a:r>
              <a:rPr lang="it" sz="1800" dirty="0">
                <a:latin typeface="Calibri"/>
                <a:ea typeface="Calibri"/>
                <a:cs typeface="Calibri"/>
                <a:sym typeface="Calibri"/>
              </a:rPr>
              <a:t>unzione obiettivo: J(</a:t>
            </a:r>
            <a:r>
              <a:rPr lang="it" sz="1800" dirty="0">
                <a:solidFill>
                  <a:schemeClr val="dk1"/>
                </a:solidFill>
                <a:latin typeface="Calibri"/>
                <a:ea typeface="Calibri"/>
                <a:cs typeface="Calibri"/>
                <a:sym typeface="Calibri"/>
              </a:rPr>
              <a:t>θ) = </a:t>
            </a:r>
            <a:r>
              <a:rPr lang="it" sz="1800" dirty="0">
                <a:latin typeface="Calibri"/>
                <a:ea typeface="Calibri"/>
                <a:cs typeface="Calibri"/>
                <a:sym typeface="Calibri"/>
              </a:rPr>
              <a:t>E(</a:t>
            </a:r>
            <a:r>
              <a:rPr lang="it" sz="1800" dirty="0">
                <a:solidFill>
                  <a:schemeClr val="dk1"/>
                </a:solidFill>
                <a:latin typeface="Calibri"/>
                <a:ea typeface="Calibri"/>
                <a:cs typeface="Calibri"/>
                <a:sym typeface="Calibri"/>
              </a:rPr>
              <a:t>θ) + || θ||</a:t>
            </a:r>
            <a:r>
              <a:rPr lang="it" sz="1800" baseline="-25000" dirty="0">
                <a:solidFill>
                  <a:schemeClr val="dk1"/>
                </a:solidFill>
                <a:latin typeface="Calibri"/>
                <a:ea typeface="Calibri"/>
                <a:cs typeface="Calibri"/>
                <a:sym typeface="Calibri"/>
              </a:rPr>
              <a:t>2</a:t>
            </a:r>
            <a:r>
              <a:rPr lang="it" sz="1800" baseline="30000" dirty="0">
                <a:solidFill>
                  <a:schemeClr val="dk1"/>
                </a:solidFill>
                <a:latin typeface="Calibri"/>
                <a:ea typeface="Calibri"/>
                <a:cs typeface="Calibri"/>
                <a:sym typeface="Calibri"/>
              </a:rPr>
              <a:t>2</a:t>
            </a:r>
            <a:r>
              <a:rPr lang="it" sz="1800" dirty="0">
                <a:solidFill>
                  <a:schemeClr val="dk1"/>
                </a:solidFill>
                <a:latin typeface="Calibri"/>
                <a:ea typeface="Calibri"/>
                <a:cs typeface="Calibri"/>
                <a:sym typeface="Calibri"/>
              </a:rPr>
              <a:t>    </a:t>
            </a:r>
            <a:endParaRPr sz="1800" baseline="30000" dirty="0">
              <a:latin typeface="Calibri"/>
              <a:ea typeface="Calibri"/>
              <a:cs typeface="Calibri"/>
              <a:sym typeface="Calibri"/>
            </a:endParaRPr>
          </a:p>
        </p:txBody>
      </p:sp>
      <p:sp>
        <p:nvSpPr>
          <p:cNvPr id="187" name="Google Shape;187;p31"/>
          <p:cNvSpPr txBox="1"/>
          <p:nvPr/>
        </p:nvSpPr>
        <p:spPr>
          <a:xfrm>
            <a:off x="4724400" y="937925"/>
            <a:ext cx="42456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800" dirty="0">
                <a:latin typeface="Calibri"/>
                <a:ea typeface="Calibri"/>
                <a:cs typeface="Calibri"/>
                <a:sym typeface="Calibri"/>
              </a:rPr>
              <a:t>LASSO Regression: i pesi possono essere portati esattamente a zero</a:t>
            </a: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pPr marL="0" lvl="0" indent="0" algn="l" rtl="0">
              <a:spcBef>
                <a:spcPts val="0"/>
              </a:spcBef>
              <a:spcAft>
                <a:spcPts val="0"/>
              </a:spcAft>
              <a:buNone/>
            </a:pPr>
            <a:endParaRPr lang="it" sz="1800" dirty="0">
              <a:latin typeface="Calibri"/>
              <a:ea typeface="Calibri"/>
              <a:cs typeface="Calibri"/>
              <a:sym typeface="Calibri"/>
            </a:endParaRPr>
          </a:p>
          <a:p>
            <a:r>
              <a:rPr lang="it-IT" sz="1800" dirty="0">
                <a:latin typeface="Calibri"/>
                <a:ea typeface="Calibri"/>
                <a:cs typeface="Calibri"/>
                <a:sym typeface="Calibri"/>
              </a:rPr>
              <a:t>Funzione obiettivo: </a:t>
            </a:r>
            <a:r>
              <a:rPr lang="it" sz="1800" dirty="0">
                <a:latin typeface="Calibri"/>
                <a:ea typeface="Calibri"/>
                <a:cs typeface="Calibri"/>
                <a:sym typeface="Calibri"/>
              </a:rPr>
              <a:t>J(</a:t>
            </a:r>
            <a:r>
              <a:rPr lang="it" sz="1800" dirty="0">
                <a:solidFill>
                  <a:schemeClr val="dk1"/>
                </a:solidFill>
                <a:latin typeface="Calibri"/>
                <a:ea typeface="Calibri"/>
                <a:cs typeface="Calibri"/>
                <a:sym typeface="Calibri"/>
              </a:rPr>
              <a:t>θ) = </a:t>
            </a:r>
            <a:r>
              <a:rPr lang="it-IT" sz="1800" dirty="0">
                <a:latin typeface="Calibri"/>
                <a:ea typeface="Calibri"/>
                <a:cs typeface="Calibri"/>
                <a:sym typeface="Calibri"/>
              </a:rPr>
              <a:t>E(</a:t>
            </a:r>
            <a:r>
              <a:rPr lang="it-IT" sz="1800" dirty="0">
                <a:solidFill>
                  <a:schemeClr val="dk1"/>
                </a:solidFill>
                <a:latin typeface="Calibri"/>
                <a:ea typeface="Calibri"/>
                <a:cs typeface="Calibri"/>
                <a:sym typeface="Calibri"/>
              </a:rPr>
              <a:t>θ) + || θ||</a:t>
            </a:r>
            <a:r>
              <a:rPr lang="it-IT" sz="1800" baseline="-25000" dirty="0">
                <a:solidFill>
                  <a:schemeClr val="dk1"/>
                </a:solidFill>
                <a:latin typeface="Calibri"/>
                <a:ea typeface="Calibri"/>
                <a:cs typeface="Calibri"/>
                <a:sym typeface="Calibri"/>
              </a:rPr>
              <a:t>1</a:t>
            </a:r>
            <a:endParaRPr lang="it-IT" sz="1800" baseline="30000" dirty="0">
              <a:latin typeface="Calibri"/>
              <a:ea typeface="Calibri"/>
              <a:cs typeface="Calibri"/>
              <a:sym typeface="Calibri"/>
            </a:endParaRPr>
          </a:p>
        </p:txBody>
      </p:sp>
      <p:pic>
        <p:nvPicPr>
          <p:cNvPr id="3" name="Immagine 2">
            <a:extLst>
              <a:ext uri="{FF2B5EF4-FFF2-40B4-BE49-F238E27FC236}">
                <a16:creationId xmlns:a16="http://schemas.microsoft.com/office/drawing/2014/main" id="{DBD9B766-7BAA-4AB3-B8E2-A1B573AB456F}"/>
              </a:ext>
            </a:extLst>
          </p:cNvPr>
          <p:cNvPicPr>
            <a:picLocks noChangeAspect="1"/>
          </p:cNvPicPr>
          <p:nvPr/>
        </p:nvPicPr>
        <p:blipFill>
          <a:blip r:embed="rId3"/>
          <a:stretch>
            <a:fillRect/>
          </a:stretch>
        </p:blipFill>
        <p:spPr>
          <a:xfrm>
            <a:off x="1385887" y="1760837"/>
            <a:ext cx="6229350" cy="259878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251520" y="137161"/>
            <a:ext cx="8424900" cy="868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it" dirty="0"/>
              <a:t>Riferimenti</a:t>
            </a:r>
            <a:endParaRPr dirty="0"/>
          </a:p>
        </p:txBody>
      </p:sp>
      <p:sp>
        <p:nvSpPr>
          <p:cNvPr id="193" name="Google Shape;193;p32"/>
          <p:cNvSpPr txBox="1">
            <a:spLocks noGrp="1"/>
          </p:cNvSpPr>
          <p:nvPr>
            <p:ph type="body" idx="1"/>
          </p:nvPr>
        </p:nvSpPr>
        <p:spPr>
          <a:xfrm>
            <a:off x="311700" y="1509809"/>
            <a:ext cx="8520600" cy="1908184"/>
          </a:xfrm>
          <a:prstGeom prst="rect">
            <a:avLst/>
          </a:prstGeom>
          <a:noFill/>
          <a:ln>
            <a:noFill/>
          </a:ln>
        </p:spPr>
        <p:txBody>
          <a:bodyPr spcFirstLastPara="1" wrap="square" lIns="91425" tIns="91425" rIns="91425" bIns="91425" anchor="ctr" anchorCtr="0">
            <a:spAutoFit/>
          </a:bodyPr>
          <a:lstStyle/>
          <a:p>
            <a:pPr marL="469900" lvl="0" indent="-329565" algn="l" rtl="0">
              <a:spcBef>
                <a:spcPts val="0"/>
              </a:spcBef>
              <a:spcAft>
                <a:spcPts val="0"/>
              </a:spcAft>
              <a:buClr>
                <a:schemeClr val="dk1"/>
              </a:buClr>
              <a:buSzPts val="1400"/>
              <a:buChar char="●"/>
            </a:pPr>
            <a:r>
              <a:rPr lang="it" b="1" dirty="0">
                <a:solidFill>
                  <a:schemeClr val="dk1"/>
                </a:solidFill>
                <a:latin typeface="Calibri"/>
                <a:ea typeface="Calibri"/>
                <a:cs typeface="Calibri"/>
                <a:sym typeface="Calibri"/>
              </a:rPr>
              <a:t>A tu per tu col Machine Learning. L'incredibile viaggio di un developer nel favoloso mondo della Data Science</a:t>
            </a:r>
            <a:r>
              <a:rPr lang="it" dirty="0">
                <a:solidFill>
                  <a:schemeClr val="dk1"/>
                </a:solidFill>
                <a:latin typeface="Calibri"/>
                <a:ea typeface="Calibri"/>
                <a:cs typeface="Calibri"/>
                <a:sym typeface="Calibri"/>
              </a:rPr>
              <a:t>, Alessandro Cucci, The Dot Company, 2017 [cap.5]</a:t>
            </a:r>
          </a:p>
          <a:p>
            <a:pPr marL="469900" lvl="0" indent="-329565" algn="l" rtl="0">
              <a:spcBef>
                <a:spcPts val="0"/>
              </a:spcBef>
              <a:spcAft>
                <a:spcPts val="0"/>
              </a:spcAft>
              <a:buClr>
                <a:schemeClr val="dk1"/>
              </a:buClr>
              <a:buSzPts val="1400"/>
              <a:buChar char="●"/>
            </a:pPr>
            <a:endParaRPr lang="it" dirty="0">
              <a:solidFill>
                <a:schemeClr val="dk1"/>
              </a:solidFill>
              <a:latin typeface="Calibri"/>
              <a:ea typeface="Calibri"/>
              <a:cs typeface="Calibri"/>
              <a:sym typeface="Calibri"/>
            </a:endParaRPr>
          </a:p>
          <a:p>
            <a:pPr marL="469900" indent="-329565">
              <a:buClr>
                <a:schemeClr val="dk1"/>
              </a:buClr>
              <a:buSzPts val="1400"/>
              <a:buFont typeface="Arial"/>
              <a:buChar char="●"/>
            </a:pPr>
            <a:r>
              <a:rPr lang="en-GB" b="1" dirty="0">
                <a:latin typeface="Calibri"/>
                <a:ea typeface="Calibri"/>
                <a:cs typeface="Calibri"/>
                <a:sym typeface="Calibri"/>
              </a:rPr>
              <a:t>Pattern Classification, second edition,</a:t>
            </a:r>
            <a:r>
              <a:rPr lang="en-GB" dirty="0">
                <a:latin typeface="Calibri"/>
                <a:ea typeface="Calibri"/>
                <a:cs typeface="Calibri"/>
                <a:sym typeface="Calibri"/>
              </a:rPr>
              <a:t> R. O. </a:t>
            </a:r>
            <a:r>
              <a:rPr lang="en-GB" dirty="0" err="1">
                <a:latin typeface="Calibri"/>
                <a:ea typeface="Calibri"/>
                <a:cs typeface="Calibri"/>
                <a:sym typeface="Calibri"/>
              </a:rPr>
              <a:t>Duda</a:t>
            </a:r>
            <a:r>
              <a:rPr lang="en-GB" dirty="0">
                <a:latin typeface="Calibri"/>
                <a:ea typeface="Calibri"/>
                <a:cs typeface="Calibri"/>
                <a:sym typeface="Calibri"/>
              </a:rPr>
              <a:t>, P. E. Hart, D. G. Stork, Wiley-</a:t>
            </a:r>
            <a:r>
              <a:rPr lang="en-GB" dirty="0" err="1">
                <a:latin typeface="Calibri"/>
                <a:ea typeface="Calibri"/>
                <a:cs typeface="Calibri"/>
                <a:sym typeface="Calibri"/>
              </a:rPr>
              <a:t>Interscience</a:t>
            </a:r>
            <a:r>
              <a:rPr lang="en-GB" dirty="0">
                <a:latin typeface="Calibri"/>
                <a:ea typeface="Calibri"/>
                <a:cs typeface="Calibri"/>
                <a:sym typeface="Calibri"/>
              </a:rPr>
              <a:t>, 2000</a:t>
            </a:r>
            <a:endParaRPr dirty="0">
              <a:solidFill>
                <a:srgbClr val="222222"/>
              </a:solidFill>
              <a:highlight>
                <a:schemeClr val="lt1"/>
              </a:highlight>
              <a:latin typeface="Calibri"/>
              <a:ea typeface="Calibri"/>
              <a:cs typeface="Calibri"/>
              <a:sym typeface="Calibri"/>
            </a:endParaRPr>
          </a:p>
          <a:p>
            <a:pPr marL="457200" lvl="0" indent="0" algn="l" rtl="0">
              <a:spcBef>
                <a:spcPts val="0"/>
              </a:spcBef>
              <a:spcAft>
                <a:spcPts val="0"/>
              </a:spcAft>
              <a:buNone/>
            </a:pPr>
            <a:endParaRPr dirty="0">
              <a:solidFill>
                <a:srgbClr val="222222"/>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it" b="1" dirty="0">
                <a:solidFill>
                  <a:srgbClr val="222222"/>
                </a:solidFill>
                <a:highlight>
                  <a:srgbClr val="FFFFFF"/>
                </a:highlight>
                <a:latin typeface="Calibri"/>
                <a:ea typeface="Calibri"/>
                <a:cs typeface="Calibri"/>
                <a:sym typeface="Calibri"/>
              </a:rPr>
              <a:t>An introduction to statistical learning</a:t>
            </a:r>
            <a:r>
              <a:rPr lang="it" dirty="0">
                <a:solidFill>
                  <a:srgbClr val="222222"/>
                </a:solidFill>
                <a:highlight>
                  <a:srgbClr val="FFFFFF"/>
                </a:highlight>
                <a:latin typeface="Calibri"/>
                <a:ea typeface="Calibri"/>
                <a:cs typeface="Calibri"/>
                <a:sym typeface="Calibri"/>
              </a:rPr>
              <a:t>, Gareth M. James, </a:t>
            </a:r>
            <a:r>
              <a:rPr lang="it" dirty="0">
                <a:solidFill>
                  <a:srgbClr val="222222"/>
                </a:solidFill>
                <a:highlight>
                  <a:schemeClr val="lt1"/>
                </a:highlight>
                <a:latin typeface="Calibri"/>
                <a:ea typeface="Calibri"/>
                <a:cs typeface="Calibri"/>
                <a:sym typeface="Calibri"/>
              </a:rPr>
              <a:t>Daniela Witten, </a:t>
            </a:r>
            <a:r>
              <a:rPr lang="it" dirty="0">
                <a:solidFill>
                  <a:srgbClr val="222222"/>
                </a:solidFill>
                <a:highlight>
                  <a:srgbClr val="FFFFFF"/>
                </a:highlight>
                <a:latin typeface="Calibri"/>
                <a:ea typeface="Calibri"/>
                <a:cs typeface="Calibri"/>
                <a:sym typeface="Calibri"/>
              </a:rPr>
              <a:t>Trevor Hastie, Robert Tibshirani</a:t>
            </a:r>
            <a:r>
              <a:rPr lang="it" dirty="0">
                <a:solidFill>
                  <a:srgbClr val="222222"/>
                </a:solidFill>
                <a:highlight>
                  <a:schemeClr val="lt1"/>
                </a:highlight>
                <a:latin typeface="Calibri"/>
                <a:ea typeface="Calibri"/>
                <a:cs typeface="Calibri"/>
                <a:sym typeface="Calibri"/>
              </a:rPr>
              <a:t>,</a:t>
            </a:r>
            <a:r>
              <a:rPr lang="it" dirty="0">
                <a:solidFill>
                  <a:srgbClr val="222222"/>
                </a:solidFill>
                <a:highlight>
                  <a:srgbClr val="FFFFFF"/>
                </a:highlight>
                <a:latin typeface="Calibri"/>
                <a:ea typeface="Calibri"/>
                <a:cs typeface="Calibri"/>
                <a:sym typeface="Calibri"/>
              </a:rPr>
              <a:t> New York: Springer, 2013 [cap. 6]</a:t>
            </a:r>
            <a:endParaRPr sz="1000" dirty="0">
              <a:solidFill>
                <a:srgbClr val="222222"/>
              </a:solidFill>
              <a:highlight>
                <a:schemeClr val="lt1"/>
              </a:highlight>
              <a:latin typeface="Calibri"/>
              <a:ea typeface="Calibri"/>
              <a:cs typeface="Calibri"/>
              <a:sym typeface="Calibri"/>
            </a:endParaRPr>
          </a:p>
          <a:p>
            <a:pPr marL="457200" lvl="0" indent="0" algn="l" rtl="0">
              <a:spcBef>
                <a:spcPts val="0"/>
              </a:spcBef>
              <a:spcAft>
                <a:spcPts val="0"/>
              </a:spcAft>
              <a:buNone/>
            </a:pPr>
            <a:endParaRPr dirty="0">
              <a:solidFill>
                <a:srgbClr val="D40000"/>
              </a:solidFill>
              <a:highlight>
                <a:schemeClr val="lt1"/>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p:nvPr/>
        </p:nvSpPr>
        <p:spPr>
          <a:xfrm>
            <a:off x="350044" y="1013676"/>
            <a:ext cx="8443911" cy="26688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1600" dirty="0">
                <a:latin typeface="Calibri"/>
                <a:ea typeface="Calibri"/>
                <a:cs typeface="Calibri"/>
                <a:sym typeface="Calibri"/>
              </a:rPr>
              <a:t>Finora abbiamo visto solo funzioni ipotesi (o «modelli») lineari</a:t>
            </a:r>
          </a:p>
          <a:p>
            <a:pPr marL="0" lvl="0" indent="0" algn="l" rtl="0">
              <a:spcBef>
                <a:spcPts val="0"/>
              </a:spcBef>
              <a:spcAft>
                <a:spcPts val="0"/>
              </a:spcAft>
              <a:buNone/>
            </a:pPr>
            <a:endParaRPr lang="it-IT" sz="1600" dirty="0">
              <a:latin typeface="Calibri"/>
              <a:ea typeface="Calibri"/>
              <a:cs typeface="Calibri"/>
              <a:sym typeface="Calibri"/>
            </a:endParaRPr>
          </a:p>
          <a:p>
            <a:pPr marL="0" lvl="0" indent="0" algn="l" rtl="0">
              <a:spcBef>
                <a:spcPts val="0"/>
              </a:spcBef>
              <a:spcAft>
                <a:spcPts val="0"/>
              </a:spcAft>
              <a:buNone/>
            </a:pPr>
            <a:r>
              <a:rPr lang="it-IT" sz="1600" dirty="0">
                <a:latin typeface="Calibri"/>
                <a:ea typeface="Calibri"/>
                <a:cs typeface="Calibri"/>
                <a:sym typeface="Calibri"/>
              </a:rPr>
              <a:t>Possiamo usare dei modelli non lineari? Forse potrebbero essere «più potenti», ovvero avere una capacità descrittiva maggiore…</a:t>
            </a:r>
          </a:p>
          <a:p>
            <a:pPr marL="0" lvl="0" indent="0" algn="l" rtl="0">
              <a:spcBef>
                <a:spcPts val="0"/>
              </a:spcBef>
              <a:spcAft>
                <a:spcPts val="0"/>
              </a:spcAft>
              <a:buNone/>
            </a:pPr>
            <a:endParaRPr lang="it-IT" sz="1600" dirty="0">
              <a:latin typeface="Calibri"/>
              <a:ea typeface="Calibri"/>
              <a:cs typeface="Calibri"/>
              <a:sym typeface="Calibri"/>
            </a:endParaRPr>
          </a:p>
          <a:p>
            <a:pPr marL="0" lvl="0" indent="0" algn="l" rtl="0">
              <a:spcBef>
                <a:spcPts val="0"/>
              </a:spcBef>
              <a:spcAft>
                <a:spcPts val="0"/>
              </a:spcAft>
              <a:buNone/>
            </a:pPr>
            <a:endParaRPr sz="1600" dirty="0">
              <a:latin typeface="Calibri"/>
              <a:ea typeface="Calibri"/>
              <a:cs typeface="Calibri"/>
              <a:sym typeface="Calibri"/>
            </a:endParaRPr>
          </a:p>
        </p:txBody>
      </p:sp>
      <p:sp>
        <p:nvSpPr>
          <p:cNvPr id="116" name="Google Shape;116;p24"/>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a:solidFill>
                  <a:srgbClr val="D40000"/>
                </a:solidFill>
                <a:latin typeface="Calibri"/>
                <a:ea typeface="Calibri"/>
                <a:cs typeface="Calibri"/>
                <a:sym typeface="Calibri"/>
              </a:rPr>
              <a:t>M</a:t>
            </a:r>
            <a:r>
              <a:rPr lang="it" sz="2400" b="1" dirty="0">
                <a:solidFill>
                  <a:srgbClr val="D40000"/>
                </a:solidFill>
                <a:latin typeface="Calibri"/>
                <a:ea typeface="Calibri"/>
                <a:cs typeface="Calibri"/>
                <a:sym typeface="Calibri"/>
              </a:rPr>
              <a:t>odelli non lineari</a:t>
            </a:r>
            <a:endParaRPr sz="2400" b="1" dirty="0">
              <a:solidFill>
                <a:srgbClr val="D40000"/>
              </a:solidFill>
              <a:latin typeface="Calibri"/>
              <a:ea typeface="Calibri"/>
              <a:cs typeface="Calibri"/>
              <a:sym typeface="Calibri"/>
            </a:endParaRPr>
          </a:p>
        </p:txBody>
      </p:sp>
    </p:spTree>
    <p:extLst>
      <p:ext uri="{BB962C8B-B14F-4D97-AF65-F5344CB8AC3E}">
        <p14:creationId xmlns:p14="http://schemas.microsoft.com/office/powerpoint/2010/main" val="17395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p:nvPr/>
        </p:nvSpPr>
        <p:spPr>
          <a:xfrm>
            <a:off x="955125" y="1193250"/>
            <a:ext cx="4593000" cy="4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dirty="0">
                <a:latin typeface="Calibri"/>
                <a:ea typeface="Calibri"/>
                <a:cs typeface="Calibri"/>
                <a:sym typeface="Calibri"/>
              </a:rPr>
              <a:t>Modello predittivo lineare:</a:t>
            </a:r>
            <a:endParaRPr sz="1800" dirty="0">
              <a:latin typeface="Calibri"/>
              <a:ea typeface="Calibri"/>
              <a:cs typeface="Calibri"/>
              <a:sym typeface="Calibri"/>
            </a:endParaRPr>
          </a:p>
        </p:txBody>
      </p:sp>
      <p:sp>
        <p:nvSpPr>
          <p:cNvPr id="114" name="Google Shape;114;p24"/>
          <p:cNvSpPr txBox="1"/>
          <p:nvPr/>
        </p:nvSpPr>
        <p:spPr>
          <a:xfrm>
            <a:off x="955124" y="2938950"/>
            <a:ext cx="6360075" cy="4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1800" dirty="0">
                <a:latin typeface="Calibri"/>
                <a:ea typeface="Calibri"/>
                <a:cs typeface="Calibri"/>
                <a:sym typeface="Calibri"/>
              </a:rPr>
              <a:t>Es</a:t>
            </a:r>
            <a:r>
              <a:rPr lang="it" sz="1800" dirty="0">
                <a:latin typeface="Calibri"/>
                <a:ea typeface="Calibri"/>
                <a:cs typeface="Calibri"/>
                <a:sym typeface="Calibri"/>
              </a:rPr>
              <a:t>empio di modello predittivo non-lineare (polinomio di grado 2):</a:t>
            </a:r>
            <a:endParaRPr sz="1800" dirty="0">
              <a:latin typeface="Calibri"/>
              <a:ea typeface="Calibri"/>
              <a:cs typeface="Calibri"/>
              <a:sym typeface="Calibri"/>
            </a:endParaRPr>
          </a:p>
        </p:txBody>
      </p:sp>
      <p:sp>
        <p:nvSpPr>
          <p:cNvPr id="116" name="Google Shape;116;p24"/>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a:solidFill>
                  <a:srgbClr val="D40000"/>
                </a:solidFill>
                <a:latin typeface="Calibri"/>
                <a:ea typeface="Calibri"/>
                <a:cs typeface="Calibri"/>
                <a:sym typeface="Calibri"/>
              </a:rPr>
              <a:t>Classi di m</a:t>
            </a:r>
            <a:r>
              <a:rPr lang="it" sz="2400" b="1" dirty="0">
                <a:solidFill>
                  <a:srgbClr val="D40000"/>
                </a:solidFill>
                <a:latin typeface="Calibri"/>
                <a:ea typeface="Calibri"/>
                <a:cs typeface="Calibri"/>
                <a:sym typeface="Calibri"/>
              </a:rPr>
              <a:t>odelli non lineari</a:t>
            </a:r>
            <a:endParaRPr sz="2400" b="1" dirty="0">
              <a:solidFill>
                <a:srgbClr val="D40000"/>
              </a:solidFill>
              <a:latin typeface="Calibri"/>
              <a:ea typeface="Calibri"/>
              <a:cs typeface="Calibri"/>
              <a:sym typeface="Calibri"/>
            </a:endParaRPr>
          </a:p>
        </p:txBody>
      </p:sp>
      <p:pic>
        <p:nvPicPr>
          <p:cNvPr id="3" name="Immagine 2">
            <a:extLst>
              <a:ext uri="{FF2B5EF4-FFF2-40B4-BE49-F238E27FC236}">
                <a16:creationId xmlns:a16="http://schemas.microsoft.com/office/drawing/2014/main" id="{68665C54-E36F-4B19-8E9C-F2E8BEE2CD46}"/>
              </a:ext>
            </a:extLst>
          </p:cNvPr>
          <p:cNvPicPr>
            <a:picLocks noChangeAspect="1"/>
          </p:cNvPicPr>
          <p:nvPr/>
        </p:nvPicPr>
        <p:blipFill>
          <a:blip r:embed="rId3"/>
          <a:stretch>
            <a:fillRect/>
          </a:stretch>
        </p:blipFill>
        <p:spPr>
          <a:xfrm>
            <a:off x="2493169" y="1856544"/>
            <a:ext cx="3936634" cy="686623"/>
          </a:xfrm>
          <a:prstGeom prst="rect">
            <a:avLst/>
          </a:prstGeom>
        </p:spPr>
      </p:pic>
      <p:pic>
        <p:nvPicPr>
          <p:cNvPr id="11" name="Immagine 10">
            <a:extLst>
              <a:ext uri="{FF2B5EF4-FFF2-40B4-BE49-F238E27FC236}">
                <a16:creationId xmlns:a16="http://schemas.microsoft.com/office/drawing/2014/main" id="{EB3C2E33-6F23-42C2-8470-A1045B0580C3}"/>
              </a:ext>
            </a:extLst>
          </p:cNvPr>
          <p:cNvPicPr>
            <a:picLocks noChangeAspect="1"/>
          </p:cNvPicPr>
          <p:nvPr/>
        </p:nvPicPr>
        <p:blipFill>
          <a:blip r:embed="rId4"/>
          <a:stretch>
            <a:fillRect/>
          </a:stretch>
        </p:blipFill>
        <p:spPr>
          <a:xfrm>
            <a:off x="1628774" y="3659433"/>
            <a:ext cx="6226969" cy="691110"/>
          </a:xfrm>
          <a:prstGeom prst="rect">
            <a:avLst/>
          </a:prstGeom>
        </p:spPr>
      </p:pic>
    </p:spTree>
    <p:extLst>
      <p:ext uri="{BB962C8B-B14F-4D97-AF65-F5344CB8AC3E}">
        <p14:creationId xmlns:p14="http://schemas.microsoft.com/office/powerpoint/2010/main" val="65094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p:nvPr/>
        </p:nvSpPr>
        <p:spPr>
          <a:xfrm>
            <a:off x="385763" y="2074126"/>
            <a:ext cx="8443911" cy="205355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1600" dirty="0">
                <a:latin typeface="Calibri"/>
                <a:ea typeface="Calibri"/>
                <a:cs typeface="Calibri"/>
                <a:sym typeface="Calibri"/>
              </a:rPr>
              <a:t>Anche quello sopra è un esempio di modello non lineare e, ovviamente, ne potremmo pensare molti altri…</a:t>
            </a:r>
          </a:p>
          <a:p>
            <a:r>
              <a:rPr lang="it-IT" sz="1600" dirty="0">
                <a:latin typeface="Calibri"/>
                <a:ea typeface="Calibri"/>
                <a:cs typeface="Calibri"/>
                <a:sym typeface="Calibri"/>
              </a:rPr>
              <a:t>Attenzione ad un’ambiguità terminologica che è comune in ML: con «modello» spesso si indica sia la </a:t>
            </a:r>
            <a:r>
              <a:rPr lang="it-IT" sz="1600" i="1" dirty="0">
                <a:latin typeface="Calibri"/>
                <a:ea typeface="Calibri"/>
                <a:cs typeface="Calibri"/>
                <a:sym typeface="Calibri"/>
              </a:rPr>
              <a:t>classe</a:t>
            </a:r>
            <a:r>
              <a:rPr lang="it-IT" sz="1600" dirty="0">
                <a:latin typeface="Calibri"/>
                <a:ea typeface="Calibri"/>
                <a:cs typeface="Calibri"/>
                <a:sym typeface="Calibri"/>
              </a:rPr>
              <a:t> dei modelli (e.g., funzioni lineari, funzioni quadratiche, ecc.), sia la </a:t>
            </a:r>
            <a:r>
              <a:rPr lang="it-IT" sz="1600" i="1" dirty="0">
                <a:latin typeface="Calibri"/>
                <a:ea typeface="Calibri"/>
                <a:cs typeface="Calibri"/>
                <a:sym typeface="Calibri"/>
              </a:rPr>
              <a:t>specifica</a:t>
            </a:r>
            <a:r>
              <a:rPr lang="it-IT" sz="1600" dirty="0">
                <a:latin typeface="Calibri"/>
                <a:ea typeface="Calibri"/>
                <a:cs typeface="Calibri"/>
                <a:sym typeface="Calibri"/>
              </a:rPr>
              <a:t> funzione ipotesi «</a:t>
            </a:r>
            <a:r>
              <a:rPr lang="it-IT" sz="1600" dirty="0" err="1">
                <a:latin typeface="Calibri"/>
                <a:ea typeface="Calibri"/>
                <a:cs typeface="Calibri"/>
                <a:sym typeface="Calibri"/>
              </a:rPr>
              <a:t>instanziata</a:t>
            </a:r>
            <a:r>
              <a:rPr lang="it-IT" sz="1600" dirty="0">
                <a:latin typeface="Calibri"/>
                <a:ea typeface="Calibri"/>
                <a:cs typeface="Calibri"/>
                <a:sym typeface="Calibri"/>
              </a:rPr>
              <a:t>» con uno specifico vettore di parametri</a:t>
            </a:r>
          </a:p>
          <a:p>
            <a:pPr lvl="0"/>
            <a:r>
              <a:rPr lang="it-IT" sz="1600" dirty="0">
                <a:latin typeface="Calibri"/>
                <a:ea typeface="Calibri"/>
                <a:cs typeface="Calibri"/>
                <a:sym typeface="Calibri"/>
              </a:rPr>
              <a:t>In realtà, piuttosto che usare modelli polinomiali (o altro), per una regressione non lineare conviene usare, e.g., Support </a:t>
            </a:r>
            <a:r>
              <a:rPr lang="it-IT" sz="1600" dirty="0" err="1">
                <a:latin typeface="Calibri"/>
                <a:ea typeface="Calibri"/>
                <a:cs typeface="Calibri"/>
                <a:sym typeface="Calibri"/>
              </a:rPr>
              <a:t>Vector</a:t>
            </a:r>
            <a:r>
              <a:rPr lang="it-IT" sz="1600" dirty="0">
                <a:latin typeface="Calibri"/>
                <a:ea typeface="Calibri"/>
                <a:cs typeface="Calibri"/>
                <a:sym typeface="Calibri"/>
              </a:rPr>
              <a:t> </a:t>
            </a:r>
            <a:r>
              <a:rPr lang="it-IT" sz="1600" dirty="0" err="1">
                <a:latin typeface="Calibri"/>
                <a:ea typeface="Calibri"/>
                <a:cs typeface="Calibri"/>
                <a:sym typeface="Calibri"/>
              </a:rPr>
              <a:t>Regression</a:t>
            </a:r>
            <a:r>
              <a:rPr lang="it-IT" sz="1600" dirty="0">
                <a:latin typeface="Calibri"/>
                <a:ea typeface="Calibri"/>
                <a:cs typeface="Calibri"/>
                <a:sym typeface="Calibri"/>
              </a:rPr>
              <a:t> oppure </a:t>
            </a:r>
            <a:r>
              <a:rPr lang="it-IT" sz="1600" dirty="0" err="1">
                <a:latin typeface="Calibri"/>
                <a:ea typeface="Calibri"/>
                <a:cs typeface="Calibri"/>
                <a:sym typeface="Calibri"/>
              </a:rPr>
              <a:t>Neural</a:t>
            </a:r>
            <a:r>
              <a:rPr lang="it-IT" sz="1600" dirty="0">
                <a:latin typeface="Calibri"/>
                <a:ea typeface="Calibri"/>
                <a:cs typeface="Calibri"/>
                <a:sym typeface="Calibri"/>
              </a:rPr>
              <a:t> Network o </a:t>
            </a:r>
            <a:r>
              <a:rPr lang="it-IT" sz="1600" dirty="0" err="1">
                <a:latin typeface="Calibri"/>
                <a:ea typeface="Calibri"/>
                <a:cs typeface="Calibri"/>
                <a:sym typeface="Calibri"/>
              </a:rPr>
              <a:t>Decision</a:t>
            </a:r>
            <a:r>
              <a:rPr lang="it-IT" sz="1600" dirty="0">
                <a:latin typeface="Calibri"/>
                <a:ea typeface="Calibri"/>
                <a:cs typeface="Calibri"/>
                <a:sym typeface="Calibri"/>
              </a:rPr>
              <a:t> Tree o altri metodi che vedremo in seguito</a:t>
            </a:r>
          </a:p>
        </p:txBody>
      </p:sp>
      <p:sp>
        <p:nvSpPr>
          <p:cNvPr id="116" name="Google Shape;116;p24"/>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a:solidFill>
                  <a:srgbClr val="D40000"/>
                </a:solidFill>
                <a:latin typeface="Calibri"/>
                <a:ea typeface="Calibri"/>
                <a:cs typeface="Calibri"/>
                <a:sym typeface="Calibri"/>
              </a:rPr>
              <a:t>M</a:t>
            </a:r>
            <a:r>
              <a:rPr lang="it" sz="2400" b="1" dirty="0">
                <a:solidFill>
                  <a:srgbClr val="D40000"/>
                </a:solidFill>
                <a:latin typeface="Calibri"/>
                <a:ea typeface="Calibri"/>
                <a:cs typeface="Calibri"/>
                <a:sym typeface="Calibri"/>
              </a:rPr>
              <a:t>odelli non lineari</a:t>
            </a:r>
            <a:endParaRPr sz="2400" b="1" dirty="0">
              <a:solidFill>
                <a:srgbClr val="D40000"/>
              </a:solidFill>
              <a:latin typeface="Calibri"/>
              <a:ea typeface="Calibri"/>
              <a:cs typeface="Calibri"/>
              <a:sym typeface="Calibri"/>
            </a:endParaRPr>
          </a:p>
        </p:txBody>
      </p:sp>
      <p:pic>
        <p:nvPicPr>
          <p:cNvPr id="3" name="Immagine 2">
            <a:extLst>
              <a:ext uri="{FF2B5EF4-FFF2-40B4-BE49-F238E27FC236}">
                <a16:creationId xmlns:a16="http://schemas.microsoft.com/office/drawing/2014/main" id="{D6D87E96-CAB2-A89D-6DE7-15A3B235605A}"/>
              </a:ext>
            </a:extLst>
          </p:cNvPr>
          <p:cNvPicPr>
            <a:picLocks noChangeAspect="1"/>
          </p:cNvPicPr>
          <p:nvPr/>
        </p:nvPicPr>
        <p:blipFill>
          <a:blip r:embed="rId3"/>
          <a:stretch>
            <a:fillRect/>
          </a:stretch>
        </p:blipFill>
        <p:spPr>
          <a:xfrm>
            <a:off x="2676092" y="1015821"/>
            <a:ext cx="3248478" cy="895475"/>
          </a:xfrm>
          <a:prstGeom prst="rect">
            <a:avLst/>
          </a:prstGeom>
        </p:spPr>
      </p:pic>
    </p:spTree>
    <p:extLst>
      <p:ext uri="{BB962C8B-B14F-4D97-AF65-F5344CB8AC3E}">
        <p14:creationId xmlns:p14="http://schemas.microsoft.com/office/powerpoint/2010/main" val="276687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25"/>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IT" sz="2400" b="1" dirty="0" err="1">
                <a:solidFill>
                  <a:srgbClr val="D40000"/>
                </a:solidFill>
                <a:latin typeface="Calibri"/>
                <a:ea typeface="Calibri"/>
                <a:cs typeface="Calibri"/>
                <a:sym typeface="Calibri"/>
              </a:rPr>
              <a:t>Underfitting</a:t>
            </a:r>
            <a:r>
              <a:rPr lang="it-IT" sz="2400" b="1" dirty="0">
                <a:solidFill>
                  <a:srgbClr val="D40000"/>
                </a:solidFill>
                <a:latin typeface="Calibri"/>
                <a:ea typeface="Calibri"/>
                <a:cs typeface="Calibri"/>
                <a:sym typeface="Calibri"/>
              </a:rPr>
              <a:t> </a:t>
            </a:r>
          </a:p>
        </p:txBody>
      </p:sp>
      <p:sp>
        <p:nvSpPr>
          <p:cNvPr id="126" name="Google Shape;126;p25"/>
          <p:cNvSpPr txBox="1"/>
          <p:nvPr/>
        </p:nvSpPr>
        <p:spPr>
          <a:xfrm>
            <a:off x="251520" y="1112029"/>
            <a:ext cx="4500784"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dirty="0">
                <a:latin typeface="Calibri"/>
                <a:ea typeface="Calibri"/>
                <a:cs typeface="Calibri"/>
                <a:sym typeface="Calibri"/>
              </a:rPr>
              <a:t>In un task di regressione l’utilizzo di un modello non lineare può essere utile quando so (o «sospetto»…) che la relazione tra la variabile target e le feature sia di natura, appunto, non lineare</a:t>
            </a:r>
          </a:p>
          <a:p>
            <a:pPr marL="0" lvl="0" indent="0" algn="l" rtl="0">
              <a:spcBef>
                <a:spcPts val="0"/>
              </a:spcBef>
              <a:spcAft>
                <a:spcPts val="0"/>
              </a:spcAft>
              <a:buNone/>
            </a:pPr>
            <a:endParaRPr lang="it-IT" dirty="0">
              <a:latin typeface="Calibri"/>
              <a:ea typeface="Calibri"/>
              <a:cs typeface="Calibri"/>
              <a:sym typeface="Calibri"/>
            </a:endParaRPr>
          </a:p>
          <a:p>
            <a:pPr lvl="0"/>
            <a:r>
              <a:rPr lang="it-IT" dirty="0">
                <a:latin typeface="Calibri"/>
                <a:ea typeface="Calibri"/>
                <a:cs typeface="Calibri"/>
                <a:sym typeface="Calibri"/>
              </a:rPr>
              <a:t>Nell’esempio della figura accanto un modello lineare non avrebbe una sufficiente capacità descrittiva dei dati perché la variabile </a:t>
            </a:r>
            <a:r>
              <a:rPr lang="it-IT" i="1" dirty="0">
                <a:latin typeface="Calibri"/>
                <a:ea typeface="Calibri"/>
                <a:cs typeface="Calibri"/>
                <a:sym typeface="Calibri"/>
              </a:rPr>
              <a:t>y </a:t>
            </a:r>
            <a:r>
              <a:rPr lang="it-IT" dirty="0">
                <a:latin typeface="Calibri"/>
                <a:ea typeface="Calibri"/>
                <a:cs typeface="Calibri"/>
                <a:sym typeface="Calibri"/>
              </a:rPr>
              <a:t>dipende dalla </a:t>
            </a:r>
            <a:r>
              <a:rPr lang="it-IT" i="1" dirty="0">
                <a:latin typeface="Calibri"/>
                <a:ea typeface="Calibri"/>
                <a:cs typeface="Calibri"/>
                <a:sym typeface="Calibri"/>
              </a:rPr>
              <a:t>x</a:t>
            </a:r>
            <a:r>
              <a:rPr lang="it-IT" dirty="0">
                <a:latin typeface="Calibri"/>
                <a:ea typeface="Calibri"/>
                <a:cs typeface="Calibri"/>
                <a:sym typeface="Calibri"/>
              </a:rPr>
              <a:t> in maniera non lineare</a:t>
            </a:r>
          </a:p>
          <a:p>
            <a:pPr marL="0" lvl="0" indent="0" algn="l" rtl="0">
              <a:spcBef>
                <a:spcPts val="0"/>
              </a:spcBef>
              <a:spcAft>
                <a:spcPts val="0"/>
              </a:spcAft>
              <a:buNone/>
            </a:pPr>
            <a:endParaRPr lang="it-IT" dirty="0">
              <a:latin typeface="Calibri"/>
              <a:ea typeface="Calibri"/>
              <a:cs typeface="Calibri"/>
              <a:sym typeface="Calibri"/>
            </a:endParaRPr>
          </a:p>
          <a:p>
            <a:pPr marL="0" lvl="0" indent="0" algn="l" rtl="0">
              <a:spcBef>
                <a:spcPts val="0"/>
              </a:spcBef>
              <a:spcAft>
                <a:spcPts val="0"/>
              </a:spcAft>
              <a:buNone/>
            </a:pPr>
            <a:r>
              <a:rPr lang="it-IT" dirty="0">
                <a:latin typeface="Calibri"/>
                <a:ea typeface="Calibri"/>
                <a:cs typeface="Calibri"/>
                <a:sym typeface="Calibri"/>
              </a:rPr>
              <a:t>Quindi un modello statistico lineare, in questo caso, farebbe un sacco di errori</a:t>
            </a:r>
          </a:p>
        </p:txBody>
      </p:sp>
      <p:sp>
        <p:nvSpPr>
          <p:cNvPr id="4" name="Google Shape;126;p25">
            <a:extLst>
              <a:ext uri="{FF2B5EF4-FFF2-40B4-BE49-F238E27FC236}">
                <a16:creationId xmlns:a16="http://schemas.microsoft.com/office/drawing/2014/main" id="{EE47857D-1010-F4D4-C378-14DC93EDD845}"/>
              </a:ext>
            </a:extLst>
          </p:cNvPr>
          <p:cNvSpPr txBox="1"/>
          <p:nvPr/>
        </p:nvSpPr>
        <p:spPr>
          <a:xfrm>
            <a:off x="251520" y="3692615"/>
            <a:ext cx="7750553"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dirty="0">
                <a:latin typeface="Calibri"/>
                <a:ea typeface="Calibri"/>
                <a:cs typeface="Calibri"/>
                <a:sym typeface="Calibri"/>
              </a:rPr>
              <a:t>In questo caso si parla di «</a:t>
            </a:r>
            <a:r>
              <a:rPr lang="it-IT" dirty="0" err="1">
                <a:latin typeface="Calibri"/>
                <a:ea typeface="Calibri"/>
                <a:cs typeface="Calibri"/>
                <a:sym typeface="Calibri"/>
              </a:rPr>
              <a:t>underfitting</a:t>
            </a:r>
            <a:r>
              <a:rPr lang="it-IT" dirty="0">
                <a:latin typeface="Calibri"/>
                <a:ea typeface="Calibri"/>
                <a:cs typeface="Calibri"/>
                <a:sym typeface="Calibri"/>
              </a:rPr>
              <a:t>», ovvero il modello (la </a:t>
            </a:r>
            <a:r>
              <a:rPr lang="it-IT" i="1" dirty="0">
                <a:latin typeface="Calibri"/>
                <a:ea typeface="Calibri"/>
                <a:cs typeface="Calibri"/>
                <a:sym typeface="Calibri"/>
              </a:rPr>
              <a:t>classe</a:t>
            </a:r>
            <a:r>
              <a:rPr lang="it-IT" dirty="0">
                <a:latin typeface="Calibri"/>
                <a:ea typeface="Calibri"/>
                <a:cs typeface="Calibri"/>
                <a:sym typeface="Calibri"/>
              </a:rPr>
              <a:t> di modelli, per essere più precisi) che ho scelto non ha una capacità descrittiva sufficiente per adattarsi alla distribuzione dei dati</a:t>
            </a:r>
          </a:p>
          <a:p>
            <a:pPr marL="0" lvl="0" indent="0" algn="l" rtl="0">
              <a:spcBef>
                <a:spcPts val="0"/>
              </a:spcBef>
              <a:spcAft>
                <a:spcPts val="0"/>
              </a:spcAft>
              <a:buNone/>
            </a:pPr>
            <a:endParaRPr lang="it-IT" dirty="0">
              <a:latin typeface="Calibri"/>
              <a:ea typeface="Calibri"/>
              <a:cs typeface="Calibri"/>
              <a:sym typeface="Calibri"/>
            </a:endParaRPr>
          </a:p>
          <a:p>
            <a:pPr marL="0" lvl="0" indent="0" algn="l" rtl="0">
              <a:spcBef>
                <a:spcPts val="0"/>
              </a:spcBef>
              <a:spcAft>
                <a:spcPts val="0"/>
              </a:spcAft>
              <a:buNone/>
            </a:pPr>
            <a:r>
              <a:rPr lang="it-IT" dirty="0">
                <a:latin typeface="Calibri"/>
                <a:ea typeface="Calibri"/>
                <a:cs typeface="Calibri"/>
                <a:sym typeface="Calibri"/>
              </a:rPr>
              <a:t>Come abbiamo accennato in una lezione precedente, però, esiste anche il rischio opposto, ovvero avere un modello «troppo potente» che genera </a:t>
            </a:r>
            <a:r>
              <a:rPr lang="it-IT" dirty="0" err="1">
                <a:latin typeface="Calibri"/>
                <a:ea typeface="Calibri"/>
                <a:cs typeface="Calibri"/>
                <a:sym typeface="Calibri"/>
              </a:rPr>
              <a:t>overfitting</a:t>
            </a:r>
            <a:r>
              <a:rPr lang="it-IT" dirty="0">
                <a:latin typeface="Calibri"/>
                <a:ea typeface="Calibri"/>
                <a:cs typeface="Calibri"/>
                <a:sym typeface="Calibri"/>
              </a:rPr>
              <a:t>. Analizziamo meglio quest’aspetto</a:t>
            </a:r>
          </a:p>
        </p:txBody>
      </p:sp>
      <p:pic>
        <p:nvPicPr>
          <p:cNvPr id="3" name="Immagine 2">
            <a:extLst>
              <a:ext uri="{FF2B5EF4-FFF2-40B4-BE49-F238E27FC236}">
                <a16:creationId xmlns:a16="http://schemas.microsoft.com/office/drawing/2014/main" id="{6E06CC0A-606A-14B2-0AE0-73C24AD87C13}"/>
              </a:ext>
            </a:extLst>
          </p:cNvPr>
          <p:cNvPicPr>
            <a:picLocks noChangeAspect="1"/>
          </p:cNvPicPr>
          <p:nvPr/>
        </p:nvPicPr>
        <p:blipFill>
          <a:blip r:embed="rId3"/>
          <a:stretch>
            <a:fillRect/>
          </a:stretch>
        </p:blipFill>
        <p:spPr>
          <a:xfrm>
            <a:off x="5479772" y="983504"/>
            <a:ext cx="1872459" cy="26187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25"/>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dirty="0">
                <a:solidFill>
                  <a:srgbClr val="D40000"/>
                </a:solidFill>
                <a:latin typeface="Calibri"/>
                <a:ea typeface="Calibri"/>
                <a:cs typeface="Calibri"/>
                <a:sym typeface="Calibri"/>
              </a:rPr>
              <a:t>Underfitting e Overfitting: Esempio</a:t>
            </a:r>
            <a:endParaRPr sz="2400" b="1" dirty="0">
              <a:solidFill>
                <a:srgbClr val="D40000"/>
              </a:solidFill>
              <a:latin typeface="Calibri"/>
              <a:ea typeface="Calibri"/>
              <a:cs typeface="Calibri"/>
              <a:sym typeface="Calibri"/>
            </a:endParaRPr>
          </a:p>
        </p:txBody>
      </p:sp>
      <p:sp>
        <p:nvSpPr>
          <p:cNvPr id="126" name="Google Shape;126;p25"/>
          <p:cNvSpPr txBox="1"/>
          <p:nvPr/>
        </p:nvSpPr>
        <p:spPr>
          <a:xfrm>
            <a:off x="190053" y="3256446"/>
            <a:ext cx="8763893" cy="1692741"/>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Font typeface="Arial" panose="020B0604020202020204" pitchFamily="34" charset="0"/>
              <a:buChar char="•"/>
            </a:pPr>
            <a:r>
              <a:rPr lang="it" dirty="0">
                <a:latin typeface="Calibri"/>
                <a:ea typeface="Calibri"/>
                <a:cs typeface="Calibri"/>
                <a:sym typeface="Calibri"/>
              </a:rPr>
              <a:t>Addestriamo il modello lineare (polinomio di grado 1, quindi, linear regression) a sinistra e notiamo che non si adatta bene ai dati </a:t>
            </a:r>
          </a:p>
          <a:p>
            <a:pPr marL="342900" lvl="0" indent="-342900" algn="l" rtl="0">
              <a:spcBef>
                <a:spcPts val="0"/>
              </a:spcBef>
              <a:spcAft>
                <a:spcPts val="0"/>
              </a:spcAft>
              <a:buFont typeface="Arial" panose="020B0604020202020204" pitchFamily="34" charset="0"/>
              <a:buChar char="•"/>
            </a:pPr>
            <a:r>
              <a:rPr lang="it" dirty="0">
                <a:latin typeface="Calibri"/>
                <a:ea typeface="Calibri"/>
                <a:cs typeface="Calibri"/>
                <a:sym typeface="Calibri"/>
              </a:rPr>
              <a:t>Addestriamo il modello polinomiale (di grado 4) al centro e notiamo che si adatta meglio ai dati </a:t>
            </a:r>
            <a:endParaRPr dirty="0">
              <a:latin typeface="Calibri"/>
              <a:ea typeface="Calibri"/>
              <a:cs typeface="Calibri"/>
              <a:sym typeface="Calibri"/>
            </a:endParaRPr>
          </a:p>
          <a:p>
            <a:pPr marL="342900" lvl="0" indent="-342900" algn="l" rtl="0">
              <a:spcBef>
                <a:spcPts val="0"/>
              </a:spcBef>
              <a:spcAft>
                <a:spcPts val="0"/>
              </a:spcAft>
              <a:buFont typeface="Arial" panose="020B0604020202020204" pitchFamily="34" charset="0"/>
              <a:buChar char="•"/>
            </a:pPr>
            <a:r>
              <a:rPr lang="it" dirty="0">
                <a:latin typeface="Calibri"/>
                <a:ea typeface="Calibri"/>
                <a:cs typeface="Calibri"/>
                <a:sym typeface="Calibri"/>
              </a:rPr>
              <a:t>Addestriamo il modello polinomiale di grado 15 a destra e notiamo che si adatta molto meglio </a:t>
            </a:r>
          </a:p>
          <a:p>
            <a:pPr marL="342900" indent="-342900">
              <a:buFont typeface="Arial" panose="020B0604020202020204" pitchFamily="34" charset="0"/>
              <a:buChar char="•"/>
            </a:pPr>
            <a:r>
              <a:rPr lang="it" dirty="0">
                <a:latin typeface="Calibri"/>
                <a:ea typeface="Calibri"/>
                <a:cs typeface="Calibri"/>
                <a:sym typeface="Calibri"/>
              </a:rPr>
              <a:t>In principio, potremmo </a:t>
            </a:r>
            <a:r>
              <a:rPr lang="it-IT" dirty="0">
                <a:latin typeface="Calibri"/>
                <a:ea typeface="Calibri"/>
                <a:cs typeface="Calibri"/>
                <a:sym typeface="Calibri"/>
              </a:rPr>
              <a:t>addestrare un modello polinomiale di grado </a:t>
            </a:r>
            <a:r>
              <a:rPr lang="it-IT" i="1" dirty="0">
                <a:latin typeface="Calibri"/>
                <a:ea typeface="Calibri"/>
                <a:cs typeface="Calibri"/>
                <a:sym typeface="Calibri"/>
              </a:rPr>
              <a:t>n-1</a:t>
            </a:r>
            <a:r>
              <a:rPr lang="it-IT" dirty="0">
                <a:latin typeface="Calibri"/>
                <a:ea typeface="Calibri"/>
                <a:cs typeface="Calibri"/>
                <a:sym typeface="Calibri"/>
              </a:rPr>
              <a:t> (dati </a:t>
            </a:r>
            <a:r>
              <a:rPr lang="it-IT" i="1" dirty="0">
                <a:latin typeface="Calibri"/>
                <a:ea typeface="Calibri"/>
                <a:cs typeface="Calibri"/>
                <a:sym typeface="Calibri"/>
              </a:rPr>
              <a:t>n</a:t>
            </a:r>
            <a:r>
              <a:rPr lang="it-IT" dirty="0">
                <a:latin typeface="Calibri"/>
                <a:ea typeface="Calibri"/>
                <a:cs typeface="Calibri"/>
                <a:sym typeface="Calibri"/>
              </a:rPr>
              <a:t> samples) e ottenere errore 0 sul training set, ma quasi sicuramente ciò porterà ad </a:t>
            </a:r>
            <a:r>
              <a:rPr lang="it-IT" dirty="0" err="1">
                <a:latin typeface="Calibri"/>
                <a:ea typeface="Calibri"/>
                <a:cs typeface="Calibri"/>
                <a:sym typeface="Calibri"/>
              </a:rPr>
              <a:t>overfitting</a:t>
            </a:r>
            <a:endParaRPr lang="it-IT"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pic>
        <p:nvPicPr>
          <p:cNvPr id="4" name="Immagine 3">
            <a:extLst>
              <a:ext uri="{FF2B5EF4-FFF2-40B4-BE49-F238E27FC236}">
                <a16:creationId xmlns:a16="http://schemas.microsoft.com/office/drawing/2014/main" id="{41061A93-7529-CCD3-18CB-30C92E201436}"/>
              </a:ext>
            </a:extLst>
          </p:cNvPr>
          <p:cNvPicPr>
            <a:picLocks noChangeAspect="1"/>
          </p:cNvPicPr>
          <p:nvPr/>
        </p:nvPicPr>
        <p:blipFill>
          <a:blip r:embed="rId3"/>
          <a:stretch>
            <a:fillRect/>
          </a:stretch>
        </p:blipFill>
        <p:spPr>
          <a:xfrm>
            <a:off x="1895060" y="907774"/>
            <a:ext cx="4674579" cy="2185123"/>
          </a:xfrm>
          <a:prstGeom prst="rect">
            <a:avLst/>
          </a:prstGeom>
        </p:spPr>
      </p:pic>
    </p:spTree>
    <p:extLst>
      <p:ext uri="{BB962C8B-B14F-4D97-AF65-F5344CB8AC3E}">
        <p14:creationId xmlns:p14="http://schemas.microsoft.com/office/powerpoint/2010/main" val="241702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25"/>
          <p:cNvSpPr txBox="1"/>
          <p:nvPr/>
        </p:nvSpPr>
        <p:spPr>
          <a:xfrm>
            <a:off x="251520" y="137161"/>
            <a:ext cx="7290900" cy="3822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it" sz="2400" b="1" dirty="0">
                <a:solidFill>
                  <a:srgbClr val="D40000"/>
                </a:solidFill>
                <a:latin typeface="Calibri"/>
                <a:ea typeface="Calibri"/>
                <a:cs typeface="Calibri"/>
                <a:sym typeface="Calibri"/>
              </a:rPr>
              <a:t>Overfitting e </a:t>
            </a:r>
            <a:r>
              <a:rPr lang="it-IT" sz="2400" b="1" dirty="0">
                <a:solidFill>
                  <a:srgbClr val="D40000"/>
                </a:solidFill>
                <a:latin typeface="Calibri"/>
                <a:ea typeface="Calibri"/>
                <a:cs typeface="Calibri"/>
                <a:sym typeface="Calibri"/>
              </a:rPr>
              <a:t>Rasoio di Occam</a:t>
            </a:r>
            <a:endParaRPr sz="2400" b="1" dirty="0">
              <a:solidFill>
                <a:srgbClr val="D40000"/>
              </a:solidFill>
              <a:latin typeface="Calibri"/>
              <a:ea typeface="Calibri"/>
              <a:cs typeface="Calibri"/>
              <a:sym typeface="Calibri"/>
            </a:endParaRPr>
          </a:p>
        </p:txBody>
      </p:sp>
      <p:sp>
        <p:nvSpPr>
          <p:cNvPr id="126" name="Google Shape;126;p25"/>
          <p:cNvSpPr txBox="1"/>
          <p:nvPr/>
        </p:nvSpPr>
        <p:spPr>
          <a:xfrm>
            <a:off x="68778" y="3205291"/>
            <a:ext cx="8715003"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dirty="0">
                <a:latin typeface="Calibri"/>
                <a:ea typeface="Calibri"/>
                <a:cs typeface="Calibri"/>
                <a:sym typeface="Calibri"/>
              </a:rPr>
              <a:t>Questo è un esempio del principio del Rasoio di Occam: </a:t>
            </a:r>
          </a:p>
          <a:p>
            <a:pPr marL="285750" lvl="0" indent="-285750" algn="l" rtl="0">
              <a:spcBef>
                <a:spcPts val="0"/>
              </a:spcBef>
              <a:spcAft>
                <a:spcPts val="0"/>
              </a:spcAft>
              <a:buFont typeface="Arial" panose="020B0604020202020204" pitchFamily="34" charset="0"/>
              <a:buChar char="•"/>
            </a:pPr>
            <a:r>
              <a:rPr lang="it-IT" dirty="0">
                <a:latin typeface="Calibri"/>
                <a:ea typeface="Calibri"/>
                <a:cs typeface="Calibri"/>
                <a:sym typeface="Calibri"/>
              </a:rPr>
              <a:t>Il modello di grado 1 è troppo semplice per spiegare le osservazioni che ho raccolto</a:t>
            </a:r>
          </a:p>
          <a:p>
            <a:pPr marL="285750" lvl="0" indent="-285750">
              <a:buFont typeface="Arial" panose="020B0604020202020204" pitchFamily="34" charset="0"/>
              <a:buChar char="•"/>
            </a:pPr>
            <a:r>
              <a:rPr lang="it-IT" dirty="0">
                <a:latin typeface="Calibri"/>
                <a:ea typeface="Calibri"/>
                <a:cs typeface="Calibri"/>
                <a:sym typeface="Calibri"/>
              </a:rPr>
              <a:t>Il modello di grado 15 è molto complesso, spiega quasi perfettamente le mie osservazioni, ma è poco probabile che rappresenti la realtà della dipendenza statistica tra </a:t>
            </a:r>
            <a:r>
              <a:rPr lang="it-IT" i="1" dirty="0">
                <a:latin typeface="Calibri"/>
                <a:ea typeface="Calibri"/>
                <a:cs typeface="Calibri"/>
                <a:sym typeface="Calibri"/>
              </a:rPr>
              <a:t>y </a:t>
            </a:r>
            <a:r>
              <a:rPr lang="it-IT" dirty="0">
                <a:latin typeface="Calibri"/>
                <a:ea typeface="Calibri"/>
                <a:cs typeface="Calibri"/>
                <a:sym typeface="Calibri"/>
              </a:rPr>
              <a:t>ed </a:t>
            </a:r>
            <a:r>
              <a:rPr lang="it-IT" i="1" dirty="0">
                <a:latin typeface="Calibri"/>
                <a:ea typeface="Calibri"/>
                <a:cs typeface="Calibri"/>
                <a:sym typeface="Calibri"/>
              </a:rPr>
              <a:t>x</a:t>
            </a:r>
            <a:r>
              <a:rPr lang="it-IT" dirty="0">
                <a:latin typeface="Calibri"/>
                <a:ea typeface="Calibri"/>
                <a:cs typeface="Calibri"/>
                <a:sym typeface="Calibri"/>
              </a:rPr>
              <a:t> (</a:t>
            </a:r>
            <a:r>
              <a:rPr lang="it-IT" i="1" dirty="0">
                <a:latin typeface="Calibri"/>
                <a:ea typeface="Calibri"/>
                <a:cs typeface="Calibri"/>
                <a:sym typeface="Calibri"/>
              </a:rPr>
              <a:t>P(</a:t>
            </a:r>
            <a:r>
              <a:rPr lang="it-IT" i="1" dirty="0" err="1">
                <a:latin typeface="Calibri"/>
                <a:ea typeface="Calibri"/>
                <a:cs typeface="Calibri"/>
                <a:sym typeface="Calibri"/>
              </a:rPr>
              <a:t>y|x</a:t>
            </a:r>
            <a:r>
              <a:rPr lang="it-IT" i="1" dirty="0">
                <a:latin typeface="Calibri"/>
                <a:ea typeface="Calibri"/>
                <a:cs typeface="Calibri"/>
                <a:sym typeface="Calibri"/>
              </a:rPr>
              <a:t>)</a:t>
            </a:r>
            <a:r>
              <a:rPr lang="it-IT" dirty="0">
                <a:latin typeface="Calibri"/>
                <a:ea typeface="Calibri"/>
                <a:cs typeface="Calibri"/>
                <a:sym typeface="Calibri"/>
              </a:rPr>
              <a:t>)</a:t>
            </a:r>
          </a:p>
          <a:p>
            <a:pPr marL="285750" lvl="0" indent="-285750">
              <a:buFont typeface="Arial" panose="020B0604020202020204" pitchFamily="34" charset="0"/>
              <a:buChar char="•"/>
            </a:pPr>
            <a:r>
              <a:rPr lang="it-IT" dirty="0">
                <a:latin typeface="Calibri"/>
                <a:ea typeface="Calibri"/>
                <a:cs typeface="Calibri"/>
                <a:sym typeface="Calibri"/>
              </a:rPr>
              <a:t>Il modello di grado 4 è un buon compromesso</a:t>
            </a:r>
          </a:p>
          <a:p>
            <a:pPr marL="285750" indent="-285750">
              <a:buFont typeface="Arial" panose="020B0604020202020204" pitchFamily="34" charset="0"/>
              <a:buChar char="•"/>
            </a:pPr>
            <a:r>
              <a:rPr lang="it-IT" dirty="0">
                <a:latin typeface="Calibri"/>
                <a:ea typeface="Calibri"/>
                <a:cs typeface="Calibri"/>
                <a:sym typeface="Calibri"/>
              </a:rPr>
              <a:t>Che il modello di grado 4 sia un buon compromesso vuol dire che (probabilmente) </a:t>
            </a:r>
            <a:r>
              <a:rPr lang="it-IT" i="1" dirty="0">
                <a:latin typeface="Calibri"/>
                <a:ea typeface="Calibri"/>
                <a:cs typeface="Calibri"/>
                <a:sym typeface="Calibri"/>
              </a:rPr>
              <a:t>generalizzerà</a:t>
            </a:r>
            <a:r>
              <a:rPr lang="it-IT" dirty="0">
                <a:latin typeface="Calibri"/>
                <a:ea typeface="Calibri"/>
                <a:cs typeface="Calibri"/>
                <a:sym typeface="Calibri"/>
              </a:rPr>
              <a:t> meglio, ad </a:t>
            </a:r>
            <a:r>
              <a:rPr lang="it-IT" dirty="0" err="1">
                <a:latin typeface="Calibri"/>
                <a:ea typeface="Calibri"/>
                <a:cs typeface="Calibri"/>
                <a:sym typeface="Calibri"/>
              </a:rPr>
              <a:t>inference</a:t>
            </a:r>
            <a:r>
              <a:rPr lang="it-IT" dirty="0">
                <a:latin typeface="Calibri"/>
                <a:ea typeface="Calibri"/>
                <a:cs typeface="Calibri"/>
                <a:sym typeface="Calibri"/>
              </a:rPr>
              <a:t> time, quando dovrà fare delle predizioni usando dei dati non contenuti nel training set</a:t>
            </a:r>
          </a:p>
        </p:txBody>
      </p:sp>
      <p:pic>
        <p:nvPicPr>
          <p:cNvPr id="4" name="Immagine 3">
            <a:extLst>
              <a:ext uri="{FF2B5EF4-FFF2-40B4-BE49-F238E27FC236}">
                <a16:creationId xmlns:a16="http://schemas.microsoft.com/office/drawing/2014/main" id="{069D4038-A94D-0020-BD96-3344970EFFD2}"/>
              </a:ext>
            </a:extLst>
          </p:cNvPr>
          <p:cNvPicPr>
            <a:picLocks noChangeAspect="1"/>
          </p:cNvPicPr>
          <p:nvPr/>
        </p:nvPicPr>
        <p:blipFill>
          <a:blip r:embed="rId3"/>
          <a:stretch>
            <a:fillRect/>
          </a:stretch>
        </p:blipFill>
        <p:spPr>
          <a:xfrm>
            <a:off x="1875184" y="934277"/>
            <a:ext cx="4851135" cy="2271013"/>
          </a:xfrm>
          <a:prstGeom prst="rect">
            <a:avLst/>
          </a:prstGeom>
        </p:spPr>
      </p:pic>
    </p:spTree>
    <p:extLst>
      <p:ext uri="{BB962C8B-B14F-4D97-AF65-F5344CB8AC3E}">
        <p14:creationId xmlns:p14="http://schemas.microsoft.com/office/powerpoint/2010/main" val="190678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ssenziale">
  <a:themeElements>
    <a:clrScheme name="Personalizzato 2">
      <a:dk1>
        <a:srgbClr val="000000"/>
      </a:dk1>
      <a:lt1>
        <a:srgbClr val="FFFFFF"/>
      </a:lt1>
      <a:dk2>
        <a:srgbClr val="C0504D"/>
      </a:dk2>
      <a:lt2>
        <a:srgbClr val="EEECE1"/>
      </a:lt2>
      <a:accent1>
        <a:srgbClr val="4F81BD"/>
      </a:accent1>
      <a:accent2>
        <a:srgbClr val="C0504D"/>
      </a:accent2>
      <a:accent3>
        <a:srgbClr val="9BBB59"/>
      </a:accent3>
      <a:accent4>
        <a:srgbClr val="8064A2"/>
      </a:accent4>
      <a:accent5>
        <a:srgbClr val="4BACC6"/>
      </a:accent5>
      <a:accent6>
        <a:srgbClr val="F79646"/>
      </a:accent6>
      <a:hlink>
        <a:srgbClr val="C0504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2787</Words>
  <Application>Microsoft Office PowerPoint</Application>
  <PresentationFormat>Presentazione su schermo (16:9)</PresentationFormat>
  <Paragraphs>219</Paragraphs>
  <Slides>37</Slides>
  <Notes>37</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37</vt:i4>
      </vt:variant>
    </vt:vector>
  </HeadingPairs>
  <TitlesOfParts>
    <vt:vector size="40" baseType="lpstr">
      <vt:lpstr>Arial</vt:lpstr>
      <vt:lpstr>Calibri</vt:lpstr>
      <vt:lpstr>Essenziale</vt:lpstr>
      <vt:lpstr>MACHINE LEARNING Feature Selection e Regolarizzazione -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Riferimenti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FONDAMENTI DI MACHINE LEARNING Regressione Regolarizzata - </dc:title>
  <cp:lastModifiedBy>Enver Sangineto</cp:lastModifiedBy>
  <cp:revision>95</cp:revision>
  <dcterms:modified xsi:type="dcterms:W3CDTF">2024-03-25T09:57:11Z</dcterms:modified>
</cp:coreProperties>
</file>