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9"/>
  </p:notesMasterIdLst>
  <p:sldIdLst>
    <p:sldId id="256" r:id="rId2"/>
    <p:sldId id="258" r:id="rId3"/>
    <p:sldId id="306" r:id="rId4"/>
    <p:sldId id="309" r:id="rId5"/>
    <p:sldId id="327" r:id="rId6"/>
    <p:sldId id="328" r:id="rId7"/>
    <p:sldId id="329" r:id="rId8"/>
    <p:sldId id="330" r:id="rId9"/>
    <p:sldId id="307" r:id="rId10"/>
    <p:sldId id="308" r:id="rId11"/>
    <p:sldId id="385" r:id="rId12"/>
    <p:sldId id="386" r:id="rId13"/>
    <p:sldId id="311" r:id="rId14"/>
    <p:sldId id="397" r:id="rId15"/>
    <p:sldId id="398" r:id="rId16"/>
    <p:sldId id="396" r:id="rId17"/>
    <p:sldId id="388" r:id="rId18"/>
    <p:sldId id="371" r:id="rId19"/>
    <p:sldId id="382" r:id="rId20"/>
    <p:sldId id="387" r:id="rId21"/>
    <p:sldId id="405" r:id="rId22"/>
    <p:sldId id="383" r:id="rId23"/>
    <p:sldId id="404" r:id="rId24"/>
    <p:sldId id="403" r:id="rId25"/>
    <p:sldId id="384" r:id="rId26"/>
    <p:sldId id="263" r:id="rId27"/>
    <p:sldId id="264" r:id="rId28"/>
    <p:sldId id="265" r:id="rId29"/>
    <p:sldId id="400" r:id="rId30"/>
    <p:sldId id="399" r:id="rId31"/>
    <p:sldId id="389" r:id="rId32"/>
    <p:sldId id="314" r:id="rId33"/>
    <p:sldId id="401" r:id="rId34"/>
    <p:sldId id="316" r:id="rId35"/>
    <p:sldId id="402" r:id="rId36"/>
    <p:sldId id="268" r:id="rId37"/>
    <p:sldId id="390" r:id="rId38"/>
    <p:sldId id="325" r:id="rId39"/>
    <p:sldId id="391" r:id="rId40"/>
    <p:sldId id="318" r:id="rId41"/>
    <p:sldId id="319" r:id="rId42"/>
    <p:sldId id="321" r:id="rId43"/>
    <p:sldId id="322" r:id="rId44"/>
    <p:sldId id="323" r:id="rId45"/>
    <p:sldId id="270" r:id="rId46"/>
    <p:sldId id="271" r:id="rId47"/>
    <p:sldId id="392" r:id="rId48"/>
    <p:sldId id="272" r:id="rId49"/>
    <p:sldId id="273" r:id="rId50"/>
    <p:sldId id="274" r:id="rId51"/>
    <p:sldId id="276" r:id="rId52"/>
    <p:sldId id="278" r:id="rId53"/>
    <p:sldId id="395" r:id="rId54"/>
    <p:sldId id="279" r:id="rId55"/>
    <p:sldId id="393" r:id="rId56"/>
    <p:sldId id="394" r:id="rId57"/>
    <p:sldId id="280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0FF02-BC8C-4102-8CF3-476EC1C93D60}">
  <a:tblStyle styleId="{A380FF02-BC8C-4102-8CF3-476EC1C93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115" d="100"/>
          <a:sy n="115" d="100"/>
        </p:scale>
        <p:origin x="44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9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0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7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80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543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93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60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76e_6_3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76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41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d2fd876e_6_2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cbd2fd876e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76e_6_3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76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94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d14458b4b_0_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d14458b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608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749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76e_6_3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76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91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04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76e_6_3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76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221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2fd876e_6_3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cbd2fd876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90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18930a2f_0_1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d418930a2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18930a2f_0_128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d418930a2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8930a2f_0_1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418930a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5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226aca03c_1_6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c226aca03c_1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8930a2f_0_1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418930a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600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361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187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534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014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7896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18930a2f_0_2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418930a2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18930a2f_0_222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d418930a2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71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8930a2f_0_1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418930a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242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18930a2f_0_13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d418930a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38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336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33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445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009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578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22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47e328174_0_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d47e3281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7e328174_0_10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d47e3281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6258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47e328174_0_15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47e32817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7e328174_0_2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d47e32817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771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47e328174_0_2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47e32817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47e328174_0_3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d47e32817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7e328174_0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d47e3281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0195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7e328174_0_5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47e3281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7e328174_0_5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47e3281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749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7e328174_0_57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47e3281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9426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47e3281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47e3281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1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5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50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18930a2f_0_109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d418930a2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8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zato">
  <p:cSld name="Layout personalizza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9845" y="3959653"/>
            <a:ext cx="2707853" cy="8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369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3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5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7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8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9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zato">
  <p:cSld name="1_Layout personalizza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51222" y="1167594"/>
            <a:ext cx="84795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4">
  <p:cSld name="OBJECT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6">
  <p:cSld name="OBJECT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457172" y="1203631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Layout personalizzato">
  <p:cSld name="2_Layout personalizza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01124" y="3634740"/>
            <a:ext cx="142800" cy="150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001124" y="0"/>
            <a:ext cx="142800" cy="3634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4000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3834" y="76200"/>
            <a:ext cx="1911091" cy="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373750" y="297162"/>
            <a:ext cx="83964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15576" y="3046229"/>
            <a:ext cx="8312847" cy="54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79612" y="2272462"/>
            <a:ext cx="8007350" cy="240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97856" y="499762"/>
            <a:ext cx="61702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EE6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44233" y="1410940"/>
            <a:ext cx="4007484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685D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172" y="205014"/>
            <a:ext cx="8228763" cy="85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457172" y="1203631"/>
            <a:ext cx="8228763" cy="29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001124" y="2026"/>
            <a:ext cx="142800" cy="10287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001124" y="1028700"/>
            <a:ext cx="142800" cy="4114800"/>
          </a:xfrm>
          <a:prstGeom prst="rect">
            <a:avLst/>
          </a:prstGeom>
          <a:solidFill>
            <a:srgbClr val="3F3F3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728550" y="99776"/>
            <a:ext cx="2196375" cy="680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materials/aimlcs229/cs229-notes1.pdf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43508" y="3867894"/>
            <a:ext cx="5994600" cy="102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MACHINE LEARNING</a:t>
            </a:r>
            <a:endParaRPr dirty="0"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dirty="0"/>
              <a:t>Classificazione -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530324" y="3553983"/>
            <a:ext cx="8316309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termine «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» deriva dal fatto che abbiamo ricondotto il task di classificazione ad un task di regressione (</a:t>
            </a:r>
            <a:r>
              <a:rPr lang="it-IT" i="1" dirty="0"/>
              <a:t>non lineare</a:t>
            </a:r>
            <a:r>
              <a:rPr lang="it-IT" dirty="0"/>
              <a:t>) di valori di probabilità, quest’ultimi ottenuti tramite la funzione logistica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Il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è, </a:t>
            </a:r>
            <a:r>
              <a:rPr lang="en-GB" dirty="0" err="1"/>
              <a:t>infatti</a:t>
            </a:r>
            <a:r>
              <a:rPr lang="en-GB" dirty="0"/>
              <a:t>,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non </a:t>
            </a:r>
            <a:r>
              <a:rPr lang="en-GB" dirty="0" err="1"/>
              <a:t>lineare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parametrica</a:t>
            </a:r>
            <a:r>
              <a:rPr lang="en-GB" dirty="0"/>
              <a:t>, </a:t>
            </a:r>
            <a:r>
              <a:rPr lang="en-GB" dirty="0" err="1"/>
              <a:t>però</a:t>
            </a:r>
            <a:r>
              <a:rPr lang="en-GB" dirty="0"/>
              <a:t>, è </a:t>
            </a:r>
            <a:r>
              <a:rPr lang="en-GB" dirty="0" err="1"/>
              <a:t>ancora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…</a:t>
            </a:r>
            <a:endParaRPr dirty="0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052" y="1173508"/>
            <a:ext cx="2997342" cy="23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modello completo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BF9B03-08C4-5640-0B07-72680D37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67" y="1076006"/>
            <a:ext cx="3548111" cy="22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13845" y="773612"/>
            <a:ext cx="8316309" cy="350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Ovviamente</a:t>
            </a:r>
            <a:r>
              <a:rPr lang="en-GB" dirty="0"/>
              <a:t>, e come al </a:t>
            </a:r>
            <a:r>
              <a:rPr lang="en-GB" dirty="0" err="1"/>
              <a:t>solito</a:t>
            </a:r>
            <a:r>
              <a:rPr lang="en-GB" dirty="0"/>
              <a:t>,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del </a:t>
            </a:r>
            <a:r>
              <a:rPr lang="en-GB" dirty="0" err="1"/>
              <a:t>vettore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 portano ad istanze del modello predittivo diverso, cioè portano a funzioni di classificazione </a:t>
            </a:r>
            <a:r>
              <a:rPr lang="en-GB" i="1" dirty="0"/>
              <a:t>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i="1" dirty="0"/>
              <a:t>()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diverse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La </a:t>
            </a:r>
            <a:r>
              <a:rPr lang="en-GB" dirty="0" err="1"/>
              <a:t>cosa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capisce</a:t>
            </a:r>
            <a:r>
              <a:rPr lang="en-GB" dirty="0"/>
              <a:t> </a:t>
            </a:r>
            <a:r>
              <a:rPr lang="en-GB" dirty="0" err="1"/>
              <a:t>meglio</a:t>
            </a:r>
            <a:r>
              <a:rPr lang="en-GB" dirty="0"/>
              <a:t> “</a:t>
            </a:r>
            <a:r>
              <a:rPr lang="en-GB" dirty="0" err="1"/>
              <a:t>srotolando</a:t>
            </a:r>
            <a:r>
              <a:rPr lang="en-GB" dirty="0"/>
              <a:t>” la </a:t>
            </a:r>
            <a:r>
              <a:rPr lang="en-GB" dirty="0" err="1"/>
              <a:t>sommatoria</a:t>
            </a:r>
            <a:r>
              <a:rPr lang="en-GB" dirty="0"/>
              <a:t> </a:t>
            </a:r>
            <a:r>
              <a:rPr lang="en-GB" dirty="0" err="1"/>
              <a:t>pesata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parametrica</a:t>
            </a:r>
            <a:r>
              <a:rPr lang="en-GB" dirty="0"/>
              <a:t> e </a:t>
            </a:r>
            <a:r>
              <a:rPr lang="en-GB" dirty="0" err="1"/>
              <a:t>osservando</a:t>
            </a:r>
            <a:r>
              <a:rPr lang="en-GB" dirty="0"/>
              <a:t>, ad </a:t>
            </a:r>
            <a:r>
              <a:rPr lang="en-GB" dirty="0" err="1"/>
              <a:t>esempio</a:t>
            </a:r>
            <a:r>
              <a:rPr lang="en-GB" dirty="0"/>
              <a:t>, il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monodimensionale</a:t>
            </a:r>
            <a:r>
              <a:rPr lang="en-GB" dirty="0"/>
              <a:t>, in cui la formula </a:t>
            </a:r>
            <a:r>
              <a:rPr lang="en-GB" dirty="0" err="1"/>
              <a:t>diventa</a:t>
            </a:r>
            <a:r>
              <a:rPr lang="en-GB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it" sz="1400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0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dirty="0"/>
              <a:t>è il </a:t>
            </a:r>
            <a:r>
              <a:rPr lang="en-GB" dirty="0" err="1"/>
              <a:t>parametro</a:t>
            </a:r>
            <a:r>
              <a:rPr lang="en-GB" dirty="0"/>
              <a:t> di “shift” (</a:t>
            </a:r>
            <a:r>
              <a:rPr lang="en-GB" dirty="0" err="1"/>
              <a:t>traslazione</a:t>
            </a:r>
            <a:r>
              <a:rPr lang="en-GB" dirty="0"/>
              <a:t>), </a:t>
            </a:r>
            <a:r>
              <a:rPr lang="en-GB" dirty="0" err="1"/>
              <a:t>mentre</a:t>
            </a:r>
            <a:r>
              <a:rPr lang="en-GB" dirty="0"/>
              <a:t>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it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it" sz="1400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dirty="0"/>
              <a:t>è il </a:t>
            </a:r>
            <a:r>
              <a:rPr lang="en-GB" dirty="0" err="1"/>
              <a:t>parametro</a:t>
            </a:r>
            <a:r>
              <a:rPr lang="en-GB" dirty="0"/>
              <a:t> di </a:t>
            </a:r>
            <a:r>
              <a:rPr lang="en-GB" dirty="0" err="1"/>
              <a:t>scalamento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/>
              <a:t>particolare</a:t>
            </a:r>
            <a:r>
              <a:rPr lang="en-GB" dirty="0"/>
              <a:t>, h</a:t>
            </a:r>
            <a:r>
              <a:rPr lang="it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dirty="0"/>
              <a:t>(x) = 0.5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it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1</a:t>
            </a:r>
            <a:r>
              <a:rPr lang="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 = -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it" sz="1400" baseline="-25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esempi 1D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40C51E-0238-EB94-2F93-E89256A8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03" y="1969112"/>
            <a:ext cx="3757844" cy="9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esempi 1D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B356F9-D420-2586-76F6-84BE9738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69" y="1413488"/>
            <a:ext cx="5104177" cy="3391808"/>
          </a:xfrm>
          <a:prstGeom prst="rect">
            <a:avLst/>
          </a:prstGeom>
        </p:spPr>
      </p:pic>
      <p:sp>
        <p:nvSpPr>
          <p:cNvPr id="7" name="Google Shape;140;p30">
            <a:extLst>
              <a:ext uri="{FF2B5EF4-FFF2-40B4-BE49-F238E27FC236}">
                <a16:creationId xmlns:a16="http://schemas.microsoft.com/office/drawing/2014/main" id="{60BB0939-F10B-6D44-4EFF-7EB498C6EE11}"/>
              </a:ext>
            </a:extLst>
          </p:cNvPr>
          <p:cNvSpPr txBox="1"/>
          <p:nvPr/>
        </p:nvSpPr>
        <p:spPr>
          <a:xfrm>
            <a:off x="413845" y="2014654"/>
            <a:ext cx="2136067" cy="241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esempi</a:t>
            </a:r>
            <a:r>
              <a:rPr lang="en-GB" dirty="0"/>
              <a:t> a </a:t>
            </a:r>
            <a:r>
              <a:rPr lang="en-GB" dirty="0" err="1"/>
              <a:t>fianco</a:t>
            </a:r>
            <a:r>
              <a:rPr lang="en-GB" dirty="0"/>
              <a:t> </a:t>
            </a:r>
            <a:r>
              <a:rPr lang="en-GB" dirty="0" err="1"/>
              <a:t>corrispondono</a:t>
            </a:r>
            <a:r>
              <a:rPr lang="en-GB" dirty="0"/>
              <a:t> a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del </a:t>
            </a:r>
            <a:r>
              <a:rPr lang="en-GB" dirty="0" err="1"/>
              <a:t>vettore</a:t>
            </a:r>
            <a:r>
              <a:rPr lang="en-GB" dirty="0"/>
              <a:t>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en-GB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0F82FD-C30F-CAD4-499A-AB74218CB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45" y="712750"/>
            <a:ext cx="2464303" cy="6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0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Ottimizzazione </a:t>
            </a:r>
          </a:p>
        </p:txBody>
      </p:sp>
    </p:spTree>
    <p:extLst>
      <p:ext uri="{BB962C8B-B14F-4D97-AF65-F5344CB8AC3E}">
        <p14:creationId xmlns:p14="http://schemas.microsoft.com/office/powerpoint/2010/main" val="151486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13401" y="703231"/>
            <a:ext cx="8107747" cy="38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600" dirty="0">
                <a:latin typeface="+mj-lt"/>
              </a:rPr>
              <a:t>Dobbiamo ora trovare un modo per stimare i parametri </a:t>
            </a:r>
            <a:r>
              <a:rPr lang="it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</a:p>
          <a:p>
            <a:pPr lvl="0"/>
            <a:endParaRPr lang="it" sz="16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/>
            <a:r>
              <a:rPr lang="it-IT" sz="1600" dirty="0"/>
              <a:t>Nel caso della regressione siamo partiti da un modello statistico del tipo:</a:t>
            </a:r>
          </a:p>
          <a:p>
            <a:pPr lvl="0"/>
            <a:endParaRPr lang="it-IT" sz="1600" dirty="0"/>
          </a:p>
          <a:p>
            <a:pPr lvl="0"/>
            <a:r>
              <a:rPr lang="it-IT" sz="1600" i="1" dirty="0"/>
              <a:t>y</a:t>
            </a:r>
            <a:r>
              <a:rPr lang="it-IT" sz="1600" dirty="0"/>
              <a:t> = </a:t>
            </a:r>
            <a:r>
              <a:rPr lang="en-GB" sz="1600" i="1" dirty="0"/>
              <a:t>h(</a:t>
            </a:r>
            <a:r>
              <a:rPr lang="en-GB" sz="1600" b="1" i="1" dirty="0"/>
              <a:t>x</a:t>
            </a:r>
            <a:r>
              <a:rPr lang="en-GB" sz="1600" i="1" dirty="0"/>
              <a:t>;</a:t>
            </a:r>
            <a:r>
              <a:rPr lang="it" sz="1600" dirty="0">
                <a:ea typeface="Calibri"/>
                <a:cs typeface="Calibri"/>
                <a:sym typeface="Calibri"/>
              </a:rPr>
              <a:t> θ</a:t>
            </a:r>
            <a:r>
              <a:rPr lang="en-GB" sz="1600" i="1" dirty="0"/>
              <a:t>) + e</a:t>
            </a:r>
          </a:p>
          <a:p>
            <a:pPr lvl="0"/>
            <a:endParaRPr lang="en-GB" sz="1600" i="1" dirty="0"/>
          </a:p>
          <a:p>
            <a:pPr lvl="0"/>
            <a:r>
              <a:rPr lang="en-GB" sz="1600" dirty="0"/>
              <a:t>e </a:t>
            </a:r>
            <a:r>
              <a:rPr lang="en-GB" sz="1600" dirty="0" err="1"/>
              <a:t>abbiamo</a:t>
            </a:r>
            <a:r>
              <a:rPr lang="en-GB" sz="1600" dirty="0"/>
              <a:t> </a:t>
            </a:r>
            <a:r>
              <a:rPr lang="en-GB" sz="1600" dirty="0" err="1"/>
              <a:t>definito</a:t>
            </a:r>
            <a:r>
              <a:rPr lang="en-GB" sz="1600" dirty="0"/>
              <a:t> </a:t>
            </a:r>
            <a:r>
              <a:rPr lang="en-GB" sz="1600" dirty="0" err="1"/>
              <a:t>una</a:t>
            </a:r>
            <a:r>
              <a:rPr lang="en-GB" sz="1600" dirty="0"/>
              <a:t> Loss Function (</a:t>
            </a:r>
            <a:r>
              <a:rPr lang="en-GB" sz="1600" i="1" dirty="0"/>
              <a:t>J</a:t>
            </a:r>
            <a:r>
              <a:rPr lang="en-GB" sz="1600" dirty="0"/>
              <a:t>(</a:t>
            </a:r>
            <a:r>
              <a:rPr lang="it" sz="1600" dirty="0">
                <a:ea typeface="Calibri"/>
                <a:cs typeface="Calibri"/>
                <a:sym typeface="Calibri"/>
              </a:rPr>
              <a:t>θ</a:t>
            </a:r>
            <a:r>
              <a:rPr lang="en-GB" sz="1600" dirty="0"/>
              <a:t>)) </a:t>
            </a:r>
            <a:r>
              <a:rPr lang="en-GB" sz="1600" dirty="0" err="1"/>
              <a:t>che</a:t>
            </a:r>
            <a:r>
              <a:rPr lang="en-GB" sz="1600" dirty="0"/>
              <a:t> </a:t>
            </a:r>
            <a:r>
              <a:rPr lang="en-GB" sz="1600" dirty="0" err="1"/>
              <a:t>quantifica</a:t>
            </a:r>
            <a:r>
              <a:rPr lang="en-GB" sz="1600" dirty="0"/>
              <a:t> </a:t>
            </a:r>
            <a:r>
              <a:rPr lang="en-GB" sz="1600" dirty="0" err="1"/>
              <a:t>l’errore</a:t>
            </a:r>
            <a:r>
              <a:rPr lang="en-GB" sz="1600" dirty="0"/>
              <a:t> (</a:t>
            </a:r>
            <a:r>
              <a:rPr lang="en-GB" sz="1600" i="1" dirty="0"/>
              <a:t>e</a:t>
            </a:r>
            <a:r>
              <a:rPr lang="en-GB" sz="1600" dirty="0"/>
              <a:t>) </a:t>
            </a:r>
            <a:r>
              <a:rPr lang="en-GB" sz="1600" dirty="0" err="1"/>
              <a:t>su</a:t>
            </a:r>
            <a:r>
              <a:rPr lang="en-GB" sz="1600" dirty="0"/>
              <a:t> </a:t>
            </a:r>
            <a:r>
              <a:rPr lang="en-GB" sz="1600" dirty="0" err="1"/>
              <a:t>tutto</a:t>
            </a:r>
            <a:r>
              <a:rPr lang="en-GB" sz="1600" dirty="0"/>
              <a:t> il dataset di training </a:t>
            </a:r>
            <a:r>
              <a:rPr lang="en-GB" sz="1600" i="1" dirty="0"/>
              <a:t>T</a:t>
            </a:r>
          </a:p>
          <a:p>
            <a:pPr lvl="0"/>
            <a:endParaRPr lang="en-GB" sz="1600" i="1" dirty="0"/>
          </a:p>
          <a:p>
            <a:pPr lvl="0"/>
            <a:r>
              <a:rPr lang="en-GB" sz="1600" i="1" dirty="0"/>
              <a:t>J</a:t>
            </a:r>
            <a:r>
              <a:rPr lang="en-GB" sz="1600" dirty="0"/>
              <a:t>(</a:t>
            </a:r>
            <a:r>
              <a:rPr lang="it" sz="1600" dirty="0">
                <a:ea typeface="Calibri"/>
                <a:cs typeface="Calibri"/>
                <a:sym typeface="Calibri"/>
              </a:rPr>
              <a:t>θ</a:t>
            </a:r>
            <a:r>
              <a:rPr lang="en-GB" sz="1600" dirty="0"/>
              <a:t>) è </a:t>
            </a:r>
            <a:r>
              <a:rPr lang="en-GB" sz="1600" dirty="0" err="1"/>
              <a:t>stata</a:t>
            </a:r>
            <a:r>
              <a:rPr lang="en-GB" sz="1600" dirty="0"/>
              <a:t> </a:t>
            </a:r>
            <a:r>
              <a:rPr lang="en-GB" sz="1600" dirty="0" err="1"/>
              <a:t>usata</a:t>
            </a:r>
            <a:r>
              <a:rPr lang="en-GB" sz="1600" dirty="0"/>
              <a:t> come </a:t>
            </a:r>
            <a:r>
              <a:rPr lang="en-GB" sz="1600" dirty="0" err="1"/>
              <a:t>funzione</a:t>
            </a:r>
            <a:r>
              <a:rPr lang="en-GB" sz="1600" dirty="0"/>
              <a:t> </a:t>
            </a:r>
            <a:r>
              <a:rPr lang="en-GB" sz="1600" dirty="0" err="1"/>
              <a:t>obiettivo</a:t>
            </a:r>
            <a:r>
              <a:rPr lang="en-GB" sz="1600" dirty="0"/>
              <a:t> di un </a:t>
            </a:r>
            <a:r>
              <a:rPr lang="en-GB" sz="1600" dirty="0" err="1"/>
              <a:t>problema</a:t>
            </a:r>
            <a:r>
              <a:rPr lang="en-GB" sz="1600" dirty="0"/>
              <a:t> di </a:t>
            </a:r>
            <a:r>
              <a:rPr lang="en-GB" sz="1600" dirty="0" err="1"/>
              <a:t>ottimizzazione</a:t>
            </a:r>
            <a:r>
              <a:rPr lang="en-GB" sz="1600" dirty="0"/>
              <a:t> (“</a:t>
            </a:r>
            <a:r>
              <a:rPr lang="en-GB" sz="1600" dirty="0" err="1"/>
              <a:t>minimizzazione</a:t>
            </a:r>
            <a:r>
              <a:rPr lang="en-GB" sz="1600" dirty="0"/>
              <a:t>”, per </a:t>
            </a:r>
            <a:r>
              <a:rPr lang="en-GB" sz="1600" dirty="0" err="1"/>
              <a:t>essere</a:t>
            </a:r>
            <a:r>
              <a:rPr lang="en-GB" sz="1600" dirty="0"/>
              <a:t> </a:t>
            </a:r>
            <a:r>
              <a:rPr lang="en-GB" sz="1600" dirty="0" err="1"/>
              <a:t>più</a:t>
            </a:r>
            <a:r>
              <a:rPr lang="en-GB" sz="1600" dirty="0"/>
              <a:t> </a:t>
            </a:r>
            <a:r>
              <a:rPr lang="en-GB" sz="1600" dirty="0" err="1"/>
              <a:t>specifici</a:t>
            </a:r>
            <a:r>
              <a:rPr lang="en-GB" sz="1600" dirty="0"/>
              <a:t>)</a:t>
            </a:r>
            <a:r>
              <a:rPr lang="it-IT" sz="1600" dirty="0"/>
              <a:t> il cui scopo è quello di trovare la funzione ipotesi il cui modello statistico associato minimizza l’errore rispetto ai dati in </a:t>
            </a:r>
            <a:r>
              <a:rPr lang="it-IT" sz="1600" i="1" dirty="0"/>
              <a:t>T</a:t>
            </a:r>
            <a:endParaRPr sz="1600" i="1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Ottimizzazione</a:t>
            </a:r>
          </a:p>
        </p:txBody>
      </p:sp>
    </p:spTree>
    <p:extLst>
      <p:ext uri="{BB962C8B-B14F-4D97-AF65-F5344CB8AC3E}">
        <p14:creationId xmlns:p14="http://schemas.microsoft.com/office/powerpoint/2010/main" val="42193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93524" y="742988"/>
            <a:ext cx="8140800" cy="38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600" dirty="0">
                <a:latin typeface="+mj-lt"/>
              </a:rPr>
              <a:t>Nel caso della classificazione il modello statistico può essere espresso come segue.</a:t>
            </a:r>
          </a:p>
          <a:p>
            <a:pPr lvl="0"/>
            <a:endParaRPr lang="it-IT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Dato un generico esempio di training </a:t>
            </a:r>
            <a:r>
              <a:rPr lang="en-GB" sz="16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en-GB" sz="16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y) </a:t>
            </a:r>
            <a:r>
              <a:rPr lang="it" sz="1600" i="1" dirty="0">
                <a:latin typeface="+mj-lt"/>
              </a:rPr>
              <a:t>∈ T</a:t>
            </a:r>
            <a:r>
              <a:rPr lang="it" sz="1600" dirty="0">
                <a:latin typeface="+mj-lt"/>
              </a:rPr>
              <a:t> e la funzione ipotesi parametrica </a:t>
            </a:r>
            <a:r>
              <a:rPr lang="en-GB" sz="1600" i="1" dirty="0">
                <a:latin typeface="+mj-lt"/>
              </a:rPr>
              <a:t>h(</a:t>
            </a:r>
            <a:r>
              <a:rPr lang="en-GB" sz="1600" b="1" i="1" dirty="0">
                <a:latin typeface="+mj-lt"/>
              </a:rPr>
              <a:t>x</a:t>
            </a:r>
            <a:r>
              <a:rPr lang="en-GB" sz="1600" i="1" dirty="0">
                <a:latin typeface="+mj-lt"/>
              </a:rPr>
              <a:t>;</a:t>
            </a:r>
            <a:r>
              <a:rPr lang="it" sz="1600" dirty="0">
                <a:latin typeface="+mj-lt"/>
                <a:ea typeface="Calibri"/>
                <a:cs typeface="Calibri"/>
                <a:sym typeface="Calibri"/>
              </a:rPr>
              <a:t> θ</a:t>
            </a:r>
            <a:r>
              <a:rPr lang="en-GB" sz="1600" i="1" dirty="0">
                <a:latin typeface="+mj-lt"/>
              </a:rPr>
              <a:t>)</a:t>
            </a:r>
            <a:r>
              <a:rPr lang="en-GB" sz="1600" dirty="0">
                <a:latin typeface="+mj-lt"/>
              </a:rPr>
              <a:t>, il </a:t>
            </a:r>
            <a:r>
              <a:rPr lang="en-GB" sz="1600" dirty="0" err="1">
                <a:latin typeface="+mj-lt"/>
              </a:rPr>
              <a:t>modello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statistico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che</a:t>
            </a:r>
            <a:r>
              <a:rPr lang="en-GB" sz="1600" dirty="0">
                <a:latin typeface="+mj-lt"/>
              </a:rPr>
              <a:t> “</a:t>
            </a:r>
            <a:r>
              <a:rPr lang="en-GB" sz="1600" dirty="0" err="1">
                <a:latin typeface="+mj-lt"/>
              </a:rPr>
              <a:t>spiega</a:t>
            </a:r>
            <a:r>
              <a:rPr lang="en-GB" sz="1600" dirty="0">
                <a:latin typeface="+mj-lt"/>
              </a:rPr>
              <a:t>” </a:t>
            </a:r>
            <a:r>
              <a:rPr lang="en-GB" sz="16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en-GB" sz="16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y) </a:t>
            </a:r>
            <a:r>
              <a:rPr lang="en-GB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basandosi</a:t>
            </a:r>
            <a:r>
              <a:rPr lang="en-GB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su</a:t>
            </a:r>
            <a:r>
              <a:rPr lang="en-GB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/>
              <a:t>h(</a:t>
            </a:r>
            <a:r>
              <a:rPr lang="en-GB" sz="1600" b="1" i="1" dirty="0"/>
              <a:t>x</a:t>
            </a:r>
            <a:r>
              <a:rPr lang="en-GB" sz="1600" i="1" dirty="0"/>
              <a:t>;</a:t>
            </a:r>
            <a:r>
              <a:rPr lang="it" sz="1600" dirty="0">
                <a:ea typeface="Calibri"/>
                <a:cs typeface="Calibri"/>
                <a:sym typeface="Calibri"/>
              </a:rPr>
              <a:t> θ</a:t>
            </a:r>
            <a:r>
              <a:rPr lang="en-GB" sz="1600" i="1" dirty="0"/>
              <a:t>) </a:t>
            </a:r>
            <a:r>
              <a:rPr lang="en-GB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è </a:t>
            </a:r>
            <a:r>
              <a:rPr lang="en-GB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definito</a:t>
            </a:r>
            <a:r>
              <a:rPr lang="en-GB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tramite</a:t>
            </a:r>
            <a:r>
              <a:rPr lang="en-GB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:</a:t>
            </a:r>
            <a:endParaRPr lang="it" sz="1600" i="1" dirty="0">
              <a:latin typeface="+mj-lt"/>
            </a:endParaRPr>
          </a:p>
          <a:p>
            <a:pPr lvl="0"/>
            <a:endParaRPr lang="it-IT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h(</a:t>
            </a:r>
            <a:r>
              <a:rPr lang="en-GB" sz="1600" b="1" i="1" dirty="0"/>
              <a:t>x</a:t>
            </a:r>
            <a:r>
              <a:rPr lang="en-GB" sz="1600" i="1" dirty="0"/>
              <a:t>;</a:t>
            </a:r>
            <a:r>
              <a:rPr lang="it" sz="1600" dirty="0">
                <a:ea typeface="Calibri"/>
                <a:cs typeface="Calibri"/>
                <a:sym typeface="Calibri"/>
              </a:rPr>
              <a:t> θ</a:t>
            </a:r>
            <a:r>
              <a:rPr lang="en-GB" sz="1600" i="1" dirty="0"/>
              <a:t>) =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 = y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 y = y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it" sz="16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i="1" dirty="0"/>
              <a:t>1 - h(</a:t>
            </a:r>
            <a:r>
              <a:rPr lang="en-GB" sz="1600" b="1" i="1" dirty="0"/>
              <a:t>x</a:t>
            </a:r>
            <a:r>
              <a:rPr lang="en-GB" sz="1600" i="1" dirty="0"/>
              <a:t>;</a:t>
            </a:r>
            <a:r>
              <a:rPr lang="it" sz="1600" dirty="0">
                <a:ea typeface="Calibri"/>
                <a:cs typeface="Calibri"/>
                <a:sym typeface="Calibri"/>
              </a:rPr>
              <a:t> θ</a:t>
            </a:r>
            <a:r>
              <a:rPr lang="en-GB" sz="1600" i="1" dirty="0"/>
              <a:t>) = 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P(Y = y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 y = y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GB" sz="1600" i="1" dirty="0"/>
          </a:p>
          <a:p>
            <a:pPr lvl="0"/>
            <a:endParaRPr lang="en-GB" sz="1600" i="1" dirty="0"/>
          </a:p>
          <a:p>
            <a:pPr lvl="0"/>
            <a:r>
              <a:rPr lang="en-GB" sz="1600" dirty="0" err="1"/>
              <a:t>Useremo</a:t>
            </a:r>
            <a:r>
              <a:rPr lang="en-GB" sz="1600" dirty="0"/>
              <a:t> </a:t>
            </a:r>
            <a:r>
              <a:rPr lang="en-GB" sz="1600" dirty="0" err="1"/>
              <a:t>questo</a:t>
            </a:r>
            <a:r>
              <a:rPr lang="en-GB" sz="1600" dirty="0"/>
              <a:t> </a:t>
            </a:r>
            <a:r>
              <a:rPr lang="en-GB" sz="1600" dirty="0" err="1"/>
              <a:t>modello</a:t>
            </a:r>
            <a:r>
              <a:rPr lang="en-GB" sz="1600" dirty="0"/>
              <a:t> </a:t>
            </a:r>
            <a:r>
              <a:rPr lang="en-GB" sz="1600" dirty="0" err="1"/>
              <a:t>statistico</a:t>
            </a:r>
            <a:r>
              <a:rPr lang="en-GB" sz="1600" dirty="0"/>
              <a:t> per </a:t>
            </a:r>
            <a:r>
              <a:rPr lang="en-GB" sz="1600" dirty="0" err="1"/>
              <a:t>definire</a:t>
            </a:r>
            <a:r>
              <a:rPr lang="en-GB" sz="1600" dirty="0"/>
              <a:t>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funzione</a:t>
            </a:r>
            <a:r>
              <a:rPr lang="en-GB" sz="1600" dirty="0"/>
              <a:t> </a:t>
            </a:r>
            <a:r>
              <a:rPr lang="en-GB" sz="1600" dirty="0" err="1"/>
              <a:t>obiettivo</a:t>
            </a:r>
            <a:r>
              <a:rPr lang="en-GB" sz="1600" dirty="0"/>
              <a:t> (</a:t>
            </a:r>
            <a:r>
              <a:rPr lang="it" sz="1600" dirty="0">
                <a:solidFill>
                  <a:schemeClr val="dk1"/>
                </a:solidFill>
                <a:cs typeface="Calibri"/>
                <a:sym typeface="Calibri"/>
              </a:rPr>
              <a:t>dipendente da </a:t>
            </a:r>
            <a:r>
              <a:rPr lang="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θ) </a:t>
            </a:r>
            <a:r>
              <a:rPr lang="en-GB" sz="1600" dirty="0"/>
              <a:t>e, </a:t>
            </a:r>
            <a:r>
              <a:rPr lang="en-GB" sz="1600" dirty="0" err="1"/>
              <a:t>analogamente</a:t>
            </a:r>
            <a:r>
              <a:rPr lang="en-GB" sz="1600" dirty="0"/>
              <a:t> al </a:t>
            </a:r>
            <a:r>
              <a:rPr lang="en-GB" sz="1600" dirty="0" err="1"/>
              <a:t>caso</a:t>
            </a:r>
            <a:r>
              <a:rPr lang="en-GB" sz="1600" dirty="0"/>
              <a:t> </a:t>
            </a:r>
            <a:r>
              <a:rPr lang="en-GB" sz="1600" dirty="0" err="1"/>
              <a:t>della</a:t>
            </a:r>
            <a:r>
              <a:rPr lang="en-GB" sz="1600" dirty="0"/>
              <a:t> </a:t>
            </a:r>
            <a:r>
              <a:rPr lang="en-GB" sz="1600" dirty="0" err="1"/>
              <a:t>regressione</a:t>
            </a:r>
            <a:r>
              <a:rPr lang="en-GB" sz="1600" dirty="0"/>
              <a:t>, </a:t>
            </a:r>
            <a:r>
              <a:rPr lang="en-GB" sz="1600" dirty="0" err="1"/>
              <a:t>impostare</a:t>
            </a:r>
            <a:r>
              <a:rPr lang="en-GB" sz="1600" dirty="0"/>
              <a:t> un </a:t>
            </a:r>
            <a:r>
              <a:rPr lang="en-GB" sz="1600" dirty="0" err="1"/>
              <a:t>problema</a:t>
            </a:r>
            <a:r>
              <a:rPr lang="en-GB" sz="1600" dirty="0"/>
              <a:t> di </a:t>
            </a:r>
            <a:r>
              <a:rPr lang="en-GB" sz="1600" dirty="0" err="1"/>
              <a:t>ottimizzazione</a:t>
            </a:r>
            <a:r>
              <a:rPr lang="en-GB" sz="1600" dirty="0"/>
              <a:t>, </a:t>
            </a:r>
            <a:r>
              <a:rPr lang="en-GB" sz="1600" dirty="0" err="1"/>
              <a:t>che</a:t>
            </a:r>
            <a:r>
              <a:rPr lang="en-GB" sz="1600" dirty="0"/>
              <a:t> </a:t>
            </a:r>
            <a:r>
              <a:rPr lang="en-GB" sz="1600" dirty="0" err="1"/>
              <a:t>infine</a:t>
            </a:r>
            <a:r>
              <a:rPr lang="en-GB" sz="1600" dirty="0"/>
              <a:t> </a:t>
            </a:r>
            <a:r>
              <a:rPr lang="en-GB" sz="1600" dirty="0" err="1"/>
              <a:t>risolveremo</a:t>
            </a:r>
            <a:r>
              <a:rPr lang="en-GB" sz="1600" dirty="0"/>
              <a:t> rispetto a </a:t>
            </a:r>
            <a:r>
              <a:rPr lang="it" sz="1600" dirty="0">
                <a:ea typeface="Calibri"/>
                <a:cs typeface="Calibri"/>
                <a:sym typeface="Calibri"/>
              </a:rPr>
              <a:t>θ</a:t>
            </a:r>
          </a:p>
          <a:p>
            <a:pPr lvl="0"/>
            <a:endParaRPr lang="it" sz="1600" dirty="0">
              <a:ea typeface="Calibri"/>
              <a:cs typeface="Calibri"/>
              <a:sym typeface="Calibri"/>
            </a:endParaRPr>
          </a:p>
          <a:p>
            <a:r>
              <a:rPr lang="it-IT" sz="1600" dirty="0">
                <a:ea typeface="Calibri"/>
                <a:cs typeface="Calibri"/>
                <a:sym typeface="Calibri"/>
              </a:rPr>
              <a:t>C</a:t>
            </a:r>
            <a:r>
              <a:rPr lang="it" sz="1600" dirty="0">
                <a:ea typeface="Calibri"/>
                <a:cs typeface="Calibri"/>
                <a:sym typeface="Calibri"/>
              </a:rPr>
              <a:t>ome vedremo, in questo caso si tratterà di un problema di </a:t>
            </a:r>
            <a:r>
              <a:rPr lang="it" sz="1600" i="1" dirty="0">
                <a:ea typeface="Calibri"/>
                <a:cs typeface="Calibri"/>
                <a:sym typeface="Calibri"/>
              </a:rPr>
              <a:t>massimizzazione</a:t>
            </a:r>
            <a:r>
              <a:rPr lang="it" sz="1600" dirty="0">
                <a:ea typeface="Calibri"/>
                <a:cs typeface="Calibri"/>
                <a:sym typeface="Calibri"/>
              </a:rPr>
              <a:t> (anzich</a:t>
            </a:r>
            <a:r>
              <a:rPr lang="it-IT" sz="1600" dirty="0" err="1">
                <a:ea typeface="Calibri"/>
                <a:cs typeface="Calibri"/>
                <a:sym typeface="Calibri"/>
              </a:rPr>
              <a:t>é</a:t>
            </a:r>
            <a:r>
              <a:rPr lang="it" sz="1600" dirty="0">
                <a:ea typeface="Calibri"/>
                <a:cs typeface="Calibri"/>
                <a:sym typeface="Calibri"/>
              </a:rPr>
              <a:t> di minimizzazione), detto </a:t>
            </a:r>
            <a:r>
              <a:rPr lang="it" sz="1600" dirty="0">
                <a:solidFill>
                  <a:schemeClr val="dk1"/>
                </a:solidFill>
                <a:cs typeface="Calibri"/>
                <a:sym typeface="Calibri"/>
              </a:rPr>
              <a:t>Maximum Likelihood Estimation (MLE)</a:t>
            </a:r>
          </a:p>
          <a:p>
            <a:pPr lvl="0"/>
            <a:r>
              <a:rPr lang="it" sz="1600" dirty="0">
                <a:ea typeface="Calibri"/>
                <a:cs typeface="Calibri"/>
                <a:sym typeface="Calibri"/>
              </a:rPr>
              <a:t> </a:t>
            </a:r>
            <a:endParaRPr sz="16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Ottimizzazione</a:t>
            </a:r>
          </a:p>
        </p:txBody>
      </p:sp>
    </p:spTree>
    <p:extLst>
      <p:ext uri="{BB962C8B-B14F-4D97-AF65-F5344CB8AC3E}">
        <p14:creationId xmlns:p14="http://schemas.microsoft.com/office/powerpoint/2010/main" val="15834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13402" y="703231"/>
            <a:ext cx="8140800" cy="38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it" sz="16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/>
            <a:r>
              <a:rPr lang="it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Da un punto di vista intuitivo, la </a:t>
            </a:r>
            <a:r>
              <a:rPr lang="it" sz="1600" dirty="0">
                <a:solidFill>
                  <a:schemeClr val="dk1"/>
                </a:solidFill>
                <a:cs typeface="Calibri"/>
                <a:sym typeface="Calibri"/>
              </a:rPr>
              <a:t>Maximum Likelihood Estimation (MLE) ci permette di misurare in maniera quantitativa la capacità di «spiegazione dei dati» di un modello statistico descritto in maniera probabilistica come quello precedente </a:t>
            </a:r>
          </a:p>
          <a:p>
            <a:pPr lvl="0"/>
            <a:endParaRPr lang="it" sz="1600" dirty="0">
              <a:solidFill>
                <a:schemeClr val="dk1"/>
              </a:solidFill>
              <a:cs typeface="Calibri"/>
              <a:sym typeface="Calibri"/>
            </a:endParaRPr>
          </a:p>
          <a:p>
            <a:pPr lvl="0"/>
            <a:r>
              <a:rPr lang="it" sz="1600" dirty="0">
                <a:solidFill>
                  <a:schemeClr val="dk1"/>
                </a:solidFill>
                <a:cs typeface="Calibri"/>
                <a:sym typeface="Calibri"/>
              </a:rPr>
              <a:t>e poi di ottimizzare questa stima in maniera simile a quanto fatto in precedenza usando una Loss Function</a:t>
            </a:r>
            <a:endParaRPr lang="it" sz="16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/>
            <a:endParaRPr lang="it" sz="16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/>
            <a:r>
              <a:rPr lang="it-IT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La</a:t>
            </a:r>
            <a:r>
              <a:rPr lang="it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 MLE può essere applicata in vari ambiti del ML (non solo con la logistic regression)</a:t>
            </a:r>
          </a:p>
          <a:p>
            <a:pPr lvl="0"/>
            <a:endParaRPr lang="it" sz="16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/>
            <a:r>
              <a:rPr lang="it-IT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P</a:t>
            </a:r>
            <a:r>
              <a:rPr lang="it" sz="16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er cui ora studieremo la MLE in forma generale e poi torneremo al caso particolare della logistic regression</a:t>
            </a:r>
          </a:p>
          <a:p>
            <a:pPr lvl="0"/>
            <a:endParaRPr lang="it" sz="1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0"/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8599" y="959005"/>
            <a:ext cx="8677507" cy="379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ato un dataset di training 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 = {(</a:t>
            </a:r>
            <a:r>
              <a:rPr lang="it" sz="16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), …, (</a:t>
            </a:r>
            <a:r>
              <a:rPr lang="it" sz="16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)}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una Loss Function 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600" dirty="0">
                <a:ea typeface="Calibri"/>
                <a:cs typeface="Calibri"/>
                <a:sym typeface="Calibri"/>
              </a:rPr>
              <a:t>θ) descrive l’errore cumulativo dello specifico modello predittivo </a:t>
            </a:r>
            <a:r>
              <a:rPr lang="it" sz="1600" i="1" dirty="0">
                <a:ea typeface="Calibri"/>
                <a:cs typeface="Calibri"/>
                <a:sym typeface="Calibri"/>
              </a:rPr>
              <a:t>h</a:t>
            </a:r>
            <a:r>
              <a:rPr lang="it" sz="1600" baseline="-25000" dirty="0">
                <a:ea typeface="Calibri"/>
                <a:cs typeface="Calibri"/>
                <a:sym typeface="Calibri"/>
              </a:rPr>
              <a:t>θ</a:t>
            </a:r>
            <a:r>
              <a:rPr lang="it" sz="1600" i="1" dirty="0">
                <a:ea typeface="Calibri"/>
                <a:cs typeface="Calibri"/>
                <a:sym typeface="Calibri"/>
              </a:rPr>
              <a:t>()</a:t>
            </a:r>
            <a:r>
              <a:rPr lang="it" sz="1600" dirty="0">
                <a:ea typeface="Calibri"/>
                <a:cs typeface="Calibri"/>
                <a:sym typeface="Calibri"/>
              </a:rPr>
              <a:t> su </a:t>
            </a:r>
            <a:r>
              <a:rPr lang="it" sz="1600" i="1" dirty="0">
                <a:ea typeface="Calibri"/>
                <a:cs typeface="Calibri"/>
                <a:sym typeface="Calibri"/>
              </a:rPr>
              <a:t>T</a:t>
            </a:r>
          </a:p>
          <a:p>
            <a:pPr lvl="0"/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nalogamente, ora definiremo una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Likelihood Function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, la quale, però, anzich</a:t>
            </a: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è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stimare un errore, stimerà la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probabilità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di ottenere tutti gli esempi contenuti in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 usando </a:t>
            </a:r>
            <a:r>
              <a:rPr lang="it" sz="1600" i="1" dirty="0">
                <a:ea typeface="Calibri"/>
                <a:cs typeface="Calibri"/>
                <a:sym typeface="Calibri"/>
              </a:rPr>
              <a:t>h</a:t>
            </a:r>
            <a:r>
              <a:rPr lang="it" sz="1600" baseline="-25000" dirty="0">
                <a:ea typeface="Calibri"/>
                <a:cs typeface="Calibri"/>
                <a:sym typeface="Calibri"/>
              </a:rPr>
              <a:t>θ</a:t>
            </a:r>
            <a:r>
              <a:rPr lang="it" sz="1600" i="1" dirty="0">
                <a:ea typeface="Calibri"/>
                <a:cs typeface="Calibri"/>
                <a:sym typeface="Calibri"/>
              </a:rPr>
              <a:t>()</a:t>
            </a:r>
            <a:endParaRPr lang="it-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idea intuitiva</a:t>
            </a:r>
          </a:p>
        </p:txBody>
      </p:sp>
    </p:spTree>
    <p:extLst>
      <p:ext uri="{BB962C8B-B14F-4D97-AF65-F5344CB8AC3E}">
        <p14:creationId xmlns:p14="http://schemas.microsoft.com/office/powerpoint/2010/main" val="189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28600" y="1071749"/>
            <a:ext cx="8667900" cy="177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insieme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variabili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aleatorie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dice “independent and identically distributed” (</a:t>
            </a:r>
            <a:r>
              <a:rPr lang="en-GB" sz="1600" i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i.i.d.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se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sono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mutuamente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indipendenti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hanno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tutte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la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stessa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distribuzione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probabilità</a:t>
            </a:r>
            <a:endParaRPr lang="en-GB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Ad ese., in ML, di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solito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assume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samples (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sia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training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testing)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siano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i.i.d.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ovvero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sono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stati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“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estratti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 (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selezionati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utilizzando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la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stessa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distribuzione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(identically distributed) e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indipendentemente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gli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dagli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altri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(independent).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Premessa: dati i.i.d.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FAF129-2A17-75EA-BA3E-53F1B422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0" y="2949577"/>
            <a:ext cx="4860510" cy="1775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8600" y="959005"/>
            <a:ext cx="8714678" cy="379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ato un dataset (di training)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 = {(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), …, 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)}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dove ogni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è i.i.d.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l’idea base è calcolare la probabilità di ottenere ogni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utilizzando il modello predittivo 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),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cui forma parametrica si assume nota (ovvero conosciamo la classe di funzioni a cui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()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appartiene)</a:t>
            </a:r>
          </a:p>
          <a:p>
            <a:pPr lvl="0"/>
            <a:r>
              <a:rPr lang="it-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 esempio,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()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appartiene alla classe delle funzioni lineari nel caso della linear regression, oppure ha la forma vista prima della logistic regression, ecc.</a:t>
            </a:r>
          </a:p>
          <a:p>
            <a:pPr lvl="0"/>
            <a:r>
              <a:rPr lang="en-GB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Quindi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per un dato θ, e uno specifico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T,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voglio calcolare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lvl="0"/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Per sottolineare che questa stima dipende da </a:t>
            </a:r>
            <a:r>
              <a:rPr lang="it" dirty="0">
                <a:ea typeface="Calibri"/>
                <a:cs typeface="Calibri"/>
                <a:sym typeface="Calibri"/>
              </a:rPr>
              <a:t>θ, scrivo: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</a:t>
            </a:r>
            <a:r>
              <a:rPr lang="it" dirty="0">
                <a:ea typeface="Calibri"/>
                <a:cs typeface="Calibri"/>
                <a:sym typeface="Calibri"/>
              </a:rPr>
              <a:t>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</a:p>
          <a:p>
            <a:pPr lvl="0"/>
            <a:r>
              <a:rPr lang="it-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atematicamente, </a:t>
            </a:r>
            <a:r>
              <a:rPr lang="it" dirty="0">
                <a:ea typeface="Calibri"/>
                <a:cs typeface="Calibri"/>
                <a:sym typeface="Calibri"/>
              </a:rPr>
              <a:t>θ </a:t>
            </a:r>
            <a:r>
              <a:rPr lang="it" i="1" dirty="0">
                <a:ea typeface="Calibri"/>
                <a:cs typeface="Calibri"/>
                <a:sym typeface="Calibri"/>
              </a:rPr>
              <a:t>è ora diventato anch’esso una variabile aleatoria</a:t>
            </a:r>
          </a:p>
          <a:p>
            <a:pPr lvl="0"/>
            <a:r>
              <a:rPr lang="it-IT" dirty="0">
                <a:latin typeface="Arial" panose="020B0604020202020204" pitchFamily="34" charset="0"/>
                <a:ea typeface="Calibri"/>
                <a:cs typeface="Calibri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Calibri"/>
                <a:sym typeface="Calibri"/>
              </a:rPr>
              <a:t>er essere più precisi, </a:t>
            </a:r>
            <a:r>
              <a:rPr lang="it" dirty="0">
                <a:ea typeface="Calibri"/>
                <a:cs typeface="Calibri"/>
                <a:sym typeface="Calibri"/>
              </a:rPr>
              <a:t>θ è un vettore di variabili aleatorie: θ = [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" baseline="-25000" dirty="0">
                <a:ea typeface="Calibri"/>
                <a:cs typeface="Calibri"/>
                <a:sym typeface="Calibri"/>
              </a:rPr>
              <a:t>0</a:t>
            </a:r>
            <a:r>
              <a:rPr lang="it" dirty="0">
                <a:ea typeface="Calibri"/>
                <a:cs typeface="Calibri"/>
                <a:sym typeface="Calibri"/>
              </a:rPr>
              <a:t>, ..., 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" baseline="-25000" dirty="0"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</a:t>
            </a:r>
          </a:p>
          <a:p>
            <a:pPr lvl="0"/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Ad ese., nel caso della classificazione binaria, voglio calcolare: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ea typeface="Calibri"/>
                <a:cs typeface="Calibri"/>
                <a:sym typeface="Calibri"/>
              </a:rPr>
              <a:t>,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se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1)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oppure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ea typeface="Calibri"/>
                <a:cs typeface="Calibri"/>
                <a:sym typeface="Calibri"/>
              </a:rPr>
              <a:t>,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se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0) 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</a:p>
          <a:p>
            <a:r>
              <a:rPr lang="it-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ato che, per definizione del mio modello parametrico, ho che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ea typeface="Calibri"/>
                <a:cs typeface="Calibri"/>
                <a:sym typeface="Calibri"/>
              </a:rPr>
              <a:t>,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), avrò (nel caso di classificazione binaria):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ea typeface="Calibri"/>
                <a:cs typeface="Calibri"/>
                <a:sym typeface="Calibri"/>
              </a:rPr>
              <a:t>,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lang="it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dirty="0">
                <a:ea typeface="Calibri"/>
                <a:cs typeface="Calibri"/>
                <a:sym typeface="Calibri"/>
              </a:rPr>
              <a:t>, θ</a:t>
            </a:r>
            <a:r>
              <a:rPr lang="it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1 - 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lang="it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/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"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79513" y="856421"/>
            <a:ext cx="8810092" cy="359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baseline="-25000" dirty="0">
                <a:latin typeface="+mn-lt"/>
                <a:ea typeface="Calibri"/>
                <a:cs typeface="Calibri"/>
                <a:sym typeface="Calibri"/>
              </a:rPr>
              <a:t>j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, j = 1, …, d 		→ 	variabile indipendente/feature 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b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= [x</a:t>
            </a:r>
            <a:r>
              <a:rPr lang="it" baseline="-25000" dirty="0">
                <a:latin typeface="+mn-lt"/>
                <a:ea typeface="Calibri"/>
                <a:cs typeface="Calibri"/>
                <a:sym typeface="Calibri"/>
              </a:rPr>
              <a:t>0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, ..., x</a:t>
            </a:r>
            <a:r>
              <a:rPr lang="it" baseline="-250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] 		→ 	feature vector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			→ 	variabile target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y</a:t>
            </a:r>
            <a:r>
              <a:rPr lang="it" baseline="30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(i)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), i = 1, …, n	 	→ 	training sample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θ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	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→ 	vettore o matrice dei parametri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			→ 	variabile aleatoria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			→ 	vettore di uno o più variabili aleatorie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GB" i="1" dirty="0">
                <a:latin typeface="+mn-lt"/>
              </a:rPr>
              <a:t>P(Y = y | X = </a:t>
            </a:r>
            <a:r>
              <a:rPr lang="en-GB" b="1" i="1" dirty="0">
                <a:latin typeface="+mn-lt"/>
              </a:rPr>
              <a:t>x</a:t>
            </a:r>
            <a:r>
              <a:rPr lang="en-GB" i="1" dirty="0">
                <a:latin typeface="+mn-lt"/>
              </a:rPr>
              <a:t>) = P(y | </a:t>
            </a:r>
            <a:r>
              <a:rPr lang="en-GB" b="1" i="1" dirty="0">
                <a:latin typeface="+mn-lt"/>
              </a:rPr>
              <a:t>x</a:t>
            </a:r>
            <a:r>
              <a:rPr lang="en-GB" i="1" dirty="0">
                <a:latin typeface="+mn-lt"/>
              </a:rPr>
              <a:t>)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→ 	probabilità condizionata che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assuma il valore costante </a:t>
            </a:r>
            <a:r>
              <a:rPr lang="it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y </a:t>
            </a:r>
            <a:r>
              <a:rPr lang="it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			data la conoscenza che X corrisponda al valore costante </a:t>
            </a:r>
            <a:r>
              <a:rPr lang="it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19" name="Google Shape;119;p2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(1D)</a:t>
            </a:r>
          </a:p>
        </p:txBody>
      </p:sp>
      <p:sp>
        <p:nvSpPr>
          <p:cNvPr id="7" name="Google Shape;140;p30">
            <a:extLst>
              <a:ext uri="{FF2B5EF4-FFF2-40B4-BE49-F238E27FC236}">
                <a16:creationId xmlns:a16="http://schemas.microsoft.com/office/drawing/2014/main" id="{60BB0939-F10B-6D44-4EFF-7EB498C6EE11}"/>
              </a:ext>
            </a:extLst>
          </p:cNvPr>
          <p:cNvSpPr txBox="1"/>
          <p:nvPr/>
        </p:nvSpPr>
        <p:spPr>
          <a:xfrm>
            <a:off x="413844" y="3122340"/>
            <a:ext cx="8395619" cy="130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Dato </a:t>
            </a:r>
            <a:r>
              <a:rPr lang="en-GB" i="1" dirty="0"/>
              <a:t>T</a:t>
            </a:r>
            <a:r>
              <a:rPr lang="en-GB" dirty="0"/>
              <a:t> = {(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,1), </a:t>
            </a:r>
            <a:r>
              <a:rPr lang="en-GB" dirty="0"/>
              <a:t>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,0), …</a:t>
            </a:r>
            <a:r>
              <a:rPr lang="en-GB" dirty="0"/>
              <a:t>}, con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2.6 e 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-0.5, 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</a:t>
            </a:r>
            <a:r>
              <a:rPr lang="en-GB" dirty="0" err="1"/>
              <a:t>econdo</a:t>
            </a:r>
            <a:r>
              <a:rPr lang="en-GB" dirty="0"/>
              <a:t> lo </a:t>
            </a:r>
            <a:r>
              <a:rPr lang="en-GB" dirty="0" err="1"/>
              <a:t>specifico</a:t>
            </a:r>
            <a:r>
              <a:rPr lang="en-GB" dirty="0"/>
              <a:t> (</a:t>
            </a:r>
            <a:r>
              <a:rPr lang="en-GB" dirty="0" err="1"/>
              <a:t>istanza</a:t>
            </a:r>
            <a:r>
              <a:rPr lang="en-GB" dirty="0"/>
              <a:t> di)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rappresentato</a:t>
            </a:r>
            <a:r>
              <a:rPr lang="en-GB" dirty="0"/>
              <a:t> qui sopra (e </a:t>
            </a:r>
            <a:r>
              <a:rPr lang="en-GB" i="1" dirty="0" err="1"/>
              <a:t>dipendente</a:t>
            </a:r>
            <a:r>
              <a:rPr lang="en-GB" i="1" dirty="0"/>
              <a:t> da un </a:t>
            </a:r>
            <a:r>
              <a:rPr lang="it" sz="14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 specifico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), ho che: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dirty="0">
                <a:ea typeface="Calibri"/>
                <a:cs typeface="Calibri"/>
                <a:sym typeface="Calibri"/>
              </a:rPr>
              <a:t>, θ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sz="1400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0.78 </a:t>
            </a:r>
            <a:endParaRPr lang="it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dirty="0">
                <a:ea typeface="Calibri"/>
                <a:cs typeface="Calibri"/>
                <a:sym typeface="Calibri"/>
              </a:rPr>
              <a:t>, θ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1 -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sz="1400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1 – 0.43 = 0.57 </a:t>
            </a:r>
            <a:endParaRPr lang="it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DBB62B-EF71-18BA-0BCB-3761DE79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30" y="848139"/>
            <a:ext cx="4321092" cy="22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(1D)</a:t>
            </a:r>
          </a:p>
        </p:txBody>
      </p:sp>
      <p:sp>
        <p:nvSpPr>
          <p:cNvPr id="7" name="Google Shape;140;p30">
            <a:extLst>
              <a:ext uri="{FF2B5EF4-FFF2-40B4-BE49-F238E27FC236}">
                <a16:creationId xmlns:a16="http://schemas.microsoft.com/office/drawing/2014/main" id="{60BB0939-F10B-6D44-4EFF-7EB498C6EE11}"/>
              </a:ext>
            </a:extLst>
          </p:cNvPr>
          <p:cNvSpPr txBox="1"/>
          <p:nvPr/>
        </p:nvSpPr>
        <p:spPr>
          <a:xfrm>
            <a:off x="3988894" y="1782490"/>
            <a:ext cx="4050205" cy="3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i="1" dirty="0"/>
              <a:t>T</a:t>
            </a:r>
            <a:r>
              <a:rPr lang="en-GB" dirty="0"/>
              <a:t> = {(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,1), </a:t>
            </a:r>
            <a:r>
              <a:rPr lang="en-GB" dirty="0"/>
              <a:t>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,0), …</a:t>
            </a:r>
            <a:r>
              <a:rPr lang="en-GB" dirty="0"/>
              <a:t>},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2.6, 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-0.5, … </a:t>
            </a:r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DBB62B-EF71-18BA-0BCB-3761DE79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851955"/>
            <a:ext cx="3195603" cy="167296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F8D2B3D-53E8-AEAF-A448-4B71AEC8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45" y="851955"/>
            <a:ext cx="2464303" cy="655342"/>
          </a:xfrm>
          <a:prstGeom prst="rect">
            <a:avLst/>
          </a:prstGeom>
        </p:spPr>
      </p:pic>
      <p:sp>
        <p:nvSpPr>
          <p:cNvPr id="3" name="Google Shape;140;p30">
            <a:extLst>
              <a:ext uri="{FF2B5EF4-FFF2-40B4-BE49-F238E27FC236}">
                <a16:creationId xmlns:a16="http://schemas.microsoft.com/office/drawing/2014/main" id="{3579EF46-9E68-6BDB-AB5D-97CC8027EC7A}"/>
              </a:ext>
            </a:extLst>
          </p:cNvPr>
          <p:cNvSpPr txBox="1"/>
          <p:nvPr/>
        </p:nvSpPr>
        <p:spPr>
          <a:xfrm>
            <a:off x="374190" y="2618583"/>
            <a:ext cx="8395619" cy="130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Attenzione però: in fase di training il valore di </a:t>
            </a:r>
            <a:r>
              <a:rPr lang="it" sz="14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 </a:t>
            </a:r>
            <a:r>
              <a:rPr lang="it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non lo conosco: è la mia «incognita»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</a:t>
            </a:r>
            <a:r>
              <a:rPr lang="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er cui, per un </a:t>
            </a:r>
            <a:r>
              <a:rPr lang="it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generico</a:t>
            </a:r>
            <a:r>
              <a:rPr lang="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it" sz="1400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θ</a:t>
            </a:r>
            <a:r>
              <a:rPr lang="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e lo stesso </a:t>
            </a:r>
            <a:r>
              <a:rPr lang="it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di prima, avrò:</a:t>
            </a:r>
            <a:endParaRPr lang="en-GB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B7ADB2B-EE6E-F50E-916A-2D8F2F90D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595" y="3415050"/>
            <a:ext cx="3861501" cy="10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8600" y="959005"/>
            <a:ext cx="8591550" cy="302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A questo punto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estendiamo questa stima di probabilità a tutto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, calcolando</a:t>
            </a:r>
            <a:r>
              <a:rPr lang="it" sz="1800" i="1" dirty="0">
                <a:ea typeface="Calibri"/>
                <a:cs typeface="Calibri"/>
                <a:sym typeface="Calibri"/>
              </a:rPr>
              <a:t> P(T</a:t>
            </a:r>
            <a:r>
              <a:rPr lang="it" sz="1800" dirty="0"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ea typeface="Calibri"/>
                <a:cs typeface="Calibri"/>
                <a:sym typeface="Calibri"/>
              </a:rPr>
              <a:t>)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P(T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può essere letto come: la «probabilità di avere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dato </a:t>
            </a:r>
            <a:r>
              <a:rPr lang="it" sz="1800" dirty="0">
                <a:ea typeface="Calibri"/>
                <a:cs typeface="Calibri"/>
                <a:sym typeface="Calibri"/>
              </a:rPr>
              <a:t>θ»</a:t>
            </a:r>
            <a:endParaRPr lang="it" sz="1800" i="1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Usando l’assunzione che i dati sono i.i.d., ho che: </a:t>
            </a:r>
          </a:p>
          <a:p>
            <a:pPr lvl="0"/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P(T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) = P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sz="1800" i="1" baseline="30000" dirty="0">
                <a:latin typeface="+mn-lt"/>
                <a:ea typeface="Calibri"/>
                <a:cs typeface="Calibri"/>
                <a:sym typeface="Calibri"/>
              </a:rPr>
              <a:t>(1)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</a:t>
            </a:r>
            <a:r>
              <a:rPr lang="it" sz="18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800" i="1" baseline="30000" dirty="0">
                <a:latin typeface="+mn-lt"/>
                <a:ea typeface="Calibri"/>
                <a:cs typeface="Calibri"/>
                <a:sym typeface="Calibri"/>
              </a:rPr>
              <a:t>(1)</a:t>
            </a:r>
            <a:r>
              <a:rPr lang="it" sz="1800" dirty="0">
                <a:ea typeface="Calibri"/>
                <a:cs typeface="Calibri"/>
                <a:sym typeface="Calibri"/>
              </a:rPr>
              <a:t>, θ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) * </a:t>
            </a:r>
            <a:r>
              <a:rPr lang="it" sz="1800" i="1" dirty="0"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ea typeface="Calibri"/>
                <a:cs typeface="Calibri"/>
                <a:sym typeface="Calibri"/>
              </a:rPr>
              <a:t>(</a:t>
            </a:r>
            <a:r>
              <a:rPr lang="it" sz="1800" i="1" dirty="0">
                <a:ea typeface="Calibri"/>
                <a:cs typeface="Calibri"/>
                <a:sym typeface="Calibri"/>
              </a:rPr>
              <a:t>y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(2)</a:t>
            </a:r>
            <a:r>
              <a:rPr lang="it" sz="1800" dirty="0">
                <a:ea typeface="Calibri"/>
                <a:cs typeface="Calibri"/>
                <a:sym typeface="Calibri"/>
              </a:rPr>
              <a:t>|</a:t>
            </a:r>
            <a:r>
              <a:rPr lang="it" sz="1800" b="1" i="1" dirty="0">
                <a:ea typeface="Calibri"/>
                <a:cs typeface="Calibri"/>
                <a:sym typeface="Calibri"/>
              </a:rPr>
              <a:t>x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(2)</a:t>
            </a:r>
            <a:r>
              <a:rPr lang="it" sz="1800" dirty="0">
                <a:ea typeface="Calibri"/>
                <a:cs typeface="Calibri"/>
                <a:sym typeface="Calibri"/>
              </a:rPr>
              <a:t>, θ) *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… *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sz="1800" i="1" baseline="30000" dirty="0">
                <a:latin typeface="+mn-lt"/>
                <a:ea typeface="Calibri"/>
                <a:cs typeface="Calibri"/>
                <a:sym typeface="Calibri"/>
              </a:rPr>
              <a:t>(n)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</a:t>
            </a:r>
            <a:r>
              <a:rPr lang="it" sz="1800" b="1" i="1" dirty="0"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" sz="1800" i="1" baseline="30000" dirty="0">
                <a:latin typeface="+mn-lt"/>
                <a:ea typeface="Calibri"/>
                <a:cs typeface="Calibri"/>
                <a:sym typeface="Calibri"/>
              </a:rPr>
              <a:t>(n)</a:t>
            </a:r>
            <a:r>
              <a:rPr lang="it" sz="1800" dirty="0">
                <a:ea typeface="Calibri"/>
                <a:cs typeface="Calibri"/>
                <a:sym typeface="Calibri"/>
              </a:rPr>
              <a:t>, θ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) </a:t>
            </a:r>
          </a:p>
          <a:p>
            <a:pPr lvl="0"/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P(T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è chiamata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likelihood function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, ed è una vera e propria funzione (di</a:t>
            </a:r>
            <a:r>
              <a:rPr lang="it" sz="1800" dirty="0">
                <a:ea typeface="Calibri"/>
                <a:cs typeface="Calibri"/>
                <a:sym typeface="Calibri"/>
              </a:rPr>
              <a:t> θ), che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esprime la probabilità di ottenere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quello specifico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insieme di dati (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) dato il modello parametrico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it" sz="1800" baseline="-25000" dirty="0">
                <a:latin typeface="+mn-lt"/>
                <a:ea typeface="Calibri"/>
                <a:cs typeface="Calibri"/>
                <a:sym typeface="Calibri"/>
              </a:rPr>
              <a:t>θ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()</a:t>
            </a:r>
          </a:p>
          <a:p>
            <a:pPr lvl="0"/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n sostanza,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P(T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) 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esprime la «verosomiglianza» dei dati (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) rispetto ad un determinato vettore di parametri θ e corrispondente funzione ipotesi </a:t>
            </a:r>
            <a:r>
              <a:rPr lang="it" sz="1800" i="1" dirty="0">
                <a:ea typeface="Calibri"/>
                <a:cs typeface="Calibri"/>
                <a:sym typeface="Calibri"/>
              </a:rPr>
              <a:t>h</a:t>
            </a:r>
            <a:r>
              <a:rPr lang="it" sz="1800" baseline="-25000" dirty="0">
                <a:ea typeface="Calibri"/>
                <a:cs typeface="Calibri"/>
                <a:sym typeface="Calibri"/>
              </a:rPr>
              <a:t>θ</a:t>
            </a:r>
            <a:r>
              <a:rPr lang="it" sz="1800" i="1" dirty="0">
                <a:ea typeface="Calibri"/>
                <a:cs typeface="Calibri"/>
                <a:sym typeface="Calibri"/>
              </a:rPr>
              <a:t>()</a:t>
            </a: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(1D)</a:t>
            </a:r>
          </a:p>
        </p:txBody>
      </p:sp>
      <p:sp>
        <p:nvSpPr>
          <p:cNvPr id="7" name="Google Shape;140;p30">
            <a:extLst>
              <a:ext uri="{FF2B5EF4-FFF2-40B4-BE49-F238E27FC236}">
                <a16:creationId xmlns:a16="http://schemas.microsoft.com/office/drawing/2014/main" id="{60BB0939-F10B-6D44-4EFF-7EB498C6EE11}"/>
              </a:ext>
            </a:extLst>
          </p:cNvPr>
          <p:cNvSpPr txBox="1"/>
          <p:nvPr/>
        </p:nvSpPr>
        <p:spPr>
          <a:xfrm>
            <a:off x="4058745" y="1771502"/>
            <a:ext cx="3872406" cy="3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i="1" dirty="0"/>
              <a:t>T</a:t>
            </a:r>
            <a:r>
              <a:rPr lang="en-GB" dirty="0"/>
              <a:t> = {(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,1), </a:t>
            </a:r>
            <a:r>
              <a:rPr lang="en-GB" dirty="0"/>
              <a:t>(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,0), …</a:t>
            </a:r>
            <a:r>
              <a:rPr lang="en-GB" dirty="0"/>
              <a:t>},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2.6, x</a:t>
            </a:r>
            <a:r>
              <a:rPr lang="it" sz="14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(2)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= -0.5, </a:t>
            </a:r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DBB62B-EF71-18BA-0BCB-3761DE79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851955"/>
            <a:ext cx="3195603" cy="167296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F8D2B3D-53E8-AEAF-A448-4B71AEC8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45" y="851955"/>
            <a:ext cx="2464303" cy="65534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9ED9ED-531A-03EF-FF27-D0268C056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73" y="3788047"/>
            <a:ext cx="4491428" cy="5662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935943-C5FB-510F-1C19-92DF70DDC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8197" y="2415096"/>
            <a:ext cx="3613501" cy="9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7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8600" y="959005"/>
            <a:ext cx="8473500" cy="379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l «miglior» vettore di parametri è quello che 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massimizza</a:t>
            </a: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 la likelihood function</a:t>
            </a:r>
          </a:p>
          <a:p>
            <a:pPr lvl="0"/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Maximum </a:t>
            </a:r>
            <a:r>
              <a:rPr lang="it-IT" sz="1800" dirty="0" err="1">
                <a:latin typeface="+mn-lt"/>
                <a:ea typeface="Calibri"/>
                <a:cs typeface="Calibri"/>
                <a:sym typeface="Calibri"/>
              </a:rPr>
              <a:t>Likelihood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latin typeface="+mn-lt"/>
                <a:ea typeface="Calibri"/>
                <a:cs typeface="Calibri"/>
                <a:sym typeface="Calibri"/>
              </a:rPr>
              <a:t>Estimation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(MLE) significa risolvere:</a:t>
            </a:r>
          </a:p>
          <a:p>
            <a:pPr lvl="0"/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	</a:t>
            </a:r>
            <a:r>
              <a:rPr lang="it-IT" sz="1800" dirty="0" err="1">
                <a:latin typeface="+mn-lt"/>
                <a:ea typeface="Calibri"/>
                <a:cs typeface="Calibri"/>
                <a:sym typeface="Calibri"/>
              </a:rPr>
              <a:t>arg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max</a:t>
            </a:r>
            <a:r>
              <a:rPr lang="it" sz="1800" dirty="0">
                <a:ea typeface="Calibri"/>
                <a:cs typeface="Calibri"/>
                <a:sym typeface="Calibri"/>
              </a:rPr>
              <a:t> </a:t>
            </a:r>
            <a:r>
              <a:rPr lang="it" sz="1800" baseline="-25000" dirty="0">
                <a:ea typeface="Calibri"/>
                <a:cs typeface="Calibri"/>
                <a:sym typeface="Calibri"/>
              </a:rPr>
              <a:t>θ</a:t>
            </a: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ea typeface="Calibri"/>
                <a:cs typeface="Calibri"/>
                <a:sym typeface="Calibri"/>
              </a:rPr>
              <a:t>P(T</a:t>
            </a:r>
            <a:r>
              <a:rPr lang="it" sz="1800" dirty="0">
                <a:ea typeface="Calibri"/>
                <a:cs typeface="Calibri"/>
                <a:sym typeface="Calibri"/>
              </a:rPr>
              <a:t>|θ</a:t>
            </a:r>
            <a:r>
              <a:rPr lang="it" sz="1800" i="1" dirty="0">
                <a:ea typeface="Calibri"/>
                <a:cs typeface="Calibri"/>
                <a:sym typeface="Calibri"/>
              </a:rPr>
              <a:t>)</a:t>
            </a:r>
            <a:endParaRPr lang="it-IT" sz="18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7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28599" y="959005"/>
            <a:ext cx="8677507" cy="379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N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otate l’analogia tra una loss function e una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likelihood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dirty="0" err="1">
                <a:latin typeface="+mn-lt"/>
                <a:ea typeface="Calibri"/>
                <a:cs typeface="Calibri"/>
                <a:sym typeface="Calibri"/>
              </a:rPr>
              <a:t>function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La prima esprime l’</a:t>
            </a:r>
            <a:r>
              <a:rPr lang="it-IT" i="1" dirty="0">
                <a:latin typeface="+mn-lt"/>
                <a:ea typeface="Calibri"/>
                <a:cs typeface="Calibri"/>
                <a:sym typeface="Calibri"/>
              </a:rPr>
              <a:t>errore</a:t>
            </a: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 che si commette, utilizzando </a:t>
            </a:r>
            <a:r>
              <a:rPr lang="it" i="1" dirty="0">
                <a:ea typeface="Calibri"/>
                <a:cs typeface="Calibri"/>
                <a:sym typeface="Calibri"/>
              </a:rPr>
              <a:t>h</a:t>
            </a:r>
            <a:r>
              <a:rPr lang="it" baseline="-25000" dirty="0">
                <a:ea typeface="Calibri"/>
                <a:cs typeface="Calibri"/>
                <a:sym typeface="Calibri"/>
              </a:rPr>
              <a:t>θ</a:t>
            </a:r>
            <a:r>
              <a:rPr lang="it" i="1" dirty="0">
                <a:ea typeface="Calibri"/>
                <a:cs typeface="Calibri"/>
                <a:sym typeface="Calibri"/>
              </a:rPr>
              <a:t>(),</a:t>
            </a:r>
            <a:r>
              <a:rPr lang="it" dirty="0">
                <a:ea typeface="Calibri"/>
                <a:cs typeface="Calibri"/>
                <a:sym typeface="Calibri"/>
              </a:rPr>
              <a:t> nel predire i dati di training in </a:t>
            </a:r>
            <a:r>
              <a:rPr lang="it" i="1" dirty="0">
                <a:ea typeface="Calibri"/>
                <a:cs typeface="Calibri"/>
                <a:sym typeface="Calibri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a seconda, invece, ha un’interpretazione probabilistica, ed esprime la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probabilità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(«verosomiglianza») </a:t>
            </a:r>
            <a:r>
              <a:rPr lang="it" dirty="0">
                <a:ea typeface="Calibri"/>
                <a:cs typeface="Calibri"/>
                <a:sym typeface="Calibri"/>
              </a:rPr>
              <a:t>nel predire i dati di training in </a:t>
            </a:r>
            <a:r>
              <a:rPr lang="it" i="1" dirty="0">
                <a:ea typeface="Calibri"/>
                <a:cs typeface="Calibri"/>
                <a:sym typeface="Calibri"/>
              </a:rPr>
              <a:t>T 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usando il modello </a:t>
            </a:r>
            <a:r>
              <a:rPr lang="it" i="1" dirty="0">
                <a:ea typeface="Calibri"/>
                <a:cs typeface="Calibri"/>
                <a:sym typeface="Calibri"/>
              </a:rPr>
              <a:t>h</a:t>
            </a:r>
            <a:r>
              <a:rPr lang="it" baseline="-25000" dirty="0">
                <a:ea typeface="Calibri"/>
                <a:cs typeface="Calibri"/>
                <a:sym typeface="Calibri"/>
              </a:rPr>
              <a:t>θ</a:t>
            </a:r>
            <a:r>
              <a:rPr lang="it" i="1" dirty="0">
                <a:ea typeface="Calibri"/>
                <a:cs typeface="Calibri"/>
                <a:sym typeface="Calibri"/>
              </a:rPr>
              <a:t>()</a:t>
            </a: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" dirty="0">
              <a:latin typeface="+mn-lt"/>
              <a:ea typeface="Calibri"/>
              <a:cs typeface="Calibri"/>
              <a:sym typeface="Calibri"/>
            </a:endParaRPr>
          </a:p>
          <a:p>
            <a:pPr lvl="0"/>
            <a:r>
              <a:rPr lang="it-IT" dirty="0">
                <a:latin typeface="+mn-lt"/>
                <a:ea typeface="Calibri"/>
                <a:cs typeface="Calibri"/>
                <a:sym typeface="Calibri"/>
              </a:rPr>
              <a:t>Avendo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una loss function, userò il Gradient Descent per trovare un </a:t>
            </a:r>
            <a:r>
              <a:rPr lang="it" i="1" dirty="0">
                <a:latin typeface="+mn-lt"/>
                <a:ea typeface="Calibri"/>
                <a:cs typeface="Calibri"/>
                <a:sym typeface="Calibri"/>
              </a:rPr>
              <a:t>minimo</a:t>
            </a:r>
            <a:r>
              <a:rPr lang="it" dirty="0">
                <a:latin typeface="+mn-lt"/>
                <a:ea typeface="Calibri"/>
                <a:cs typeface="Calibri"/>
                <a:sym typeface="Calibri"/>
              </a:rPr>
              <a:t> locale nello spazio dei parametri</a:t>
            </a:r>
          </a:p>
          <a:p>
            <a:r>
              <a:rPr lang="it-IT" dirty="0">
                <a:ea typeface="Calibri"/>
                <a:cs typeface="Calibri"/>
                <a:sym typeface="Calibri"/>
              </a:rPr>
              <a:t>Avendo</a:t>
            </a:r>
            <a:r>
              <a:rPr lang="it" dirty="0">
                <a:ea typeface="Calibri"/>
                <a:cs typeface="Calibri"/>
                <a:sym typeface="Calibri"/>
              </a:rPr>
              <a:t> una </a:t>
            </a:r>
            <a:r>
              <a:rPr lang="it-IT" dirty="0" err="1">
                <a:ea typeface="Calibri"/>
                <a:cs typeface="Calibri"/>
                <a:sym typeface="Calibri"/>
              </a:rPr>
              <a:t>likelihood</a:t>
            </a:r>
            <a:r>
              <a:rPr lang="it" dirty="0">
                <a:ea typeface="Calibri"/>
                <a:cs typeface="Calibri"/>
                <a:sym typeface="Calibri"/>
              </a:rPr>
              <a:t> function, userò il Gradient </a:t>
            </a:r>
            <a:r>
              <a:rPr lang="it" i="1" dirty="0">
                <a:ea typeface="Calibri"/>
                <a:cs typeface="Calibri"/>
                <a:sym typeface="Calibri"/>
              </a:rPr>
              <a:t>Ascent</a:t>
            </a:r>
            <a:r>
              <a:rPr lang="it" dirty="0">
                <a:ea typeface="Calibri"/>
                <a:cs typeface="Calibri"/>
                <a:sym typeface="Calibri"/>
              </a:rPr>
              <a:t> per trovare un </a:t>
            </a:r>
            <a:r>
              <a:rPr lang="it" i="1" dirty="0">
                <a:ea typeface="Calibri"/>
                <a:cs typeface="Calibri"/>
                <a:sym typeface="Calibri"/>
              </a:rPr>
              <a:t>massimo</a:t>
            </a:r>
            <a:r>
              <a:rPr lang="it" dirty="0">
                <a:ea typeface="Calibri"/>
                <a:cs typeface="Calibri"/>
                <a:sym typeface="Calibri"/>
              </a:rPr>
              <a:t> locale nello spazio dei parametri </a:t>
            </a:r>
          </a:p>
          <a:p>
            <a:endParaRPr lang="it" dirty="0">
              <a:ea typeface="Calibri"/>
              <a:cs typeface="Calibri"/>
              <a:sym typeface="Calibri"/>
            </a:endParaRPr>
          </a:p>
          <a:p>
            <a:r>
              <a:rPr lang="it" dirty="0">
                <a:ea typeface="Calibri"/>
                <a:cs typeface="Calibri"/>
                <a:sym typeface="Calibri"/>
              </a:rPr>
              <a:t>Il Gradient Ascent è identico al Gradient Descent, con l’unica differenza che, ad ogni iterazione, il gradiente viene </a:t>
            </a:r>
            <a:r>
              <a:rPr lang="it" i="1" dirty="0">
                <a:ea typeface="Calibri"/>
                <a:cs typeface="Calibri"/>
                <a:sym typeface="Calibri"/>
              </a:rPr>
              <a:t>aggiunto</a:t>
            </a:r>
            <a:r>
              <a:rPr lang="it" dirty="0">
                <a:ea typeface="Calibri"/>
                <a:cs typeface="Calibri"/>
                <a:sym typeface="Calibri"/>
              </a:rPr>
              <a:t> al valore attuale di θ anzich</a:t>
            </a:r>
            <a:r>
              <a:rPr lang="it-IT" dirty="0" err="1">
                <a:ea typeface="Calibri"/>
                <a:cs typeface="Calibri"/>
                <a:sym typeface="Calibri"/>
              </a:rPr>
              <a:t>é</a:t>
            </a:r>
            <a:r>
              <a:rPr lang="it" dirty="0">
                <a:ea typeface="Calibri"/>
                <a:cs typeface="Calibri"/>
                <a:sym typeface="Calibri"/>
              </a:rPr>
              <a:t> sottratto</a:t>
            </a:r>
          </a:p>
          <a:p>
            <a:endParaRPr lang="it" dirty="0">
              <a:ea typeface="Calibri"/>
              <a:cs typeface="Calibri"/>
              <a:sym typeface="Calibri"/>
            </a:endParaRPr>
          </a:p>
          <a:p>
            <a:r>
              <a:rPr lang="it-IT" dirty="0">
                <a:ea typeface="Calibri"/>
                <a:cs typeface="Calibri"/>
                <a:sym typeface="Calibri"/>
              </a:rPr>
              <a:t>A</a:t>
            </a:r>
            <a:r>
              <a:rPr lang="it" dirty="0">
                <a:ea typeface="Calibri"/>
                <a:cs typeface="Calibri"/>
                <a:sym typeface="Calibri"/>
              </a:rPr>
              <a:t> seconda dei casi, può essere più facile/conveniente definire una loss function o una likelihood function</a:t>
            </a:r>
          </a:p>
          <a:p>
            <a:endParaRPr lang="it" dirty="0">
              <a:ea typeface="Calibri"/>
              <a:cs typeface="Calibri"/>
              <a:sym typeface="Calibri"/>
            </a:endParaRPr>
          </a:p>
          <a:p>
            <a:r>
              <a:rPr lang="it-IT" dirty="0">
                <a:ea typeface="Calibri"/>
                <a:cs typeface="Calibri"/>
                <a:sym typeface="Calibri"/>
              </a:rPr>
              <a:t>T</a:t>
            </a:r>
            <a:r>
              <a:rPr lang="it" dirty="0">
                <a:ea typeface="Calibri"/>
                <a:cs typeface="Calibri"/>
                <a:sym typeface="Calibri"/>
              </a:rPr>
              <a:t>orniamo ora alla logistic regression e definiamo (nei dettagli) una likelihood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Maximum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 function per la classificazione binaria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0;p22">
            <a:extLst>
              <a:ext uri="{FF2B5EF4-FFF2-40B4-BE49-F238E27FC236}">
                <a16:creationId xmlns:a16="http://schemas.microsoft.com/office/drawing/2014/main" id="{7D3C41F7-20EB-88A0-4ABB-6BB71A3E37E4}"/>
              </a:ext>
            </a:extLst>
          </p:cNvPr>
          <p:cNvSpPr txBox="1"/>
          <p:nvPr/>
        </p:nvSpPr>
        <p:spPr>
          <a:xfrm>
            <a:off x="228599" y="959005"/>
            <a:ext cx="7629940" cy="8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Come visto prima, per la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classificazione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binaria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abbiamo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dato un generico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4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y) 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sz="14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dirty="0">
                <a:ea typeface="Calibri"/>
                <a:cs typeface="Calibri"/>
                <a:sym typeface="Calibri"/>
              </a:rPr>
              <a:t>, θ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sz="1400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4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lang="it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(Y =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| X = </a:t>
            </a:r>
            <a:r>
              <a:rPr lang="it" sz="14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dirty="0">
                <a:ea typeface="Calibri"/>
                <a:cs typeface="Calibri"/>
                <a:sym typeface="Calibri"/>
              </a:rPr>
              <a:t>, θ</a:t>
            </a:r>
            <a:r>
              <a:rPr lang="it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= 1 - 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</a:t>
            </a:r>
            <a:r>
              <a:rPr lang="it" sz="1400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4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4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lang="it"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endParaRPr lang="en-GB" dirty="0">
              <a:latin typeface="+mn-lt"/>
              <a:ea typeface="Calibri"/>
              <a:cs typeface="Calibri"/>
              <a:sym typeface="Calibri"/>
            </a:endParaRPr>
          </a:p>
          <a:p>
            <a:endParaRPr lang="en-GB" sz="1800" dirty="0">
              <a:latin typeface="+mn-lt"/>
              <a:ea typeface="Calibri"/>
              <a:cs typeface="Calibri"/>
              <a:sym typeface="Calibri"/>
            </a:endParaRPr>
          </a:p>
          <a:p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0;p22">
            <a:extLst>
              <a:ext uri="{FF2B5EF4-FFF2-40B4-BE49-F238E27FC236}">
                <a16:creationId xmlns:a16="http://schemas.microsoft.com/office/drawing/2014/main" id="{025C4B28-231B-B350-B2F8-14F16A7297D6}"/>
              </a:ext>
            </a:extLst>
          </p:cNvPr>
          <p:cNvSpPr txBox="1"/>
          <p:nvPr/>
        </p:nvSpPr>
        <p:spPr>
          <a:xfrm>
            <a:off x="181670" y="1835426"/>
            <a:ext cx="8677507" cy="50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+mn-lt"/>
                <a:ea typeface="Calibri"/>
                <a:cs typeface="Calibri"/>
                <a:sym typeface="Calibri"/>
              </a:rPr>
              <a:t>Dato </a:t>
            </a:r>
            <a:r>
              <a:rPr lang="en-GB" dirty="0" err="1">
                <a:latin typeface="+mn-lt"/>
                <a:ea typeface="Calibri"/>
                <a:cs typeface="Calibri"/>
                <a:sym typeface="Calibri"/>
              </a:rPr>
              <a:t>che</a:t>
            </a:r>
            <a:r>
              <a:rPr lang="en-GB" i="1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i="1" dirty="0"/>
              <a:t>y ∈ {0,1}, </a:t>
            </a:r>
            <a:r>
              <a:rPr lang="it" dirty="0"/>
              <a:t>posso scrivere le due formule di sopra in maniera succinta come:</a:t>
            </a:r>
            <a:endParaRPr lang="it" i="1" dirty="0"/>
          </a:p>
          <a:p>
            <a:pPr lvl="0"/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29AB4F-6DCA-FB3B-44E4-F9FA98AD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27" y="2347857"/>
            <a:ext cx="4810683" cy="45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per la classificazione binaria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649B4E-A64F-7A80-F132-CDC018CA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7" y="1938272"/>
            <a:ext cx="7429224" cy="10398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Maximum log-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4;p37">
            <a:extLst>
              <a:ext uri="{FF2B5EF4-FFF2-40B4-BE49-F238E27FC236}">
                <a16:creationId xmlns:a16="http://schemas.microsoft.com/office/drawing/2014/main" id="{6810D482-C1D4-4D64-B462-CC7B710AFEEC}"/>
              </a:ext>
            </a:extLst>
          </p:cNvPr>
          <p:cNvSpPr txBox="1"/>
          <p:nvPr/>
        </p:nvSpPr>
        <p:spPr>
          <a:xfrm>
            <a:off x="385763" y="1775895"/>
            <a:ext cx="8372474" cy="275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Di solito, invece di usare </a:t>
            </a:r>
            <a:r>
              <a:rPr lang="it-IT" sz="1800" i="1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dirty="0">
                <a:solidFill>
                  <a:schemeClr val="dk1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θ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), come definita sopra, si usa la funzione 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 sz="1800" dirty="0">
                <a:solidFill>
                  <a:schemeClr val="dk1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θ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) definita qui sotto, ovvero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" sz="1800" i="1" dirty="0">
                <a:latin typeface="Calibri"/>
                <a:ea typeface="Calibri"/>
                <a:cs typeface="Calibri"/>
                <a:sym typeface="Calibri"/>
              </a:rPr>
              <a:t>logaritmo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della likelihood (detto «log-likelihood») </a:t>
            </a:r>
          </a:p>
          <a:p>
            <a:pPr lvl="0"/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Il motivo è la volontà di 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semplificare i calcoli e renderli numericamente più stabili. Ad esempio, in questo caso il logaritmo ci pemette di trasformare il prodotto in una somma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48B156-0E81-06C7-9714-733C7568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76" y="2674703"/>
            <a:ext cx="6642644" cy="7340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34332DA-FBB5-7D5E-121D-A2E4AA91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" y="735296"/>
            <a:ext cx="5891673" cy="82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90433" y="722623"/>
            <a:ext cx="8140800" cy="420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(log)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 nel massimizzare 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θ) rispetto a θ:</a:t>
            </a:r>
          </a:p>
          <a:p>
            <a:pPr lvl="0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parte non lineare di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h()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</a:t>
            </a: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g()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non ci permette di arrivare ad un sistema di equazioni lineari, ovvero ad una soluzione diretta («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»). Per cui useremo il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Ascent</a:t>
            </a:r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al solito, dobbiamo calcolarci il gradiente di 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θ) rispetto a θ e poi usarlo nell’algoritmo del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ricordandoci però di sommarlo anziché sottrarlo (=&gt;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Ascent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/>
            <a:endParaRPr lang="it-IT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Eviteremo di descrivere questa parte perché non aggiunge nulla di nuovo</a:t>
            </a:r>
          </a:p>
          <a:p>
            <a:pPr lvl="0"/>
            <a:endParaRPr lang="it-IT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volta trovato θ, abbiamo tutto…</a:t>
            </a:r>
            <a:endParaRPr lang="it-IT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Risolvere il problema di ottimizzazione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B2D42D-ACD3-408F-C686-31F23575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3" y="1272057"/>
            <a:ext cx="1523302" cy="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</a:t>
            </a:r>
          </a:p>
        </p:txBody>
      </p:sp>
      <p:sp>
        <p:nvSpPr>
          <p:cNvPr id="662" name="Google Shape;662;p60"/>
          <p:cNvSpPr txBox="1"/>
          <p:nvPr/>
        </p:nvSpPr>
        <p:spPr>
          <a:xfrm>
            <a:off x="726725" y="943971"/>
            <a:ext cx="7676700" cy="156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: Costruire un modello/funzione ipotesi che predica il valore di una varibile target di natura </a:t>
            </a:r>
            <a:r>
              <a:rPr lang="it" b="1" dirty="0">
                <a:latin typeface="Calibri"/>
                <a:ea typeface="Calibri"/>
                <a:cs typeface="Calibri"/>
                <a:sym typeface="Calibri"/>
              </a:rPr>
              <a:t>categorica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79095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Esempi: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Classificare le email come spam/non spam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it-IT" dirty="0">
                <a:latin typeface="Calibri"/>
                <a:ea typeface="Calibri"/>
                <a:cs typeface="Calibri"/>
                <a:sym typeface="Calibri"/>
              </a:rPr>
              <a:t>Classificare un’immagine in base all’oggetto principale che contiene (e.g., un cane, un gatto, un’auto…)</a:t>
            </a:r>
            <a:endParaRPr lang="it" dirty="0">
              <a:latin typeface="Calibri"/>
              <a:ea typeface="Calibri"/>
              <a:cs typeface="Calibri"/>
              <a:sym typeface="Calibri"/>
            </a:endParaRPr>
          </a:p>
          <a:p>
            <a:pPr marL="379095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Tipicamente, la variabile target (</a:t>
            </a:r>
            <a:r>
              <a:rPr lang="it" i="1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dirty="0">
                <a:latin typeface="Calibri"/>
                <a:ea typeface="Calibri"/>
                <a:cs typeface="Calibri"/>
                <a:sym typeface="Calibri"/>
              </a:rPr>
              <a:t>), categorica, viene rappresentata in maniera numerica-discreta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3" name="Google Shape;66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725" y="2578174"/>
            <a:ext cx="3439996" cy="2140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8724" y="2915606"/>
            <a:ext cx="3728495" cy="175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251520" y="137161"/>
            <a:ext cx="6460706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Relazione tra la Maximum log-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Cross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" name="Google Shape;194;p37">
            <a:extLst>
              <a:ext uri="{FF2B5EF4-FFF2-40B4-BE49-F238E27FC236}">
                <a16:creationId xmlns:a16="http://schemas.microsoft.com/office/drawing/2014/main" id="{6810D482-C1D4-4D64-B462-CC7B710AFEEC}"/>
              </a:ext>
            </a:extLst>
          </p:cNvPr>
          <p:cNvSpPr txBox="1"/>
          <p:nvPr/>
        </p:nvSpPr>
        <p:spPr>
          <a:xfrm>
            <a:off x="385763" y="2252975"/>
            <a:ext cx="837247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La funzione qui sopra, col segno meno davanti ( -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</a:t>
            </a:r>
            <a:r>
              <a:rPr lang="it" sz="1800" dirty="0"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(</a:t>
            </a:r>
            <a:r>
              <a:rPr lang="it" sz="1800" dirty="0">
                <a:solidFill>
                  <a:schemeClr val="dk1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θ)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è nota come Binary 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Cross Entropy,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loss function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molto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binaria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non solo con la logistic regression), 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può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ottenuta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utilizzando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concetto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“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entropia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dell’informazione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”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seguito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 senza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likelihood function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Ovviamente, massimizzare 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θ) o minimizzare 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it" sz="18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</a:t>
            </a: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θ) è equivalente: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82B57C7-7CB3-8938-208D-14A1F741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94" y="1316355"/>
            <a:ext cx="6642644" cy="73407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962C2FA-4065-76E2-2664-158ED9BA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068" y="4114888"/>
            <a:ext cx="3718570" cy="6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 non (linearmente) separabili</a:t>
            </a:r>
          </a:p>
        </p:txBody>
      </p:sp>
      <p:sp>
        <p:nvSpPr>
          <p:cNvPr id="7" name="Google Shape;140;p30">
            <a:extLst>
              <a:ext uri="{FF2B5EF4-FFF2-40B4-BE49-F238E27FC236}">
                <a16:creationId xmlns:a16="http://schemas.microsoft.com/office/drawing/2014/main" id="{60BB0939-F10B-6D44-4EFF-7EB498C6EE11}"/>
              </a:ext>
            </a:extLst>
          </p:cNvPr>
          <p:cNvSpPr txBox="1"/>
          <p:nvPr/>
        </p:nvSpPr>
        <p:spPr>
          <a:xfrm>
            <a:off x="3069078" y="929268"/>
            <a:ext cx="4848289" cy="15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Attenzione</a:t>
            </a:r>
            <a:r>
              <a:rPr lang="en-GB" dirty="0"/>
              <a:t>: se le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esempi</a:t>
            </a:r>
            <a:r>
              <a:rPr lang="en-GB" dirty="0"/>
              <a:t> in </a:t>
            </a:r>
            <a:r>
              <a:rPr lang="en-GB" i="1" dirty="0"/>
              <a:t>T</a:t>
            </a:r>
            <a:r>
              <a:rPr lang="en-GB" dirty="0"/>
              <a:t> non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separabili</a:t>
            </a:r>
            <a:r>
              <a:rPr lang="en-GB" dirty="0"/>
              <a:t>, come </a:t>
            </a:r>
            <a:r>
              <a:rPr lang="en-GB" dirty="0" err="1"/>
              <a:t>nell’esempio</a:t>
            </a:r>
            <a:r>
              <a:rPr lang="en-GB" dirty="0"/>
              <a:t> qui a </a:t>
            </a:r>
            <a:r>
              <a:rPr lang="en-GB" dirty="0" err="1"/>
              <a:t>fianco</a:t>
            </a:r>
            <a:r>
              <a:rPr lang="en-GB" dirty="0"/>
              <a:t>, </a:t>
            </a:r>
            <a:r>
              <a:rPr lang="en-GB" dirty="0" err="1"/>
              <a:t>allora</a:t>
            </a:r>
            <a:r>
              <a:rPr lang="en-GB" dirty="0"/>
              <a:t> </a:t>
            </a:r>
            <a:r>
              <a:rPr lang="en-GB" dirty="0" err="1"/>
              <a:t>qualsiasi</a:t>
            </a:r>
            <a:r>
              <a:rPr lang="en-GB" dirty="0"/>
              <a:t> </a:t>
            </a:r>
            <a:r>
              <a:rPr lang="it" sz="1400" dirty="0">
                <a:solidFill>
                  <a:schemeClr val="dk1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θ </a:t>
            </a:r>
            <a:r>
              <a:rPr lang="en-GB" dirty="0" err="1"/>
              <a:t>porterà</a:t>
            </a:r>
            <a:r>
              <a:rPr lang="en-GB" dirty="0"/>
              <a:t> ad un underfitting (v. </a:t>
            </a:r>
            <a:r>
              <a:rPr lang="en-GB" dirty="0" err="1"/>
              <a:t>esempi</a:t>
            </a:r>
            <a:r>
              <a:rPr lang="en-GB" dirty="0"/>
              <a:t> qui sotto)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vuol</a:t>
            </a:r>
            <a:r>
              <a:rPr lang="en-GB" dirty="0"/>
              <a:t> dire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parametrica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 non è </a:t>
            </a:r>
            <a:r>
              <a:rPr lang="en-GB" dirty="0" err="1"/>
              <a:t>sufficiente</a:t>
            </a:r>
            <a:r>
              <a:rPr lang="en-GB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53D0ED-0CDD-9D8F-8706-726D777B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0" y="823332"/>
            <a:ext cx="1911510" cy="15407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CBC6A8-C95D-F9ED-44E2-9B74CED30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0" y="3305012"/>
            <a:ext cx="7382107" cy="16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21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con più classi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712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51520" y="928032"/>
            <a:ext cx="8435280" cy="249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/>
              <a:t>S</a:t>
            </a:r>
            <a:r>
              <a:rPr lang="it" sz="1800" dirty="0"/>
              <a:t>upponiamo ora che </a:t>
            </a:r>
            <a:r>
              <a:rPr lang="it" sz="1800" i="1" dirty="0"/>
              <a:t>y ∈ {1, …, k} </a:t>
            </a:r>
            <a:r>
              <a:rPr lang="it" sz="1800" dirty="0"/>
              <a:t>ed estendiamo quanto detto ad un task multi-classe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Continueremo</a:t>
            </a:r>
            <a:r>
              <a:rPr lang="en-GB" sz="1800" dirty="0"/>
              <a:t> a </a:t>
            </a:r>
            <a:r>
              <a:rPr lang="en-GB" sz="1800" dirty="0" err="1"/>
              <a:t>basarci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una</a:t>
            </a:r>
            <a:r>
              <a:rPr lang="en-GB" sz="1800" dirty="0"/>
              <a:t> </a:t>
            </a:r>
            <a:r>
              <a:rPr lang="en-GB" sz="1800" dirty="0" err="1"/>
              <a:t>parte</a:t>
            </a:r>
            <a:r>
              <a:rPr lang="en-GB" sz="1800" dirty="0"/>
              <a:t> </a:t>
            </a:r>
            <a:r>
              <a:rPr lang="en-GB" sz="1800" dirty="0" err="1"/>
              <a:t>parametrica</a:t>
            </a:r>
            <a:r>
              <a:rPr lang="en-GB" sz="1800" dirty="0"/>
              <a:t> </a:t>
            </a:r>
            <a:r>
              <a:rPr lang="en-GB" sz="1800" dirty="0" err="1"/>
              <a:t>lineare</a:t>
            </a:r>
            <a:r>
              <a:rPr lang="en-GB" sz="1800" dirty="0"/>
              <a:t> e </a:t>
            </a:r>
            <a:r>
              <a:rPr lang="en-GB" sz="1800" dirty="0" err="1"/>
              <a:t>vedremo</a:t>
            </a:r>
            <a:r>
              <a:rPr lang="en-GB" sz="1800" dirty="0"/>
              <a:t> </a:t>
            </a:r>
            <a:r>
              <a:rPr lang="en-GB" sz="1800" dirty="0" err="1"/>
              <a:t>classificatori</a:t>
            </a:r>
            <a:r>
              <a:rPr lang="en-GB" sz="1800" dirty="0"/>
              <a:t> con </a:t>
            </a:r>
            <a:r>
              <a:rPr lang="en-GB" sz="1800" dirty="0" err="1"/>
              <a:t>parte</a:t>
            </a:r>
            <a:r>
              <a:rPr lang="en-GB" sz="1800" dirty="0"/>
              <a:t> </a:t>
            </a:r>
            <a:r>
              <a:rPr lang="en-GB" sz="1800" dirty="0" err="1"/>
              <a:t>parametrica</a:t>
            </a:r>
            <a:r>
              <a:rPr lang="en-GB" sz="1800" dirty="0"/>
              <a:t> non </a:t>
            </a:r>
            <a:r>
              <a:rPr lang="en-GB" sz="1800" dirty="0" err="1"/>
              <a:t>lineare</a:t>
            </a:r>
            <a:r>
              <a:rPr lang="en-GB" sz="1800" dirty="0"/>
              <a:t> </a:t>
            </a:r>
            <a:r>
              <a:rPr lang="en-GB" sz="1800" dirty="0" err="1"/>
              <a:t>nelle</a:t>
            </a:r>
            <a:r>
              <a:rPr lang="en-GB" sz="1800" dirty="0"/>
              <a:t> </a:t>
            </a:r>
            <a:r>
              <a:rPr lang="en-GB" sz="1800" dirty="0" err="1"/>
              <a:t>prossime</a:t>
            </a:r>
            <a:r>
              <a:rPr lang="en-GB" sz="1800" dirty="0"/>
              <a:t> </a:t>
            </a:r>
            <a:r>
              <a:rPr lang="en-GB" sz="1800" dirty="0" err="1"/>
              <a:t>lezioni</a:t>
            </a: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lvl="0"/>
            <a:r>
              <a:rPr lang="it-IT" sz="1800" dirty="0"/>
              <a:t>L’</a:t>
            </a:r>
            <a:r>
              <a:rPr lang="it" sz="1800" dirty="0"/>
              <a:t>estensione della logistic regression ad un task multi-classe prende il nome di «</a:t>
            </a:r>
            <a:r>
              <a:rPr lang="it-IT" sz="1800" dirty="0" err="1"/>
              <a:t>multinomial</a:t>
            </a:r>
            <a:r>
              <a:rPr lang="it-IT" sz="1800" dirty="0"/>
              <a:t> </a:t>
            </a:r>
            <a:r>
              <a:rPr lang="it-IT" sz="1800" dirty="0" err="1"/>
              <a:t>logistic</a:t>
            </a:r>
            <a:r>
              <a:rPr lang="it-IT" sz="1800" dirty="0"/>
              <a:t> </a:t>
            </a:r>
            <a:r>
              <a:rPr lang="it-IT" sz="1800" dirty="0" err="1"/>
              <a:t>regression</a:t>
            </a:r>
            <a:r>
              <a:rPr lang="it-IT" sz="1800" dirty="0"/>
              <a:t>» o «</a:t>
            </a:r>
            <a:r>
              <a:rPr lang="it-IT" sz="1800" dirty="0" err="1"/>
              <a:t>softmax</a:t>
            </a:r>
            <a:r>
              <a:rPr lang="it-IT" sz="1800" dirty="0"/>
              <a:t> </a:t>
            </a:r>
            <a:r>
              <a:rPr lang="it-IT" sz="1800" dirty="0" err="1"/>
              <a:t>regression</a:t>
            </a:r>
            <a:r>
              <a:rPr lang="it-IT" sz="1800" dirty="0"/>
              <a:t>»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1"/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con più classi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51520" y="752521"/>
            <a:ext cx="8607558" cy="40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Per la </a:t>
            </a:r>
            <a:r>
              <a:rPr lang="en-GB" sz="1600" dirty="0" err="1"/>
              <a:t>parte</a:t>
            </a:r>
            <a:r>
              <a:rPr lang="en-GB" sz="1600" dirty="0"/>
              <a:t> </a:t>
            </a:r>
            <a:r>
              <a:rPr lang="en-GB" sz="1600" dirty="0" err="1"/>
              <a:t>parametrica</a:t>
            </a:r>
            <a:r>
              <a:rPr lang="en-GB" sz="1600" dirty="0"/>
              <a:t> </a:t>
            </a:r>
            <a:r>
              <a:rPr lang="en-GB" sz="1600" dirty="0" err="1"/>
              <a:t>usiamo</a:t>
            </a:r>
            <a:r>
              <a:rPr lang="en-GB" sz="1600" dirty="0"/>
              <a:t> </a:t>
            </a:r>
            <a:r>
              <a:rPr lang="en-GB" sz="1600" i="1" dirty="0"/>
              <a:t>k</a:t>
            </a:r>
            <a:r>
              <a:rPr lang="en-GB" sz="1600" dirty="0"/>
              <a:t> </a:t>
            </a:r>
            <a:r>
              <a:rPr lang="en-GB" sz="1600" i="1" dirty="0" err="1"/>
              <a:t>differenti</a:t>
            </a:r>
            <a:r>
              <a:rPr lang="en-GB" sz="1600" i="1" dirty="0"/>
              <a:t> </a:t>
            </a:r>
            <a:r>
              <a:rPr lang="en-GB" sz="1600" i="1" dirty="0" err="1"/>
              <a:t>funzioni</a:t>
            </a:r>
            <a:r>
              <a:rPr lang="en-GB" sz="1600" i="1" dirty="0"/>
              <a:t> </a:t>
            </a:r>
            <a:r>
              <a:rPr lang="en-GB" sz="1600" i="1" dirty="0" err="1"/>
              <a:t>lineari</a:t>
            </a:r>
            <a:r>
              <a:rPr lang="en-GB" sz="1600" dirty="0"/>
              <a:t>, </a:t>
            </a:r>
            <a:r>
              <a:rPr lang="en-GB" sz="1600" dirty="0" err="1"/>
              <a:t>ognuna</a:t>
            </a:r>
            <a:r>
              <a:rPr lang="en-GB" sz="1600" dirty="0"/>
              <a:t> </a:t>
            </a:r>
            <a:r>
              <a:rPr lang="en-GB" sz="1600" dirty="0" err="1"/>
              <a:t>dedicata</a:t>
            </a:r>
            <a:r>
              <a:rPr lang="en-GB" sz="1600" dirty="0"/>
              <a:t> ad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classe</a:t>
            </a:r>
            <a:r>
              <a:rPr lang="en-GB" sz="1600" dirty="0"/>
              <a:t>, dove </a:t>
            </a:r>
            <a:r>
              <a:rPr lang="en-GB" sz="1600" dirty="0" err="1"/>
              <a:t>ogni</a:t>
            </a:r>
            <a:r>
              <a:rPr lang="en-GB" sz="1600" dirty="0"/>
              <a:t> </a:t>
            </a:r>
            <a:r>
              <a:rPr lang="en-GB" sz="1600" dirty="0" err="1"/>
              <a:t>funzione</a:t>
            </a:r>
            <a:r>
              <a:rPr lang="en-GB" sz="1600" dirty="0"/>
              <a:t> è </a:t>
            </a:r>
            <a:r>
              <a:rPr lang="en-GB" sz="1600" dirty="0" err="1"/>
              <a:t>definita</a:t>
            </a:r>
            <a:r>
              <a:rPr lang="en-GB" sz="1600" dirty="0"/>
              <a:t> da un </a:t>
            </a:r>
            <a:r>
              <a:rPr lang="en-GB" sz="1600" dirty="0" err="1"/>
              <a:t>vettore</a:t>
            </a:r>
            <a:r>
              <a:rPr lang="en-GB" sz="1600" dirty="0"/>
              <a:t> </a:t>
            </a:r>
            <a:r>
              <a:rPr lang="en-GB" sz="1600" dirty="0" err="1"/>
              <a:t>dei</a:t>
            </a:r>
            <a:r>
              <a:rPr lang="en-GB" sz="1600" dirty="0"/>
              <a:t> </a:t>
            </a:r>
            <a:r>
              <a:rPr lang="en-GB" sz="1600" dirty="0" err="1"/>
              <a:t>parametri</a:t>
            </a:r>
            <a:r>
              <a:rPr lang="en-GB" sz="1600" dirty="0"/>
              <a:t> </a:t>
            </a:r>
            <a:r>
              <a:rPr lang="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it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GB" sz="1600" dirty="0"/>
              <a:t> </a:t>
            </a:r>
            <a:r>
              <a:rPr lang="en-GB" sz="1600" i="1" dirty="0" err="1"/>
              <a:t>specifico</a:t>
            </a:r>
            <a:r>
              <a:rPr lang="en-GB" sz="1600" i="1" dirty="0"/>
              <a:t> per la </a:t>
            </a:r>
            <a:r>
              <a:rPr lang="en-GB" sz="1600" i="1" dirty="0" err="1"/>
              <a:t>classe</a:t>
            </a:r>
            <a:r>
              <a:rPr lang="en-GB" sz="1600" i="1" dirty="0"/>
              <a:t> j-</a:t>
            </a:r>
            <a:r>
              <a:rPr lang="en-GB" sz="1600" i="1" dirty="0" err="1"/>
              <a:t>esima</a:t>
            </a:r>
            <a:r>
              <a:rPr lang="en-GB" sz="1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lvl="0"/>
            <a:r>
              <a:rPr lang="en-GB" sz="1600" dirty="0"/>
              <a:t>Le</a:t>
            </a:r>
            <a:r>
              <a:rPr lang="en-GB" sz="1600" i="1" dirty="0"/>
              <a:t> f</a:t>
            </a:r>
            <a:r>
              <a:rPr lang="en-GB" sz="1600" i="1" baseline="-25000" dirty="0"/>
              <a:t>j</a:t>
            </a:r>
            <a:r>
              <a:rPr lang="en-GB" sz="1600" i="1" dirty="0"/>
              <a:t>(</a:t>
            </a:r>
            <a:r>
              <a:rPr lang="en-GB" sz="1600" b="1" i="1" dirty="0"/>
              <a:t>x</a:t>
            </a:r>
            <a:r>
              <a:rPr lang="en-GB" sz="1600" i="1" dirty="0"/>
              <a:t>)</a:t>
            </a:r>
            <a:r>
              <a:rPr lang="en-GB" sz="1600" dirty="0"/>
              <a:t> </a:t>
            </a:r>
            <a:r>
              <a:rPr lang="en-GB" sz="1600" dirty="0" err="1"/>
              <a:t>sono</a:t>
            </a:r>
            <a:r>
              <a:rPr lang="en-GB" sz="1600" dirty="0"/>
              <a:t> </a:t>
            </a:r>
            <a:r>
              <a:rPr lang="en-GB" sz="1600" dirty="0" err="1"/>
              <a:t>dette</a:t>
            </a:r>
            <a:r>
              <a:rPr lang="en-GB" sz="1600" dirty="0"/>
              <a:t> “score function” </a:t>
            </a:r>
            <a:r>
              <a:rPr lang="en-GB" sz="1600" dirty="0" err="1"/>
              <a:t>perchè</a:t>
            </a:r>
            <a:r>
              <a:rPr lang="en-GB" sz="1600" dirty="0"/>
              <a:t> </a:t>
            </a:r>
            <a:r>
              <a:rPr lang="en-GB" sz="1600" dirty="0" err="1"/>
              <a:t>assegnano</a:t>
            </a:r>
            <a:r>
              <a:rPr lang="en-GB" sz="1600" dirty="0"/>
              <a:t> un “</a:t>
            </a:r>
            <a:r>
              <a:rPr lang="en-GB" sz="1600" dirty="0" err="1"/>
              <a:t>punteggio</a:t>
            </a:r>
            <a:r>
              <a:rPr lang="en-GB" sz="1600" dirty="0"/>
              <a:t>” (score) ad </a:t>
            </a:r>
            <a:r>
              <a:rPr lang="en-GB" sz="1600" b="1" i="1" dirty="0"/>
              <a:t>x</a:t>
            </a:r>
            <a:r>
              <a:rPr lang="en-GB" sz="1600" dirty="0"/>
              <a:t> </a:t>
            </a:r>
            <a:r>
              <a:rPr lang="en-GB" sz="1600" dirty="0" err="1"/>
              <a:t>che</a:t>
            </a:r>
            <a:r>
              <a:rPr lang="en-GB" sz="1600" dirty="0"/>
              <a:t> </a:t>
            </a:r>
            <a:r>
              <a:rPr lang="en-GB" sz="1600" dirty="0" err="1"/>
              <a:t>stima</a:t>
            </a:r>
            <a:r>
              <a:rPr lang="en-GB" sz="1600" dirty="0"/>
              <a:t> </a:t>
            </a:r>
            <a:r>
              <a:rPr lang="en-GB" sz="1600" dirty="0" err="1"/>
              <a:t>l’appartenenza</a:t>
            </a:r>
            <a:r>
              <a:rPr lang="en-GB" sz="1600" dirty="0"/>
              <a:t> di </a:t>
            </a:r>
            <a:r>
              <a:rPr lang="en-GB" sz="1600" b="1" i="1" dirty="0"/>
              <a:t>x</a:t>
            </a:r>
            <a:r>
              <a:rPr lang="en-GB" sz="1600" dirty="0"/>
              <a:t> </a:t>
            </a:r>
            <a:r>
              <a:rPr lang="en-GB" sz="1600" dirty="0" err="1"/>
              <a:t>alla</a:t>
            </a:r>
            <a:r>
              <a:rPr lang="en-GB" sz="1600" dirty="0"/>
              <a:t> </a:t>
            </a:r>
            <a:r>
              <a:rPr lang="en-GB" sz="1600" dirty="0" err="1"/>
              <a:t>classe</a:t>
            </a:r>
            <a:r>
              <a:rPr lang="en-GB" sz="1600" dirty="0"/>
              <a:t> j-</a:t>
            </a:r>
            <a:r>
              <a:rPr lang="en-GB" sz="1600" dirty="0" err="1"/>
              <a:t>esima</a:t>
            </a:r>
            <a:r>
              <a:rPr lang="en-GB" sz="1600" dirty="0"/>
              <a:t> (N.B.: </a:t>
            </a:r>
            <a:r>
              <a:rPr lang="en-GB" sz="1600" dirty="0" err="1"/>
              <a:t>questo</a:t>
            </a:r>
            <a:r>
              <a:rPr lang="en-GB" sz="1600" dirty="0"/>
              <a:t> </a:t>
            </a:r>
            <a:r>
              <a:rPr lang="en-GB" sz="1600" dirty="0" err="1"/>
              <a:t>punteggio</a:t>
            </a:r>
            <a:r>
              <a:rPr lang="en-GB" sz="1600" dirty="0"/>
              <a:t> non è </a:t>
            </a:r>
            <a:r>
              <a:rPr lang="en-GB" sz="1600" dirty="0" err="1"/>
              <a:t>ancora</a:t>
            </a:r>
            <a:r>
              <a:rPr lang="en-GB" sz="1600" dirty="0"/>
              <a:t> </a:t>
            </a:r>
            <a:r>
              <a:rPr lang="en-GB" sz="1600" dirty="0" err="1"/>
              <a:t>una</a:t>
            </a:r>
            <a:r>
              <a:rPr lang="en-GB" sz="1600" dirty="0"/>
              <a:t> </a:t>
            </a:r>
            <a:r>
              <a:rPr lang="en-GB" sz="1600" dirty="0" err="1"/>
              <a:t>probabilità</a:t>
            </a:r>
            <a:r>
              <a:rPr lang="en-GB" sz="1600" dirty="0"/>
              <a:t>)</a:t>
            </a: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efinizione del modello: parte parametrica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34FD15-E2F0-F757-873B-669458698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29" y="1609583"/>
            <a:ext cx="1747509" cy="153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51520" y="752521"/>
            <a:ext cx="8314286" cy="40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+mn-lt"/>
              </a:rPr>
              <a:t>Analogamente</a:t>
            </a:r>
            <a:r>
              <a:rPr lang="en-GB" sz="1600" dirty="0">
                <a:latin typeface="+mn-lt"/>
              </a:rPr>
              <a:t> al </a:t>
            </a:r>
            <a:r>
              <a:rPr lang="en-GB" sz="1600" dirty="0" err="1">
                <a:latin typeface="+mn-lt"/>
              </a:rPr>
              <a:t>caso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binario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 err="1">
                <a:latin typeface="+mn-lt"/>
              </a:rPr>
              <a:t>dobbiamo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trasformare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questi</a:t>
            </a:r>
            <a:r>
              <a:rPr lang="en-GB" sz="1600" dirty="0">
                <a:latin typeface="+mn-lt"/>
              </a:rPr>
              <a:t> “score” in </a:t>
            </a:r>
            <a:r>
              <a:rPr lang="en-GB" sz="1600" dirty="0" err="1">
                <a:latin typeface="+mn-lt"/>
              </a:rPr>
              <a:t>probabilità</a:t>
            </a:r>
            <a:r>
              <a:rPr lang="en-GB" sz="1600" dirty="0">
                <a:latin typeface="+mn-lt"/>
              </a:rPr>
              <a:t>, </a:t>
            </a:r>
            <a:r>
              <a:rPr lang="en-GB" sz="1600" dirty="0" err="1">
                <a:latin typeface="+mn-lt"/>
              </a:rPr>
              <a:t>tenendo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conto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che</a:t>
            </a:r>
            <a:r>
              <a:rPr lang="en-GB" sz="1600" dirty="0">
                <a:latin typeface="+mn-lt"/>
              </a:rPr>
              <a:t>, per un </a:t>
            </a:r>
            <a:r>
              <a:rPr lang="en-GB" sz="1600" dirty="0" err="1">
                <a:latin typeface="+mn-lt"/>
              </a:rPr>
              <a:t>dato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i="1" dirty="0">
                <a:latin typeface="+mn-lt"/>
              </a:rPr>
              <a:t>x</a:t>
            </a:r>
            <a:r>
              <a:rPr lang="en-GB" sz="1600" dirty="0">
                <a:latin typeface="+mn-lt"/>
              </a:rPr>
              <a:t>, la somma </a:t>
            </a:r>
            <a:r>
              <a:rPr lang="en-GB" sz="1600" dirty="0" err="1">
                <a:latin typeface="+mn-lt"/>
              </a:rPr>
              <a:t>delle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probabilità</a:t>
            </a:r>
            <a:r>
              <a:rPr lang="en-GB" sz="1600" dirty="0">
                <a:latin typeface="+mn-lt"/>
              </a:rPr>
              <a:t> di </a:t>
            </a:r>
            <a:r>
              <a:rPr lang="en-GB" sz="1600" dirty="0" err="1">
                <a:latin typeface="+mn-lt"/>
              </a:rPr>
              <a:t>tutte</a:t>
            </a:r>
            <a:r>
              <a:rPr lang="en-GB" sz="1600" dirty="0">
                <a:latin typeface="+mn-lt"/>
              </a:rPr>
              <a:t> le </a:t>
            </a:r>
            <a:r>
              <a:rPr lang="en-GB" sz="1600" dirty="0" err="1">
                <a:latin typeface="+mn-lt"/>
              </a:rPr>
              <a:t>classi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deve</a:t>
            </a:r>
            <a:r>
              <a:rPr lang="en-GB" sz="1600" dirty="0">
                <a:latin typeface="+mn-lt"/>
              </a:rPr>
              <a:t> fare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lvl="0"/>
            <a:r>
              <a:rPr lang="en-GB" sz="1600" dirty="0"/>
              <a:t>N.B.: Ora </a:t>
            </a:r>
            <a:r>
              <a:rPr lang="en-GB" sz="1600" dirty="0" err="1"/>
              <a:t>abbiamo</a:t>
            </a:r>
            <a:r>
              <a:rPr lang="en-GB" sz="1600" dirty="0"/>
              <a:t> </a:t>
            </a:r>
            <a:r>
              <a:rPr lang="en-GB" sz="1600" i="1" dirty="0"/>
              <a:t>k</a:t>
            </a:r>
            <a:r>
              <a:rPr lang="en-GB" sz="1600" dirty="0"/>
              <a:t> </a:t>
            </a:r>
            <a:r>
              <a:rPr lang="en-GB" sz="1600" dirty="0" err="1"/>
              <a:t>vettori</a:t>
            </a:r>
            <a:r>
              <a:rPr lang="en-GB" sz="1600" dirty="0"/>
              <a:t> di </a:t>
            </a:r>
            <a:r>
              <a:rPr lang="en-GB" sz="1600" dirty="0" err="1"/>
              <a:t>parametri</a:t>
            </a:r>
            <a:r>
              <a:rPr lang="en-GB" sz="1600" dirty="0"/>
              <a:t> </a:t>
            </a:r>
            <a:r>
              <a:rPr lang="en-GB" sz="1600" dirty="0" err="1"/>
              <a:t>anzichè</a:t>
            </a:r>
            <a:r>
              <a:rPr lang="en-GB" sz="1600" dirty="0"/>
              <a:t> uno solo: </a:t>
            </a:r>
            <a:r>
              <a:rPr lang="it-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-IT" sz="1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it-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…, </a:t>
            </a:r>
            <a:r>
              <a:rPr lang="it-IT" sz="1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-IT" sz="1600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</a:t>
            </a:r>
            <a:r>
              <a:rPr lang="it-IT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 dovremo ottimizzarli tutti e </a:t>
            </a:r>
            <a:r>
              <a:rPr lang="it-IT" sz="16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</a:t>
            </a: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efinizione del modello: parte parametrica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832CBB-0021-BB31-FF57-904A59FA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90" y="752521"/>
            <a:ext cx="2006128" cy="17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172007" y="797166"/>
            <a:ext cx="8415402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Una possibile funzione non lineare che si può usare per trasformare gli score in probabilità è la cosiddetta funzione </a:t>
            </a:r>
            <a:r>
              <a:rPr lang="it" sz="1600" b="1" dirty="0">
                <a:latin typeface="+mn-lt"/>
                <a:ea typeface="Calibri"/>
                <a:cs typeface="Calibri"/>
                <a:sym typeface="Calibri"/>
              </a:rPr>
              <a:t>softmax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, che, combinata con le score function, porta al modello completo della Softmax Regression, dato da: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+mn-lt"/>
                <a:ea typeface="Calibri"/>
                <a:cs typeface="Calibri"/>
                <a:sym typeface="Calibri"/>
              </a:rPr>
              <a:t>d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ove 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θ ora è una </a:t>
            </a:r>
            <a:r>
              <a:rPr lang="it-IT" sz="1600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matrice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contenente i </a:t>
            </a:r>
            <a:r>
              <a:rPr lang="it-IT" sz="16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k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vettori dei parametri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e, per ogni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1&lt;= j &lt;= k, </a:t>
            </a:r>
            <a:r>
              <a:rPr lang="it" sz="1600" dirty="0">
                <a:latin typeface="+mn-lt"/>
                <a:ea typeface="Calibri"/>
                <a:cs typeface="Calibri"/>
                <a:sym typeface="Calibri"/>
              </a:rPr>
              <a:t>la funzione ipotesi </a:t>
            </a:r>
            <a:r>
              <a:rPr lang="it" sz="1600" i="1" dirty="0">
                <a:latin typeface="+mn-lt"/>
                <a:ea typeface="Calibri"/>
                <a:cs typeface="Calibri"/>
                <a:sym typeface="Calibri"/>
              </a:rPr>
              <a:t>h</a:t>
            </a:r>
            <a:r>
              <a:rPr lang="it-IT" sz="1600" i="1" baseline="-25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θ</a:t>
            </a:r>
            <a:r>
              <a:rPr lang="it-IT" sz="16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</a:t>
            </a:r>
            <a:r>
              <a:rPr lang="it-IT" sz="1600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j) 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restituisce la probabilità che </a:t>
            </a:r>
            <a:r>
              <a:rPr lang="it-IT" sz="1600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it-IT" sz="16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appartenga alla classe j-esima</a:t>
            </a:r>
            <a:endParaRPr sz="16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Softmax Regression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CD4573-9411-4109-928F-BB55F4E5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07" y="2882327"/>
            <a:ext cx="1498238" cy="118162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85BBE65-9AA3-B1B0-C13C-39B9EEE4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91" y="1743159"/>
            <a:ext cx="5506218" cy="100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512956" y="1203856"/>
            <a:ext cx="814038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+mn-lt"/>
                <a:ea typeface="Calibri"/>
                <a:cs typeface="Calibri"/>
                <a:sym typeface="Calibri"/>
              </a:rPr>
              <a:t>Per trovare i valori di 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θ faremo come abbiamo fatto per il caso binario, usando la Maximum log-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Likelihood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Estimation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Ovvero: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Definiamo una log-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likelihood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function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per il caso multi-classe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Massimizziamo la log-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likelihood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usando il 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Gradient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Ascent</a:t>
            </a:r>
            <a:endParaRPr lang="it-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lang="it-IT" sz="18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Softmax Regression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034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122933" y="235710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Log-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: premessa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4;p37">
            <a:extLst>
              <a:ext uri="{FF2B5EF4-FFF2-40B4-BE49-F238E27FC236}">
                <a16:creationId xmlns:a16="http://schemas.microsoft.com/office/drawing/2014/main" id="{6810D482-C1D4-4D64-B462-CC7B710AFEEC}"/>
              </a:ext>
            </a:extLst>
          </p:cNvPr>
          <p:cNvSpPr txBox="1"/>
          <p:nvPr/>
        </p:nvSpPr>
        <p:spPr>
          <a:xfrm>
            <a:off x="323677" y="987198"/>
            <a:ext cx="8372474" cy="382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 ho un dataset 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 = {(</a:t>
            </a:r>
            <a:r>
              <a:rPr lang="it" sz="18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(1)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), …, (</a:t>
            </a:r>
            <a:r>
              <a:rPr lang="it" sz="18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y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(n)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)}</a:t>
            </a:r>
            <a:r>
              <a:rPr lang="it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it" sz="1800" dirty="0"/>
              <a:t>con </a:t>
            </a:r>
            <a:r>
              <a:rPr lang="it" sz="1800" i="1" dirty="0"/>
              <a:t>y ∈ {1, …, k}, </a:t>
            </a:r>
            <a:r>
              <a:rPr lang="it" sz="1800" dirty="0"/>
              <a:t>per semplificare la notazione (e non solo), il valore delle label (</a:t>
            </a:r>
            <a:r>
              <a:rPr lang="it" sz="1800" i="1" dirty="0"/>
              <a:t>y</a:t>
            </a:r>
            <a:r>
              <a:rPr lang="it" sz="1800" dirty="0"/>
              <a:t>) può essere rappresentato utilizzando la codifica </a:t>
            </a:r>
            <a:r>
              <a:rPr lang="it" sz="1800" dirty="0">
                <a:ea typeface="Calibri"/>
                <a:cs typeface="Calibri"/>
                <a:sym typeface="Calibri"/>
              </a:rPr>
              <a:t>«one-hot», ottenuta come segue:</a:t>
            </a:r>
          </a:p>
          <a:p>
            <a:pPr lvl="0"/>
            <a:endParaRPr lang="it" sz="1800" dirty="0">
              <a:ea typeface="Calibri"/>
              <a:cs typeface="Calibri"/>
              <a:sym typeface="Calibri"/>
            </a:endParaRPr>
          </a:p>
          <a:p>
            <a:pPr lvl="0"/>
            <a:r>
              <a:rPr lang="it" sz="1800" dirty="0">
                <a:ea typeface="Calibri"/>
                <a:cs typeface="Calibri"/>
                <a:sym typeface="Calibri"/>
              </a:rPr>
              <a:t>Se 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800" b="1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r>
              <a:rPr lang="it" sz="18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sz="18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j) </a:t>
            </a:r>
            <a:r>
              <a:rPr lang="it" sz="1800" i="1" dirty="0"/>
              <a:t>∈ T, </a:t>
            </a:r>
            <a:r>
              <a:rPr lang="it" sz="1800" dirty="0"/>
              <a:t>allora </a:t>
            </a:r>
            <a:r>
              <a:rPr lang="it" sz="1800" i="1" dirty="0">
                <a:ea typeface="Calibri"/>
                <a:cs typeface="Calibri"/>
                <a:sym typeface="Calibri"/>
              </a:rPr>
              <a:t>y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(i)</a:t>
            </a:r>
            <a:r>
              <a:rPr lang="it" sz="1800" i="1" dirty="0">
                <a:ea typeface="Calibri"/>
                <a:cs typeface="Calibri"/>
                <a:sym typeface="Calibri"/>
              </a:rPr>
              <a:t> = [0, 0, …, 1, 0, …, 0]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T</a:t>
            </a:r>
            <a:r>
              <a:rPr lang="it" sz="1800" dirty="0">
                <a:ea typeface="Calibri"/>
                <a:cs typeface="Calibri"/>
                <a:sym typeface="Calibri"/>
              </a:rPr>
              <a:t> </a:t>
            </a:r>
          </a:p>
          <a:p>
            <a:pPr lvl="0"/>
            <a:endParaRPr lang="it" sz="1800" dirty="0">
              <a:cs typeface="Calibri"/>
              <a:sym typeface="Calibri"/>
            </a:endParaRPr>
          </a:p>
          <a:p>
            <a:pPr lvl="0"/>
            <a:r>
              <a:rPr lang="it-IT" sz="1800" dirty="0">
                <a:cs typeface="Calibri"/>
                <a:sym typeface="Calibri"/>
              </a:rPr>
              <a:t>è la «one-hot» </a:t>
            </a:r>
            <a:r>
              <a:rPr lang="it-IT" sz="1800" dirty="0" err="1">
                <a:cs typeface="Calibri"/>
                <a:sym typeface="Calibri"/>
              </a:rPr>
              <a:t>representation</a:t>
            </a:r>
            <a:r>
              <a:rPr lang="it-IT" sz="1800" dirty="0">
                <a:cs typeface="Calibri"/>
                <a:sym typeface="Calibri"/>
              </a:rPr>
              <a:t> della label </a:t>
            </a:r>
            <a:r>
              <a:rPr lang="it-IT" sz="1800" i="1" dirty="0">
                <a:cs typeface="Calibri"/>
                <a:sym typeface="Calibri"/>
              </a:rPr>
              <a:t>j</a:t>
            </a:r>
            <a:r>
              <a:rPr lang="it-IT" sz="1800" dirty="0">
                <a:cs typeface="Calibri"/>
                <a:sym typeface="Calibri"/>
              </a:rPr>
              <a:t>, </a:t>
            </a:r>
            <a:r>
              <a:rPr lang="it" sz="1800" dirty="0">
                <a:ea typeface="Calibri"/>
                <a:cs typeface="Calibri"/>
                <a:sym typeface="Calibri"/>
              </a:rPr>
              <a:t>ed è formato da un vettore di tutti 0 eccetto la j-esima componente (uguale ad 1), dove </a:t>
            </a:r>
            <a:r>
              <a:rPr lang="it" sz="1800" i="1" dirty="0">
                <a:ea typeface="Calibri"/>
                <a:cs typeface="Calibri"/>
                <a:sym typeface="Calibri"/>
              </a:rPr>
              <a:t>j</a:t>
            </a:r>
            <a:r>
              <a:rPr lang="it" sz="1800" dirty="0">
                <a:ea typeface="Calibri"/>
                <a:cs typeface="Calibri"/>
                <a:sym typeface="Calibri"/>
              </a:rPr>
              <a:t> è la classe di ground truth corrispondente a </a:t>
            </a:r>
            <a:r>
              <a:rPr lang="it" sz="1800" b="1" i="1" dirty="0">
                <a:ea typeface="Calibri"/>
                <a:cs typeface="Calibri"/>
                <a:sym typeface="Calibri"/>
              </a:rPr>
              <a:t>x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(i)</a:t>
            </a:r>
            <a:endParaRPr lang="it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+mn-lt"/>
                <a:ea typeface="Calibri"/>
                <a:cs typeface="Calibri"/>
                <a:sym typeface="Calibri"/>
              </a:rPr>
              <a:t>Esempio: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j = 2, k = 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y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(i)</a:t>
            </a:r>
            <a:r>
              <a:rPr lang="it" sz="1800" i="1" dirty="0">
                <a:latin typeface="+mn-lt"/>
                <a:ea typeface="Calibri"/>
                <a:cs typeface="Calibri"/>
                <a:sym typeface="Calibri"/>
              </a:rPr>
              <a:t> = </a:t>
            </a:r>
            <a:r>
              <a:rPr lang="it" sz="1800" i="1" dirty="0">
                <a:ea typeface="Calibri"/>
                <a:cs typeface="Calibri"/>
                <a:sym typeface="Calibri"/>
              </a:rPr>
              <a:t>[0, 1, 0, 0]</a:t>
            </a:r>
            <a:r>
              <a:rPr lang="it" sz="1800" i="1" baseline="30000" dirty="0">
                <a:ea typeface="Calibri"/>
                <a:cs typeface="Calibri"/>
                <a:sym typeface="Calibri"/>
              </a:rPr>
              <a:t>T</a:t>
            </a:r>
            <a:r>
              <a:rPr lang="it" sz="1800" i="1" dirty="0">
                <a:ea typeface="Calibri"/>
                <a:cs typeface="Calibri"/>
                <a:sym typeface="Calibri"/>
              </a:rPr>
              <a:t> </a:t>
            </a:r>
            <a:endParaRPr lang="it" sz="1800" i="1" dirty="0"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122933" y="235710"/>
            <a:ext cx="7290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Maximum log-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likelihood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4;p37">
            <a:extLst>
              <a:ext uri="{FF2B5EF4-FFF2-40B4-BE49-F238E27FC236}">
                <a16:creationId xmlns:a16="http://schemas.microsoft.com/office/drawing/2014/main" id="{6810D482-C1D4-4D64-B462-CC7B710AFEEC}"/>
              </a:ext>
            </a:extLst>
          </p:cNvPr>
          <p:cNvSpPr txBox="1"/>
          <p:nvPr/>
        </p:nvSpPr>
        <p:spPr>
          <a:xfrm>
            <a:off x="246445" y="770856"/>
            <a:ext cx="8372474" cy="360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tilizzando le notazioni precedenti, la log-likelihood per un task di classificazione multi-classe può essere espressa come segue: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dove 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r>
              <a:rPr lang="it" sz="1600" i="1" baseline="-25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è la j-esima componente del one hot vector </a:t>
            </a:r>
            <a:r>
              <a:rPr lang="it" sz="1600" i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r>
              <a:rPr lang="it" sz="1600" i="1" baseline="30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 funzione qui sopra è un’estensione di quella che abbiamo visto per il caso binario</a:t>
            </a:r>
          </a:p>
          <a:p>
            <a:pPr lvl="0"/>
            <a:endParaRPr lang="it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/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Analogamente al caso binario, può essere derivata anche senza usare una likelihood, basandosi sul concetto di entropia ed arrivando a formulare una loss function. In questo caso si ottiene la stessa espressione ma col segno meno davanti ( -</a:t>
            </a:r>
            <a:r>
              <a:rPr lang="it" sz="1600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</a:t>
            </a:r>
            <a:r>
              <a:rPr lang="it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it" sz="1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θ) ), e si chiama 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Cross Entropy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ottimizza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col Gradient Ascent (o Descent se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GB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usa</a:t>
            </a:r>
            <a:r>
              <a:rPr lang="en-GB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la Cross Entropy)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95C4A0-987A-A57A-E4E2-B8F18ABB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1" y="1522344"/>
            <a:ext cx="3402190" cy="8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Consideriamo anzitutto il caso della </a:t>
            </a:r>
            <a:r>
              <a:rPr lang="it" sz="1600" b="1" dirty="0"/>
              <a:t>classificazione binaria</a:t>
            </a:r>
            <a:r>
              <a:rPr lang="it" sz="1600" dirty="0"/>
              <a:t>, in cui </a:t>
            </a:r>
            <a:r>
              <a:rPr lang="it" sz="1600" i="1" dirty="0"/>
              <a:t>y</a:t>
            </a:r>
            <a:r>
              <a:rPr lang="it" sz="1600" dirty="0"/>
              <a:t> ∈ {0,1}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A</a:t>
            </a:r>
            <a:r>
              <a:rPr lang="it" sz="1600" dirty="0"/>
              <a:t>d esempio, </a:t>
            </a:r>
            <a:r>
              <a:rPr lang="it" sz="1600" i="1" dirty="0"/>
              <a:t>y = 1 </a:t>
            </a:r>
            <a:r>
              <a:rPr lang="it" sz="1600" dirty="0"/>
              <a:t>indica una mail di spam, e </a:t>
            </a:r>
            <a:r>
              <a:rPr lang="it" sz="1600" i="1" dirty="0"/>
              <a:t>y = 0 </a:t>
            </a:r>
            <a:r>
              <a:rPr lang="it" sz="1600" dirty="0"/>
              <a:t>una mail non-spam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600" dirty="0"/>
              <a:t>Ora che </a:t>
            </a:r>
            <a:r>
              <a:rPr lang="it-IT" sz="1600" i="1" dirty="0"/>
              <a:t>y</a:t>
            </a:r>
            <a:r>
              <a:rPr lang="it-IT" sz="1600" dirty="0"/>
              <a:t> assume valori numerici, p</a:t>
            </a:r>
            <a:r>
              <a:rPr lang="it" sz="1600" dirty="0"/>
              <a:t>ossiamo usare la Linear Regression per predirne il valore?</a:t>
            </a:r>
          </a:p>
          <a:p>
            <a:pPr marL="342900" lvl="1" indent="-342900">
              <a:buFont typeface="+mj-lt"/>
              <a:buAutoNum type="arabicPeriod"/>
            </a:pPr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Classificazione Binaria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8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nference time e Valutazione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730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/>
              <a:t>Dato che la funzione ipotesi, sia nel caso binario che in </a:t>
            </a:r>
            <a:r>
              <a:rPr lang="it-IT" sz="1800" dirty="0" err="1"/>
              <a:t>quelllo</a:t>
            </a:r>
            <a:r>
              <a:rPr lang="it-IT" sz="1800" dirty="0"/>
              <a:t> multi-classe, restituisce una stima di probabilità (detta anche </a:t>
            </a:r>
            <a:r>
              <a:rPr lang="it-IT" sz="1800" dirty="0" err="1"/>
              <a:t>prediction</a:t>
            </a:r>
            <a:r>
              <a:rPr lang="it-IT" sz="1800" dirty="0"/>
              <a:t> «confidence»), per avere un classificatore completo </a:t>
            </a:r>
            <a:r>
              <a:rPr lang="it-IT" sz="1800" i="1" dirty="0"/>
              <a:t>C()</a:t>
            </a:r>
            <a:r>
              <a:rPr lang="it-IT" sz="1800" dirty="0"/>
              <a:t> c’è bisogno di fare una scelta, ovvero c’è bisogno di una </a:t>
            </a:r>
            <a:r>
              <a:rPr lang="it-IT" sz="1800" i="1" dirty="0" err="1"/>
              <a:t>decision</a:t>
            </a:r>
            <a:r>
              <a:rPr lang="it-IT" sz="1800" i="1" dirty="0"/>
              <a:t> rule</a:t>
            </a:r>
            <a:r>
              <a:rPr lang="it-IT" sz="1800" dirty="0"/>
              <a:t> che trasforma le probabilità predette nella scelta finale della classe (ritenuta) più probabile</a:t>
            </a:r>
            <a:endParaRPr lang="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N.B.: la decision rule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usata</a:t>
            </a:r>
            <a:r>
              <a:rPr lang="en-GB" sz="1800" dirty="0"/>
              <a:t> solo a inference time</a:t>
            </a:r>
            <a:endParaRPr lang="it-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marL="342900" lvl="1" indent="-342900">
              <a:buFont typeface="+mj-lt"/>
              <a:buAutoNum type="arabicPeriod"/>
            </a:pPr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Inference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time e 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Decision rules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6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Una semplice </a:t>
            </a:r>
            <a:r>
              <a:rPr lang="it-IT" sz="1800" dirty="0" err="1"/>
              <a:t>decision</a:t>
            </a:r>
            <a:r>
              <a:rPr lang="it-IT" sz="1800" dirty="0"/>
              <a:t> rule per un classificatore binario potrebbe essere: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Scelgo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1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lang="it-IT" sz="1600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&gt; threshold = 0.5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Scelgo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0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altrimenti</a:t>
            </a: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GB" sz="1800" i="1" dirty="0"/>
              <a:t>threshold </a:t>
            </a:r>
            <a:r>
              <a:rPr lang="en-GB" sz="1800" dirty="0"/>
              <a:t>= 0.5 è la </a:t>
            </a:r>
            <a:r>
              <a:rPr lang="en-GB" sz="1800" dirty="0" err="1"/>
              <a:t>soglia</a:t>
            </a:r>
            <a:r>
              <a:rPr lang="en-GB" sz="1800" dirty="0"/>
              <a:t> di </a:t>
            </a:r>
            <a:r>
              <a:rPr lang="en-GB" sz="1800" dirty="0" err="1"/>
              <a:t>classificazione</a:t>
            </a:r>
            <a:r>
              <a:rPr lang="en-GB" sz="1800" dirty="0"/>
              <a:t>. </a:t>
            </a:r>
            <a:r>
              <a:rPr lang="en-GB" sz="1800" dirty="0" err="1"/>
              <a:t>Vedremo</a:t>
            </a:r>
            <a:r>
              <a:rPr lang="en-GB" sz="1800" dirty="0"/>
              <a:t> </a:t>
            </a:r>
            <a:r>
              <a:rPr lang="en-GB" sz="1800" dirty="0" err="1"/>
              <a:t>tra</a:t>
            </a:r>
            <a:r>
              <a:rPr lang="en-GB" sz="1800" dirty="0"/>
              <a:t> poco </a:t>
            </a:r>
            <a:r>
              <a:rPr lang="en-GB" sz="1800" dirty="0" err="1"/>
              <a:t>che</a:t>
            </a:r>
            <a:r>
              <a:rPr lang="en-GB" sz="1800" dirty="0"/>
              <a:t> a volte </a:t>
            </a:r>
            <a:r>
              <a:rPr lang="en-GB" sz="1800" dirty="0" err="1"/>
              <a:t>può</a:t>
            </a:r>
            <a:r>
              <a:rPr lang="en-GB" sz="1800" dirty="0"/>
              <a:t> </a:t>
            </a:r>
            <a:r>
              <a:rPr lang="en-GB" sz="1800" dirty="0" err="1"/>
              <a:t>essere</a:t>
            </a:r>
            <a:r>
              <a:rPr lang="en-GB" sz="1800" dirty="0"/>
              <a:t> </a:t>
            </a:r>
            <a:r>
              <a:rPr lang="en-GB" sz="1800" dirty="0" err="1"/>
              <a:t>conveniente</a:t>
            </a:r>
            <a:r>
              <a:rPr lang="en-GB" sz="1800" dirty="0"/>
              <a:t> </a:t>
            </a:r>
            <a:r>
              <a:rPr lang="en-GB" sz="1800" dirty="0" err="1"/>
              <a:t>usare</a:t>
            </a:r>
            <a:r>
              <a:rPr lang="en-GB" sz="1800" dirty="0"/>
              <a:t> </a:t>
            </a:r>
            <a:r>
              <a:rPr lang="en-GB" sz="1800" dirty="0" err="1"/>
              <a:t>valori</a:t>
            </a:r>
            <a:r>
              <a:rPr lang="en-GB" sz="1800" dirty="0"/>
              <a:t> </a:t>
            </a:r>
            <a:r>
              <a:rPr lang="en-GB" sz="1800" dirty="0" err="1"/>
              <a:t>diversi</a:t>
            </a:r>
            <a:r>
              <a:rPr lang="en-GB" sz="1800" dirty="0"/>
              <a:t> da 0.5</a:t>
            </a:r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Decision rules: caso binario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7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1800" dirty="0"/>
              <a:t>Una semplice </a:t>
            </a:r>
            <a:r>
              <a:rPr lang="it-IT" sz="1800" dirty="0" err="1"/>
              <a:t>decision</a:t>
            </a:r>
            <a:r>
              <a:rPr lang="it-IT" sz="1800" dirty="0"/>
              <a:t> rule per un classificatore </a:t>
            </a:r>
            <a:r>
              <a:rPr lang="it-IT" sz="1800" dirty="0" err="1"/>
              <a:t>multiclasse</a:t>
            </a:r>
            <a:r>
              <a:rPr lang="it-IT" sz="1800" dirty="0"/>
              <a:t> potrebbe essere:</a:t>
            </a: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Scelgo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=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600" i="1" baseline="-25000" dirty="0"/>
              <a:t> ∈ {1, …, k}</a:t>
            </a:r>
            <a:r>
              <a:rPr lang="en-GB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600" i="1" dirty="0">
                <a:ea typeface="Calibri"/>
                <a:cs typeface="Calibri"/>
                <a:sym typeface="Calibri"/>
              </a:rPr>
              <a:t>h</a:t>
            </a:r>
            <a:r>
              <a:rPr lang="it-IT" sz="1600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-IT" sz="16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-IT" sz="1600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-IT" sz="1600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,j</a:t>
            </a:r>
            <a:r>
              <a:rPr lang="it-IT" sz="16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r>
              <a:rPr lang="it-IT" sz="1600" dirty="0"/>
              <a:t> </a:t>
            </a: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Ovvero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scelgo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la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classe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con la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più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alta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ricordiamoci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it" sz="1800" i="1" dirty="0">
                <a:ea typeface="Calibri"/>
                <a:cs typeface="Calibri"/>
                <a:sym typeface="Calibri"/>
              </a:rPr>
              <a:t>h</a:t>
            </a:r>
            <a:r>
              <a:rPr lang="it-IT" sz="1800" i="1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θ</a:t>
            </a:r>
            <a:r>
              <a:rPr lang="it-IT" sz="18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-IT" sz="1800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</a:t>
            </a:r>
            <a:r>
              <a:rPr lang="it-IT" sz="1800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,j</a:t>
            </a:r>
            <a:r>
              <a:rPr lang="it-IT" sz="18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GB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= P(Y = j | X = </a:t>
            </a:r>
            <a:r>
              <a:rPr lang="en-GB" sz="1800" b="1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x</a:t>
            </a:r>
            <a:r>
              <a:rPr lang="en-GB" sz="1800" i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r>
              <a:rPr lang="en-GB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Attenzione: è una 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decision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rule, per cui quell’ «</a:t>
            </a:r>
            <a:r>
              <a:rPr lang="it-IT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arg</a:t>
            </a:r>
            <a:r>
              <a:rPr lang="it-IT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max» è solo un modo conciso di scrivere la procedura di decisione e non ha nulla a che fare con l’ottimizzazione dei parametri nello spazio dei parametri!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endParaRPr lang="en-GB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1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Decision rules: caso multi classe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0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Esaminiamo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le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metriche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più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comuni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per il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della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binaria</a:t>
            </a:r>
            <a:endParaRPr lang="en-GB" sz="1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La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maggior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parte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di quelle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vedremo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possono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essere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estese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al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caso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non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binario</a:t>
            </a:r>
            <a:endParaRPr lang="en-GB" sz="1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alutazione: metriche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5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1691700" y="1485900"/>
            <a:ext cx="5760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P 		→    Positive (ovvero y = 1)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→    Negative (ovvero y = 0)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		→    True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		→    False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Notazione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40"/>
          <p:cNvGraphicFramePr/>
          <p:nvPr>
            <p:extLst>
              <p:ext uri="{D42A27DB-BD31-4B8C-83A1-F6EECF244321}">
                <p14:modId xmlns:p14="http://schemas.microsoft.com/office/powerpoint/2010/main" val="2722459138"/>
              </p:ext>
            </p:extLst>
          </p:nvPr>
        </p:nvGraphicFramePr>
        <p:xfrm>
          <a:off x="1376516" y="1312762"/>
          <a:ext cx="5225007" cy="1965696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7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 dirty="0"/>
                        <a:t>Actual P</a:t>
                      </a:r>
                      <a:endParaRPr sz="1800"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 dirty="0"/>
                        <a:t>Actual N</a:t>
                      </a:r>
                      <a:endParaRPr sz="1800"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 dirty="0"/>
                        <a:t>Predicted P</a:t>
                      </a:r>
                      <a:endParaRPr sz="1800"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/>
                        <a:t>TP</a:t>
                      </a:r>
                      <a:endParaRPr sz="18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FP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 dirty="0"/>
                        <a:t>Predicted N</a:t>
                      </a:r>
                      <a:endParaRPr sz="1800" b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/>
                        <a:t>FN</a:t>
                      </a:r>
                      <a:endParaRPr sz="18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/>
                        <a:t>TN</a:t>
                      </a:r>
                      <a:endParaRPr sz="18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Google Shape;213;p4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0;p30">
            <a:extLst>
              <a:ext uri="{FF2B5EF4-FFF2-40B4-BE49-F238E27FC236}">
                <a16:creationId xmlns:a16="http://schemas.microsoft.com/office/drawing/2014/main" id="{65AA43CC-59AB-D118-302E-DE6383A711AB}"/>
              </a:ext>
            </a:extLst>
          </p:cNvPr>
          <p:cNvSpPr txBox="1"/>
          <p:nvPr/>
        </p:nvSpPr>
        <p:spPr>
          <a:xfrm>
            <a:off x="501600" y="3456877"/>
            <a:ext cx="8140800" cy="148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TP = True Positive 	(il </a:t>
            </a:r>
            <a:r>
              <a:rPr lang="en-GB" sz="1800" dirty="0" err="1"/>
              <a:t>classificatore</a:t>
            </a:r>
            <a:r>
              <a:rPr lang="en-GB" sz="1800" dirty="0"/>
              <a:t> </a:t>
            </a:r>
            <a:r>
              <a:rPr lang="en-GB" sz="1800" dirty="0" err="1"/>
              <a:t>predice</a:t>
            </a:r>
            <a:r>
              <a:rPr lang="en-GB" sz="1800" dirty="0"/>
              <a:t> 1 e la ground truth è 1)</a:t>
            </a:r>
          </a:p>
          <a:p>
            <a:r>
              <a:rPr lang="en-GB" sz="1800" dirty="0"/>
              <a:t>FP = False Positive 	(il </a:t>
            </a:r>
            <a:r>
              <a:rPr lang="en-GB" sz="1800" dirty="0" err="1"/>
              <a:t>classificatore</a:t>
            </a:r>
            <a:r>
              <a:rPr lang="en-GB" sz="1800" dirty="0"/>
              <a:t> </a:t>
            </a:r>
            <a:r>
              <a:rPr lang="en-GB" sz="1800" dirty="0" err="1"/>
              <a:t>predice</a:t>
            </a:r>
            <a:r>
              <a:rPr lang="en-GB" sz="1800" dirty="0"/>
              <a:t> 1 ma la ground truth è 0) </a:t>
            </a:r>
          </a:p>
          <a:p>
            <a:r>
              <a:rPr lang="en-GB" sz="1800" dirty="0"/>
              <a:t>FN = False Negative 	(il </a:t>
            </a:r>
            <a:r>
              <a:rPr lang="en-GB" sz="1800" dirty="0" err="1"/>
              <a:t>classificatore</a:t>
            </a:r>
            <a:r>
              <a:rPr lang="en-GB" sz="1800" dirty="0"/>
              <a:t> </a:t>
            </a:r>
            <a:r>
              <a:rPr lang="en-GB" sz="1800" dirty="0" err="1"/>
              <a:t>predice</a:t>
            </a:r>
            <a:r>
              <a:rPr lang="en-GB" sz="1800" dirty="0"/>
              <a:t> 0 ma la ground truth è 1)</a:t>
            </a:r>
          </a:p>
          <a:p>
            <a:r>
              <a:rPr lang="en-GB" sz="1800" dirty="0"/>
              <a:t>TN = True Negative 	(il </a:t>
            </a:r>
            <a:r>
              <a:rPr lang="en-GB" sz="1800" dirty="0" err="1"/>
              <a:t>classificatore</a:t>
            </a:r>
            <a:r>
              <a:rPr lang="en-GB" sz="1800" dirty="0"/>
              <a:t> </a:t>
            </a:r>
            <a:r>
              <a:rPr lang="en-GB" sz="1800" dirty="0" err="1"/>
              <a:t>predice</a:t>
            </a:r>
            <a:r>
              <a:rPr lang="en-GB" sz="1800" dirty="0"/>
              <a:t> 0 e la ground truth è 0)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Le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metriche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seguono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ricavate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dalla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confusion matrix,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assumono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tutte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valori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</a:t>
            </a:r>
            <a:r>
              <a:rPr lang="en-GB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0 ed 1</a:t>
            </a: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etriche per la classificazione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365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41"/>
          <p:cNvGraphicFramePr/>
          <p:nvPr/>
        </p:nvGraphicFramePr>
        <p:xfrm>
          <a:off x="2664375" y="1564875"/>
          <a:ext cx="3815250" cy="1708950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2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9" name="Google Shape;219;p41" descr="Accuracy = \frac{TP + TN}{TP + TN + FP + F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75" y="3813275"/>
            <a:ext cx="479245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 descr="Precision = \frac{TP}{TP + FP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63" y="3891000"/>
            <a:ext cx="3654676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42"/>
          <p:cNvGraphicFramePr/>
          <p:nvPr/>
        </p:nvGraphicFramePr>
        <p:xfrm>
          <a:off x="2664375" y="1564875"/>
          <a:ext cx="3815250" cy="1708950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2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7" name="Google Shape;227;p42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Un semplice </a:t>
            </a:r>
            <a:r>
              <a:rPr lang="en-GB" sz="1600" dirty="0" err="1"/>
              <a:t>esempio</a:t>
            </a:r>
            <a:r>
              <a:rPr lang="en-GB" sz="1600" dirty="0"/>
              <a:t> di dataset di training, con </a:t>
            </a:r>
            <a:r>
              <a:rPr lang="en-GB" sz="1600" dirty="0" err="1"/>
              <a:t>una</a:t>
            </a:r>
            <a:r>
              <a:rPr lang="en-GB" sz="1600" dirty="0"/>
              <a:t> sola </a:t>
            </a:r>
            <a:r>
              <a:rPr lang="en-GB" sz="1600" dirty="0" err="1"/>
              <a:t>variabile</a:t>
            </a:r>
            <a:r>
              <a:rPr lang="en-GB" sz="1600" dirty="0"/>
              <a:t> </a:t>
            </a:r>
            <a:r>
              <a:rPr lang="en-GB" sz="1600" dirty="0" err="1"/>
              <a:t>indipendente</a:t>
            </a:r>
            <a:r>
              <a:rPr lang="en-GB" sz="1600" dirty="0"/>
              <a:t> (</a:t>
            </a:r>
            <a:r>
              <a:rPr lang="en-GB" sz="1600" i="1" dirty="0"/>
              <a:t>x</a:t>
            </a:r>
            <a:r>
              <a:rPr lang="en-GB" sz="1600" dirty="0"/>
              <a:t>), è </a:t>
            </a:r>
            <a:r>
              <a:rPr lang="en-GB" sz="1600" dirty="0" err="1"/>
              <a:t>mostrato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figura</a:t>
            </a:r>
            <a:r>
              <a:rPr lang="en-GB" sz="1600" dirty="0"/>
              <a:t> qui sotto, dove </a:t>
            </a:r>
            <a:r>
              <a:rPr lang="en-GB" sz="1600" dirty="0" err="1"/>
              <a:t>cerchi</a:t>
            </a:r>
            <a:r>
              <a:rPr lang="en-GB" sz="1600" dirty="0"/>
              <a:t> e </a:t>
            </a:r>
            <a:r>
              <a:rPr lang="en-GB" sz="1600" dirty="0" err="1"/>
              <a:t>triangoli</a:t>
            </a:r>
            <a:r>
              <a:rPr lang="en-GB" sz="1600" dirty="0"/>
              <a:t> </a:t>
            </a:r>
            <a:r>
              <a:rPr lang="en-GB" sz="1600" dirty="0" err="1"/>
              <a:t>rappresentano</a:t>
            </a:r>
            <a:r>
              <a:rPr lang="en-GB" sz="1600" dirty="0"/>
              <a:t> le due </a:t>
            </a:r>
            <a:r>
              <a:rPr lang="en-GB" sz="1600" dirty="0" err="1"/>
              <a:t>classi</a:t>
            </a:r>
            <a:r>
              <a:rPr lang="en-GB" sz="1600" dirty="0"/>
              <a:t> e dove </a:t>
            </a:r>
            <a:r>
              <a:rPr lang="en-GB" sz="1600" dirty="0" err="1"/>
              <a:t>ho</a:t>
            </a:r>
            <a:r>
              <a:rPr lang="en-GB" sz="1600" dirty="0"/>
              <a:t> (</a:t>
            </a:r>
            <a:r>
              <a:rPr lang="en-GB" sz="1600" dirty="0" err="1"/>
              <a:t>arbitrariamente</a:t>
            </a:r>
            <a:r>
              <a:rPr lang="en-GB" sz="1600" dirty="0"/>
              <a:t>) </a:t>
            </a:r>
            <a:r>
              <a:rPr lang="en-GB" sz="1600" dirty="0" err="1"/>
              <a:t>scelto</a:t>
            </a:r>
            <a:r>
              <a:rPr lang="en-GB" sz="1600" dirty="0"/>
              <a:t> di </a:t>
            </a:r>
            <a:r>
              <a:rPr lang="en-GB" sz="1600" dirty="0" err="1"/>
              <a:t>usare</a:t>
            </a:r>
            <a:r>
              <a:rPr lang="en-GB" sz="1600" dirty="0"/>
              <a:t> </a:t>
            </a:r>
            <a:r>
              <a:rPr lang="en-GB" sz="1600" i="1" dirty="0"/>
              <a:t>y = 1 </a:t>
            </a:r>
            <a:r>
              <a:rPr lang="en-GB" sz="1600" dirty="0"/>
              <a:t>per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triangoli</a:t>
            </a:r>
            <a:r>
              <a:rPr lang="en-GB" sz="1600" dirty="0"/>
              <a:t> e </a:t>
            </a:r>
            <a:r>
              <a:rPr lang="en-GB" sz="1600" i="1" dirty="0"/>
              <a:t>y = 0 </a:t>
            </a:r>
            <a:r>
              <a:rPr lang="en-GB" sz="1600" dirty="0"/>
              <a:t>per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cerchi</a:t>
            </a:r>
            <a:endParaRPr lang="it" sz="1600" dirty="0"/>
          </a:p>
          <a:p>
            <a:pPr marL="342900" lvl="1" indent="-342900">
              <a:buFont typeface="+mj-lt"/>
              <a:buAutoNum type="arabicPeriod"/>
            </a:pPr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1D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7F8FE-D55D-C9E2-17BB-8450FBF8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49" y="2073087"/>
            <a:ext cx="3151846" cy="25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7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3" descr="Recall = \frac{TP}{TP + F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038" y="3904350"/>
            <a:ext cx="3041916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43"/>
          <p:cNvGraphicFramePr/>
          <p:nvPr/>
        </p:nvGraphicFramePr>
        <p:xfrm>
          <a:off x="2664375" y="1564875"/>
          <a:ext cx="3815250" cy="1708950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2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4" name="Google Shape;234;p43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Recall/Sensitivity/True Positive Rate (TPR)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5" descr="FPR = \frac{FP}{FP + TN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688" y="3943400"/>
            <a:ext cx="2806630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45"/>
          <p:cNvGraphicFramePr/>
          <p:nvPr/>
        </p:nvGraphicFramePr>
        <p:xfrm>
          <a:off x="2664375" y="1564875"/>
          <a:ext cx="3815250" cy="1708950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2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8" name="Google Shape;248;p45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False Positive Rate (FPR)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7" descr="F1-Score = \frac{2\times Precision\times Recall}{Precision + Recall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313" y="3850975"/>
            <a:ext cx="5347368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47"/>
          <p:cNvGraphicFramePr/>
          <p:nvPr/>
        </p:nvGraphicFramePr>
        <p:xfrm>
          <a:off x="2664375" y="1564875"/>
          <a:ext cx="3815250" cy="1708950"/>
        </p:xfrm>
        <a:graphic>
          <a:graphicData uri="http://schemas.openxmlformats.org/drawingml/2006/table">
            <a:tbl>
              <a:tblPr>
                <a:noFill/>
                <a:tableStyleId>{A380FF02-BC8C-4102-8CF3-476EC1C93D60}</a:tableStyleId>
              </a:tblPr>
              <a:tblGrid>
                <a:gridCol w="12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Actual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P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FP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b="1"/>
                        <a:t>Predicted N</a:t>
                      </a:r>
                      <a:endParaRPr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FN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D4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TN</a:t>
                      </a:r>
                      <a:endParaRPr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47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0;p30">
            <a:extLst>
              <a:ext uri="{FF2B5EF4-FFF2-40B4-BE49-F238E27FC236}">
                <a16:creationId xmlns:a16="http://schemas.microsoft.com/office/drawing/2014/main" id="{C6852537-FE1C-77A3-F6D2-790D45813F1F}"/>
              </a:ext>
            </a:extLst>
          </p:cNvPr>
          <p:cNvSpPr txBox="1"/>
          <p:nvPr/>
        </p:nvSpPr>
        <p:spPr>
          <a:xfrm>
            <a:off x="501600" y="4485975"/>
            <a:ext cx="7958459" cy="50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La F1-score è 1 solo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quando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sia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la Precision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che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la Recall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sono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814080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it-IT" sz="1800" dirty="0"/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Variando la soglia di classificazione nella </a:t>
            </a:r>
            <a:r>
              <a:rPr lang="it-IT" sz="18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decision</a:t>
            </a:r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rule, cambia il numero totale di TP, FP, ecc., e, di conseguenza, si ottengono valori diversi per le metriche viste finora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Variare la soglia di classificazione può essere importante in alcuni ambiti applicativi</a:t>
            </a:r>
          </a:p>
          <a:p>
            <a:pPr lvl="0">
              <a:lnSpc>
                <a:spcPct val="115000"/>
              </a:lnSpc>
              <a:spcBef>
                <a:spcPts val="1000"/>
              </a:spcBef>
            </a:pPr>
            <a:r>
              <a:rPr lang="it-IT" sz="1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Ad esempio, in ambito medico, potrebbe essere più importante minimizzare i FN a discapito dei FP (o viceversa)</a:t>
            </a:r>
            <a:endParaRPr lang="en-GB" sz="18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Dipendenza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GB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etriche dalla decision rule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11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457175" y="1063925"/>
            <a:ext cx="83331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Le variazioni delle metriche ottenute con valori di soglia diversi possono essere cumulativamente rappresentare in grafici come la curva 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Precision-Recall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e la curva ROC (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Receiver Operating Characteristic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457175" y="2767575"/>
            <a:ext cx="2541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Nelle figure a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fianco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numeri 1-4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indicano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risultato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4 diverse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soglie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decisione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Curve P-R e ROC, AUC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DA0F60-03DC-4E5A-F25B-C2DED10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01" y="2293085"/>
            <a:ext cx="524827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457175" y="1063925"/>
            <a:ext cx="8333100" cy="110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Dalla curva ROC, si ottiene un'altra metrica, l'</a:t>
            </a:r>
            <a:r>
              <a:rPr lang="it" sz="1800" b="1" dirty="0">
                <a:latin typeface="Calibri"/>
                <a:ea typeface="Calibri"/>
                <a:cs typeface="Calibri"/>
                <a:sym typeface="Calibri"/>
              </a:rPr>
              <a:t>Area Under the Curve</a:t>
            </a: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(AUC), che misura l’area (l’integrale) sotto la curva ROC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latin typeface="Calibri"/>
                <a:ea typeface="Calibri"/>
                <a:cs typeface="Calibri"/>
                <a:sym typeface="Calibri"/>
              </a:rPr>
              <a:t>L’AUC non dipende da una specifica soglia di classificazione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457175" y="2767575"/>
            <a:ext cx="2541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Curve P-R e ROC, AUC</a:t>
            </a:r>
            <a:endParaRPr sz="2400" b="1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DA0F60-03DC-4E5A-F25B-C2DED106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01" y="2293085"/>
            <a:ext cx="5248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2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457175" y="1063924"/>
            <a:ext cx="8333100" cy="229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In un task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classificazione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binaria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assumendo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un dataset di testing in cui le due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bilanciate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ovvero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i="1" dirty="0">
                <a:latin typeface="Calibri"/>
                <a:ea typeface="Calibri"/>
                <a:cs typeface="Calibri"/>
                <a:sym typeface="Calibri"/>
              </a:rPr>
              <a:t>P(Y=0) = P(Y=1) = 0.5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calcolare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l’Accuracy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la Recall e il FPR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dei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seguenti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finti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classificatori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classificatore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risponde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sempre 1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classificatore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indipendentemente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dall’input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, in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maniera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random, col 50% di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probabilità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risponde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1 e col 50%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risponde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0 (il </a:t>
            </a:r>
            <a:r>
              <a:rPr lang="en-GB" sz="1800" dirty="0" err="1">
                <a:latin typeface="Calibri"/>
                <a:ea typeface="Calibri"/>
                <a:cs typeface="Calibri"/>
                <a:sym typeface="Calibri"/>
              </a:rPr>
              <a:t>cosiddetto</a:t>
            </a: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 “chance level”)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457175" y="2767575"/>
            <a:ext cx="2541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8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sercizi 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972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251520" y="137161"/>
            <a:ext cx="8424900" cy="868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Riferimenti</a:t>
            </a:r>
            <a:endParaRPr dirty="0"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311700" y="1943714"/>
            <a:ext cx="8520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-IT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https://see.stanford.edu/materials/aimlcs229/cs229-notes1.pdf</a:t>
            </a:r>
            <a:r>
              <a:rPr lang="it-IT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45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 per tu col Machine Learning. L'incredibile viaggio di un developer nel favoloso mondo della Data Science</a:t>
            </a:r>
            <a:r>
              <a:rPr lang="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Alessandro Cucci, The Dot Company, 2017 [cap.5]</a:t>
            </a:r>
          </a:p>
          <a:p>
            <a:pPr marL="4699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it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29565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Pattern Classification, second edition,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R. O.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Duda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P. E. Hart, D. G. Stork, Wiley-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Interscience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2000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b="1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 introduction to statistical learning</a:t>
            </a:r>
            <a:r>
              <a:rPr lang="it" dirty="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, Gareth M. James, Daniela Witten, Trevor Hastie, Robert Tibshirani, New York: Springer, 2013 [cap. 4]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4" y="881650"/>
            <a:ext cx="3979856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usassimo</a:t>
            </a:r>
            <a:r>
              <a:rPr lang="en-GB" dirty="0"/>
              <a:t> la Linear Regression, il </a:t>
            </a:r>
            <a:r>
              <a:rPr lang="en-GB" dirty="0" err="1"/>
              <a:t>risultato</a:t>
            </a:r>
            <a:r>
              <a:rPr lang="en-GB" dirty="0"/>
              <a:t> (</a:t>
            </a:r>
            <a:r>
              <a:rPr lang="en-GB" dirty="0" err="1"/>
              <a:t>cioè</a:t>
            </a:r>
            <a:r>
              <a:rPr lang="en-GB" dirty="0"/>
              <a:t>, la </a:t>
            </a:r>
            <a:r>
              <a:rPr lang="en-GB" dirty="0" err="1"/>
              <a:t>funzione</a:t>
            </a:r>
            <a:r>
              <a:rPr lang="en-GB" dirty="0"/>
              <a:t> di </a:t>
            </a:r>
            <a:r>
              <a:rPr lang="en-GB" dirty="0" err="1"/>
              <a:t>predizione</a:t>
            </a:r>
            <a:r>
              <a:rPr lang="en-GB" dirty="0"/>
              <a:t> </a:t>
            </a:r>
            <a:r>
              <a:rPr lang="en-GB" i="1" dirty="0"/>
              <a:t>h(x)</a:t>
            </a:r>
            <a:r>
              <a:rPr lang="en-GB" dirty="0"/>
              <a:t>) </a:t>
            </a:r>
            <a:r>
              <a:rPr lang="en-GB" dirty="0" err="1"/>
              <a:t>sarebbe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di simile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</a:t>
            </a:r>
            <a:r>
              <a:rPr lang="en-GB" dirty="0" err="1"/>
              <a:t>accanto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r>
              <a:rPr lang="en-GB" i="1" dirty="0"/>
              <a:t>h(x)</a:t>
            </a:r>
            <a:r>
              <a:rPr lang="en-GB" dirty="0"/>
              <a:t> assume </a:t>
            </a:r>
            <a:r>
              <a:rPr lang="en-GB" dirty="0" err="1"/>
              <a:t>valori</a:t>
            </a:r>
            <a:r>
              <a:rPr lang="en-GB" dirty="0"/>
              <a:t> in </a:t>
            </a:r>
            <a:r>
              <a:rPr lang="en-GB" i="1" dirty="0"/>
              <a:t>R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la ground truth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assumere</a:t>
            </a:r>
            <a:r>
              <a:rPr lang="en-GB" dirty="0"/>
              <a:t> solo due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binari</a:t>
            </a:r>
            <a:r>
              <a:rPr lang="en-GB" dirty="0"/>
              <a:t> (</a:t>
            </a:r>
            <a:r>
              <a:rPr lang="it" i="1" dirty="0"/>
              <a:t>y</a:t>
            </a:r>
            <a:r>
              <a:rPr lang="it" dirty="0"/>
              <a:t> ∈ {0,1}</a:t>
            </a:r>
            <a:r>
              <a:rPr lang="en-GB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</a:t>
            </a:r>
            <a:r>
              <a:rPr lang="en-GB" dirty="0" err="1"/>
              <a:t>particolare</a:t>
            </a:r>
            <a:r>
              <a:rPr lang="en-GB" dirty="0"/>
              <a:t>, per un </a:t>
            </a:r>
            <a:r>
              <a:rPr lang="en-GB" dirty="0" err="1"/>
              <a:t>dato</a:t>
            </a:r>
            <a:r>
              <a:rPr lang="en-GB" dirty="0"/>
              <a:t> </a:t>
            </a:r>
            <a:r>
              <a:rPr lang="en-GB" i="1" dirty="0"/>
              <a:t>x</a:t>
            </a:r>
            <a:r>
              <a:rPr lang="en-GB" dirty="0"/>
              <a:t> </a:t>
            </a: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avere</a:t>
            </a:r>
            <a:r>
              <a:rPr lang="en-GB" dirty="0"/>
              <a:t> </a:t>
            </a:r>
            <a:r>
              <a:rPr lang="en-GB" i="1" dirty="0"/>
              <a:t>h(x) &gt; 1 </a:t>
            </a:r>
            <a:r>
              <a:rPr lang="en-GB" dirty="0" err="1"/>
              <a:t>oppure</a:t>
            </a:r>
            <a:r>
              <a:rPr lang="en-GB" dirty="0"/>
              <a:t> </a:t>
            </a:r>
            <a:r>
              <a:rPr lang="en-GB" i="1" dirty="0"/>
              <a:t>h(x) &lt;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vogliamo</a:t>
            </a:r>
            <a:r>
              <a:rPr lang="en-GB" dirty="0"/>
              <a:t> </a:t>
            </a:r>
            <a:r>
              <a:rPr lang="en-GB" dirty="0" err="1"/>
              <a:t>invece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i="1" dirty="0"/>
              <a:t>h(x)</a:t>
            </a:r>
            <a:r>
              <a:rPr lang="en-GB" dirty="0"/>
              <a:t> </a:t>
            </a:r>
            <a:r>
              <a:rPr lang="en-GB" dirty="0" err="1"/>
              <a:t>rappresenti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i="1" dirty="0" err="1"/>
              <a:t>probabilità</a:t>
            </a:r>
            <a:r>
              <a:rPr lang="en-GB" dirty="0"/>
              <a:t> </a:t>
            </a:r>
            <a:r>
              <a:rPr lang="en-GB" dirty="0" err="1"/>
              <a:t>dobbiamo</a:t>
            </a:r>
            <a:r>
              <a:rPr lang="en-GB" dirty="0"/>
              <a:t> </a:t>
            </a:r>
            <a:r>
              <a:rPr lang="en-GB" dirty="0" err="1"/>
              <a:t>limitarla</a:t>
            </a:r>
            <a:r>
              <a:rPr lang="en-GB" dirty="0"/>
              <a:t> </a:t>
            </a:r>
            <a:r>
              <a:rPr lang="en-GB" dirty="0" err="1"/>
              <a:t>superiormente</a:t>
            </a:r>
            <a:r>
              <a:rPr lang="en-GB" dirty="0"/>
              <a:t> e </a:t>
            </a:r>
            <a:r>
              <a:rPr lang="en-GB" dirty="0" err="1"/>
              <a:t>inferiormente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precisamente</a:t>
            </a:r>
            <a:r>
              <a:rPr lang="en-GB" dirty="0"/>
              <a:t>, </a:t>
            </a:r>
            <a:r>
              <a:rPr lang="en-GB" dirty="0" err="1"/>
              <a:t>vorremmo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funzione</a:t>
            </a:r>
            <a:r>
              <a:rPr lang="en-GB" dirty="0"/>
              <a:t> di </a:t>
            </a:r>
            <a:r>
              <a:rPr lang="en-GB" dirty="0" err="1"/>
              <a:t>predizione</a:t>
            </a:r>
            <a:r>
              <a:rPr lang="en-GB" dirty="0"/>
              <a:t> </a:t>
            </a:r>
            <a:r>
              <a:rPr lang="en-GB" dirty="0" err="1"/>
              <a:t>rappresenti</a:t>
            </a:r>
            <a:r>
              <a:rPr lang="en-GB" dirty="0"/>
              <a:t> la </a:t>
            </a:r>
            <a:r>
              <a:rPr lang="en-GB" dirty="0" err="1"/>
              <a:t>probabilità</a:t>
            </a:r>
            <a:r>
              <a:rPr lang="en-GB" dirty="0"/>
              <a:t> </a:t>
            </a:r>
            <a:r>
              <a:rPr lang="en-GB" dirty="0" err="1"/>
              <a:t>condizionale</a:t>
            </a:r>
            <a:r>
              <a:rPr lang="en-GB" dirty="0"/>
              <a:t>:</a:t>
            </a:r>
            <a:r>
              <a:rPr lang="en-GB" i="1" dirty="0"/>
              <a:t> 0 &lt;= P(Y = 1| X = x) &lt;=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/>
          </a:p>
          <a:p>
            <a:pPr lvl="1"/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1D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66751D-7BBF-72BA-135D-73234BE7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85" y="1248536"/>
            <a:ext cx="2791427" cy="3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4" y="881650"/>
            <a:ext cx="4195770" cy="341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Il nostro </a:t>
            </a:r>
            <a:r>
              <a:rPr lang="en-GB" dirty="0" err="1"/>
              <a:t>obiettivo</a:t>
            </a:r>
            <a:r>
              <a:rPr lang="en-GB" dirty="0"/>
              <a:t> è, </a:t>
            </a:r>
            <a:r>
              <a:rPr lang="en-GB" dirty="0" err="1"/>
              <a:t>quindi</a:t>
            </a:r>
            <a:r>
              <a:rPr lang="en-GB" dirty="0"/>
              <a:t>, </a:t>
            </a:r>
            <a:r>
              <a:rPr lang="en-GB" dirty="0" err="1"/>
              <a:t>costruire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i="1" dirty="0"/>
              <a:t>h() </a:t>
            </a:r>
            <a:r>
              <a:rPr lang="en-GB" dirty="0"/>
              <a:t>tale </a:t>
            </a:r>
            <a:r>
              <a:rPr lang="en-GB" dirty="0" err="1"/>
              <a:t>che</a:t>
            </a:r>
            <a:r>
              <a:rPr lang="en-GB" dirty="0"/>
              <a:t>: </a:t>
            </a:r>
            <a:r>
              <a:rPr lang="en-GB" i="1" dirty="0"/>
              <a:t>h(x) </a:t>
            </a:r>
            <a:r>
              <a:rPr lang="en-GB" dirty="0"/>
              <a:t>= </a:t>
            </a:r>
            <a:r>
              <a:rPr lang="en-GB" i="1" dirty="0"/>
              <a:t>P(Y = 1| X = x)</a:t>
            </a:r>
            <a:r>
              <a:rPr lang="en-GB" dirty="0"/>
              <a:t> e </a:t>
            </a:r>
            <a:r>
              <a:rPr lang="en-GB" dirty="0" err="1"/>
              <a:t>perciò</a:t>
            </a:r>
            <a:r>
              <a:rPr lang="en-GB" dirty="0"/>
              <a:t> il </a:t>
            </a:r>
            <a:r>
              <a:rPr lang="en-GB" dirty="0" err="1"/>
              <a:t>codominio</a:t>
            </a:r>
            <a:r>
              <a:rPr lang="en-GB" dirty="0"/>
              <a:t> di </a:t>
            </a:r>
            <a:r>
              <a:rPr lang="en-GB" i="1" dirty="0"/>
              <a:t>h()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[0, 1]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0"/>
            <a:r>
              <a:rPr lang="en-GB" dirty="0"/>
              <a:t>Per </a:t>
            </a:r>
            <a:r>
              <a:rPr lang="en-GB" dirty="0" err="1"/>
              <a:t>stimare</a:t>
            </a:r>
            <a:r>
              <a:rPr lang="en-GB" dirty="0"/>
              <a:t> la </a:t>
            </a:r>
            <a:r>
              <a:rPr lang="en-GB" dirty="0" err="1"/>
              <a:t>probabilità</a:t>
            </a:r>
            <a:r>
              <a:rPr lang="en-GB" dirty="0"/>
              <a:t> </a:t>
            </a:r>
            <a:r>
              <a:rPr lang="en-GB" dirty="0" err="1"/>
              <a:t>dell’altra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, 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i="1" dirty="0"/>
              <a:t>P(Y = 0| X = x)</a:t>
            </a:r>
            <a:r>
              <a:rPr lang="en-GB" dirty="0"/>
              <a:t>, </a:t>
            </a:r>
            <a:r>
              <a:rPr lang="en-GB" dirty="0" err="1"/>
              <a:t>posso</a:t>
            </a:r>
            <a:r>
              <a:rPr lang="en-GB" dirty="0"/>
              <a:t> </a:t>
            </a:r>
            <a:r>
              <a:rPr lang="en-GB" dirty="0" err="1"/>
              <a:t>semplicemente</a:t>
            </a:r>
            <a:r>
              <a:rPr lang="en-GB" dirty="0"/>
              <a:t> </a:t>
            </a:r>
            <a:r>
              <a:rPr lang="en-GB" dirty="0" err="1"/>
              <a:t>prendere</a:t>
            </a:r>
            <a:r>
              <a:rPr lang="en-GB" dirty="0"/>
              <a:t> il </a:t>
            </a:r>
            <a:r>
              <a:rPr lang="en-GB" dirty="0" err="1"/>
              <a:t>complementare</a:t>
            </a:r>
            <a:r>
              <a:rPr lang="en-GB" dirty="0"/>
              <a:t> di </a:t>
            </a:r>
            <a:r>
              <a:rPr lang="en-GB" i="1" dirty="0"/>
              <a:t>h(x)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r>
              <a:rPr lang="en-GB" i="1" dirty="0"/>
              <a:t>P(Y = 0| X = x) = 1 - h(x)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0"/>
            <a:r>
              <a:rPr lang="en-GB" dirty="0" err="1"/>
              <a:t>Perchè</a:t>
            </a:r>
            <a:r>
              <a:rPr lang="en-GB" dirty="0"/>
              <a:t> far </a:t>
            </a:r>
            <a:r>
              <a:rPr lang="en-GB" dirty="0" err="1"/>
              <a:t>sì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il </a:t>
            </a:r>
            <a:r>
              <a:rPr lang="en-GB" dirty="0" err="1"/>
              <a:t>codominio</a:t>
            </a:r>
            <a:r>
              <a:rPr lang="en-GB" dirty="0"/>
              <a:t> di </a:t>
            </a:r>
            <a:r>
              <a:rPr lang="en-GB" i="1" dirty="0"/>
              <a:t>h() </a:t>
            </a:r>
            <a:r>
              <a:rPr lang="en-GB" dirty="0" err="1"/>
              <a:t>sia</a:t>
            </a:r>
            <a:r>
              <a:rPr lang="en-GB" dirty="0"/>
              <a:t>  [0, 1], devo “</a:t>
            </a:r>
            <a:r>
              <a:rPr lang="en-GB" dirty="0" err="1"/>
              <a:t>piegare</a:t>
            </a:r>
            <a:r>
              <a:rPr lang="en-GB" dirty="0"/>
              <a:t>” la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ipotesi</a:t>
            </a:r>
            <a:r>
              <a:rPr lang="en-GB" dirty="0"/>
              <a:t> per </a:t>
            </a:r>
            <a:r>
              <a:rPr lang="en-GB" dirty="0" err="1"/>
              <a:t>ottenere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di simile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</a:t>
            </a:r>
            <a:r>
              <a:rPr lang="en-GB" dirty="0" err="1"/>
              <a:t>accanto</a:t>
            </a:r>
            <a:r>
              <a:rPr lang="en-GB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600" dirty="0"/>
          </a:p>
          <a:p>
            <a:pPr lvl="1"/>
            <a:endParaRPr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Esempio 1D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46F6B7-2231-9107-C0CA-EDC69F42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08" y="1471961"/>
            <a:ext cx="3040186" cy="26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4641818" cy="399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Una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ha </a:t>
            </a:r>
            <a:r>
              <a:rPr lang="it" dirty="0"/>
              <a:t>«forma ad S» come quella in figura </a:t>
            </a:r>
            <a:r>
              <a:rPr lang="en-GB" dirty="0"/>
              <a:t>è la </a:t>
            </a:r>
            <a:r>
              <a:rPr lang="en-GB" dirty="0" err="1"/>
              <a:t>cosiddetta</a:t>
            </a:r>
            <a:r>
              <a:rPr lang="en-GB" dirty="0"/>
              <a:t> </a:t>
            </a:r>
            <a:r>
              <a:rPr lang="it" dirty="0"/>
              <a:t>«funzione </a:t>
            </a:r>
            <a:r>
              <a:rPr lang="it" b="1" dirty="0"/>
              <a:t>logistica»</a:t>
            </a:r>
            <a:r>
              <a:rPr lang="it" dirty="0"/>
              <a:t> (caso speciale di </a:t>
            </a:r>
            <a:r>
              <a:rPr lang="it" b="1" dirty="0"/>
              <a:t>sigmoide</a:t>
            </a:r>
            <a:r>
              <a:rPr lang="it" dirty="0"/>
              <a:t>), definita come segue: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N.B. Spesso «sigmoide» e «funzione logistica» vengono usati come sinonimi, anche se, in realtà, anche altre funzioni, come, e.g., </a:t>
            </a:r>
            <a:r>
              <a:rPr lang="it" i="1" dirty="0"/>
              <a:t>tanh(z)</a:t>
            </a:r>
            <a:r>
              <a:rPr lang="it" dirty="0"/>
              <a:t> appartengono alla famiglia delle sigmoidi (i.e., «forma ad S»)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8" y="1688987"/>
            <a:ext cx="2997342" cy="23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lang="it-IT"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D137D8-E874-9276-232E-A5146FB2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09" y="2075519"/>
            <a:ext cx="2638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472875" y="881650"/>
            <a:ext cx="7392290" cy="305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Mettiamo</a:t>
            </a:r>
            <a:r>
              <a:rPr lang="en-GB" dirty="0"/>
              <a:t> </a:t>
            </a:r>
            <a:r>
              <a:rPr lang="en-GB" dirty="0" err="1"/>
              <a:t>ora</a:t>
            </a:r>
            <a:r>
              <a:rPr lang="en-GB" dirty="0"/>
              <a:t> </a:t>
            </a:r>
            <a:r>
              <a:rPr lang="en-GB" dirty="0" err="1"/>
              <a:t>insieme</a:t>
            </a:r>
            <a:r>
              <a:rPr lang="en-GB" dirty="0"/>
              <a:t> le due </a:t>
            </a:r>
            <a:r>
              <a:rPr lang="en-GB" dirty="0" err="1"/>
              <a:t>cose</a:t>
            </a:r>
            <a:r>
              <a:rPr lang="en-GB" dirty="0"/>
              <a:t> (Linear Regression e Logistic Function) e </a:t>
            </a:r>
            <a:r>
              <a:rPr lang="en-GB" dirty="0" err="1"/>
              <a:t>definiamo</a:t>
            </a:r>
            <a:r>
              <a:rPr lang="en-GB" dirty="0"/>
              <a:t> il nostro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predittivo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Anzitutto</a:t>
            </a:r>
            <a:r>
              <a:rPr lang="en-GB" dirty="0"/>
              <a:t>, la </a:t>
            </a:r>
            <a:r>
              <a:rPr lang="en-GB" i="1" dirty="0" err="1"/>
              <a:t>parte</a:t>
            </a:r>
            <a:r>
              <a:rPr lang="en-GB" i="1" dirty="0"/>
              <a:t> </a:t>
            </a:r>
            <a:r>
              <a:rPr lang="en-GB" i="1" dirty="0" err="1"/>
              <a:t>parametrica</a:t>
            </a:r>
            <a:r>
              <a:rPr lang="en-GB" i="1" dirty="0"/>
              <a:t> </a:t>
            </a:r>
            <a:r>
              <a:rPr lang="en-GB" dirty="0"/>
              <a:t>è </a:t>
            </a:r>
            <a:r>
              <a:rPr lang="en-GB" dirty="0" err="1"/>
              <a:t>identica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Linear Regression, </a:t>
            </a:r>
            <a:r>
              <a:rPr lang="en-GB" dirty="0" err="1"/>
              <a:t>ovvero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basa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combinazione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feature: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Ora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variabile</a:t>
            </a:r>
            <a:r>
              <a:rPr lang="en-GB" dirty="0"/>
              <a:t> intermedia (</a:t>
            </a:r>
            <a:r>
              <a:rPr lang="en-GB" i="1" dirty="0"/>
              <a:t>z</a:t>
            </a:r>
            <a:r>
              <a:rPr lang="en-GB" dirty="0"/>
              <a:t>) e </a:t>
            </a:r>
            <a:r>
              <a:rPr lang="en-GB" dirty="0" err="1"/>
              <a:t>ho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i="1" dirty="0"/>
              <a:t>z = f(</a:t>
            </a:r>
            <a:r>
              <a:rPr lang="en-GB" b="1" i="1" dirty="0"/>
              <a:t>x</a:t>
            </a:r>
            <a:r>
              <a:rPr lang="en-GB" i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0"/>
            <a:r>
              <a:rPr lang="en-GB" dirty="0" err="1"/>
              <a:t>Infine</a:t>
            </a:r>
            <a:r>
              <a:rPr lang="en-GB" dirty="0"/>
              <a:t>, </a:t>
            </a:r>
            <a:r>
              <a:rPr lang="en-GB" dirty="0" err="1"/>
              <a:t>uso</a:t>
            </a:r>
            <a:r>
              <a:rPr lang="en-GB" dirty="0"/>
              <a:t> la logistic function per “</a:t>
            </a:r>
            <a:r>
              <a:rPr lang="en-GB" dirty="0" err="1"/>
              <a:t>piegare</a:t>
            </a:r>
            <a:r>
              <a:rPr lang="en-GB" dirty="0"/>
              <a:t>” </a:t>
            </a:r>
            <a:r>
              <a:rPr lang="en-GB" dirty="0" err="1"/>
              <a:t>l’output</a:t>
            </a:r>
            <a:r>
              <a:rPr lang="en-GB" dirty="0"/>
              <a:t> di </a:t>
            </a:r>
            <a:r>
              <a:rPr lang="en-GB" i="1" dirty="0"/>
              <a:t>f()</a:t>
            </a:r>
            <a:r>
              <a:rPr lang="en-GB" dirty="0"/>
              <a:t>, </a:t>
            </a:r>
            <a:r>
              <a:rPr lang="en-GB" dirty="0" err="1"/>
              <a:t>ottenendo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composta</a:t>
            </a:r>
            <a:r>
              <a:rPr lang="en-GB" dirty="0"/>
              <a:t> </a:t>
            </a:r>
            <a:r>
              <a:rPr lang="en-GB" i="1" dirty="0"/>
              <a:t>h(</a:t>
            </a:r>
            <a:r>
              <a:rPr lang="en-GB" b="1" i="1" dirty="0"/>
              <a:t>x</a:t>
            </a:r>
            <a:r>
              <a:rPr lang="en-GB" i="1" dirty="0"/>
              <a:t>) = g(z)</a:t>
            </a:r>
            <a:r>
              <a:rPr lang="en-GB" dirty="0"/>
              <a:t> = </a:t>
            </a:r>
            <a:r>
              <a:rPr lang="en-GB" i="1" dirty="0"/>
              <a:t>g(f(</a:t>
            </a:r>
            <a:r>
              <a:rPr lang="en-GB" b="1" i="1" dirty="0"/>
              <a:t>x</a:t>
            </a:r>
            <a:r>
              <a:rPr lang="en-GB" i="1" dirty="0"/>
              <a:t>))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rappresenta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(</a:t>
            </a:r>
            <a:r>
              <a:rPr lang="en-GB" dirty="0" err="1"/>
              <a:t>stima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) </a:t>
            </a:r>
            <a:r>
              <a:rPr lang="en-GB" dirty="0" err="1"/>
              <a:t>probabilità</a:t>
            </a:r>
            <a:r>
              <a:rPr lang="en-GB" dirty="0"/>
              <a:t>, </a:t>
            </a:r>
            <a:r>
              <a:rPr lang="en-GB" dirty="0" err="1"/>
              <a:t>ovvero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compreso</a:t>
            </a:r>
            <a:r>
              <a:rPr lang="en-GB" dirty="0"/>
              <a:t> in [0, 1]: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800" dirty="0"/>
          </a:p>
        </p:txBody>
      </p:sp>
      <p:sp>
        <p:nvSpPr>
          <p:cNvPr id="144" name="Google Shape;144;p30"/>
          <p:cNvSpPr txBox="1"/>
          <p:nvPr/>
        </p:nvSpPr>
        <p:spPr>
          <a:xfrm>
            <a:off x="251520" y="137161"/>
            <a:ext cx="7290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it" sz="2400" b="1" dirty="0">
                <a:solidFill>
                  <a:srgbClr val="D40000"/>
                </a:solidFill>
                <a:latin typeface="Calibri"/>
                <a:ea typeface="Calibri"/>
                <a:cs typeface="Calibri"/>
                <a:sym typeface="Calibri"/>
              </a:rPr>
              <a:t>efinizione del modello</a:t>
            </a:r>
            <a:endParaRPr sz="2400" b="1" dirty="0">
              <a:solidFill>
                <a:srgbClr val="D4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4C6BD3-D9B7-445D-A5CA-49E5C402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27" y="4009093"/>
            <a:ext cx="2896495" cy="40002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3B55B9D-EA39-F824-88E3-EB63E499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027" y="2213638"/>
            <a:ext cx="138131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senziale">
  <a:themeElements>
    <a:clrScheme name="Personalizzato 2">
      <a:dk1>
        <a:srgbClr val="000000"/>
      </a:dk1>
      <a:lt1>
        <a:srgbClr val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4403</Words>
  <Application>Microsoft Office PowerPoint</Application>
  <PresentationFormat>Presentazione su schermo (16:9)</PresentationFormat>
  <Paragraphs>421</Paragraphs>
  <Slides>57</Slides>
  <Notes>57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2" baseType="lpstr">
      <vt:lpstr>Arial</vt:lpstr>
      <vt:lpstr>Calibri</vt:lpstr>
      <vt:lpstr>Gill Sans MT</vt:lpstr>
      <vt:lpstr>Times New Roman</vt:lpstr>
      <vt:lpstr>Essenziale</vt:lpstr>
      <vt:lpstr>MACHINE LEARNING Classificazione - </vt:lpstr>
      <vt:lpstr>Presentazione standard di PowerPoint</vt:lpstr>
      <vt:lpstr>Classificazione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FONDAMENTI DI MACHINE LEARNING Classificazione - </dc:title>
  <cp:lastModifiedBy>Enver Sangineto</cp:lastModifiedBy>
  <cp:revision>128</cp:revision>
  <dcterms:modified xsi:type="dcterms:W3CDTF">2024-03-26T15:16:49Z</dcterms:modified>
</cp:coreProperties>
</file>