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2"/>
  </p:notesMasterIdLst>
  <p:sldIdLst>
    <p:sldId id="256" r:id="rId2"/>
    <p:sldId id="258" r:id="rId3"/>
    <p:sldId id="259" r:id="rId4"/>
    <p:sldId id="315" r:id="rId5"/>
    <p:sldId id="289" r:id="rId6"/>
    <p:sldId id="263" r:id="rId7"/>
    <p:sldId id="331" r:id="rId8"/>
    <p:sldId id="290" r:id="rId9"/>
    <p:sldId id="291" r:id="rId10"/>
    <p:sldId id="292" r:id="rId11"/>
    <p:sldId id="293" r:id="rId12"/>
    <p:sldId id="264" r:id="rId13"/>
    <p:sldId id="265" r:id="rId14"/>
    <p:sldId id="324" r:id="rId15"/>
    <p:sldId id="266" r:id="rId16"/>
    <p:sldId id="332" r:id="rId17"/>
    <p:sldId id="268" r:id="rId18"/>
    <p:sldId id="325" r:id="rId19"/>
    <p:sldId id="322" r:id="rId20"/>
    <p:sldId id="326" r:id="rId21"/>
    <p:sldId id="269" r:id="rId22"/>
    <p:sldId id="271" r:id="rId23"/>
    <p:sldId id="272" r:id="rId24"/>
    <p:sldId id="316" r:id="rId25"/>
    <p:sldId id="328" r:id="rId26"/>
    <p:sldId id="329" r:id="rId27"/>
    <p:sldId id="327" r:id="rId28"/>
    <p:sldId id="323" r:id="rId29"/>
    <p:sldId id="314" r:id="rId30"/>
    <p:sldId id="317" r:id="rId31"/>
    <p:sldId id="318" r:id="rId32"/>
    <p:sldId id="319" r:id="rId33"/>
    <p:sldId id="320" r:id="rId34"/>
    <p:sldId id="294" r:id="rId35"/>
    <p:sldId id="295" r:id="rId36"/>
    <p:sldId id="273" r:id="rId37"/>
    <p:sldId id="321" r:id="rId38"/>
    <p:sldId id="274" r:id="rId39"/>
    <p:sldId id="330" r:id="rId40"/>
    <p:sldId id="288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22" d="100"/>
          <a:sy n="122" d="100"/>
        </p:scale>
        <p:origin x="2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10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05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d0c25b7d_0_9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d6d0c25b7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18930a2f_0_28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d418930a2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418930a2f_0_28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d418930a2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52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18930a2f_0_29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418930a2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db2f15d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adb2f15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91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db2f15d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adb2f15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db2f15d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adb2f15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482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db2f15d0_0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db2f15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4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14458b4b_0_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cd14458b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db2f15d0_0_2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adb2f15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160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db2f15d0_0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db2f15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db2f15d0_0_2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adb2f15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30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34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156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63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386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24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ccb83a00_0_6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d2ccb83a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238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285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081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883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821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db2f15d0_0_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db2f15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893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db2f15d0_0_3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adb2f15d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db2f15d0_0_3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adb2f15d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829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db2f15d0_0_4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db2f15d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db2f15d0_0_4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adb2f15d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20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ccb83a00_0_6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d2ccb83a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655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ccb83a00_0_6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d2ccb83a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3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19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40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ccb83a00_0_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2ccb83a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2">
  <p:cSld name="OBJECT_1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Metodi non parametrici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544506" y="1298913"/>
            <a:ext cx="729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L’estensione al caso K-NN è semplice: considero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k punti più vicini di </a:t>
            </a:r>
            <a:r>
              <a:rPr lang="it-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con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numero prefissato, dopodiché scelgo la «moda», ovvero la classe «più votata»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-Nearest Neighbors (K-NN)-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45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-Nearest Neighbors (K-NN)- Esempio (</a:t>
            </a:r>
            <a:r>
              <a:rPr lang="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= 7)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78033D3-BF96-887B-8BF9-9F0B3465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85" y="1155311"/>
            <a:ext cx="5264977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70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751185" y="1267598"/>
            <a:ext cx="729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un task di regressione l’output è dato dal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(anzich</a:t>
            </a:r>
            <a:r>
              <a:rPr lang="it-IT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dalla moda) delle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labels associate ai vicini di 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Tale media può anche essere pesata, ad esempio con il valore inverso della distanza tra 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ognuno dei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vicini (1/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K-Nearest Neighbors - Regressione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490654" y="1305557"/>
            <a:ext cx="7686277" cy="253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Nello scegliere l’iperparametro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bisogna considerare che: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AutoNum type="arabicPeriod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Diminuendo il valore di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le previsioni diventano meno stabili e tendenzialmente più soggette ad overfitting 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AutoNum type="arabicPeriod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Nella classificazione, in cui si considera un voto a maggioranza tra le label (moda), di solito si fa sì che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sia un numero dispari per evitare parità nel «voto» (oppure si pesano i vicini usando l’inverso della loro distanza da 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K-Nearest Neighbors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490654" y="1305557"/>
            <a:ext cx="789552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nche nel K-NN è utile scalare le feature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292929"/>
              </a:buClr>
              <a:buSzPts val="1800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nfatti, se </a:t>
            </a:r>
            <a:r>
              <a:rPr lang="it-IT" sz="1800" i="1" dirty="0" err="1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it-IT" sz="1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è la distanza Euclidea, feature con intervalli di valori possibili diversi (e.g., perch</a:t>
            </a:r>
            <a:r>
              <a:rPr lang="it-IT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espresse in unità di misura diverse, come grammi e metri…) hanno un’influenza diversa nel determinare la distanza rispetto ad 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Scalamento dei Dati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564B70-1CD6-561B-75B9-869F0DCA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34" y="2846973"/>
            <a:ext cx="2864743" cy="9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596811" y="771012"/>
            <a:ext cx="7526317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Vantaggi</a:t>
            </a:r>
            <a:endParaRPr sz="1800" b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L'algoritmo è semplice e facile da implementare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 c'è bisogno di ottimizzare parametri (e.g., usando il gradient descent o altro…)</a:t>
            </a:r>
          </a:p>
          <a:p>
            <a:pPr marL="749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’ un modello non lineare, quindi con una grossa capacità espressiva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Svantaggi</a:t>
            </a:r>
            <a:endParaRPr sz="1800" b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L'algoritmo diventa significativamente più lento con l'aumentare del numero di sample e/o di feature</a:t>
            </a:r>
          </a:p>
          <a:p>
            <a:pPr marL="7493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isogna memorizzare tutto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 </a:t>
            </a:r>
          </a:p>
          <a:p>
            <a:pPr marL="7493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non è scelto bene può portare ad overfitting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K-Nearest Neighbors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02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251520" y="949816"/>
            <a:ext cx="4042229" cy="262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 albero di decisione è una struttura ad albero (tipicamente binario) che può essere usata per task di classificazione o di regressione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 ogni nodo interno è associato un test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inference time la decisione viene presa seguendo il risultato dei test dalla radice ad una foglia</a:t>
            </a:r>
          </a:p>
          <a:p>
            <a:pPr>
              <a:spcBef>
                <a:spcPts val="1400"/>
              </a:spcBef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’algoritmo di training consiste nel costruire (automaticamente) l’albero e lo vedremo tra poco</a:t>
            </a:r>
          </a:p>
        </p:txBody>
      </p:sp>
      <p:sp>
        <p:nvSpPr>
          <p:cNvPr id="179" name="Google Shape;17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5CA91A-7AA2-7C6F-4767-C7E3A0B5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06" y="1146130"/>
            <a:ext cx="4488184" cy="22337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529771" y="725714"/>
            <a:ext cx="7520779" cy="64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 manira più precisa, un albero di decisione può essere definito come segue: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304800" y="1366885"/>
            <a:ext cx="4833257" cy="331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93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interno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→ E’ associato ad un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tipicamente semplice e basato su una sola feature (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e un valore di soglia (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). Ese.: «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&lt;= t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?» </a:t>
            </a:r>
          </a:p>
          <a:p>
            <a:pPr marL="7493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Rami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→ Corrispondono al risultato del test. Ese.: seguo il ramo sinistro se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&lt;= t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il ramo destro se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&gt; t </a:t>
            </a:r>
            <a:endParaRPr sz="1800"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7493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b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Foglia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→ E’ un nodo terminale al quale è associato un valore di output per la variabile target</a:t>
            </a:r>
            <a:endParaRPr dirty="0"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650" y="1896676"/>
            <a:ext cx="3331550" cy="22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1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506889" y="585985"/>
            <a:ext cx="7990340" cy="18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L'algoritmo di apprendimento,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ovvero di costruzione (automatica) dell'albero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deve scegliere, per ogni nodo, il test da associargli, ovvero:</a:t>
            </a:r>
          </a:p>
          <a:p>
            <a:pPr marL="342900" lvl="0" indent="-342900">
              <a:spcBef>
                <a:spcPts val="14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feature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su cui si basa il test, scelta tra le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possibili feature 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… x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lang="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14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 valore di soglia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scelto nell’intervallo dei valori possibili per quella feature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4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/>
        </p:nvSpPr>
        <p:spPr>
          <a:xfrm>
            <a:off x="545000" y="1485900"/>
            <a:ext cx="8470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j = 1, …, d 		→ 	feature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vector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			→ 	variabile target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{(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→   	dataset di training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173375" y="613306"/>
            <a:ext cx="8406954" cy="399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ella costruzione di un albero di decisione si segue un procedimento di tipo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Divide et Impera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1400"/>
              </a:spcBef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Selezionare un test per il nodo radice e creare un ramo per ogni possibile risultato del test. Ese.: «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&lt;= t 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?» </a:t>
            </a:r>
            <a:endParaRPr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Dividere le istanze di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in due sottoinsiemi, uno per ramo (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), a seconda del risultato del test scelto per quel nodo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Ese.: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conterrà gli elementi di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per cui «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&lt;= t 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?» è vero, 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conterrà gli elementi di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per cui «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&lt;= t 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?» è falso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sarà quindi «ereditato» dal nodo corrispondente al ramo sinistro, mentre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verrà associato al nodo destro (splitting)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 test deve essere scelto in modo da massimizzare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l’omogeneità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interna a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. Ad ese., se il task è una classificazione binaria, vorrei che in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ci fossero prevalentemente samples di una classe e in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samples dell’altra </a:t>
            </a:r>
            <a:endParaRPr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Ripetere ricorsivamente i passi di sopra per ogni sottoinsieme creato</a:t>
            </a:r>
            <a:endParaRPr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Fermare la ricorsione per un nodo (e creare una foglia) quando: (a) le istanze del suo sottoinsieme sono poche oppure (b) le istanze del suo sottoinsieme sono sufficientemente </a:t>
            </a:r>
            <a:r>
              <a:rPr lang="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omogenee</a:t>
            </a:r>
            <a:r>
              <a:rPr lang="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tra loro </a:t>
            </a:r>
          </a:p>
          <a:p>
            <a:pPr marL="45720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 nodo è omogeneo quando tutti i sample del sottoinsieme ereditato hanno lo stesso valore di </a:t>
            </a:r>
            <a:r>
              <a:rPr lang="it-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-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(classificazione) o un valore di </a:t>
            </a:r>
            <a:r>
              <a:rPr lang="it-IT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-IT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simile (regressione) </a:t>
            </a:r>
            <a:endParaRPr lang="it" dirty="0">
              <a:solidFill>
                <a:srgbClr val="29292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9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306473" y="698719"/>
            <a:ext cx="7990340" cy="386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1400"/>
              </a:spcBef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valore di output per la variabile target 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da associare ad ogni foglia è scelto:</a:t>
            </a:r>
          </a:p>
          <a:p>
            <a:pPr marL="457200" lvl="0" indent="-342900">
              <a:spcBef>
                <a:spcPts val="1400"/>
              </a:spcBef>
              <a:buClr>
                <a:srgbClr val="292929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un task di c</a:t>
            </a:r>
            <a:r>
              <a:rPr lang="it-IT" sz="1800" b="1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lassificazione</a:t>
            </a:r>
            <a:r>
              <a:rPr lang="it-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selezionando la label presente a maggioranza (relativa) tra i samples di quel nodo foglia (moda)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un task di </a:t>
            </a:r>
            <a:r>
              <a:rPr lang="it-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regressione: 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calcolando la media delle label presenti in quel nodo foglia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rgbClr val="292929"/>
              </a:buClr>
              <a:buSzPts val="1800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Decision rule: a inference time la variabile target di un nuovo sample (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è ottenuta sottoponendo </a:t>
            </a:r>
            <a:r>
              <a:rPr lang="it" sz="1800" b="1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ad una serie di test, partendo dalla radice e scegliendo i rami in base all’esito di ogni test, e infine scegliendo il valore di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associato alla foglia risultante</a:t>
            </a:r>
          </a:p>
          <a:p>
            <a:pPr marL="457200" lvl="0" indent="-342900">
              <a:buClr>
                <a:srgbClr val="292929"/>
              </a:buClr>
              <a:buSzPts val="1800"/>
              <a:buFont typeface="Calibri"/>
              <a:buChar char="●"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346850" y="781450"/>
            <a:ext cx="8297100" cy="248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Come già accennato in precedenza, s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iccome la decisione finale viene presa nelle foglie, che devono essere il più omogenee possibile rispetto alla variabile target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ad ogni passo di splitting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selezioniamo la feature e il valore di soglia che porta alla maggiore «omogeneità» nei due sottoinsiemi di dati da associare ai nodi riusultanti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Quindi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se il nodo attuale è associato all’insieme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devo trovare un test (i.e., una coppia (feature, soglia)) che mi permetta di aumentare l’omogeneità nei sottoinsiemi risultanti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99" name="Google Shape;199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Decisione: algoritmo di costruzione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77255" y="755577"/>
            <a:ext cx="7166100" cy="385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un task di classificazione (</a:t>
            </a:r>
            <a:r>
              <a:rPr lang="it" sz="1800" i="1" dirty="0"/>
              <a:t>y ∈ {1, …, k}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), l’omogeneità è misurata attraverso misure di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diseguaglianza della distribuzione di probabilità 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delle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classi nei sottoinsiemi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endParaRPr lang="it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400"/>
              </a:spcBef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ipicamente, per misurare il livello di 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diseguaglianza di una distribuzione di probabilità si può usare:</a:t>
            </a:r>
            <a:endParaRPr lang="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L'indice di Gini</a:t>
            </a:r>
            <a:r>
              <a:rPr lang="it-IT" sz="1800" dirty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(non approfondiremo quest’argomento)</a:t>
            </a:r>
            <a:endParaRPr lang="it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Oppure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Il disordine statistico 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Entropia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). L’Entropia dell’informazione è, tra l’altro, un concetto molto più generale, usato in vari ambiti del ML (e non solo…), per cui vediamolo più in dettaglio</a:t>
            </a:r>
            <a:endParaRPr lang="it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 -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457200" y="1312985"/>
            <a:ext cx="7985341" cy="220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L’entropia dell’informazione misura il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disordine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(disomogeneità) di una distribuzione di probabilità, inteso come il livello di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incertezza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contenuto in quella distribuzione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L’idea intuitiva è che una distribuzione è tanto più «ordinata» quanto maggiore è la sicurezza che ho nello «scommettere» sul valore della variabile aleatoria associata a quella distribuzione 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Shannon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020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08362" y="1114604"/>
            <a:ext cx="3763014" cy="27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 ese., se in un’urna c’è un 50% di palline bianche e un 50% di palline nere ho il massimo disordine perché non ho nessuna informazione che mi permetta di preferire una classe di palline rispetto ad un’altra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Viceversa, se so che nell’urna ci sono solo palline bianche, allora ho la sicurezza totale che posso scommettere sull’estrazione di una pallina bianca…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Shannon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Esempio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A6BE6E-AFC9-E861-7BF8-F8DE8CB3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68" y="1302910"/>
            <a:ext cx="326164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08362" y="1089552"/>
            <a:ext cx="3099134" cy="305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maniera analoga, le tre distribuzioni di probabilità nella figura a fianco si riferiscono a 3 dadi diversi: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Dado standard. Distribuzione uniforme: massimo disordine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Dado truccato in cui il numero 5 ha una probabilità maggiore rispetto agli altri: l’ordine è aumentato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Dado truccato in cui esce sempre e solo il numero 4: ordine massimo</a:t>
            </a:r>
            <a:endParaRPr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Shannon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Esempio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C3A64F5-C0A2-AF6A-AC6B-A8BE4143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49" y="1553227"/>
            <a:ext cx="4690591" cy="2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614833" y="1168817"/>
            <a:ext cx="4758833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Formalmente, d</a:t>
            </a:r>
            <a:r>
              <a:rPr lang="it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ato un insieme </a:t>
            </a:r>
            <a:r>
              <a:rPr lang="fr-FR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{(x</a:t>
            </a:r>
            <a:r>
              <a:rPr lang="fr-FR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lang="fr-FR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lang="fr-FR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fr-FR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fr-FR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Shannon Entropy (</a:t>
            </a:r>
            <a:r>
              <a:rPr lang="it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è definita come segue:</a:t>
            </a:r>
          </a:p>
          <a:p>
            <a:pPr marL="0" lvl="0" indent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dove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P(Y = </a:t>
            </a:r>
            <a:r>
              <a:rPr lang="en-GB" i="1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è la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classe</a:t>
            </a:r>
            <a:endParaRPr lang="en-GB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calcolato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percentuale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esempi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lang="en-GB" i="1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endParaRPr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Shannon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2504F9-0783-3DF2-B768-B42BF02F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2" y="2128077"/>
            <a:ext cx="2092357" cy="90322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08E04FA-9DC0-FEA6-B7E3-AD6F8ADC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52" y="1308970"/>
            <a:ext cx="2037943" cy="27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841829" y="3360959"/>
            <a:ext cx="2779486" cy="17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/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Nell’esempio sopra ho che: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4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it-IT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i="1" dirty="0">
                <a:ea typeface="Calibri"/>
                <a:cs typeface="Calibri"/>
                <a:sym typeface="Calibri"/>
              </a:rPr>
              <a:t>(Y =1)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it-IT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i="1" dirty="0">
                <a:ea typeface="Calibri"/>
                <a:cs typeface="Calibri"/>
                <a:sym typeface="Calibri"/>
              </a:rPr>
              <a:t>(Y =2)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4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it-IT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i="1" dirty="0">
                <a:ea typeface="Calibri"/>
                <a:cs typeface="Calibri"/>
                <a:sym typeface="Calibri"/>
              </a:rPr>
              <a:t>(Y =3) = 1/5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14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it-IT" sz="14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i="1" dirty="0">
                <a:ea typeface="Calibri"/>
                <a:cs typeface="Calibri"/>
                <a:sym typeface="Calibri"/>
              </a:rPr>
              <a:t>(Y =4) = 2/5</a:t>
            </a:r>
            <a:endParaRPr lang="it-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</a:t>
            </a:r>
          </a:p>
        </p:txBody>
      </p:sp>
      <p:sp>
        <p:nvSpPr>
          <p:cNvPr id="4" name="Google Shape;175;p34">
            <a:extLst>
              <a:ext uri="{FF2B5EF4-FFF2-40B4-BE49-F238E27FC236}">
                <a16:creationId xmlns:a16="http://schemas.microsoft.com/office/drawing/2014/main" id="{DC355910-421E-1E28-0E8A-65EC8288948A}"/>
              </a:ext>
            </a:extLst>
          </p:cNvPr>
          <p:cNvSpPr txBox="1"/>
          <p:nvPr/>
        </p:nvSpPr>
        <p:spPr>
          <a:xfrm>
            <a:off x="6348876" y="923347"/>
            <a:ext cx="2584667" cy="285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VERY LOW -&gt; 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LOW -&gt;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MODERATE -&gt; 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200" dirty="0">
                <a:latin typeface="Calibri"/>
                <a:ea typeface="Calibri"/>
                <a:cs typeface="Calibri"/>
                <a:sym typeface="Calibri"/>
              </a:rPr>
              <a:t>HIGH -&gt; 4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D6BEE0-DEEA-85DF-67D3-549BA649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5" y="652707"/>
            <a:ext cx="5210273" cy="22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7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96043" y="887100"/>
            <a:ext cx="8190769" cy="24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Tipicamente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logaritmo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è in base 2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convenzione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assume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 log(0) = 0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sfruttando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fatto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lim</a:t>
            </a:r>
            <a:r>
              <a:rPr lang="en-GB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p-&gt;0+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 log(p) = 0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Proprietà dell’Entropia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2504F9-0783-3DF2-B768-B42BF02F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9" y="1050131"/>
            <a:ext cx="2790825" cy="12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etodi non parametrici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461724" y="1000125"/>
            <a:ext cx="7846457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Finora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abbiamo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visto solo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</a:t>
            </a: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introdurremo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“non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task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</a:t>
            </a: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Tipicamente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senso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risultanti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dagli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algoritmi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producono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output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lineare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dell’input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96043" y="887100"/>
            <a:ext cx="8190769" cy="9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un task di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binaria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se le due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0 e Y = 1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perfettamente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bilanciata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allora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p</a:t>
            </a:r>
            <a:r>
              <a:rPr lang="en-GB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½ </a:t>
            </a: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Entropia: esempi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1FB9AD-317B-6E03-2E03-CFBFD743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2" y="2173009"/>
            <a:ext cx="2456056" cy="190825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CC3266-D111-B179-B1D7-CB3C4A51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91" y="2122352"/>
            <a:ext cx="1651894" cy="24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69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358048" y="830733"/>
            <a:ext cx="8190769" cy="64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Nel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cui,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invece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ad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P(Y = 0)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0.7 e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P(Y = 1)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0.3,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allora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avrei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GB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Entropia: esempi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F40488-B518-7D2F-C636-15C66120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5" y="1896011"/>
            <a:ext cx="3605205" cy="8700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E7404CF-855D-E754-251C-D1D350D7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81" y="1896010"/>
            <a:ext cx="162320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4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45938" y="1094290"/>
            <a:ext cx="8190769" cy="64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P(Y = 0)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0 e 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P(Y = 1)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1,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allora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GB" sz="1800" i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Entropia: esempi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AC6907-BB96-5EF7-7A7A-7155ADF6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2" y="1958640"/>
            <a:ext cx="3338164" cy="8922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51DD72-C541-9069-BF6C-DAE7DEB5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35" y="1384636"/>
            <a:ext cx="163082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476615" y="983743"/>
            <a:ext cx="7968575" cy="377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Nel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caso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due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classi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il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grafico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dell’entropia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è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quello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qui sotto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i="1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292929"/>
              </a:solidFill>
              <a:highlight>
                <a:srgbClr val="FFFFFF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Più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generale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con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classi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l’entropia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massima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ha con la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distribuzione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uniforme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P(Y = 1)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…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P(Y = k)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) e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l’entropia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minima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ha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quando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i="1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contiene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solo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una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classe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(è 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totalmente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“</a:t>
            </a:r>
            <a:r>
              <a:rPr lang="en-GB" dirty="0" err="1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omogeneo</a:t>
            </a:r>
            <a:r>
              <a:rPr lang="en-GB" dirty="0">
                <a:solidFill>
                  <a:srgbClr val="292929"/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”)</a:t>
            </a: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Entropia: esempi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5DD6EB-D369-7089-4C1C-A7CA354C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7" y="1592039"/>
            <a:ext cx="2566987" cy="21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596044" y="887100"/>
            <a:ext cx="7166100" cy="192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L’obiettivo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trovare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split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diminuiscano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l’entropia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negli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insiemi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associati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ai due nodi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risultanti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Posso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stimare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diminuzione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entropia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tramite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lang="en-GB" sz="1800" i="1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GB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gain G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calcola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quanto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diminuisce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l’entropia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due nodi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figli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rispetto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all’entropia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genitore</a:t>
            </a:r>
            <a:r>
              <a:rPr lang="en-GB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 -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726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251520" y="656461"/>
            <a:ext cx="8209812" cy="43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costruzione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chiamo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2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Build(T)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00"/>
              </a:spcBef>
            </a:pPr>
            <a:endParaRPr lang="it-IT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00"/>
              </a:spcBef>
            </a:pPr>
            <a:endParaRPr lang="it-IT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00"/>
              </a:spcBef>
            </a:pPr>
            <a:r>
              <a:rPr lang="it-IT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 passo 2,|</a:t>
            </a:r>
            <a:r>
              <a:rPr lang="it-IT" sz="12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| indica la cardinalità dell’insieme </a:t>
            </a:r>
            <a:r>
              <a:rPr lang="it-IT" sz="12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endParaRPr lang="en-GB" sz="12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passo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6, le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soglie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2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scelte</a:t>
            </a:r>
            <a:r>
              <a:rPr lang="en-GB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ad ese., </a:t>
            </a:r>
            <a:r>
              <a:rPr lang="it-IT" sz="12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 maniera uniforme o in maniera random rispetto all'intervallo di valori possibili per </a:t>
            </a:r>
            <a:r>
              <a:rPr lang="it-IT" sz="12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-IT" sz="12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GB" sz="1200" i="1" baseline="-250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 -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74C80F-75E6-854E-C8FE-F950E75F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8" y="2571743"/>
            <a:ext cx="44" cy="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DBAB08-D925-F6DA-2973-70F2BFC7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88455"/>
            <a:ext cx="5931342" cy="26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5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378648" y="778047"/>
            <a:ext cx="8155751" cy="357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un task di regressione l’aumento dell’omogeneità che decide gli split ad ogni nodo può essere misurata, ad esempio, attraverso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Residual Sum of Squares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calcolato tra tutte le coppie di esempi di quel nodo: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it" sz="1800" b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it" sz="1800" b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Usando la formula di sopra, se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sono i dataset associati, rispettivamente, al nodo radice, al nodo di sinistra e a quello di destra, allora lo split migliore è quello che massimizza la differenza (pesata) tra RSS(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e RSS(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+ RSS(</a:t>
            </a:r>
            <a:r>
              <a:rPr lang="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 b="1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 -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A1A23F-94CE-B5D2-63C2-86E62B66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42" y="2129097"/>
            <a:ext cx="3225838" cy="679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 -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352424" y="963632"/>
            <a:ext cx="4602229" cy="321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I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l criterio di fermata si basa sulla varianza del nodo attuale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v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: quando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Var[Y]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in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v 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è minore di una cera soglia, smetto di suddividere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T</a:t>
            </a:r>
            <a:r>
              <a:rPr lang="it" sz="1800" i="1" baseline="-250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v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Ad ogni nodo foglia 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associo il valore corrispondente alla media calcolata sui valori di 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di quel nodo</a:t>
            </a: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N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ella figura a destra, un esempio con 2 feature (cavalli vapore e interasse) usato per predire il prezzo di un’auto (</a:t>
            </a:r>
            <a:r>
              <a:rPr lang="it" sz="1800" i="1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Y</a:t>
            </a:r>
            <a:r>
              <a:rPr lang="it" sz="1800" dirty="0">
                <a:solidFill>
                  <a:srgbClr val="292929"/>
                </a:solidFill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D7DBD5-3CE3-E3B0-0CD0-0D494381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72" y="1294512"/>
            <a:ext cx="2939273" cy="27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320281" y="888649"/>
            <a:ext cx="8200777" cy="137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Nel caso degli alberi di decisione non è necessario scalare il valore delle feature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Questo perché ogni test si basa su una sola feature, quindi le feature sono sempre usate in maniera indipendente l’una dalle altre 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Scalamento dei Dati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407963" y="633046"/>
            <a:ext cx="8200777" cy="37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Vantaggi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Gli alberi di piccole dimensioni possono essere «interpretati», nel senso che, ispezionando i test associati ad ogni nodo, si può cercare di capire in base a cosa vengono prese le decisioni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’ un modello non lineare, quindi con una grossa capacità espressiva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Effettua implicitamente una feature selection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b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Svantaggi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Tende all'overfitting e piccoli cambiamenti nei dati di training possono risultare in grossi cambiamenti nella struttura dell’albero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●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profondità dell’albero e in genere la sua topologia non può essere ottimizzata efficientemente</a:t>
            </a: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Alberi di Decisione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29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etodi parametrici e non parametrici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251520" y="580554"/>
            <a:ext cx="784645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enchè una definizione precisa sia difficile, possiamo distinguerli così:</a:t>
            </a:r>
            <a:endParaRPr lang="it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 basano su una funzione ipotesi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it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θ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la cui forma specifica dipende dai valori dei parametri (</a:t>
            </a: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θ) che sono i coefficienti costanti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it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θ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  <a:endParaRPr lang="it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it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θ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una funzione «analitica», dove, con un leggero abuso terminologico, intendiamo con funzione analitica una funzione composta da funzioni analitiche note (polinomi, logaritmo, esponenziale, ecc.)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Il valore esatto di θ (ottenuto in fase di training) permette di scegliere </a:t>
            </a:r>
            <a:r>
              <a:rPr lang="it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h()</a:t>
            </a: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all’interno di una prefissata classe di funzioni (e. g., le funzioni lineari, o quelle gaussiane, ecc.)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parametrici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basano su algoritmi di ML più generici, in cui la predizione della variabile target in base all’input non dipende da una specifica classe di funzioni analitiche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Spesso (ma non sempre!) i metodi non parametrici memorizzano esplicitamente tutti o alcuni degli esempi del training set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fase di training non usa il gradiente rispetto a </a:t>
            </a:r>
            <a:r>
              <a:rPr lang="el-G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(perché non c’è una funzione analitica dipendente da </a:t>
            </a:r>
            <a:r>
              <a:rPr lang="el-G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 ma si basa su algoritmi specifici</a:t>
            </a: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ttenzione, perch</a:t>
            </a:r>
            <a:r>
              <a:rPr lang="it-IT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«metodi non parametrici» possono avere i loro «parametri»… Sembra una contraddizione, ma il punto è che questi parametri non sono i coefficienti di una funzione analitica </a:t>
            </a:r>
            <a:r>
              <a:rPr lang="it" i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h()</a:t>
            </a:r>
            <a:r>
              <a:rPr lang="it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bensì valori che definiscono le strutture dati dello specifico algoritmo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1"/>
          </p:nvPr>
        </p:nvSpPr>
        <p:spPr>
          <a:xfrm>
            <a:off x="311700" y="1670458"/>
            <a:ext cx="85206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cap. 5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Gareth M. James, Daniela Witten, Trevor Hastie, Robert Tibshirani, New York: Springer, 2013 [cap. 4]</a:t>
            </a:r>
            <a:endParaRPr b="1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etodi non parametrici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461724" y="1000125"/>
            <a:ext cx="813214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Inizieremo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studiando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alcuni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comuni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e li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useremo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task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per task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regressione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K-NN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Alberi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decisione</a:t>
            </a: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Nelle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prossime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lezioni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altri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esempi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parametrici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9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Nearest Neighbor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926550" y="1292650"/>
            <a:ext cx="72909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Memorizzo tutto il dataset di training </a:t>
            </a:r>
            <a:r>
              <a:rPr lang="it-IT" sz="1800" i="1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 esiste training…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it-IT" sz="1800" dirty="0" err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inference</a:t>
            </a:r>
            <a:r>
              <a:rPr lang="it-IT" sz="18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time, adotto la seguente regola di decisione: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84446" indent="-289415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Dato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scelgo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tale che:</a:t>
            </a:r>
          </a:p>
          <a:p>
            <a:pPr marL="776091" lvl="1" indent="-259178" defTabSz="407484">
              <a:defRPr/>
            </a:pP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</a:p>
          <a:p>
            <a:pPr marL="776091" lvl="1" indent="-259178" defTabSz="407484">
              <a:defRPr/>
            </a:pP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 per ogni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776091" lvl="1" indent="-259178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che, se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() è la distanza Euclidea, diventa:</a:t>
            </a:r>
          </a:p>
          <a:p>
            <a:pPr marL="776091" lvl="1" indent="-259178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 per ogni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Nearest Neighbor -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76481" y="3778001"/>
            <a:ext cx="729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4446" indent="-289415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Dato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scelgo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tale che:</a:t>
            </a:r>
          </a:p>
          <a:p>
            <a:pPr marL="776091" lvl="1" indent="-259178" defTabSz="407484">
              <a:defRPr/>
            </a:pP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</a:p>
          <a:p>
            <a:pPr marL="776091" lvl="1" indent="-259178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 per ogni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Nearest Neighbor - Esempio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A3422C-BD5B-CD7F-DB91-951647A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1" y="1053194"/>
            <a:ext cx="5750719" cy="31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76481" y="3778001"/>
            <a:ext cx="729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4446" indent="-289415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Dato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scelgo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tale che:</a:t>
            </a:r>
          </a:p>
          <a:p>
            <a:pPr marL="776091" lvl="1" indent="-259178" defTabSz="407484">
              <a:defRPr/>
            </a:pP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</a:p>
          <a:p>
            <a:pPr marL="776091" lvl="1" indent="-259178" defTabSz="407484"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|| per ogni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’’,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Nearest Neighbor - Esempio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1BA2-2A2C-DB7D-8E0C-5FD655D0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42" y="1087573"/>
            <a:ext cx="5738569" cy="3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01623"/>
      </p:ext>
    </p:extLst>
  </p:cSld>
  <p:clrMapOvr>
    <a:masterClrMapping/>
  </p:clrMapOvr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2792</Words>
  <Application>Microsoft Office PowerPoint</Application>
  <PresentationFormat>Presentazione su schermo (16:9)</PresentationFormat>
  <Paragraphs>210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3" baseType="lpstr">
      <vt:lpstr>Arial</vt:lpstr>
      <vt:lpstr>Calibri</vt:lpstr>
      <vt:lpstr>Essenziale</vt:lpstr>
      <vt:lpstr>MACHINE LEARNING Metodi non parametrici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Classificazione e Regressione - </dc:title>
  <cp:lastModifiedBy>Enver Sangineto</cp:lastModifiedBy>
  <cp:revision>169</cp:revision>
  <dcterms:modified xsi:type="dcterms:W3CDTF">2024-04-22T08:48:26Z</dcterms:modified>
</cp:coreProperties>
</file>