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4"/>
  </p:notesMasterIdLst>
  <p:sldIdLst>
    <p:sldId id="256" r:id="rId2"/>
    <p:sldId id="273" r:id="rId3"/>
    <p:sldId id="295" r:id="rId4"/>
    <p:sldId id="261" r:id="rId5"/>
    <p:sldId id="263" r:id="rId6"/>
    <p:sldId id="264" r:id="rId7"/>
    <p:sldId id="292" r:id="rId8"/>
    <p:sldId id="310" r:id="rId9"/>
    <p:sldId id="306" r:id="rId10"/>
    <p:sldId id="274" r:id="rId11"/>
    <p:sldId id="285" r:id="rId12"/>
    <p:sldId id="311" r:id="rId13"/>
    <p:sldId id="304" r:id="rId14"/>
    <p:sldId id="288" r:id="rId15"/>
    <p:sldId id="287" r:id="rId16"/>
    <p:sldId id="277" r:id="rId17"/>
    <p:sldId id="296" r:id="rId18"/>
    <p:sldId id="289" r:id="rId19"/>
    <p:sldId id="290" r:id="rId20"/>
    <p:sldId id="297" r:id="rId21"/>
    <p:sldId id="278" r:id="rId22"/>
    <p:sldId id="291" r:id="rId23"/>
    <p:sldId id="312" r:id="rId24"/>
    <p:sldId id="279" r:id="rId25"/>
    <p:sldId id="298" r:id="rId26"/>
    <p:sldId id="313" r:id="rId27"/>
    <p:sldId id="314" r:id="rId28"/>
    <p:sldId id="276" r:id="rId29"/>
    <p:sldId id="315" r:id="rId30"/>
    <p:sldId id="316" r:id="rId31"/>
    <p:sldId id="317" r:id="rId32"/>
    <p:sldId id="318" r:id="rId33"/>
    <p:sldId id="280" r:id="rId34"/>
    <p:sldId id="320" r:id="rId35"/>
    <p:sldId id="319" r:id="rId36"/>
    <p:sldId id="281" r:id="rId37"/>
    <p:sldId id="300" r:id="rId38"/>
    <p:sldId id="305" r:id="rId39"/>
    <p:sldId id="299" r:id="rId40"/>
    <p:sldId id="266" r:id="rId41"/>
    <p:sldId id="293" r:id="rId42"/>
    <p:sldId id="322" r:id="rId43"/>
    <p:sldId id="323" r:id="rId44"/>
    <p:sldId id="267" r:id="rId45"/>
    <p:sldId id="301" r:id="rId46"/>
    <p:sldId id="321" r:id="rId47"/>
    <p:sldId id="269" r:id="rId48"/>
    <p:sldId id="282" r:id="rId49"/>
    <p:sldId id="283" r:id="rId50"/>
    <p:sldId id="303" r:id="rId51"/>
    <p:sldId id="284" r:id="rId52"/>
    <p:sldId id="272" r:id="rId53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8" autoAdjust="0"/>
  </p:normalViewPr>
  <p:slideViewPr>
    <p:cSldViewPr snapToGrid="0">
      <p:cViewPr varScale="1">
        <p:scale>
          <a:sx n="114" d="100"/>
          <a:sy n="114" d="100"/>
        </p:scale>
        <p:origin x="49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46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12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982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444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2587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255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0542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7748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138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371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48c0440e5_0_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gd48c0440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429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0307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3239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51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5171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832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387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380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275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7561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854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48c0440e5_0_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gd48c0440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617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3143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573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9827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7799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344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023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0009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374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082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98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7a9fc196_0_14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gd47a9fc1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47a9fc196_0_3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d47a9fc19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47a9fc196_0_3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d47a9fc19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9313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47a9fc196_0_3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d47a9fc19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5373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47a9fc196_0_3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d47a9fc19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0070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47a9fc196_0_4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47a9fc19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47a9fc196_0_4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47a9fc19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62521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47a9fc196_0_4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47a9fc19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95330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47a9fc196_0_6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d47a9fc19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47a9fc196_0_6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d47a9fc19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5690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47a9fc196_0_6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d47a9fc19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20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d14458b4b_0_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gcd14458b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47a9fc196_0_6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d47a9fc19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03633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47a9fc196_0_8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d47a9fc19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8176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aca6ea30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aca6ea30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06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3940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7a9fc196_0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gd47a9fc1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00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yout personalizzato">
  <p:cSld name="Layout personalizzat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9845" y="3959653"/>
            <a:ext cx="2707853" cy="83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1" cy="369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3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4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5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7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8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1">
  <p:cSld name="OBJECT_9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3">
  <p:cSld name="OBJECT_1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zato">
  <p:cSld name="1_Layout personalizzat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251222" y="1167594"/>
            <a:ext cx="8479500" cy="3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4">
  <p:cSld name="OBJECT_1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5">
  <p:cSld name="OBJECT_13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6">
  <p:cSld name="OBJECT_14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Layout personalizzato">
  <p:cSld name="2_Layout personalizzat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01124" y="3634740"/>
            <a:ext cx="142800" cy="150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9001124" y="0"/>
            <a:ext cx="142800" cy="3634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3834" y="76200"/>
            <a:ext cx="1911091" cy="5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373750" y="297162"/>
            <a:ext cx="83964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415576" y="3046229"/>
            <a:ext cx="8312847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79612" y="2272462"/>
            <a:ext cx="8007350" cy="240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44233" y="1410940"/>
            <a:ext cx="4007484" cy="3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001124" y="2026"/>
            <a:ext cx="142800" cy="102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001124" y="1028700"/>
            <a:ext cx="142800" cy="4114800"/>
          </a:xfrm>
          <a:prstGeom prst="rect">
            <a:avLst/>
          </a:prstGeom>
          <a:solidFill>
            <a:srgbClr val="3F3F3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6728550" y="99776"/>
            <a:ext cx="2196375" cy="680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ee.stanford.edu/materials/aimlcs229/cs229-notes2.pdf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MACHINE LEARNING</a:t>
            </a:r>
            <a:endParaRPr dirty="0"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t-IT" dirty="0"/>
              <a:t>M</a:t>
            </a:r>
            <a:r>
              <a:rPr lang="it" dirty="0"/>
              <a:t>odelli Generativi -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101963" y="930478"/>
            <a:ext cx="8793266" cy="387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Concentriamoci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sul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task di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classificazione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partiamo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dalla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decision rule (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supponendo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cioè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di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avere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già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qualche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modo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addestrato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dei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modelli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generativi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/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Decision rule:</a:t>
            </a:r>
          </a:p>
          <a:p>
            <a:pPr lvl="0"/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significato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delle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formule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qui sopra è: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cerco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valore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i="1" dirty="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dirty="0"/>
              <a:t>∈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i="1" dirty="0">
                <a:latin typeface="Calibri"/>
                <a:ea typeface="Calibri"/>
                <a:cs typeface="Calibri"/>
                <a:sym typeface="Calibri"/>
              </a:rPr>
              <a:t>{1, …, k}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rende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massima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la (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stima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di)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probabilità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i="1" dirty="0"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lang="en-GB" i="1" dirty="0" err="1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GB" b="1" i="1" dirty="0" err="1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i="1" dirty="0"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lvl="0"/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L’ultima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equazione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segue dal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fatto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denominatore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i="1" dirty="0"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lang="en-GB" b="1" i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i="1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) in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questo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è inutile (non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dipende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GB" i="1" dirty="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) e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quindi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posso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evitare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considerarlo</a:t>
            </a:r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usare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modello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generativo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in un task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discriminativo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quindi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avrò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bisogno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modellare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separatamente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GB" i="1" dirty="0"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lang="en-GB" i="1" dirty="0" err="1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GB" b="1" i="1" dirty="0" err="1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i="1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GB" i="1" dirty="0">
                <a:latin typeface="Calibri"/>
                <a:ea typeface="Calibri"/>
                <a:cs typeface="Calibri"/>
                <a:sym typeface="Calibri"/>
              </a:rPr>
              <a:t>p(y)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Modelli Generativi (usati per task discriminativi)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377FA91-1D7D-CD29-2597-6FA95FFDC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276" y="1840043"/>
            <a:ext cx="4457918" cy="8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3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396106" y="1147067"/>
            <a:ext cx="8079901" cy="307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Oltre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alla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distinzione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tra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modelli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e task,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possono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sia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discriminativi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generativi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abbiamo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già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visto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esiste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un’ulteriore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distinzione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è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tra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i="1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Calibri"/>
                <a:ea typeface="Calibri"/>
                <a:cs typeface="Calibri"/>
                <a:sym typeface="Calibri"/>
              </a:rPr>
              <a:t>Metodi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1" dirty="0" err="1">
                <a:latin typeface="Calibri"/>
                <a:ea typeface="Calibri"/>
                <a:cs typeface="Calibri"/>
                <a:sym typeface="Calibri"/>
              </a:rPr>
              <a:t>parametrici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GB" sz="1800" i="1" dirty="0" err="1">
                <a:latin typeface="Calibri"/>
                <a:ea typeface="Calibri"/>
                <a:cs typeface="Calibri"/>
                <a:sym typeface="Calibri"/>
              </a:rPr>
              <a:t>metodi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 non </a:t>
            </a:r>
            <a:r>
              <a:rPr lang="en-GB" sz="1800" i="1" dirty="0" err="1">
                <a:latin typeface="Calibri"/>
                <a:ea typeface="Calibri"/>
                <a:cs typeface="Calibri"/>
                <a:sym typeface="Calibri"/>
              </a:rPr>
              <a:t>parametrici</a:t>
            </a:r>
            <a:endParaRPr lang="en-GB" sz="1800" i="1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Ciò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vale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anche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modelli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generativi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per cui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posso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avere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varie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combinazioni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: ad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esempio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un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modello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generativo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parametrico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e un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modello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discriminativo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non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parametrico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ecc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Vedremo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ora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degli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esempi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modelli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generativi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sia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parametrici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non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parametrici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utilizzati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per task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discriminativi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Modelli Generativi parametrici e non parametrici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87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411016" y="977068"/>
            <a:ext cx="8103506" cy="340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U</a:t>
            </a:r>
            <a:r>
              <a:rPr lang="it" sz="1800" dirty="0"/>
              <a:t>n esempio di modello generativo non parametrico è dato dalla modellazione di </a:t>
            </a:r>
            <a:r>
              <a:rPr lang="it" sz="1800" i="1" dirty="0"/>
              <a:t>p(</a:t>
            </a:r>
            <a:r>
              <a:rPr lang="it" sz="1800" b="1" i="1" dirty="0"/>
              <a:t>x</a:t>
            </a:r>
            <a:r>
              <a:rPr lang="it" sz="1800" i="1" dirty="0"/>
              <a:t>|y)</a:t>
            </a:r>
            <a:r>
              <a:rPr lang="it" sz="1800" dirty="0"/>
              <a:t> e </a:t>
            </a:r>
            <a:r>
              <a:rPr lang="it" sz="1800" i="1" dirty="0"/>
              <a:t>p(y)</a:t>
            </a:r>
            <a:r>
              <a:rPr lang="it" sz="1800" dirty="0"/>
              <a:t> attraverso la </a:t>
            </a:r>
            <a:r>
              <a:rPr lang="it" sz="1800" i="1" dirty="0"/>
              <a:t>frequenza delle occorrenze </a:t>
            </a:r>
            <a:r>
              <a:rPr lang="it" sz="1800" dirty="0"/>
              <a:t>dei valori delle variabili </a:t>
            </a:r>
            <a:r>
              <a:rPr lang="it" sz="1800" b="1" i="1" dirty="0"/>
              <a:t>x</a:t>
            </a:r>
            <a:r>
              <a:rPr lang="it" sz="1800" dirty="0"/>
              <a:t> e </a:t>
            </a:r>
            <a:r>
              <a:rPr lang="it" sz="1800" i="1" dirty="0"/>
              <a:t>y</a:t>
            </a:r>
            <a:r>
              <a:rPr lang="it" sz="1800" dirty="0"/>
              <a:t> nel dataset di training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1800" dirty="0"/>
              <a:t>Intuitivamente, si tratta di costruire degli istogrammi che «contino» i vari valori delle variabili </a:t>
            </a:r>
            <a:r>
              <a:rPr lang="it-IT" sz="1800" b="1" i="1" dirty="0"/>
              <a:t>x</a:t>
            </a:r>
            <a:r>
              <a:rPr lang="it-IT" sz="1800" dirty="0"/>
              <a:t> ed </a:t>
            </a:r>
            <a:r>
              <a:rPr lang="it-IT" sz="1800" i="1" dirty="0"/>
              <a:t>y</a:t>
            </a:r>
            <a:r>
              <a:rPr lang="it-IT" sz="1800" dirty="0"/>
              <a:t> negli esempi in </a:t>
            </a:r>
            <a:r>
              <a:rPr lang="it-IT" sz="1800" i="1" dirty="0"/>
              <a:t>T</a:t>
            </a:r>
            <a:r>
              <a:rPr lang="it-IT" sz="1800" dirty="0"/>
              <a:t> (tra un </a:t>
            </a:r>
            <a:r>
              <a:rPr lang="it-IT" sz="1800" dirty="0" err="1"/>
              <a:t>pò</a:t>
            </a:r>
            <a:r>
              <a:rPr lang="it-IT" sz="1800" dirty="0"/>
              <a:t> vedremo i dettagli)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-IT"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1800" dirty="0"/>
              <a:t>E</a:t>
            </a:r>
            <a:r>
              <a:rPr lang="it" sz="1800" dirty="0"/>
              <a:t>’ un modello particolarmente indicato nel caso in cui le feature (</a:t>
            </a:r>
            <a:r>
              <a:rPr lang="it" sz="1800" b="1" i="1" dirty="0"/>
              <a:t>x</a:t>
            </a:r>
            <a:r>
              <a:rPr lang="it" sz="1800" dirty="0"/>
              <a:t>) siano categoriche ma può essere usato anche con feature numeriche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1800" dirty="0"/>
              <a:t>C</a:t>
            </a:r>
            <a:r>
              <a:rPr lang="it" sz="1800" dirty="0"/>
              <a:t>i concentreremo su un task di classificazione, assumendo quindi che anche </a:t>
            </a:r>
            <a:r>
              <a:rPr lang="it" sz="1800" i="1" dirty="0"/>
              <a:t>y</a:t>
            </a:r>
            <a:r>
              <a:rPr lang="it" sz="1800" dirty="0"/>
              <a:t> sia una variabile categorica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Esempio: un modello generativo </a:t>
            </a:r>
            <a:r>
              <a:rPr lang="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non-parametrico </a:t>
            </a:r>
          </a:p>
        </p:txBody>
      </p:sp>
    </p:spTree>
    <p:extLst>
      <p:ext uri="{BB962C8B-B14F-4D97-AF65-F5344CB8AC3E}">
        <p14:creationId xmlns:p14="http://schemas.microsoft.com/office/powerpoint/2010/main" val="383690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464025" y="964288"/>
            <a:ext cx="3993676" cy="39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/>
              <a:t>S</a:t>
            </a:r>
            <a:r>
              <a:rPr lang="it" sz="1800" dirty="0"/>
              <a:t>upponiamo che </a:t>
            </a:r>
            <a:r>
              <a:rPr lang="it" sz="1800" i="1" dirty="0"/>
              <a:t>y</a:t>
            </a:r>
            <a:r>
              <a:rPr lang="it" sz="1800" dirty="0"/>
              <a:t> ∈ </a:t>
            </a:r>
            <a:r>
              <a:rPr lang="it" sz="1800" i="1" dirty="0"/>
              <a:t>{1, …, k} </a:t>
            </a:r>
            <a:r>
              <a:rPr lang="it" sz="1800" dirty="0"/>
              <a:t>e di avere </a:t>
            </a:r>
            <a:r>
              <a:rPr lang="it" sz="1800" i="1" dirty="0"/>
              <a:t>una sola </a:t>
            </a:r>
            <a:r>
              <a:rPr lang="it" sz="1800" dirty="0"/>
              <a:t>variabile indipendente </a:t>
            </a:r>
            <a:r>
              <a:rPr lang="it" sz="1800" i="1" dirty="0"/>
              <a:t>x</a:t>
            </a:r>
            <a:r>
              <a:rPr lang="it" sz="1800" dirty="0"/>
              <a:t>, anch’essa discreta («categorica»): </a:t>
            </a:r>
            <a:r>
              <a:rPr lang="it" sz="1800" i="1" dirty="0"/>
              <a:t>x</a:t>
            </a:r>
            <a:r>
              <a:rPr lang="it" sz="1800" dirty="0"/>
              <a:t> ∈ </a:t>
            </a:r>
            <a:r>
              <a:rPr lang="it" sz="1800" i="1" dirty="0"/>
              <a:t>{1, …, m}</a:t>
            </a:r>
            <a:r>
              <a:rPr lang="it" sz="18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/>
              <a:t>N</a:t>
            </a:r>
            <a:r>
              <a:rPr lang="it" sz="1800" dirty="0"/>
              <a:t>ell’esempio a destra: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800" i="1" dirty="0"/>
              <a:t>k = 4 </a:t>
            </a:r>
            <a:r>
              <a:rPr lang="it" sz="1800" dirty="0"/>
              <a:t>e </a:t>
            </a:r>
            <a:r>
              <a:rPr lang="it" sz="1800" i="1" dirty="0"/>
              <a:t>m = 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VERY LOW -&gt; 1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LOW -&gt; 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MODERATE -&gt; 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HIGH -&gt; 4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USA -&gt; 1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ITALY -&gt; 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GERMANY -&gt; 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FRANCE -&gt; 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i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Esempio: un modello generativo </a:t>
            </a:r>
            <a:r>
              <a:rPr lang="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non-parametrico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5616A7C-F5F1-4761-8F11-7DAE7974D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665" y="964288"/>
            <a:ext cx="2640169" cy="34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4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Modello generativo </a:t>
            </a:r>
            <a:r>
              <a:rPr lang="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non-parametrico: training</a:t>
            </a:r>
            <a:endParaRPr sz="2400" b="1" i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5616A7C-F5F1-4761-8F11-7DAE7974D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665" y="964288"/>
            <a:ext cx="2640169" cy="3406462"/>
          </a:xfrm>
          <a:prstGeom prst="rect">
            <a:avLst/>
          </a:prstGeom>
        </p:spPr>
      </p:pic>
      <p:sp>
        <p:nvSpPr>
          <p:cNvPr id="2" name="Google Shape;175;p34">
            <a:extLst>
              <a:ext uri="{FF2B5EF4-FFF2-40B4-BE49-F238E27FC236}">
                <a16:creationId xmlns:a16="http://schemas.microsoft.com/office/drawing/2014/main" id="{F40CE297-21A7-0B4A-4A53-4D88BC7FE013}"/>
              </a:ext>
            </a:extLst>
          </p:cNvPr>
          <p:cNvSpPr txBox="1"/>
          <p:nvPr/>
        </p:nvSpPr>
        <p:spPr>
          <a:xfrm>
            <a:off x="205137" y="683241"/>
            <a:ext cx="5349180" cy="411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+mn-lt"/>
              </a:rPr>
              <a:t>Chiamo </a:t>
            </a:r>
            <a:r>
              <a:rPr lang="it" i="1" dirty="0">
                <a:latin typeface="+mn-lt"/>
              </a:rPr>
              <a:t>T </a:t>
            </a:r>
            <a:r>
              <a:rPr lang="it" dirty="0">
                <a:latin typeface="+mn-lt"/>
              </a:rPr>
              <a:t>il dataset di training (</a:t>
            </a:r>
            <a:r>
              <a:rPr lang="it" i="1" dirty="0">
                <a:latin typeface="+mn-lt"/>
              </a:rPr>
              <a:t>T = {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(x</a:t>
            </a:r>
            <a:r>
              <a:rPr lang="it" baseline="30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(i)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y</a:t>
            </a:r>
            <a:r>
              <a:rPr lang="it" baseline="30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(i</a:t>
            </a:r>
            <a:r>
              <a:rPr lang="it" i="1" baseline="30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)}, i = 1, …, n</a:t>
            </a:r>
            <a:r>
              <a:rPr lang="it" dirty="0">
                <a:latin typeface="+mn-lt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+mn-lt"/>
              </a:rPr>
              <a:t>Cominciamo</a:t>
            </a:r>
            <a:r>
              <a:rPr lang="en-GB" dirty="0">
                <a:latin typeface="+mn-lt"/>
              </a:rPr>
              <a:t> col</a:t>
            </a:r>
            <a:r>
              <a:rPr lang="it" dirty="0">
                <a:latin typeface="+mn-lt"/>
              </a:rPr>
              <a:t> modellare </a:t>
            </a:r>
            <a:r>
              <a:rPr lang="it" i="1" dirty="0">
                <a:latin typeface="+mn-lt"/>
              </a:rPr>
              <a:t>p(y)</a:t>
            </a:r>
            <a:r>
              <a:rPr lang="it" dirty="0">
                <a:latin typeface="+mn-lt"/>
              </a:rPr>
              <a:t>. Ho bisogno di stimare: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i="1" dirty="0">
                <a:latin typeface="+mn-lt"/>
                <a:ea typeface="Calibri"/>
                <a:cs typeface="Calibri"/>
                <a:sym typeface="Calibri"/>
              </a:rPr>
              <a:t>p(y =1), …, p(y = k)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Posso farlo semplicemente contando le occorrenze (normalizzate) di ogni valore di </a:t>
            </a:r>
            <a:r>
              <a:rPr lang="it-IT" i="1" dirty="0">
                <a:latin typeface="+mn-lt"/>
                <a:ea typeface="Calibri"/>
                <a:cs typeface="Calibri"/>
                <a:sym typeface="Calibri"/>
              </a:rPr>
              <a:t>y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 in </a:t>
            </a:r>
            <a:r>
              <a:rPr lang="it-IT" i="1" dirty="0">
                <a:latin typeface="+mn-lt"/>
                <a:ea typeface="Calibri"/>
                <a:cs typeface="Calibri"/>
                <a:sym typeface="Calibri"/>
              </a:rPr>
              <a:t>T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, ovvero la percentuale di esempi in </a:t>
            </a:r>
            <a:r>
              <a:rPr lang="it-IT" i="1" dirty="0">
                <a:latin typeface="+mn-lt"/>
                <a:ea typeface="Calibri"/>
                <a:cs typeface="Calibri"/>
                <a:sym typeface="Calibri"/>
              </a:rPr>
              <a:t>T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 associati con ognuno dei </a:t>
            </a:r>
            <a:r>
              <a:rPr lang="it-IT" i="1" dirty="0">
                <a:latin typeface="+mn-lt"/>
                <a:ea typeface="Calibri"/>
                <a:cs typeface="Calibri"/>
                <a:sym typeface="Calibri"/>
              </a:rPr>
              <a:t>k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 possibili valori di </a:t>
            </a:r>
            <a:r>
              <a:rPr lang="it-IT" i="1" dirty="0">
                <a:latin typeface="+mn-lt"/>
                <a:ea typeface="Calibri"/>
                <a:cs typeface="Calibri"/>
                <a:sym typeface="Calibri"/>
              </a:rPr>
              <a:t>y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latin typeface="+mn-lt"/>
                <a:ea typeface="Calibri"/>
                <a:cs typeface="Calibri"/>
                <a:sym typeface="Calibri"/>
              </a:rPr>
              <a:t>Implementativamente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, posso usare un vettore </a:t>
            </a:r>
            <a:r>
              <a:rPr lang="it-IT" i="1" dirty="0">
                <a:latin typeface="+mn-lt"/>
                <a:ea typeface="Calibri"/>
                <a:cs typeface="Calibri"/>
                <a:sym typeface="Calibri"/>
              </a:rPr>
              <a:t>o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 definito come segue:</a:t>
            </a:r>
          </a:p>
          <a:p>
            <a:pPr lvl="2"/>
            <a:endParaRPr lang="it-IT" i="1" dirty="0">
              <a:latin typeface="+mn-lt"/>
              <a:ea typeface="Calibri"/>
              <a:cs typeface="Calibri"/>
              <a:sym typeface="Calibri"/>
            </a:endParaRPr>
          </a:p>
          <a:p>
            <a:pPr lvl="2"/>
            <a:r>
              <a:rPr lang="it-IT" i="1" dirty="0">
                <a:latin typeface="+mn-lt"/>
                <a:ea typeface="Calibri"/>
                <a:cs typeface="Calibri"/>
                <a:sym typeface="Calibri"/>
              </a:rPr>
              <a:t>o[y] = # occorrenze di esempi con label y in T / cardinalità di T</a:t>
            </a:r>
          </a:p>
          <a:p>
            <a:pPr lvl="2"/>
            <a:endParaRPr lang="it-IT" i="1" dirty="0">
              <a:latin typeface="+mn-lt"/>
              <a:ea typeface="Calibri"/>
              <a:cs typeface="Calibri"/>
              <a:sym typeface="Calibri"/>
            </a:endParaRPr>
          </a:p>
          <a:p>
            <a:pPr lvl="2"/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Nell’esempio a destra ho che: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it-IT" i="1" dirty="0">
                <a:ea typeface="Calibri"/>
                <a:cs typeface="Calibri"/>
                <a:sym typeface="Calibri"/>
              </a:rPr>
              <a:t>p(y =1) = o[1] = 1/5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it-IT" i="1" dirty="0">
                <a:ea typeface="Calibri"/>
                <a:cs typeface="Calibri"/>
                <a:sym typeface="Calibri"/>
              </a:rPr>
              <a:t>p(y =2) = o[2] = 1/5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it-IT" i="1" dirty="0">
                <a:ea typeface="Calibri"/>
                <a:cs typeface="Calibri"/>
                <a:sym typeface="Calibri"/>
              </a:rPr>
              <a:t>p(y =3) = o[3] = 1/5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it-IT" i="1" dirty="0">
                <a:ea typeface="Calibri"/>
                <a:cs typeface="Calibri"/>
                <a:sym typeface="Calibri"/>
              </a:rPr>
              <a:t>p(y =4) = o[4] = 2/5</a:t>
            </a:r>
            <a:endParaRPr lang="it-IT" dirty="0">
              <a:latin typeface="+mn-lt"/>
              <a:ea typeface="Calibri"/>
              <a:cs typeface="Calibri"/>
              <a:sym typeface="Calibri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it-IT" sz="16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75;p34">
            <a:extLst>
              <a:ext uri="{FF2B5EF4-FFF2-40B4-BE49-F238E27FC236}">
                <a16:creationId xmlns:a16="http://schemas.microsoft.com/office/drawing/2014/main" id="{C95F87B6-49A5-BD3D-E6DF-66D15F9C2E5B}"/>
              </a:ext>
            </a:extLst>
          </p:cNvPr>
          <p:cNvSpPr txBox="1"/>
          <p:nvPr/>
        </p:nvSpPr>
        <p:spPr>
          <a:xfrm>
            <a:off x="251520" y="4559051"/>
            <a:ext cx="5889812" cy="405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i="1" dirty="0">
                <a:ea typeface="Calibri"/>
                <a:cs typeface="Calibri"/>
                <a:sym typeface="Calibri"/>
              </a:rPr>
              <a:t>p(y =1), …, p(y = k) </a:t>
            </a:r>
            <a:r>
              <a:rPr lang="it-IT" dirty="0">
                <a:ea typeface="Calibri"/>
                <a:cs typeface="Calibri"/>
                <a:sym typeface="Calibri"/>
              </a:rPr>
              <a:t>è la distribuzione di probabilità </a:t>
            </a:r>
            <a:r>
              <a:rPr lang="it-IT" i="1" dirty="0">
                <a:ea typeface="Calibri"/>
                <a:cs typeface="Calibri"/>
                <a:sym typeface="Calibri"/>
              </a:rPr>
              <a:t>a priori</a:t>
            </a:r>
            <a:r>
              <a:rPr lang="it-IT" dirty="0">
                <a:ea typeface="Calibri"/>
                <a:cs typeface="Calibri"/>
                <a:sym typeface="Calibri"/>
              </a:rPr>
              <a:t> dei valori di </a:t>
            </a:r>
            <a:r>
              <a:rPr lang="it-IT" i="1" dirty="0">
                <a:ea typeface="Calibri"/>
                <a:cs typeface="Calibri"/>
                <a:sym typeface="Calibri"/>
              </a:rPr>
              <a:t>y</a:t>
            </a:r>
            <a:endParaRPr lang="it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614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454499" y="1077363"/>
            <a:ext cx="7732239" cy="31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1800" dirty="0">
                <a:latin typeface="+mn-lt"/>
                <a:ea typeface="Calibri"/>
                <a:cs typeface="Calibri"/>
                <a:sym typeface="Calibri"/>
              </a:rPr>
              <a:t>Alternativamente, e più semplicemente, posso assumere </a:t>
            </a:r>
          </a:p>
          <a:p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i="1" dirty="0">
                <a:latin typeface="+mn-lt"/>
                <a:ea typeface="Calibri"/>
                <a:cs typeface="Calibri"/>
                <a:sym typeface="Calibri"/>
              </a:rPr>
              <a:t>p(y =1)=  …= p(y = k) = 1/k</a:t>
            </a:r>
            <a:r>
              <a:rPr lang="it-IT" sz="1800" dirty="0">
                <a:latin typeface="+mn-lt"/>
                <a:ea typeface="Calibri"/>
                <a:cs typeface="Calibri"/>
                <a:sym typeface="Calibri"/>
              </a:rPr>
              <a:t> (</a:t>
            </a:r>
            <a:r>
              <a:rPr lang="it-IT" sz="1800" dirty="0" err="1">
                <a:latin typeface="+mn-lt"/>
                <a:ea typeface="Calibri"/>
                <a:cs typeface="Calibri"/>
                <a:sym typeface="Calibri"/>
              </a:rPr>
              <a:t>prior</a:t>
            </a:r>
            <a:r>
              <a:rPr lang="it-IT" sz="1800" dirty="0">
                <a:latin typeface="+mn-lt"/>
                <a:ea typeface="Calibri"/>
                <a:cs typeface="Calibri"/>
                <a:sym typeface="Calibri"/>
              </a:rPr>
              <a:t> uniforme, ovvero classi bilanciate)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Modello generativo </a:t>
            </a:r>
            <a:r>
              <a:rPr lang="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non-parametrico: training</a:t>
            </a:r>
            <a:endParaRPr sz="2400" b="1" i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188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454499" y="1077363"/>
            <a:ext cx="7732239" cy="31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1800" dirty="0"/>
              <a:t>Per stimare </a:t>
            </a:r>
            <a:r>
              <a:rPr lang="it-IT" sz="1800" i="1" dirty="0"/>
              <a:t>p(</a:t>
            </a:r>
            <a:r>
              <a:rPr lang="it-IT" sz="1800" i="1" dirty="0" err="1"/>
              <a:t>x|y</a:t>
            </a:r>
            <a:r>
              <a:rPr lang="it-IT" sz="1800" i="1" dirty="0"/>
              <a:t>)</a:t>
            </a:r>
            <a:r>
              <a:rPr lang="it-IT" sz="1800" dirty="0"/>
              <a:t> uso </a:t>
            </a:r>
            <a:r>
              <a:rPr lang="it-IT" sz="1800" i="1" dirty="0"/>
              <a:t>T</a:t>
            </a:r>
            <a:r>
              <a:rPr lang="it-IT" sz="1800" dirty="0"/>
              <a:t> per calcolare le occorrenze di ogni possibile valore di </a:t>
            </a:r>
            <a:r>
              <a:rPr lang="it-IT" sz="1800" i="1" dirty="0"/>
              <a:t>x</a:t>
            </a:r>
            <a:r>
              <a:rPr lang="it-IT" sz="1800" dirty="0"/>
              <a:t> (</a:t>
            </a:r>
            <a:r>
              <a:rPr lang="it" sz="1800" dirty="0"/>
              <a:t>ovvero </a:t>
            </a:r>
            <a:r>
              <a:rPr lang="it" sz="1800" i="1" dirty="0"/>
              <a:t>x=1, x=2,…, x=m</a:t>
            </a:r>
            <a:r>
              <a:rPr lang="it-IT" sz="1800" dirty="0"/>
              <a:t>) </a:t>
            </a:r>
            <a:r>
              <a:rPr lang="it-IT" sz="1800" b="1" dirty="0"/>
              <a:t>dato </a:t>
            </a:r>
            <a:r>
              <a:rPr lang="it-IT" sz="1800" b="1" i="1" dirty="0"/>
              <a:t>y</a:t>
            </a:r>
            <a:r>
              <a:rPr lang="it-IT" sz="18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/>
          </a:p>
          <a:p>
            <a:pPr lvl="0"/>
            <a:r>
              <a:rPr lang="it-IT" sz="1800" dirty="0"/>
              <a:t>In pratica, per ogni valore di </a:t>
            </a:r>
            <a:r>
              <a:rPr lang="it-IT" sz="1800" i="1" dirty="0"/>
              <a:t>y,</a:t>
            </a:r>
            <a:r>
              <a:rPr lang="it-IT" sz="1800" dirty="0"/>
              <a:t> posso usare un istogramma con </a:t>
            </a:r>
            <a:r>
              <a:rPr lang="it-IT" sz="1800" i="1" dirty="0"/>
              <a:t>m</a:t>
            </a:r>
            <a:r>
              <a:rPr lang="it-IT" sz="1800" dirty="0"/>
              <a:t> </a:t>
            </a:r>
            <a:r>
              <a:rPr lang="it-IT" sz="1800" dirty="0" err="1"/>
              <a:t>bins</a:t>
            </a:r>
            <a:r>
              <a:rPr lang="it-IT" sz="1800" dirty="0"/>
              <a:t>, un bin per ogni possibile valore della variabile </a:t>
            </a:r>
            <a:r>
              <a:rPr lang="it-IT" sz="1800" i="1" dirty="0"/>
              <a:t>x</a:t>
            </a:r>
            <a:r>
              <a:rPr lang="it-IT" sz="1800" dirty="0"/>
              <a:t> </a:t>
            </a:r>
          </a:p>
          <a:p>
            <a:pPr lvl="0"/>
            <a:endParaRPr lang="it-IT" sz="1800" dirty="0"/>
          </a:p>
          <a:p>
            <a:pPr lvl="0"/>
            <a:r>
              <a:rPr lang="it-IT" sz="1800" dirty="0"/>
              <a:t>Quindi avrò </a:t>
            </a:r>
            <a:r>
              <a:rPr lang="it-IT" sz="1800" i="1" dirty="0"/>
              <a:t>k </a:t>
            </a:r>
            <a:r>
              <a:rPr lang="it-IT" sz="1800" dirty="0"/>
              <a:t>istogrammi diversi, ognuno con </a:t>
            </a:r>
            <a:r>
              <a:rPr lang="it-IT" sz="1800" i="1" dirty="0"/>
              <a:t>m</a:t>
            </a:r>
            <a:r>
              <a:rPr lang="it-IT" sz="1800" dirty="0"/>
              <a:t> </a:t>
            </a:r>
            <a:r>
              <a:rPr lang="it-IT" sz="1800" dirty="0" err="1"/>
              <a:t>bins</a:t>
            </a:r>
            <a:r>
              <a:rPr lang="it-IT" sz="1800" dirty="0"/>
              <a:t>, che posso rappresentare, ad esempio, con una matrice </a:t>
            </a:r>
            <a:r>
              <a:rPr lang="it-IT" sz="1800" i="1" dirty="0"/>
              <a:t>h</a:t>
            </a:r>
            <a:r>
              <a:rPr lang="it-IT" sz="1800" dirty="0"/>
              <a:t> di dimensioni </a:t>
            </a:r>
            <a:r>
              <a:rPr lang="it-IT" sz="1800" i="1" dirty="0"/>
              <a:t>m * k</a:t>
            </a:r>
            <a:endParaRPr lang="it-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Modello generativo </a:t>
            </a:r>
            <a:r>
              <a:rPr lang="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non-parametrico: training</a:t>
            </a:r>
            <a:endParaRPr sz="2400" b="1" i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106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454499" y="1077363"/>
            <a:ext cx="7732239" cy="31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/>
              <a:t>Ogni istogramma deve essere </a:t>
            </a:r>
            <a:r>
              <a:rPr lang="it-IT" sz="1800" i="1" dirty="0"/>
              <a:t>normalizzato</a:t>
            </a:r>
            <a:r>
              <a:rPr lang="it-IT" sz="1800" dirty="0"/>
              <a:t> perché deve rappresentare una distribuzione di probabilità (per cui «l’area» deve integrare ad 1), ovvero, </a:t>
            </a:r>
            <a:r>
              <a:rPr lang="it-IT" sz="1800" i="1" dirty="0"/>
              <a:t>per ogni valore di y</a:t>
            </a:r>
            <a:r>
              <a:rPr lang="it-IT" sz="1800" dirty="0"/>
              <a:t>, devo avere che: </a:t>
            </a:r>
            <a:r>
              <a:rPr lang="it-IT" sz="1800" i="1" dirty="0"/>
              <a:t>h[1,y] + … + h[</a:t>
            </a:r>
            <a:r>
              <a:rPr lang="it-IT" sz="1800" i="1" dirty="0" err="1"/>
              <a:t>m,y</a:t>
            </a:r>
            <a:r>
              <a:rPr lang="it-IT" sz="1800" i="1" dirty="0"/>
              <a:t>] 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i="1" dirty="0"/>
          </a:p>
          <a:p>
            <a:r>
              <a:rPr lang="it-IT" sz="1800" dirty="0"/>
              <a:t>In generale avremo: </a:t>
            </a:r>
            <a:r>
              <a:rPr lang="it-IT" sz="1800" i="1" dirty="0"/>
              <a:t>h[</a:t>
            </a:r>
            <a:r>
              <a:rPr lang="it-IT" sz="1800" i="1" dirty="0" err="1"/>
              <a:t>x,y</a:t>
            </a:r>
            <a:r>
              <a:rPr lang="it-IT" sz="1800" i="1" dirty="0"/>
              <a:t>] = p(</a:t>
            </a:r>
            <a:r>
              <a:rPr lang="it-IT" sz="1800" i="1" dirty="0" err="1"/>
              <a:t>x|y</a:t>
            </a:r>
            <a:r>
              <a:rPr lang="it-IT" sz="1800" i="1" dirty="0"/>
              <a:t>) = p(</a:t>
            </a:r>
            <a:r>
              <a:rPr lang="it-IT" sz="1800" i="1" dirty="0" err="1"/>
              <a:t>x,y</a:t>
            </a:r>
            <a:r>
              <a:rPr lang="it-IT" sz="1800" i="1" dirty="0"/>
              <a:t>) / p(y)</a:t>
            </a:r>
          </a:p>
          <a:p>
            <a:endParaRPr lang="it-IT" sz="1800" i="1" dirty="0"/>
          </a:p>
          <a:p>
            <a:r>
              <a:rPr lang="it-IT" sz="1800" dirty="0"/>
              <a:t>Quindi posso stimare i valori di </a:t>
            </a:r>
            <a:r>
              <a:rPr lang="it-IT" sz="1800" i="1" dirty="0"/>
              <a:t>h</a:t>
            </a:r>
            <a:r>
              <a:rPr lang="it-IT" sz="1800" dirty="0"/>
              <a:t> usando: </a:t>
            </a:r>
          </a:p>
          <a:p>
            <a:r>
              <a:rPr lang="it-IT" sz="1800" i="1" dirty="0"/>
              <a:t> h[</a:t>
            </a:r>
            <a:r>
              <a:rPr lang="it-IT" sz="1800" i="1" dirty="0" err="1"/>
              <a:t>x,y</a:t>
            </a:r>
            <a:r>
              <a:rPr lang="it-IT" sz="1800" i="1" dirty="0"/>
              <a:t>] = # occorrenze di (</a:t>
            </a:r>
            <a:r>
              <a:rPr lang="it-IT" sz="1800" i="1" dirty="0" err="1"/>
              <a:t>x,y</a:t>
            </a:r>
            <a:r>
              <a:rPr lang="it-IT" sz="1800" i="1" dirty="0"/>
              <a:t>) in T / # occorrenze di y in T</a:t>
            </a:r>
          </a:p>
          <a:p>
            <a:endParaRPr lang="it-IT" sz="1800" i="1" dirty="0"/>
          </a:p>
          <a:p>
            <a:endParaRPr lang="it-IT" sz="1800" i="1" dirty="0"/>
          </a:p>
          <a:p>
            <a:endParaRPr lang="it-IT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Modello generativo </a:t>
            </a:r>
            <a:r>
              <a:rPr lang="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non-parametrico: training</a:t>
            </a:r>
            <a:endParaRPr sz="2400" b="1" i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51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 (1)</a:t>
            </a:r>
            <a:endParaRPr sz="2400" b="1" i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5;p34">
            <a:extLst>
              <a:ext uri="{FF2B5EF4-FFF2-40B4-BE49-F238E27FC236}">
                <a16:creationId xmlns:a16="http://schemas.microsoft.com/office/drawing/2014/main" id="{F40CE297-21A7-0B4A-4A53-4D88BC7FE013}"/>
              </a:ext>
            </a:extLst>
          </p:cNvPr>
          <p:cNvSpPr txBox="1"/>
          <p:nvPr/>
        </p:nvSpPr>
        <p:spPr>
          <a:xfrm>
            <a:off x="251520" y="659488"/>
            <a:ext cx="5349180" cy="434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it-IT" sz="1600" i="1" dirty="0"/>
              <a:t>h[</a:t>
            </a:r>
            <a:r>
              <a:rPr lang="it-IT" sz="1600" i="1" dirty="0" err="1"/>
              <a:t>x,y</a:t>
            </a:r>
            <a:r>
              <a:rPr lang="it-IT" sz="1600" i="1" dirty="0"/>
              <a:t>] = p(</a:t>
            </a:r>
            <a:r>
              <a:rPr lang="it-IT" sz="1600" i="1" dirty="0" err="1"/>
              <a:t>x|y</a:t>
            </a:r>
            <a:r>
              <a:rPr lang="it-IT" sz="1600" i="1" dirty="0"/>
              <a:t>) = p(</a:t>
            </a:r>
            <a:r>
              <a:rPr lang="it-IT" sz="1600" i="1" dirty="0" err="1"/>
              <a:t>x,y</a:t>
            </a:r>
            <a:r>
              <a:rPr lang="it-IT" sz="1600" i="1" dirty="0"/>
              <a:t>) / p(y)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it-IT" sz="1600" dirty="0"/>
              <a:t>Posso stimare i valori di </a:t>
            </a:r>
            <a:r>
              <a:rPr lang="it-IT" sz="1600" i="1" dirty="0"/>
              <a:t>h</a:t>
            </a:r>
            <a:r>
              <a:rPr lang="it-IT" sz="1600" dirty="0"/>
              <a:t> usando: </a:t>
            </a:r>
          </a:p>
          <a:p>
            <a:pPr lvl="2"/>
            <a:r>
              <a:rPr lang="it-IT" sz="1600" i="1" dirty="0">
                <a:ea typeface="Calibri"/>
                <a:cs typeface="Calibri"/>
                <a:sym typeface="Calibri"/>
              </a:rPr>
              <a:t> </a:t>
            </a:r>
            <a:r>
              <a:rPr lang="it-IT" sz="1600" i="1" dirty="0"/>
              <a:t>h[</a:t>
            </a:r>
            <a:r>
              <a:rPr lang="it-IT" sz="1600" i="1" dirty="0" err="1"/>
              <a:t>x,y</a:t>
            </a:r>
            <a:r>
              <a:rPr lang="it-IT" sz="1600" i="1" dirty="0"/>
              <a:t>] = </a:t>
            </a:r>
            <a:r>
              <a:rPr lang="it-IT" sz="1600" i="1" dirty="0">
                <a:ea typeface="Calibri"/>
                <a:cs typeface="Calibri"/>
                <a:sym typeface="Calibri"/>
              </a:rPr>
              <a:t># </a:t>
            </a:r>
            <a:r>
              <a:rPr lang="it-IT" sz="1600" dirty="0">
                <a:ea typeface="Calibri"/>
                <a:cs typeface="Calibri"/>
                <a:sym typeface="Calibri"/>
              </a:rPr>
              <a:t>occorrenze di </a:t>
            </a:r>
            <a:r>
              <a:rPr lang="it-IT" sz="1600" i="1" dirty="0">
                <a:ea typeface="Calibri"/>
                <a:cs typeface="Calibri"/>
                <a:sym typeface="Calibri"/>
              </a:rPr>
              <a:t>(</a:t>
            </a:r>
            <a:r>
              <a:rPr lang="it-IT" sz="1600" i="1" dirty="0" err="1">
                <a:ea typeface="Calibri"/>
                <a:cs typeface="Calibri"/>
                <a:sym typeface="Calibri"/>
              </a:rPr>
              <a:t>x,y</a:t>
            </a:r>
            <a:r>
              <a:rPr lang="it-IT" sz="1600" i="1" dirty="0">
                <a:ea typeface="Calibri"/>
                <a:cs typeface="Calibri"/>
                <a:sym typeface="Calibri"/>
              </a:rPr>
              <a:t>) </a:t>
            </a:r>
            <a:r>
              <a:rPr lang="it-IT" sz="1600" dirty="0">
                <a:ea typeface="Calibri"/>
                <a:cs typeface="Calibri"/>
                <a:sym typeface="Calibri"/>
              </a:rPr>
              <a:t>in</a:t>
            </a:r>
            <a:r>
              <a:rPr lang="it-IT" sz="1600" i="1" dirty="0">
                <a:ea typeface="Calibri"/>
                <a:cs typeface="Calibri"/>
                <a:sym typeface="Calibri"/>
              </a:rPr>
              <a:t> T / # </a:t>
            </a:r>
            <a:r>
              <a:rPr lang="it-IT" sz="1600" dirty="0">
                <a:ea typeface="Calibri"/>
                <a:cs typeface="Calibri"/>
                <a:sym typeface="Calibri"/>
              </a:rPr>
              <a:t>occorrenze di </a:t>
            </a:r>
            <a:r>
              <a:rPr lang="it-IT" sz="1600" i="1" dirty="0">
                <a:ea typeface="Calibri"/>
                <a:cs typeface="Calibri"/>
                <a:sym typeface="Calibri"/>
              </a:rPr>
              <a:t>y </a:t>
            </a:r>
            <a:r>
              <a:rPr lang="it-IT" sz="1600" dirty="0">
                <a:ea typeface="Calibri"/>
                <a:cs typeface="Calibri"/>
                <a:sym typeface="Calibri"/>
              </a:rPr>
              <a:t>in</a:t>
            </a:r>
            <a:r>
              <a:rPr lang="it-IT" sz="1600" i="1" dirty="0">
                <a:ea typeface="Calibri"/>
                <a:cs typeface="Calibri"/>
                <a:sym typeface="Calibri"/>
              </a:rPr>
              <a:t> T</a:t>
            </a:r>
            <a:endParaRPr lang="it-IT" sz="1600" dirty="0"/>
          </a:p>
          <a:p>
            <a:pPr lvl="2"/>
            <a:endParaRPr lang="it-IT" sz="16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9CCED7F-F047-A605-90E6-B2C82673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83" y="1794493"/>
            <a:ext cx="59626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06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 (2)</a:t>
            </a:r>
            <a:endParaRPr sz="2400" b="1" i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5;p34">
            <a:extLst>
              <a:ext uri="{FF2B5EF4-FFF2-40B4-BE49-F238E27FC236}">
                <a16:creationId xmlns:a16="http://schemas.microsoft.com/office/drawing/2014/main" id="{F40CE297-21A7-0B4A-4A53-4D88BC7FE013}"/>
              </a:ext>
            </a:extLst>
          </p:cNvPr>
          <p:cNvSpPr txBox="1"/>
          <p:nvPr/>
        </p:nvSpPr>
        <p:spPr>
          <a:xfrm>
            <a:off x="251519" y="659489"/>
            <a:ext cx="8492431" cy="424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it-IT" sz="1600" i="1" dirty="0"/>
              <a:t>h[</a:t>
            </a:r>
            <a:r>
              <a:rPr lang="it-IT" sz="1600" i="1" dirty="0" err="1"/>
              <a:t>x,y</a:t>
            </a:r>
            <a:r>
              <a:rPr lang="it-IT" sz="1600" i="1" dirty="0"/>
              <a:t>] = p(</a:t>
            </a:r>
            <a:r>
              <a:rPr lang="it-IT" sz="1600" i="1" dirty="0" err="1"/>
              <a:t>x|y</a:t>
            </a:r>
            <a:r>
              <a:rPr lang="it-IT" sz="1600" i="1" dirty="0"/>
              <a:t>) = p(</a:t>
            </a:r>
            <a:r>
              <a:rPr lang="it-IT" sz="1600" i="1" dirty="0" err="1"/>
              <a:t>x,y</a:t>
            </a:r>
            <a:r>
              <a:rPr lang="it-IT" sz="1600" i="1" dirty="0"/>
              <a:t>) / p(y)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it-IT" sz="1600" dirty="0"/>
              <a:t>Posso stimare i valori di </a:t>
            </a:r>
            <a:r>
              <a:rPr lang="it-IT" sz="1600" i="1" dirty="0"/>
              <a:t>h</a:t>
            </a:r>
            <a:r>
              <a:rPr lang="it-IT" sz="1600" dirty="0"/>
              <a:t> usando: </a:t>
            </a:r>
          </a:p>
          <a:p>
            <a:pPr lvl="2"/>
            <a:r>
              <a:rPr lang="it-IT" sz="1600" i="1" dirty="0">
                <a:ea typeface="Calibri"/>
                <a:cs typeface="Calibri"/>
                <a:sym typeface="Calibri"/>
              </a:rPr>
              <a:t> </a:t>
            </a:r>
            <a:r>
              <a:rPr lang="it-IT" sz="1600" i="1" dirty="0"/>
              <a:t>h[</a:t>
            </a:r>
            <a:r>
              <a:rPr lang="it-IT" sz="1600" i="1" dirty="0" err="1"/>
              <a:t>x,y</a:t>
            </a:r>
            <a:r>
              <a:rPr lang="it-IT" sz="1600" i="1" dirty="0"/>
              <a:t>] = </a:t>
            </a:r>
            <a:r>
              <a:rPr lang="it-IT" sz="1600" i="1" dirty="0">
                <a:ea typeface="Calibri"/>
                <a:cs typeface="Calibri"/>
                <a:sym typeface="Calibri"/>
              </a:rPr>
              <a:t># </a:t>
            </a:r>
            <a:r>
              <a:rPr lang="it-IT" sz="1600" dirty="0">
                <a:ea typeface="Calibri"/>
                <a:cs typeface="Calibri"/>
                <a:sym typeface="Calibri"/>
              </a:rPr>
              <a:t>occorrenze di </a:t>
            </a:r>
            <a:r>
              <a:rPr lang="it-IT" sz="1600" i="1" dirty="0">
                <a:ea typeface="Calibri"/>
                <a:cs typeface="Calibri"/>
                <a:sym typeface="Calibri"/>
              </a:rPr>
              <a:t>(</a:t>
            </a:r>
            <a:r>
              <a:rPr lang="it-IT" sz="1600" i="1" dirty="0" err="1">
                <a:ea typeface="Calibri"/>
                <a:cs typeface="Calibri"/>
                <a:sym typeface="Calibri"/>
              </a:rPr>
              <a:t>x,y</a:t>
            </a:r>
            <a:r>
              <a:rPr lang="it-IT" sz="1600" i="1" dirty="0">
                <a:ea typeface="Calibri"/>
                <a:cs typeface="Calibri"/>
                <a:sym typeface="Calibri"/>
              </a:rPr>
              <a:t>) </a:t>
            </a:r>
            <a:r>
              <a:rPr lang="it-IT" sz="1600" dirty="0">
                <a:ea typeface="Calibri"/>
                <a:cs typeface="Calibri"/>
                <a:sym typeface="Calibri"/>
              </a:rPr>
              <a:t>in</a:t>
            </a:r>
            <a:r>
              <a:rPr lang="it-IT" sz="1600" i="1" dirty="0">
                <a:ea typeface="Calibri"/>
                <a:cs typeface="Calibri"/>
                <a:sym typeface="Calibri"/>
              </a:rPr>
              <a:t> T / # </a:t>
            </a:r>
            <a:r>
              <a:rPr lang="it-IT" sz="1600" dirty="0">
                <a:ea typeface="Calibri"/>
                <a:cs typeface="Calibri"/>
                <a:sym typeface="Calibri"/>
              </a:rPr>
              <a:t>occorrenze di </a:t>
            </a:r>
            <a:r>
              <a:rPr lang="it-IT" sz="1600" i="1" dirty="0">
                <a:ea typeface="Calibri"/>
                <a:cs typeface="Calibri"/>
                <a:sym typeface="Calibri"/>
              </a:rPr>
              <a:t>y </a:t>
            </a:r>
            <a:r>
              <a:rPr lang="it-IT" sz="1600" dirty="0">
                <a:ea typeface="Calibri"/>
                <a:cs typeface="Calibri"/>
                <a:sym typeface="Calibri"/>
              </a:rPr>
              <a:t>in</a:t>
            </a:r>
            <a:r>
              <a:rPr lang="it-IT" sz="1600" i="1" dirty="0">
                <a:ea typeface="Calibri"/>
                <a:cs typeface="Calibri"/>
                <a:sym typeface="Calibri"/>
              </a:rPr>
              <a:t> T</a:t>
            </a:r>
          </a:p>
          <a:p>
            <a:pPr lvl="2"/>
            <a:endParaRPr lang="it-IT" sz="1600" i="1" dirty="0">
              <a:ea typeface="Calibri"/>
              <a:cs typeface="Calibri"/>
              <a:sym typeface="Calibri"/>
            </a:endParaRPr>
          </a:p>
          <a:p>
            <a:pPr lvl="2"/>
            <a:endParaRPr lang="it-IT" sz="1600" i="1" dirty="0">
              <a:ea typeface="Calibri"/>
              <a:cs typeface="Calibri"/>
              <a:sym typeface="Calibri"/>
            </a:endParaRPr>
          </a:p>
          <a:p>
            <a:pPr lvl="2"/>
            <a:endParaRPr lang="it-IT" sz="1600" i="1" dirty="0">
              <a:ea typeface="Calibri"/>
              <a:cs typeface="Calibri"/>
              <a:sym typeface="Calibri"/>
            </a:endParaRPr>
          </a:p>
          <a:p>
            <a:pPr lvl="2"/>
            <a:endParaRPr lang="it-IT" sz="1600" i="1" dirty="0">
              <a:ea typeface="Calibri"/>
              <a:cs typeface="Calibri"/>
              <a:sym typeface="Calibri"/>
            </a:endParaRPr>
          </a:p>
          <a:p>
            <a:pPr lvl="2"/>
            <a:endParaRPr lang="it-IT" sz="1600" i="1" dirty="0">
              <a:ea typeface="Calibri"/>
              <a:cs typeface="Calibri"/>
              <a:sym typeface="Calibri"/>
            </a:endParaRPr>
          </a:p>
          <a:p>
            <a:pPr lvl="2"/>
            <a:endParaRPr lang="it-IT" sz="1600" i="1" dirty="0">
              <a:ea typeface="Calibri"/>
              <a:cs typeface="Calibri"/>
              <a:sym typeface="Calibri"/>
            </a:endParaRPr>
          </a:p>
          <a:p>
            <a:pPr lvl="2"/>
            <a:endParaRPr lang="it-IT" sz="1600" i="1" dirty="0">
              <a:ea typeface="Calibri"/>
              <a:cs typeface="Calibri"/>
              <a:sym typeface="Calibri"/>
            </a:endParaRPr>
          </a:p>
          <a:p>
            <a:pPr lvl="2"/>
            <a:endParaRPr lang="it-IT" sz="1600" i="1" dirty="0">
              <a:ea typeface="Calibri"/>
              <a:cs typeface="Calibri"/>
              <a:sym typeface="Calibri"/>
            </a:endParaRPr>
          </a:p>
          <a:p>
            <a:pPr lvl="2"/>
            <a:endParaRPr lang="it-IT" sz="1600" i="1" dirty="0">
              <a:ea typeface="Calibri"/>
              <a:cs typeface="Calibri"/>
              <a:sym typeface="Calibri"/>
            </a:endParaRPr>
          </a:p>
          <a:p>
            <a:pPr lvl="2"/>
            <a:endParaRPr lang="it-IT" sz="1600" i="1" dirty="0">
              <a:ea typeface="Calibri"/>
              <a:cs typeface="Calibri"/>
              <a:sym typeface="Calibri"/>
            </a:endParaRPr>
          </a:p>
          <a:p>
            <a:pPr lvl="2"/>
            <a:endParaRPr lang="it-IT" sz="1600" i="1" dirty="0">
              <a:ea typeface="Calibri"/>
              <a:cs typeface="Calibri"/>
              <a:sym typeface="Calibri"/>
            </a:endParaRPr>
          </a:p>
          <a:p>
            <a:pPr lvl="2"/>
            <a:endParaRPr lang="it-IT" sz="1600" i="1" dirty="0">
              <a:ea typeface="Calibri"/>
              <a:cs typeface="Calibri"/>
              <a:sym typeface="Calibri"/>
            </a:endParaRPr>
          </a:p>
          <a:p>
            <a:pPr lvl="2"/>
            <a:r>
              <a:rPr lang="it-IT" sz="1600" dirty="0">
                <a:ea typeface="Calibri"/>
                <a:cs typeface="Calibri"/>
                <a:sym typeface="Calibri"/>
              </a:rPr>
              <a:t>In questo caso </a:t>
            </a:r>
            <a:r>
              <a:rPr lang="it-IT" sz="1600" i="1" dirty="0">
                <a:ea typeface="Calibri"/>
                <a:cs typeface="Calibri"/>
                <a:sym typeface="Calibri"/>
              </a:rPr>
              <a:t>T</a:t>
            </a:r>
            <a:r>
              <a:rPr lang="it-IT" sz="1600" dirty="0">
                <a:ea typeface="Calibri"/>
                <a:cs typeface="Calibri"/>
                <a:sym typeface="Calibri"/>
              </a:rPr>
              <a:t> </a:t>
            </a:r>
            <a:r>
              <a:rPr lang="it-IT" sz="1600" dirty="0" err="1">
                <a:ea typeface="Calibri"/>
                <a:cs typeface="Calibri"/>
                <a:sym typeface="Calibri"/>
              </a:rPr>
              <a:t>contine</a:t>
            </a:r>
            <a:r>
              <a:rPr lang="it-IT" sz="1600" dirty="0">
                <a:ea typeface="Calibri"/>
                <a:cs typeface="Calibri"/>
                <a:sym typeface="Calibri"/>
              </a:rPr>
              <a:t> un «doppione», cosa che non è così strana, se si considera che sto rappresentando ogni entità del dominio (ovvero ogni persona) con una sola feature…</a:t>
            </a:r>
            <a:endParaRPr lang="it-IT" sz="1600" dirty="0"/>
          </a:p>
          <a:p>
            <a:pPr lvl="2"/>
            <a:endParaRPr lang="it-IT" sz="16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A4C0221-8A76-6671-810D-9CBF59997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78" y="2571740"/>
            <a:ext cx="43" cy="2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0C3EC62-CB06-5383-1249-549A07E6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78" y="2724140"/>
            <a:ext cx="43" cy="2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DCDBB30-1E50-E374-5DA7-D4E60B9EA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751" y="2873501"/>
            <a:ext cx="6097" cy="609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B93D6D0-B142-1EA3-AEE9-8ECBB2683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901" y="2873501"/>
            <a:ext cx="6097" cy="609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AC93B2F-56C2-2F2B-18DC-35212C806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78" y="2876540"/>
            <a:ext cx="43" cy="2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FE55E20-E379-D8C2-462B-F93B87A10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0" y="2571745"/>
            <a:ext cx="20" cy="1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039A2C2-FA46-44CD-81FA-24406E038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645" y="1712563"/>
            <a:ext cx="5275519" cy="25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Richiami di Probabilità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298585" y="858406"/>
            <a:ext cx="44691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Probabilità Congiunta e Condizionata: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0"/>
          <p:cNvSpPr txBox="1"/>
          <p:nvPr/>
        </p:nvSpPr>
        <p:spPr>
          <a:xfrm>
            <a:off x="251520" y="2820163"/>
            <a:ext cx="543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specifico di variabili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indipendenti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0274F7-7A0D-9A0B-D730-E0B74364F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778" y="1010583"/>
            <a:ext cx="3482642" cy="15611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3CD365-2F98-81D9-236C-6581E1DA7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778" y="3119599"/>
            <a:ext cx="2702312" cy="164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4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454499" y="914400"/>
            <a:ext cx="7732239" cy="334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1800" i="1" dirty="0">
                <a:ea typeface="Calibri"/>
                <a:cs typeface="Calibri"/>
                <a:sym typeface="Calibri"/>
              </a:rPr>
              <a:t>o[y] = # occorrenze di esempi con label y in T / cardinalità di T</a:t>
            </a:r>
          </a:p>
          <a:p>
            <a:endParaRPr lang="it-IT" sz="1800" i="1" dirty="0"/>
          </a:p>
          <a:p>
            <a:r>
              <a:rPr lang="it-IT" sz="1800" i="1" dirty="0"/>
              <a:t>h[</a:t>
            </a:r>
            <a:r>
              <a:rPr lang="it-IT" sz="1800" i="1" dirty="0" err="1"/>
              <a:t>x,y</a:t>
            </a:r>
            <a:r>
              <a:rPr lang="it-IT" sz="1800" i="1" dirty="0"/>
              <a:t>] = # occorrenze di (</a:t>
            </a:r>
            <a:r>
              <a:rPr lang="it-IT" sz="1800" i="1" dirty="0" err="1"/>
              <a:t>x,y</a:t>
            </a:r>
            <a:r>
              <a:rPr lang="it-IT" sz="1800" i="1" dirty="0"/>
              <a:t>) in T / # occorrenze di y in T</a:t>
            </a:r>
          </a:p>
          <a:p>
            <a:endParaRPr lang="it-IT" sz="1800" dirty="0"/>
          </a:p>
          <a:p>
            <a:r>
              <a:rPr lang="it-IT" sz="1800" dirty="0"/>
              <a:t>Scritti in maniera più formale, se </a:t>
            </a:r>
            <a:r>
              <a:rPr lang="it" sz="1800" i="1" dirty="0"/>
              <a:t>T = {</a:t>
            </a:r>
            <a:r>
              <a:rPr lang="it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(x</a:t>
            </a:r>
            <a:r>
              <a:rPr lang="it" sz="1800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y</a:t>
            </a:r>
            <a:r>
              <a:rPr lang="it" sz="1800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</a:t>
            </a:r>
            <a:r>
              <a:rPr lang="it" sz="1800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  <a:r>
              <a:rPr lang="it" sz="18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)}, (i = 1, …, n</a:t>
            </a:r>
            <a:r>
              <a:rPr lang="it" sz="1800" dirty="0">
                <a:ea typeface="Calibri"/>
              </a:rPr>
              <a:t>)</a:t>
            </a:r>
            <a:r>
              <a:rPr lang="it" sz="18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i="1" dirty="0"/>
          </a:p>
          <a:p>
            <a:endParaRPr lang="it-IT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Modello generativo </a:t>
            </a:r>
            <a:r>
              <a:rPr lang="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non-parametrico: training</a:t>
            </a:r>
            <a:endParaRPr sz="2400" b="1" i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E524DDA-7E30-C855-E6D5-530E4D19F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93" y="2728912"/>
            <a:ext cx="64960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45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454499" y="1077363"/>
            <a:ext cx="7732239" cy="31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/>
              <a:t>A questo punto la predizione, a </a:t>
            </a:r>
            <a:r>
              <a:rPr lang="it-IT" sz="1800" i="1" dirty="0" err="1"/>
              <a:t>inference</a:t>
            </a:r>
            <a:r>
              <a:rPr lang="it-IT" sz="1800" i="1" dirty="0"/>
              <a:t> time</a:t>
            </a:r>
            <a:r>
              <a:rPr lang="it-IT" sz="1800" dirty="0"/>
              <a:t>, è semplice: per un dato valore di testing </a:t>
            </a:r>
            <a:r>
              <a:rPr lang="it-IT" sz="1800" i="1" dirty="0"/>
              <a:t>x</a:t>
            </a:r>
            <a:r>
              <a:rPr lang="it-IT" sz="1800" dirty="0"/>
              <a:t>, usando </a:t>
            </a:r>
            <a:r>
              <a:rPr lang="it-IT" sz="1800" i="1" dirty="0"/>
              <a:t>o[y]</a:t>
            </a:r>
            <a:r>
              <a:rPr lang="it-IT" sz="1800" dirty="0"/>
              <a:t> e </a:t>
            </a:r>
            <a:r>
              <a:rPr lang="it-IT" sz="1800" i="1" dirty="0"/>
              <a:t>h[</a:t>
            </a:r>
            <a:r>
              <a:rPr lang="it-IT" sz="1800" i="1" dirty="0" err="1"/>
              <a:t>x,y</a:t>
            </a:r>
            <a:r>
              <a:rPr lang="it-IT" sz="1800" i="1" dirty="0"/>
              <a:t>]</a:t>
            </a:r>
            <a:r>
              <a:rPr lang="it-IT" sz="1800" dirty="0"/>
              <a:t> posso calcolare: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Modello generativo </a:t>
            </a:r>
            <a:r>
              <a:rPr lang="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non-parametrico: 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inference time</a:t>
            </a:r>
            <a:endParaRPr sz="2400" b="1" i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A3D54F5-C148-91C6-163A-36A2B112E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2129692"/>
            <a:ext cx="6219825" cy="88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24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</a:t>
            </a:r>
            <a:endParaRPr sz="2400" b="1" i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5;p34">
            <a:extLst>
              <a:ext uri="{FF2B5EF4-FFF2-40B4-BE49-F238E27FC236}">
                <a16:creationId xmlns:a16="http://schemas.microsoft.com/office/drawing/2014/main" id="{F40CE297-21A7-0B4A-4A53-4D88BC7FE013}"/>
              </a:ext>
            </a:extLst>
          </p:cNvPr>
          <p:cNvSpPr txBox="1"/>
          <p:nvPr/>
        </p:nvSpPr>
        <p:spPr>
          <a:xfrm>
            <a:off x="180345" y="1503059"/>
            <a:ext cx="2631863" cy="334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endParaRPr lang="it-IT" sz="1600" dirty="0">
              <a:ea typeface="Calibri"/>
              <a:cs typeface="Calibri"/>
              <a:sym typeface="Calibri"/>
            </a:endParaRPr>
          </a:p>
          <a:p>
            <a:pPr lvl="2"/>
            <a:r>
              <a:rPr lang="it-IT" sz="1600" dirty="0">
                <a:ea typeface="Calibri"/>
                <a:cs typeface="Calibri"/>
                <a:sym typeface="Calibri"/>
              </a:rPr>
              <a:t>Supponendo di avere un sample di testing </a:t>
            </a:r>
            <a:r>
              <a:rPr lang="it-IT" sz="1600" i="1" dirty="0">
                <a:ea typeface="Calibri"/>
                <a:cs typeface="Calibri"/>
                <a:sym typeface="Calibri"/>
              </a:rPr>
              <a:t>x = 4 </a:t>
            </a:r>
            <a:r>
              <a:rPr lang="it-IT" sz="1600" dirty="0">
                <a:ea typeface="Calibri"/>
                <a:cs typeface="Calibri"/>
                <a:sym typeface="Calibri"/>
              </a:rPr>
              <a:t>(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FRANCE)</a:t>
            </a:r>
            <a:r>
              <a:rPr lang="it-IT" sz="1600" dirty="0">
                <a:ea typeface="Calibri"/>
                <a:cs typeface="Calibri"/>
                <a:sym typeface="Calibri"/>
              </a:rPr>
              <a:t>, avrò che:</a:t>
            </a:r>
          </a:p>
          <a:p>
            <a:pPr lvl="2"/>
            <a:endParaRPr lang="it-IT" sz="1600" dirty="0">
              <a:ea typeface="Calibri"/>
              <a:cs typeface="Calibri"/>
              <a:sym typeface="Calibri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it-IT" sz="1600" i="1" dirty="0">
                <a:ea typeface="Calibri"/>
                <a:cs typeface="Calibri"/>
                <a:sym typeface="Calibri"/>
              </a:rPr>
              <a:t>h[4,1] * o[1] = 0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it-IT" sz="1600" i="1" dirty="0">
                <a:ea typeface="Calibri"/>
                <a:cs typeface="Calibri"/>
                <a:sym typeface="Calibri"/>
              </a:rPr>
              <a:t>h[4,2] * o[2] = 0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it-IT" sz="1600" i="1" dirty="0">
                <a:ea typeface="Calibri"/>
                <a:cs typeface="Calibri"/>
                <a:sym typeface="Calibri"/>
              </a:rPr>
              <a:t>h[4,3] * o[3] = 0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it-IT" sz="1600" i="1" dirty="0">
                <a:ea typeface="Calibri"/>
                <a:cs typeface="Calibri"/>
                <a:sym typeface="Calibri"/>
              </a:rPr>
              <a:t>h[4,4] * o[4] = 2/3 * 1/2 = 2/6 = 1/3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it-IT" sz="1600" i="1" dirty="0">
              <a:latin typeface="+mn-lt"/>
              <a:ea typeface="Calibri"/>
              <a:cs typeface="Calibri"/>
              <a:sym typeface="Calibri"/>
            </a:endParaRPr>
          </a:p>
          <a:p>
            <a:pPr lvl="2"/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Quindi scelgo </a:t>
            </a:r>
            <a:r>
              <a:rPr lang="it-IT" sz="1600" i="1" dirty="0">
                <a:latin typeface="+mn-lt"/>
                <a:ea typeface="Calibri"/>
                <a:cs typeface="Calibri"/>
                <a:sym typeface="Calibri"/>
              </a:rPr>
              <a:t>y = 4, 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ovvero </a:t>
            </a:r>
            <a:r>
              <a:rPr lang="it-IT" sz="1600" i="1" dirty="0">
                <a:latin typeface="+mn-lt"/>
                <a:ea typeface="Calibri"/>
                <a:cs typeface="Calibri"/>
                <a:sym typeface="Calibri"/>
              </a:rPr>
              <a:t>High</a:t>
            </a:r>
          </a:p>
          <a:p>
            <a:pPr lvl="2"/>
            <a:endParaRPr lang="it-IT" sz="1600" dirty="0">
              <a:ea typeface="Calibri"/>
              <a:cs typeface="Calibri"/>
              <a:sym typeface="Calibri"/>
            </a:endParaRPr>
          </a:p>
          <a:p>
            <a:pPr lvl="2"/>
            <a:endParaRPr lang="it-IT" sz="16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A4C0221-8A76-6671-810D-9CBF59997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78" y="2571740"/>
            <a:ext cx="43" cy="2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0C3EC62-CB06-5383-1249-549A07E6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78" y="2724140"/>
            <a:ext cx="43" cy="2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DCDBB30-1E50-E374-5DA7-D4E60B9EA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751" y="2873501"/>
            <a:ext cx="6097" cy="609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B93D6D0-B142-1EA3-AEE9-8ECBB2683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901" y="2873501"/>
            <a:ext cx="6097" cy="609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AC93B2F-56C2-2F2B-18DC-35212C806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78" y="2876540"/>
            <a:ext cx="43" cy="2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D5CD06A-3AE8-45D2-19AC-02CADF2A2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56" y="923801"/>
            <a:ext cx="4369530" cy="62110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6865776-813E-A06E-708C-99E6ABA95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383" y="2242036"/>
            <a:ext cx="5305241" cy="26257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6DB12C-2F2D-DF45-94E8-A6463CF21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3751" y="1301418"/>
            <a:ext cx="985433" cy="9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25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</a:t>
            </a:r>
            <a:endParaRPr sz="2400" b="1" i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5;p34">
            <a:extLst>
              <a:ext uri="{FF2B5EF4-FFF2-40B4-BE49-F238E27FC236}">
                <a16:creationId xmlns:a16="http://schemas.microsoft.com/office/drawing/2014/main" id="{F40CE297-21A7-0B4A-4A53-4D88BC7FE013}"/>
              </a:ext>
            </a:extLst>
          </p:cNvPr>
          <p:cNvSpPr txBox="1"/>
          <p:nvPr/>
        </p:nvSpPr>
        <p:spPr>
          <a:xfrm>
            <a:off x="180345" y="1503059"/>
            <a:ext cx="2631863" cy="271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endParaRPr lang="it-IT" sz="1600" dirty="0">
              <a:ea typeface="Calibri"/>
              <a:cs typeface="Calibri"/>
              <a:sym typeface="Calibri"/>
            </a:endParaRPr>
          </a:p>
          <a:p>
            <a:pPr lvl="2"/>
            <a:r>
              <a:rPr lang="it-IT" sz="1600" b="1" dirty="0">
                <a:ea typeface="Calibri"/>
                <a:cs typeface="Calibri"/>
                <a:sym typeface="Calibri"/>
              </a:rPr>
              <a:t>Osservazione</a:t>
            </a:r>
            <a:r>
              <a:rPr lang="it-IT" sz="1600" dirty="0">
                <a:ea typeface="Calibri"/>
                <a:cs typeface="Calibri"/>
                <a:sym typeface="Calibri"/>
              </a:rPr>
              <a:t>: se sommo i valori di </a:t>
            </a:r>
            <a:r>
              <a:rPr lang="it-IT" sz="1600" i="1" dirty="0">
                <a:ea typeface="Calibri"/>
                <a:cs typeface="Calibri"/>
                <a:sym typeface="Calibri"/>
              </a:rPr>
              <a:t>h[</a:t>
            </a:r>
            <a:r>
              <a:rPr lang="it-IT" sz="1600" i="1" dirty="0" err="1">
                <a:ea typeface="Calibri"/>
                <a:cs typeface="Calibri"/>
                <a:sym typeface="Calibri"/>
              </a:rPr>
              <a:t>x,y</a:t>
            </a:r>
            <a:r>
              <a:rPr lang="it-IT" sz="1600" i="1" dirty="0">
                <a:ea typeface="Calibri"/>
                <a:cs typeface="Calibri"/>
                <a:sym typeface="Calibri"/>
              </a:rPr>
              <a:t>] </a:t>
            </a:r>
            <a:r>
              <a:rPr lang="it-IT" sz="1600" dirty="0">
                <a:ea typeface="Calibri"/>
                <a:cs typeface="Calibri"/>
                <a:sym typeface="Calibri"/>
              </a:rPr>
              <a:t>rispetto alle righe (i.e., </a:t>
            </a:r>
            <a:r>
              <a:rPr lang="it-IT" sz="1600" dirty="0" err="1">
                <a:ea typeface="Calibri"/>
                <a:cs typeface="Calibri"/>
                <a:sym typeface="Calibri"/>
              </a:rPr>
              <a:t>tenedo</a:t>
            </a:r>
            <a:r>
              <a:rPr lang="it-IT" sz="1600" dirty="0">
                <a:ea typeface="Calibri"/>
                <a:cs typeface="Calibri"/>
                <a:sym typeface="Calibri"/>
              </a:rPr>
              <a:t> fisso </a:t>
            </a:r>
            <a:r>
              <a:rPr lang="it-IT" sz="1600" i="1" dirty="0">
                <a:ea typeface="Calibri"/>
                <a:cs typeface="Calibri"/>
                <a:sym typeface="Calibri"/>
              </a:rPr>
              <a:t>x</a:t>
            </a:r>
            <a:r>
              <a:rPr lang="it-IT" sz="1600" dirty="0">
                <a:ea typeface="Calibri"/>
                <a:cs typeface="Calibri"/>
                <a:sym typeface="Calibri"/>
              </a:rPr>
              <a:t>) non ottengo 1: perché?</a:t>
            </a:r>
          </a:p>
          <a:p>
            <a:pPr lvl="2"/>
            <a:endParaRPr lang="it-IT" sz="1600" dirty="0">
              <a:ea typeface="Calibri"/>
              <a:cs typeface="Calibri"/>
              <a:sym typeface="Calibri"/>
            </a:endParaRPr>
          </a:p>
          <a:p>
            <a:pPr lvl="2"/>
            <a:r>
              <a:rPr lang="it-IT" sz="1600" dirty="0">
                <a:ea typeface="Calibri"/>
                <a:cs typeface="Calibri"/>
                <a:sym typeface="Calibri"/>
              </a:rPr>
              <a:t>Esempio:</a:t>
            </a:r>
          </a:p>
          <a:p>
            <a:pPr lvl="2"/>
            <a:endParaRPr lang="it-IT" sz="1600" dirty="0">
              <a:ea typeface="Calibri"/>
              <a:cs typeface="Calibri"/>
              <a:sym typeface="Calibri"/>
            </a:endParaRPr>
          </a:p>
          <a:p>
            <a:pPr lvl="2"/>
            <a:r>
              <a:rPr lang="it-IT" sz="1600" i="1" dirty="0">
                <a:ea typeface="Calibri"/>
                <a:cs typeface="Calibri"/>
                <a:sym typeface="Calibri"/>
              </a:rPr>
              <a:t>h[4,1] + h[4,2] + h[4,3] +</a:t>
            </a:r>
          </a:p>
          <a:p>
            <a:pPr lvl="2"/>
            <a:r>
              <a:rPr lang="it-IT" sz="1600" i="1" dirty="0">
                <a:ea typeface="Calibri"/>
                <a:cs typeface="Calibri"/>
                <a:sym typeface="Calibri"/>
              </a:rPr>
              <a:t>h[4,4] = 2/3</a:t>
            </a:r>
            <a:endParaRPr lang="it-IT" sz="1600" dirty="0"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A4C0221-8A76-6671-810D-9CBF59997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78" y="2571740"/>
            <a:ext cx="43" cy="2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0C3EC62-CB06-5383-1249-549A07E6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78" y="2724140"/>
            <a:ext cx="43" cy="2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DCDBB30-1E50-E374-5DA7-D4E60B9EA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751" y="2873501"/>
            <a:ext cx="6097" cy="609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B93D6D0-B142-1EA3-AEE9-8ECBB2683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901" y="2873501"/>
            <a:ext cx="6097" cy="609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AC93B2F-56C2-2F2B-18DC-35212C806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78" y="2876540"/>
            <a:ext cx="43" cy="2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D5CD06A-3AE8-45D2-19AC-02CADF2A2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56" y="923801"/>
            <a:ext cx="4369530" cy="62110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6865776-813E-A06E-708C-99E6ABA95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383" y="2242036"/>
            <a:ext cx="5305241" cy="26257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6DB12C-2F2D-DF45-94E8-A6463CF21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3751" y="1301418"/>
            <a:ext cx="985433" cy="9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71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433208" y="1173004"/>
            <a:ext cx="7732239" cy="222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1600" dirty="0"/>
              <a:t>Il modello appena visto è «non-parametrico» perché rappresenta l’informazione del training set in una forma non parametrica, attraverso le statistiche delle occorrenze e co-occorrenze nel training set, e non usa una funzione analitica dipendente da parametri</a:t>
            </a:r>
          </a:p>
          <a:p>
            <a:pPr lvl="0"/>
            <a:endParaRPr lang="it-IT" sz="1600" dirty="0"/>
          </a:p>
          <a:p>
            <a:pPr lvl="0"/>
            <a:r>
              <a:rPr lang="it-IT" sz="1600" dirty="0"/>
              <a:t>Uno dei vantaggi di questo modello è che posso facilmente usarlo con variabili categoriche dato che non dipende dall’ordinamento (arbitrario) che ho usato quando all’inizio ho rappresentato </a:t>
            </a:r>
            <a:r>
              <a:rPr lang="it-IT" sz="1600" i="1" dirty="0"/>
              <a:t>x</a:t>
            </a:r>
            <a:r>
              <a:rPr lang="it-IT" sz="1600" dirty="0"/>
              <a:t> e </a:t>
            </a:r>
            <a:r>
              <a:rPr lang="it-IT" sz="1600" i="1" dirty="0"/>
              <a:t>y </a:t>
            </a:r>
            <a:r>
              <a:rPr lang="it-IT" sz="1600" dirty="0"/>
              <a:t>con valori numerici</a:t>
            </a:r>
          </a:p>
          <a:p>
            <a:pPr lvl="0"/>
            <a:endParaRPr lang="it-IT" sz="1600" dirty="0"/>
          </a:p>
          <a:p>
            <a:pPr lvl="0"/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Modello generativo non parametrico basato sulle occorrenze</a:t>
            </a:r>
            <a:endParaRPr lang="it-IT" sz="2400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46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431115" y="1162610"/>
            <a:ext cx="7111305" cy="338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1600" dirty="0"/>
              <a:t>Detto in altri termini, se, invece di usare: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USA -&gt; 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ITALY -&gt; 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GERMANY -&gt; 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FRANCE -&gt; 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" sz="16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-IT" sz="1600" dirty="0"/>
              <a:t>avessi usato, e.g.: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USA -&gt; 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ITALY -&gt; 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GERMANY -&gt; 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FRANCE -&gt; 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" sz="16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-IT" sz="1600" dirty="0"/>
              <a:t>l’unica differenza sarebbe stata una permutazione delle righe di </a:t>
            </a:r>
            <a:r>
              <a:rPr lang="it-IT" sz="1600" i="1" dirty="0"/>
              <a:t>h</a:t>
            </a:r>
            <a:endParaRPr lang="it-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Modello generativo non parametrico basato sulle occorrenze</a:t>
            </a:r>
            <a:endParaRPr sz="2400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3637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170990" y="1085598"/>
            <a:ext cx="8119121" cy="341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Tale modello può essere facilmente adattato a trattare il caso in cui </a:t>
            </a:r>
            <a:r>
              <a:rPr lang="it-IT" i="1" dirty="0"/>
              <a:t>x</a:t>
            </a:r>
            <a:r>
              <a:rPr lang="it-IT" dirty="0"/>
              <a:t> sia una variabile numerica: basta definire i bin dei vari istogrammi utilizzando dei sotto-intervalli (e.g., ottenuti con una partizione uniforme) dell’intervallo dei possibili valori di</a:t>
            </a:r>
            <a:r>
              <a:rPr lang="it-IT" i="1" dirty="0"/>
              <a:t> x</a:t>
            </a:r>
            <a:r>
              <a:rPr lang="it-IT" dirty="0"/>
              <a:t>, come nei grafici qui sotto:</a:t>
            </a:r>
          </a:p>
          <a:p>
            <a:pPr lvl="0"/>
            <a:endParaRPr lang="it-IT" sz="1600" dirty="0"/>
          </a:p>
          <a:p>
            <a:pPr lvl="0"/>
            <a:endParaRPr lang="it-IT" sz="1600" dirty="0"/>
          </a:p>
          <a:p>
            <a:pPr lvl="0"/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6505627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Modello generativo non parametrico </a:t>
            </a:r>
            <a:r>
              <a:rPr lang="it-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con feature (x) numerica</a:t>
            </a:r>
            <a:endParaRPr lang="it-IT" sz="2400" i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5A59B88-EEB0-25B4-83A7-1B50D3487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696" y="2030506"/>
            <a:ext cx="4962537" cy="26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12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170990" y="954741"/>
            <a:ext cx="8401510" cy="3546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Come sempre, devo ricordarmi che il mio obiettivo è ottenere </a:t>
            </a:r>
            <a:r>
              <a:rPr lang="it-IT" i="1" dirty="0"/>
              <a:t>k distribuzioni di probabilità p(</a:t>
            </a:r>
            <a:r>
              <a:rPr lang="it-IT" i="1" dirty="0" err="1"/>
              <a:t>x|y</a:t>
            </a:r>
            <a:r>
              <a:rPr lang="it-IT" i="1" dirty="0"/>
              <a:t>=1), … p(</a:t>
            </a:r>
            <a:r>
              <a:rPr lang="it-IT" i="1" dirty="0" err="1"/>
              <a:t>x|y</a:t>
            </a:r>
            <a:r>
              <a:rPr lang="it-IT" i="1" dirty="0"/>
              <a:t>=k)</a:t>
            </a:r>
            <a:r>
              <a:rPr lang="it-IT" dirty="0"/>
              <a:t>, per cui ogni istogramma dovrà essere normalizzato dividendo per la sua «area», cioè per la somma dei valori di tutti i suoi bin </a:t>
            </a:r>
          </a:p>
          <a:p>
            <a:pPr lvl="0"/>
            <a:r>
              <a:rPr lang="it-IT" dirty="0"/>
              <a:t>Esattamente come prima, per la classe i-esima, «l’area» corrisponde al numero di occorrenze di </a:t>
            </a:r>
            <a:r>
              <a:rPr lang="it-IT" i="1" dirty="0"/>
              <a:t>y=i</a:t>
            </a:r>
            <a:r>
              <a:rPr lang="it-IT" dirty="0"/>
              <a:t> in </a:t>
            </a:r>
            <a:r>
              <a:rPr lang="it-IT" i="1" dirty="0"/>
              <a:t>T </a:t>
            </a:r>
            <a:r>
              <a:rPr lang="it-IT" dirty="0"/>
              <a:t> </a:t>
            </a:r>
          </a:p>
          <a:p>
            <a:pPr lvl="0"/>
            <a:endParaRPr lang="it-IT" sz="1600" dirty="0"/>
          </a:p>
          <a:p>
            <a:pPr lvl="0"/>
            <a:endParaRPr lang="it-IT" sz="1600" dirty="0"/>
          </a:p>
          <a:p>
            <a:pPr lvl="0"/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6505627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Modello generativo non parametrico </a:t>
            </a:r>
            <a:r>
              <a:rPr lang="it-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con feature (x) numerica</a:t>
            </a:r>
            <a:endParaRPr lang="it-IT" sz="2400" i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5A59B88-EEB0-25B4-83A7-1B50D3487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696" y="2030506"/>
            <a:ext cx="4962537" cy="26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9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110326" y="990222"/>
            <a:ext cx="8603368" cy="37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Vediamo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ora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esempio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modello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generativo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i="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parametrico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continuando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per </a:t>
            </a:r>
            <a:r>
              <a:rPr lang="en-GB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semplicità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ad </a:t>
            </a:r>
            <a:r>
              <a:rPr lang="en-GB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assumere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avere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sola feature </a:t>
            </a:r>
            <a:r>
              <a:rPr lang="en-GB" sz="1600" i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GB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limitiamoci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modellare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dipendenza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statistica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più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importante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ovvero</a:t>
            </a:r>
            <a:r>
              <a:rPr lang="en-GB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" sz="1600" i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p(x|y)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600" dirty="0">
              <a:latin typeface="+mj-lt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latin typeface="+mj-lt"/>
                <a:ea typeface="Calibri"/>
                <a:cs typeface="Calibri"/>
                <a:sym typeface="Calibri"/>
              </a:rPr>
              <a:t>S</a:t>
            </a:r>
            <a:r>
              <a:rPr lang="it" sz="1600" dirty="0">
                <a:latin typeface="+mj-lt"/>
                <a:ea typeface="Calibri"/>
                <a:cs typeface="Calibri"/>
                <a:sym typeface="Calibri"/>
              </a:rPr>
              <a:t>upponiamo che </a:t>
            </a:r>
            <a:r>
              <a:rPr lang="it" sz="1600" i="1" dirty="0">
                <a:latin typeface="+mj-lt"/>
                <a:ea typeface="Calibri"/>
                <a:cs typeface="Calibri"/>
                <a:sym typeface="Calibri"/>
              </a:rPr>
              <a:t>x</a:t>
            </a:r>
            <a:r>
              <a:rPr lang="it" sz="1600" dirty="0">
                <a:latin typeface="+mj-lt"/>
                <a:ea typeface="Calibri"/>
                <a:cs typeface="Calibri"/>
                <a:sym typeface="Calibri"/>
              </a:rPr>
              <a:t> sia una feature numerica e </a:t>
            </a:r>
            <a:r>
              <a:rPr lang="it" sz="1600" i="1" dirty="0">
                <a:latin typeface="+mj-lt"/>
                <a:ea typeface="Calibri"/>
                <a:cs typeface="Calibri"/>
                <a:sym typeface="Calibri"/>
              </a:rPr>
              <a:t>y</a:t>
            </a:r>
            <a:r>
              <a:rPr lang="it" sz="1600" dirty="0">
                <a:latin typeface="+mj-lt"/>
                <a:ea typeface="Calibri"/>
                <a:cs typeface="Calibri"/>
                <a:sym typeface="Calibri"/>
              </a:rPr>
              <a:t> categorica (task di classificazione)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600" dirty="0">
              <a:latin typeface="+mj-lt"/>
              <a:ea typeface="Calibri"/>
              <a:cs typeface="Calibri"/>
              <a:sym typeface="Calibri"/>
            </a:endParaRPr>
          </a:p>
          <a:p>
            <a:r>
              <a:rPr lang="it-IT" sz="1600" dirty="0"/>
              <a:t>L’aspetto più importante è che, invece di usare istogrammi (struttura dati non parametrica), devo modellare le </a:t>
            </a:r>
            <a:r>
              <a:rPr lang="it-IT" sz="1600" i="1" dirty="0"/>
              <a:t>k</a:t>
            </a:r>
            <a:r>
              <a:rPr lang="it-IT" sz="1600" dirty="0"/>
              <a:t> distribuzioni di probabilità </a:t>
            </a:r>
            <a:r>
              <a:rPr lang="it-IT" sz="1600" i="1" dirty="0"/>
              <a:t>p(</a:t>
            </a:r>
            <a:r>
              <a:rPr lang="it-IT" sz="1600" i="1" dirty="0" err="1"/>
              <a:t>x|y</a:t>
            </a:r>
            <a:r>
              <a:rPr lang="it-IT" sz="1600" i="1" dirty="0"/>
              <a:t>=1), … p(</a:t>
            </a:r>
            <a:r>
              <a:rPr lang="it-IT" sz="1600" i="1" dirty="0" err="1"/>
              <a:t>x|y</a:t>
            </a:r>
            <a:r>
              <a:rPr lang="it-IT" sz="1600" i="1" dirty="0"/>
              <a:t>=k)</a:t>
            </a:r>
            <a:r>
              <a:rPr lang="it-IT" sz="1600" dirty="0"/>
              <a:t> con </a:t>
            </a:r>
            <a:r>
              <a:rPr lang="it-IT" sz="1600" i="1" dirty="0"/>
              <a:t>k</a:t>
            </a:r>
            <a:r>
              <a:rPr lang="it-IT" sz="1600" dirty="0"/>
              <a:t> corrispondenti funzioni analitiche dipendenti da parametri </a:t>
            </a: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Esempio: un modello generativo </a:t>
            </a:r>
            <a:r>
              <a:rPr lang="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parametrico </a:t>
            </a:r>
          </a:p>
        </p:txBody>
      </p:sp>
    </p:spTree>
    <p:extLst>
      <p:ext uri="{BB962C8B-B14F-4D97-AF65-F5344CB8AC3E}">
        <p14:creationId xmlns:p14="http://schemas.microsoft.com/office/powerpoint/2010/main" val="424770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251520" y="996946"/>
            <a:ext cx="7870504" cy="242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1800" dirty="0"/>
              <a:t>Per la precisione, dovrò usare </a:t>
            </a:r>
            <a:r>
              <a:rPr lang="it-IT" sz="1800" i="1" dirty="0"/>
              <a:t>k</a:t>
            </a:r>
            <a:r>
              <a:rPr lang="it-IT" sz="1800" dirty="0"/>
              <a:t> funzioni del tipo: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 </a:t>
            </a:r>
            <a:r>
              <a:rPr lang="it-IT" sz="1800" i="1" dirty="0"/>
              <a:t>g</a:t>
            </a:r>
            <a:r>
              <a:rPr lang="it-IT" sz="1800" i="1" baseline="-25000" dirty="0"/>
              <a:t>1</a:t>
            </a:r>
            <a:r>
              <a:rPr lang="it-IT" sz="1800" i="1" dirty="0"/>
              <a:t>(x; </a:t>
            </a:r>
            <a:r>
              <a:rPr lang="el-GR" sz="1800" i="1" dirty="0"/>
              <a:t>θ</a:t>
            </a:r>
            <a:r>
              <a:rPr lang="it-IT" sz="1800" i="1" baseline="-25000" dirty="0"/>
              <a:t>1</a:t>
            </a:r>
            <a:r>
              <a:rPr lang="it-IT" sz="1800" i="1" dirty="0"/>
              <a:t>) </a:t>
            </a:r>
            <a:r>
              <a:rPr lang="it-IT" sz="1800" dirty="0"/>
              <a:t>= </a:t>
            </a:r>
            <a:r>
              <a:rPr lang="it-IT" sz="1800" i="1" dirty="0"/>
              <a:t>p(</a:t>
            </a:r>
            <a:r>
              <a:rPr lang="it-IT" sz="1800" i="1" dirty="0" err="1"/>
              <a:t>x|y</a:t>
            </a:r>
            <a:r>
              <a:rPr lang="it-IT" sz="1800" i="1" dirty="0"/>
              <a:t>=1),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i="1" dirty="0"/>
              <a:t>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i="1" dirty="0"/>
              <a:t>g</a:t>
            </a:r>
            <a:r>
              <a:rPr lang="it-IT" sz="1800" i="1" baseline="-25000" dirty="0"/>
              <a:t>i</a:t>
            </a:r>
            <a:r>
              <a:rPr lang="it-IT" sz="1800" i="1" dirty="0"/>
              <a:t>(x; </a:t>
            </a:r>
            <a:r>
              <a:rPr lang="el-GR" sz="1800" i="1" dirty="0"/>
              <a:t>θ</a:t>
            </a:r>
            <a:r>
              <a:rPr lang="it-IT" sz="1800" i="1" baseline="-25000" dirty="0"/>
              <a:t>i</a:t>
            </a:r>
            <a:r>
              <a:rPr lang="it-IT" sz="1800" i="1" dirty="0"/>
              <a:t>) </a:t>
            </a:r>
            <a:r>
              <a:rPr lang="it-IT" sz="1800" dirty="0"/>
              <a:t>= </a:t>
            </a:r>
            <a:r>
              <a:rPr lang="it-IT" sz="1800" i="1" dirty="0"/>
              <a:t>p(</a:t>
            </a:r>
            <a:r>
              <a:rPr lang="it-IT" sz="1800" i="1" dirty="0" err="1"/>
              <a:t>x|y</a:t>
            </a:r>
            <a:r>
              <a:rPr lang="it-IT" sz="1800" i="1" dirty="0"/>
              <a:t>=i),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i="1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i="1" dirty="0" err="1"/>
              <a:t>g</a:t>
            </a:r>
            <a:r>
              <a:rPr lang="it-IT" sz="1800" i="1" baseline="-25000" dirty="0" err="1"/>
              <a:t>k</a:t>
            </a:r>
            <a:r>
              <a:rPr lang="it-IT" sz="1800" i="1" dirty="0"/>
              <a:t>(x; </a:t>
            </a:r>
            <a:r>
              <a:rPr lang="el-GR" sz="1800" i="1" dirty="0"/>
              <a:t>θ</a:t>
            </a:r>
            <a:r>
              <a:rPr lang="it-IT" sz="1800" i="1" baseline="-25000" dirty="0"/>
              <a:t>k</a:t>
            </a:r>
            <a:r>
              <a:rPr lang="it-IT" sz="1800" i="1" dirty="0"/>
              <a:t>) </a:t>
            </a:r>
            <a:r>
              <a:rPr lang="it-IT" sz="1800" dirty="0"/>
              <a:t>= </a:t>
            </a:r>
            <a:r>
              <a:rPr lang="it-IT" sz="1800" i="1" dirty="0"/>
              <a:t>p(</a:t>
            </a:r>
            <a:r>
              <a:rPr lang="it-IT" sz="1800" i="1" dirty="0" err="1"/>
              <a:t>x|y</a:t>
            </a:r>
            <a:r>
              <a:rPr lang="it-IT" sz="1800" i="1" dirty="0"/>
              <a:t>=k)</a:t>
            </a:r>
            <a:endParaRPr lang="it-IT"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-IT" sz="1800" dirty="0">
              <a:latin typeface="+mj-lt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-IT" sz="1800" dirty="0">
              <a:latin typeface="+mj-lt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+mj-lt"/>
                <a:ea typeface="Calibri"/>
                <a:cs typeface="Calibri"/>
                <a:sym typeface="Calibri"/>
              </a:rPr>
              <a:t>Per farlo, a</a:t>
            </a:r>
            <a:r>
              <a:rPr lang="it" sz="1800" dirty="0">
                <a:latin typeface="+mj-lt"/>
                <a:ea typeface="Calibri"/>
                <a:cs typeface="Calibri"/>
                <a:sym typeface="Calibri"/>
              </a:rPr>
              <a:t>nzitutto devo scegliere la </a:t>
            </a:r>
            <a:r>
              <a:rPr lang="it" sz="1800" i="1" dirty="0">
                <a:latin typeface="+mj-lt"/>
                <a:ea typeface="Calibri"/>
                <a:cs typeface="Calibri"/>
                <a:sym typeface="Calibri"/>
              </a:rPr>
              <a:t>classe</a:t>
            </a:r>
            <a:r>
              <a:rPr lang="it" sz="1800" dirty="0">
                <a:latin typeface="+mj-lt"/>
                <a:ea typeface="Calibri"/>
                <a:cs typeface="Calibri"/>
                <a:sym typeface="Calibri"/>
              </a:rPr>
              <a:t> di queste funzioni analitiche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+mj-lt"/>
                <a:ea typeface="Calibri"/>
                <a:cs typeface="Calibri"/>
                <a:sym typeface="Calibri"/>
              </a:rPr>
              <a:t>P</a:t>
            </a:r>
            <a:r>
              <a:rPr lang="it" sz="1800" dirty="0">
                <a:latin typeface="+mj-lt"/>
                <a:ea typeface="Calibri"/>
                <a:cs typeface="Calibri"/>
                <a:sym typeface="Calibri"/>
              </a:rPr>
              <a:t>er semplicità, useremo la stessa classe di funzioni per tutte e </a:t>
            </a:r>
            <a:r>
              <a:rPr lang="it" sz="1800" i="1" dirty="0">
                <a:latin typeface="+mj-lt"/>
                <a:ea typeface="Calibri"/>
                <a:cs typeface="Calibri"/>
                <a:sym typeface="Calibri"/>
              </a:rPr>
              <a:t>k</a:t>
            </a:r>
            <a:r>
              <a:rPr lang="it" sz="1800" dirty="0">
                <a:latin typeface="+mj-lt"/>
                <a:ea typeface="Calibri"/>
                <a:cs typeface="Calibri"/>
                <a:sym typeface="Calibri"/>
              </a:rPr>
              <a:t> le distribuzioni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Esempio: un modello generativo </a:t>
            </a:r>
            <a:r>
              <a:rPr lang="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parametrico </a:t>
            </a:r>
          </a:p>
        </p:txBody>
      </p:sp>
    </p:spTree>
    <p:extLst>
      <p:ext uri="{BB962C8B-B14F-4D97-AF65-F5344CB8AC3E}">
        <p14:creationId xmlns:p14="http://schemas.microsoft.com/office/powerpoint/2010/main" val="416952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Richiami di Probabilità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394400" y="888900"/>
            <a:ext cx="67684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Probabilità congiunta applicata ad eventi multipli (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chain rule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):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C42F186-C465-2D6B-BC85-691BFC70B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00" y="1701200"/>
            <a:ext cx="8135470" cy="14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53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251521" y="996946"/>
            <a:ext cx="4320480" cy="184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+mj-lt"/>
                <a:ea typeface="Calibri"/>
                <a:cs typeface="Calibri"/>
                <a:sym typeface="Calibri"/>
              </a:rPr>
              <a:t>U</a:t>
            </a:r>
            <a:r>
              <a:rPr lang="it" sz="1800" dirty="0">
                <a:latin typeface="+mj-lt"/>
                <a:ea typeface="Calibri"/>
                <a:cs typeface="Calibri"/>
                <a:sym typeface="Calibri"/>
              </a:rPr>
              <a:t>na scelta comune è </a:t>
            </a:r>
            <a:r>
              <a:rPr lang="it-IT" sz="1800" dirty="0">
                <a:latin typeface="+mj-lt"/>
                <a:ea typeface="Calibri"/>
                <a:cs typeface="Calibri"/>
                <a:sym typeface="Calibri"/>
              </a:rPr>
              <a:t>la classe delle distribuzioni</a:t>
            </a:r>
            <a:r>
              <a:rPr lang="it-IT" sz="1800" dirty="0"/>
              <a:t> Gaussiane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1800" i="1" dirty="0"/>
              <a:t>Questa scelta è valida se so che, per ogni valore di y (e.g., y=i), gli esempi (</a:t>
            </a:r>
            <a:r>
              <a:rPr lang="it-IT" sz="1800" i="1" dirty="0" err="1"/>
              <a:t>x,y</a:t>
            </a:r>
            <a:r>
              <a:rPr lang="it-IT" sz="1800" i="1" dirty="0"/>
              <a:t>=i) in T sono distribuiti in maniera Gaussiana </a:t>
            </a:r>
            <a:r>
              <a:rPr lang="it-IT" sz="1800" dirty="0"/>
              <a:t>come nel grafico a fianco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Esempio: un modello generativo </a:t>
            </a:r>
            <a:r>
              <a:rPr lang="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parametrico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58F58F-3AF3-FBD4-422D-18B84526A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84" y="1133586"/>
            <a:ext cx="2961966" cy="37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105157" y="1012823"/>
            <a:ext cx="4905427" cy="2187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>
                <a:latin typeface="+mj-lt"/>
                <a:ea typeface="Calibri"/>
                <a:cs typeface="Calibri"/>
                <a:sym typeface="Calibri"/>
              </a:rPr>
              <a:t>Dato che </a:t>
            </a:r>
            <a:r>
              <a:rPr lang="it-IT" i="1" dirty="0"/>
              <a:t>g</a:t>
            </a:r>
            <a:r>
              <a:rPr lang="it-IT" i="1" baseline="-25000" dirty="0"/>
              <a:t>i</a:t>
            </a:r>
            <a:r>
              <a:rPr lang="it-IT" i="1" dirty="0"/>
              <a:t>(x; </a:t>
            </a:r>
            <a:r>
              <a:rPr lang="el-GR" i="1" dirty="0"/>
              <a:t>θ</a:t>
            </a:r>
            <a:r>
              <a:rPr lang="it-IT" i="1" baseline="-25000" dirty="0"/>
              <a:t>i</a:t>
            </a:r>
            <a:r>
              <a:rPr lang="it-IT" i="1" dirty="0"/>
              <a:t>) </a:t>
            </a:r>
            <a:r>
              <a:rPr lang="it-IT" dirty="0"/>
              <a:t>è una Gaussiana, allora: </a:t>
            </a:r>
            <a:r>
              <a:rPr lang="el-GR" i="1" dirty="0"/>
              <a:t>θ</a:t>
            </a:r>
            <a:r>
              <a:rPr lang="it-IT" i="1" baseline="-25000" dirty="0"/>
              <a:t>i </a:t>
            </a:r>
            <a:r>
              <a:rPr lang="it-IT" dirty="0"/>
              <a:t>= [µ</a:t>
            </a:r>
            <a:r>
              <a:rPr lang="it-IT" baseline="-25000" dirty="0"/>
              <a:t>i</a:t>
            </a:r>
            <a:r>
              <a:rPr lang="it-IT" dirty="0"/>
              <a:t>, </a:t>
            </a:r>
            <a:r>
              <a:rPr lang="el-GR" dirty="0"/>
              <a:t>σ</a:t>
            </a:r>
            <a:r>
              <a:rPr lang="it-IT" baseline="-25000" dirty="0"/>
              <a:t>i</a:t>
            </a:r>
            <a:r>
              <a:rPr lang="it-IT" dirty="0"/>
              <a:t>] </a:t>
            </a:r>
          </a:p>
          <a:p>
            <a:pPr lvl="0"/>
            <a:r>
              <a:rPr lang="it-IT" dirty="0"/>
              <a:t>Quindi, per la i-esima funzione parametrica, dovrò calcolarmi la media e la deviazione standard della Gaussiana corrispondente, e lo farò utilizzando il sottoinsieme di </a:t>
            </a:r>
            <a:r>
              <a:rPr lang="it-IT" i="1" dirty="0"/>
              <a:t>T</a:t>
            </a:r>
            <a:r>
              <a:rPr lang="it-IT" dirty="0"/>
              <a:t> corrispondente a </a:t>
            </a:r>
            <a:r>
              <a:rPr lang="it-IT" i="1" dirty="0"/>
              <a:t>T</a:t>
            </a:r>
            <a:r>
              <a:rPr lang="it-IT" i="1" baseline="-25000" dirty="0"/>
              <a:t>i</a:t>
            </a:r>
            <a:r>
              <a:rPr lang="it-IT" dirty="0"/>
              <a:t> = </a:t>
            </a:r>
            <a:r>
              <a:rPr lang="it-IT" i="1" dirty="0"/>
              <a:t>{(</a:t>
            </a:r>
            <a:r>
              <a:rPr lang="it-IT" i="1" dirty="0" err="1"/>
              <a:t>x,y</a:t>
            </a:r>
            <a:r>
              <a:rPr lang="it-IT" i="1" dirty="0"/>
              <a:t>) | y=i}</a:t>
            </a:r>
          </a:p>
          <a:p>
            <a:pPr lvl="0"/>
            <a:r>
              <a:rPr lang="it-IT" dirty="0"/>
              <a:t>Posso farlo in forma diretta (</a:t>
            </a:r>
            <a:r>
              <a:rPr lang="it-IT" dirty="0" err="1"/>
              <a:t>closed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), e il calcolo è banale: per ogni </a:t>
            </a:r>
            <a:r>
              <a:rPr lang="it-IT" i="1" dirty="0"/>
              <a:t>i,</a:t>
            </a:r>
            <a:r>
              <a:rPr lang="it-IT" dirty="0"/>
              <a:t> devo semplicemente applicare le formule della media e della deviazione standard per ottenere [µ</a:t>
            </a:r>
            <a:r>
              <a:rPr lang="it-IT" baseline="-25000" dirty="0"/>
              <a:t>i</a:t>
            </a:r>
            <a:r>
              <a:rPr lang="it-IT" dirty="0"/>
              <a:t>, </a:t>
            </a:r>
            <a:r>
              <a:rPr lang="el-GR" dirty="0"/>
              <a:t>σ</a:t>
            </a:r>
            <a:r>
              <a:rPr lang="it-IT" baseline="-25000" dirty="0"/>
              <a:t>i</a:t>
            </a:r>
            <a:r>
              <a:rPr lang="it-IT" dirty="0"/>
              <a:t>]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Esempio: un modello generativo </a:t>
            </a:r>
            <a:r>
              <a:rPr lang="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parametrico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58F58F-3AF3-FBD4-422D-18B84526A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84" y="1133586"/>
            <a:ext cx="2961966" cy="37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9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251520" y="996946"/>
            <a:ext cx="4461673" cy="331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>
                <a:latin typeface="+mj-lt"/>
                <a:ea typeface="Calibri"/>
                <a:cs typeface="Calibri"/>
                <a:sym typeface="Calibri"/>
              </a:rPr>
              <a:t>Per cui avrò che, per ogni</a:t>
            </a:r>
            <a:r>
              <a:rPr lang="it-IT" i="1" dirty="0">
                <a:latin typeface="+mj-lt"/>
                <a:ea typeface="Calibri"/>
                <a:cs typeface="Calibri"/>
                <a:sym typeface="Calibri"/>
              </a:rPr>
              <a:t> i</a:t>
            </a:r>
            <a:r>
              <a:rPr lang="it-IT" dirty="0">
                <a:latin typeface="+mj-lt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endParaRPr lang="it-IT" dirty="0">
              <a:latin typeface="+mj-lt"/>
              <a:ea typeface="Calibri"/>
              <a:cs typeface="Calibri"/>
              <a:sym typeface="Calibri"/>
            </a:endParaRPr>
          </a:p>
          <a:p>
            <a:pPr lvl="0"/>
            <a:endParaRPr lang="it-IT" dirty="0">
              <a:latin typeface="+mj-lt"/>
              <a:ea typeface="Calibri"/>
              <a:cs typeface="Calibri"/>
              <a:sym typeface="Calibri"/>
            </a:endParaRPr>
          </a:p>
          <a:p>
            <a:pPr lvl="0"/>
            <a:endParaRPr lang="it-IT" dirty="0">
              <a:latin typeface="+mj-lt"/>
              <a:ea typeface="Calibri"/>
              <a:cs typeface="Calibri"/>
              <a:sym typeface="Calibri"/>
            </a:endParaRPr>
          </a:p>
          <a:p>
            <a:pPr lvl="0"/>
            <a:endParaRPr lang="it-IT" dirty="0">
              <a:latin typeface="+mj-lt"/>
              <a:ea typeface="Calibri"/>
              <a:cs typeface="Calibri"/>
              <a:sym typeface="Calibri"/>
            </a:endParaRPr>
          </a:p>
          <a:p>
            <a:pPr lvl="0"/>
            <a:endParaRPr lang="it-IT" dirty="0"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it-IT" dirty="0">
                <a:latin typeface="+mj-lt"/>
                <a:ea typeface="Calibri"/>
                <a:cs typeface="Calibri"/>
                <a:sym typeface="Calibri"/>
              </a:rPr>
              <a:t>La </a:t>
            </a:r>
            <a:r>
              <a:rPr lang="it-IT" dirty="0" err="1">
                <a:latin typeface="+mj-lt"/>
                <a:ea typeface="Calibri"/>
                <a:cs typeface="Calibri"/>
                <a:sym typeface="Calibri"/>
              </a:rPr>
              <a:t>decision</a:t>
            </a:r>
            <a:r>
              <a:rPr lang="it-IT" dirty="0">
                <a:latin typeface="+mj-lt"/>
                <a:ea typeface="Calibri"/>
                <a:cs typeface="Calibri"/>
                <a:sym typeface="Calibri"/>
              </a:rPr>
              <a:t> rule rimane la stessa. Ad esempio, se assumo che </a:t>
            </a:r>
            <a:r>
              <a:rPr lang="it-IT" i="1" dirty="0">
                <a:latin typeface="+mj-lt"/>
                <a:ea typeface="Calibri"/>
                <a:cs typeface="Calibri"/>
                <a:sym typeface="Calibri"/>
              </a:rPr>
              <a:t>p(y)</a:t>
            </a:r>
            <a:r>
              <a:rPr lang="it-IT" dirty="0">
                <a:latin typeface="+mj-lt"/>
                <a:ea typeface="Calibri"/>
                <a:cs typeface="Calibri"/>
                <a:sym typeface="Calibri"/>
              </a:rPr>
              <a:t> sia una distribuzione uniforme (i.e., </a:t>
            </a:r>
            <a:r>
              <a:rPr lang="it-IT" i="1" dirty="0">
                <a:ea typeface="Calibri"/>
                <a:cs typeface="Calibri"/>
                <a:sym typeface="Calibri"/>
              </a:rPr>
              <a:t>p(y =1)=  …= p(y = k) = 1/k</a:t>
            </a:r>
            <a:r>
              <a:rPr lang="it-IT" dirty="0">
                <a:ea typeface="Calibri"/>
                <a:cs typeface="Calibri"/>
                <a:sym typeface="Calibri"/>
              </a:rPr>
              <a:t>), allora ho:</a:t>
            </a:r>
          </a:p>
          <a:p>
            <a:pPr lvl="0"/>
            <a:endParaRPr lang="it-IT" dirty="0">
              <a:latin typeface="+mj-lt"/>
              <a:ea typeface="Calibri"/>
              <a:cs typeface="Calibri"/>
              <a:sym typeface="Calibri"/>
            </a:endParaRPr>
          </a:p>
          <a:p>
            <a:pPr lvl="0"/>
            <a:endParaRPr lang="it-IT" dirty="0">
              <a:latin typeface="+mj-lt"/>
              <a:ea typeface="Calibri"/>
              <a:cs typeface="Calibri"/>
              <a:sym typeface="Calibri"/>
            </a:endParaRPr>
          </a:p>
          <a:p>
            <a:pPr lvl="0"/>
            <a:endParaRPr lang="it-IT" dirty="0">
              <a:latin typeface="+mj-lt"/>
              <a:ea typeface="Calibri"/>
              <a:cs typeface="Calibri"/>
              <a:sym typeface="Calibri"/>
            </a:endParaRPr>
          </a:p>
          <a:p>
            <a:pPr lvl="0"/>
            <a:endParaRPr lang="it-IT" dirty="0"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it-IT" dirty="0">
                <a:latin typeface="+mj-lt"/>
                <a:ea typeface="Calibri"/>
                <a:cs typeface="Calibri"/>
                <a:sym typeface="Calibri"/>
              </a:rPr>
              <a:t>dove, nell’ultima equazione, </a:t>
            </a:r>
            <a:r>
              <a:rPr lang="it-IT" i="1" dirty="0">
                <a:latin typeface="+mj-lt"/>
                <a:ea typeface="Calibri"/>
                <a:cs typeface="Calibri"/>
                <a:sym typeface="Calibri"/>
              </a:rPr>
              <a:t>1/k</a:t>
            </a:r>
            <a:r>
              <a:rPr lang="it-IT" dirty="0">
                <a:latin typeface="+mj-lt"/>
                <a:ea typeface="Calibri"/>
                <a:cs typeface="Calibri"/>
                <a:sym typeface="Calibri"/>
              </a:rPr>
              <a:t> scompare perché è un termine indipendente da </a:t>
            </a:r>
            <a:r>
              <a:rPr lang="it-IT" i="1" dirty="0">
                <a:latin typeface="+mj-lt"/>
                <a:ea typeface="Calibri"/>
                <a:cs typeface="Calibri"/>
                <a:sym typeface="Calibri"/>
              </a:rPr>
              <a:t>y</a:t>
            </a:r>
          </a:p>
          <a:p>
            <a:pPr lvl="0"/>
            <a:endParaRPr lang="it-IT" sz="16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Esempio: un modello generativo </a:t>
            </a:r>
            <a:r>
              <a:rPr lang="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parametrico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FDCF9DC-6F73-4296-4125-DA2032FF4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37" y="1457995"/>
            <a:ext cx="3974834" cy="52544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03FF6CD-9181-0861-3938-273E3D4A9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017" y="1163171"/>
            <a:ext cx="2985498" cy="375172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E9BF11B-1483-2F05-DAA4-C4A8CAC08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3258197"/>
            <a:ext cx="4613500" cy="4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6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454500" y="1077363"/>
            <a:ext cx="4317526" cy="31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Modelli generativi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multidimensionali</a:t>
            </a:r>
            <a:endParaRPr sz="2400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3565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416858" y="900953"/>
            <a:ext cx="8048066" cy="35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1800" dirty="0"/>
              <a:t>Estendiamo ora quanto visto finora al caso (più realistico) in cui ho </a:t>
            </a:r>
            <a:r>
              <a:rPr lang="it-IT" sz="1800" i="1" dirty="0"/>
              <a:t>d</a:t>
            </a:r>
            <a:r>
              <a:rPr lang="it-IT" sz="1800" dirty="0"/>
              <a:t> feature: </a:t>
            </a:r>
            <a:r>
              <a:rPr lang="it" sz="1800" b="1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x</a:t>
            </a:r>
            <a:r>
              <a:rPr lang="it" sz="1800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= [x</a:t>
            </a:r>
            <a:r>
              <a:rPr lang="it" sz="1800" i="1" baseline="-25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1</a:t>
            </a:r>
            <a:r>
              <a:rPr lang="it" sz="1800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..., x</a:t>
            </a:r>
            <a:r>
              <a:rPr lang="it" sz="1800" i="1" baseline="-25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</a:t>
            </a:r>
            <a:r>
              <a:rPr lang="it" sz="1800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]</a:t>
            </a:r>
          </a:p>
          <a:p>
            <a:pPr lvl="0"/>
            <a:endParaRPr lang="it" sz="1800" i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it-IT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</a:t>
            </a:r>
            <a:r>
              <a:rPr lang="it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 difficoltà principale sarà che ora ogni class-conditional probability </a:t>
            </a:r>
            <a:r>
              <a:rPr lang="it" sz="1800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p(</a:t>
            </a:r>
            <a:r>
              <a:rPr lang="it" sz="1800" b="1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x</a:t>
            </a:r>
            <a:r>
              <a:rPr lang="it" sz="1800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|y=i)</a:t>
            </a:r>
            <a:r>
              <a:rPr lang="it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è una distribuzione multidimensionale, cioè è definita in uno spazio a </a:t>
            </a:r>
            <a:r>
              <a:rPr lang="it" sz="1800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</a:t>
            </a:r>
            <a:r>
              <a:rPr lang="it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dimensioni</a:t>
            </a:r>
          </a:p>
          <a:p>
            <a:pPr lvl="0"/>
            <a:endParaRPr lang="it" sz="18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it-IT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</a:t>
            </a:r>
            <a:r>
              <a:rPr lang="it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el caso parametrico (per ogni </a:t>
            </a:r>
            <a:r>
              <a:rPr lang="it" sz="1800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) potrei usare una Gaussiana multidimensionale (non lo vedremo ma è un’estensione semplice del caso precedente)</a:t>
            </a:r>
          </a:p>
          <a:p>
            <a:pPr lvl="0"/>
            <a:endParaRPr lang="it" sz="1800" i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it-IT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</a:t>
            </a:r>
            <a:r>
              <a:rPr lang="it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pprofondiamo, invece, il caso non parametrico, assumendo che tutte e </a:t>
            </a:r>
            <a:r>
              <a:rPr lang="it" sz="1800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 </a:t>
            </a:r>
            <a:r>
              <a:rPr lang="it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le feature siano di natura categorica</a:t>
            </a:r>
          </a:p>
          <a:p>
            <a:pPr lvl="0"/>
            <a:endParaRPr lang="it" sz="1800" i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endParaRPr lang="it" sz="1800" i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endParaRPr sz="1800" i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Modelli generativi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multidimensionali</a:t>
            </a:r>
            <a:endParaRPr sz="2400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4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454500" y="1077363"/>
            <a:ext cx="4317526" cy="31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1800" dirty="0"/>
              <a:t>Se ho </a:t>
            </a:r>
            <a:r>
              <a:rPr lang="it-IT" sz="1800" i="1" dirty="0"/>
              <a:t>d</a:t>
            </a:r>
            <a:r>
              <a:rPr lang="it-IT" sz="1800" dirty="0"/>
              <a:t> variabili categoriche, ognuna col suo specifico insieme di valori possibili, la situazione è la seguente </a:t>
            </a:r>
          </a:p>
          <a:p>
            <a:pPr lvl="0"/>
            <a:endParaRPr lang="it-IT" sz="1800" dirty="0"/>
          </a:p>
          <a:p>
            <a:pPr lvl="0"/>
            <a:r>
              <a:rPr lang="it" sz="1800" i="1" dirty="0"/>
              <a:t>x</a:t>
            </a:r>
            <a:r>
              <a:rPr lang="it" sz="1800" i="1" baseline="-25000" dirty="0"/>
              <a:t>1</a:t>
            </a:r>
            <a:r>
              <a:rPr lang="it" sz="1800" dirty="0"/>
              <a:t> ∈ {1, …, m</a:t>
            </a:r>
            <a:r>
              <a:rPr lang="it" sz="1800" baseline="-25000" dirty="0"/>
              <a:t>1</a:t>
            </a:r>
            <a:r>
              <a:rPr lang="it" sz="1800" dirty="0"/>
              <a:t>}</a:t>
            </a:r>
          </a:p>
          <a:p>
            <a:pPr lvl="0"/>
            <a:r>
              <a:rPr lang="it" sz="1800" dirty="0"/>
              <a:t>…</a:t>
            </a:r>
          </a:p>
          <a:p>
            <a:r>
              <a:rPr lang="it" sz="1800" i="1" dirty="0"/>
              <a:t>x</a:t>
            </a:r>
            <a:r>
              <a:rPr lang="it" sz="1800" i="1" baseline="-25000" dirty="0"/>
              <a:t>d</a:t>
            </a:r>
            <a:r>
              <a:rPr lang="it" sz="1800" dirty="0"/>
              <a:t> ∈ {1, …, m</a:t>
            </a:r>
            <a:r>
              <a:rPr lang="it" sz="1800" baseline="-25000" dirty="0"/>
              <a:t>d</a:t>
            </a:r>
            <a:r>
              <a:rPr lang="it" sz="1800" dirty="0"/>
              <a:t>}</a:t>
            </a:r>
          </a:p>
          <a:p>
            <a:endParaRPr lang="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aso multidimensionale</a:t>
            </a:r>
            <a:endParaRPr sz="2400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7C84769-6EF3-7E67-4C94-26AA78C8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6" y="950164"/>
            <a:ext cx="3923131" cy="36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41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454499" y="1077363"/>
            <a:ext cx="8165616" cy="31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1800" dirty="0"/>
              <a:t>In tal caso, a </a:t>
            </a:r>
            <a:r>
              <a:rPr lang="it-IT" sz="1800" dirty="0" err="1"/>
              <a:t>inference</a:t>
            </a:r>
            <a:r>
              <a:rPr lang="it-IT" sz="1800" dirty="0"/>
              <a:t> time, devo riuscire a calcolare:</a:t>
            </a:r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Mentre </a:t>
            </a:r>
            <a:r>
              <a:rPr lang="it-IT" sz="1800" i="1" dirty="0"/>
              <a:t>p(y) </a:t>
            </a:r>
            <a:r>
              <a:rPr lang="it-IT" sz="1800" dirty="0"/>
              <a:t>rimane invariata, ora la class </a:t>
            </a:r>
            <a:r>
              <a:rPr lang="it-IT" sz="1800" dirty="0" err="1"/>
              <a:t>conditional</a:t>
            </a:r>
            <a:r>
              <a:rPr lang="it-IT" sz="1800" dirty="0"/>
              <a:t> </a:t>
            </a:r>
            <a:r>
              <a:rPr lang="it-IT" sz="1800" dirty="0" err="1"/>
              <a:t>probability</a:t>
            </a:r>
            <a:r>
              <a:rPr lang="it-IT" sz="1800" dirty="0"/>
              <a:t> </a:t>
            </a:r>
            <a:r>
              <a:rPr lang="it-IT" sz="1800" i="1" dirty="0"/>
              <a:t>p(x</a:t>
            </a:r>
            <a:r>
              <a:rPr lang="it-IT" sz="1800" i="1" baseline="-25000" dirty="0"/>
              <a:t>1</a:t>
            </a:r>
            <a:r>
              <a:rPr lang="it-IT" sz="1800" i="1" dirty="0"/>
              <a:t>, …, </a:t>
            </a:r>
            <a:r>
              <a:rPr lang="it-IT" sz="1800" i="1" dirty="0" err="1"/>
              <a:t>x</a:t>
            </a:r>
            <a:r>
              <a:rPr lang="it-IT" sz="1800" i="1" baseline="-25000" dirty="0" err="1"/>
              <a:t>d</a:t>
            </a:r>
            <a:r>
              <a:rPr lang="it-IT" sz="1800" i="1" dirty="0" err="1"/>
              <a:t>|y</a:t>
            </a:r>
            <a:r>
              <a:rPr lang="it-IT" sz="1800" i="1" dirty="0"/>
              <a:t>) </a:t>
            </a:r>
            <a:r>
              <a:rPr lang="it-IT" sz="1800" dirty="0"/>
              <a:t>è una </a:t>
            </a:r>
            <a:r>
              <a:rPr lang="it-IT" sz="1800" i="1" dirty="0"/>
              <a:t>distribuzione congiunta (</a:t>
            </a:r>
            <a:r>
              <a:rPr lang="it-IT" sz="1800" dirty="0"/>
              <a:t>condizionata da </a:t>
            </a:r>
            <a:r>
              <a:rPr lang="it-IT" sz="1800" i="1" dirty="0"/>
              <a:t>y) </a:t>
            </a:r>
            <a:r>
              <a:rPr lang="it-IT" sz="1800" dirty="0"/>
              <a:t>di </a:t>
            </a:r>
            <a:r>
              <a:rPr lang="it-IT" sz="1800" i="1" dirty="0"/>
              <a:t>d</a:t>
            </a:r>
            <a:r>
              <a:rPr lang="it-IT" sz="1800" dirty="0"/>
              <a:t> variabili diverse</a:t>
            </a:r>
          </a:p>
          <a:p>
            <a:endParaRPr lang="it-IT" sz="1800" dirty="0"/>
          </a:p>
          <a:p>
            <a:endParaRPr lang="it-IT" sz="1800" dirty="0"/>
          </a:p>
          <a:p>
            <a:pPr lvl="0"/>
            <a:endParaRPr lang="it-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aso multidimensionale</a:t>
            </a:r>
            <a:endParaRPr sz="2400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4DE0471-751B-FD98-5C4F-B03E76E30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361" y="1725584"/>
            <a:ext cx="3788326" cy="5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86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454500" y="1077363"/>
            <a:ext cx="4317526" cy="31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" sz="1800" dirty="0"/>
              <a:t>In quest’esempio, per ogni valore di </a:t>
            </a:r>
            <a:r>
              <a:rPr lang="it" sz="1800" i="1" dirty="0"/>
              <a:t>y</a:t>
            </a:r>
            <a:r>
              <a:rPr lang="it" sz="1800" dirty="0"/>
              <a:t>, dovrei costruire un istogramma (normalizzato) a 2 dimensioni che rappresenti tutte le possibili combinazioni di valori per Job Category (</a:t>
            </a:r>
            <a:r>
              <a:rPr lang="it" sz="1800" i="1" dirty="0"/>
              <a:t>x</a:t>
            </a:r>
            <a:r>
              <a:rPr lang="it" sz="1800" i="1" baseline="-25000" dirty="0"/>
              <a:t>1</a:t>
            </a:r>
            <a:r>
              <a:rPr lang="it" sz="1800" dirty="0"/>
              <a:t>) e Home Country (</a:t>
            </a:r>
            <a:r>
              <a:rPr lang="it" sz="1800" i="1" dirty="0"/>
              <a:t>x</a:t>
            </a:r>
            <a:r>
              <a:rPr lang="it" sz="1800" i="1" baseline="-25000" dirty="0"/>
              <a:t>2</a:t>
            </a:r>
            <a:r>
              <a:rPr lang="it" sz="18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aso multidimensionale: esempio</a:t>
            </a:r>
            <a:endParaRPr sz="2400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0EDD95-2B42-75F0-DC74-5EF00907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6" y="950164"/>
            <a:ext cx="3923131" cy="36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21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aso multidimensionale: esempio</a:t>
            </a:r>
            <a:endParaRPr sz="2400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F5957FA-7823-1528-0FE2-E3670C57D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69" y="1416468"/>
            <a:ext cx="8082365" cy="26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12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454499" y="809625"/>
            <a:ext cx="8185236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1800" dirty="0"/>
              <a:t>Supponiamo, per semplicità, che </a:t>
            </a:r>
            <a:r>
              <a:rPr lang="it-IT" sz="1800" i="1" dirty="0"/>
              <a:t>m</a:t>
            </a:r>
            <a:r>
              <a:rPr lang="it-IT" sz="1800" i="1" baseline="-25000" dirty="0"/>
              <a:t>1</a:t>
            </a:r>
            <a:r>
              <a:rPr lang="it-IT" sz="1800" i="1" dirty="0"/>
              <a:t> = … m</a:t>
            </a:r>
            <a:r>
              <a:rPr lang="it-IT" sz="1800" i="1" baseline="-25000" dirty="0"/>
              <a:t>d</a:t>
            </a:r>
            <a:r>
              <a:rPr lang="it-IT" sz="1800" i="1" dirty="0"/>
              <a:t> = m</a:t>
            </a:r>
          </a:p>
          <a:p>
            <a:endParaRPr lang="it-IT" sz="1800" dirty="0"/>
          </a:p>
          <a:p>
            <a:r>
              <a:rPr lang="it-IT" sz="1800" dirty="0"/>
              <a:t>In tal caso, </a:t>
            </a:r>
            <a:r>
              <a:rPr lang="it-IT" sz="1800" i="1" dirty="0"/>
              <a:t>per ogni valore di y, </a:t>
            </a:r>
            <a:r>
              <a:rPr lang="it-IT" sz="1800" dirty="0"/>
              <a:t>dovrei costruire un istogramma a </a:t>
            </a:r>
            <a:r>
              <a:rPr lang="it-IT" sz="1800" i="1" dirty="0"/>
              <a:t>d</a:t>
            </a:r>
            <a:r>
              <a:rPr lang="it-IT" sz="1800" dirty="0"/>
              <a:t> dimensioni con un totale di </a:t>
            </a:r>
            <a:r>
              <a:rPr lang="it-IT" sz="1800" i="1" dirty="0"/>
              <a:t>m</a:t>
            </a:r>
            <a:r>
              <a:rPr lang="it-IT" sz="1800" i="1" baseline="30000" dirty="0"/>
              <a:t>d</a:t>
            </a:r>
            <a:r>
              <a:rPr lang="it-IT" sz="1800" i="1" dirty="0"/>
              <a:t> </a:t>
            </a:r>
            <a:r>
              <a:rPr lang="it-IT" sz="1800" dirty="0" err="1"/>
              <a:t>bins</a:t>
            </a:r>
            <a:r>
              <a:rPr lang="it-IT" sz="1800" dirty="0"/>
              <a:t>…</a:t>
            </a:r>
          </a:p>
          <a:p>
            <a:endParaRPr lang="it-IT" sz="1800" dirty="0"/>
          </a:p>
          <a:p>
            <a:r>
              <a:rPr lang="it-IT" sz="1800" dirty="0"/>
              <a:t>Ciò comporterebbe due problemi:</a:t>
            </a:r>
          </a:p>
          <a:p>
            <a:pPr marL="342900" indent="-342900">
              <a:buFont typeface="+mj-lt"/>
              <a:buAutoNum type="arabicPeriod"/>
            </a:pPr>
            <a:endParaRPr lang="it-IT" sz="1800" dirty="0"/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La complessità spaziale è intrattabile con </a:t>
            </a:r>
            <a:r>
              <a:rPr lang="it-IT" sz="1800" i="1" dirty="0"/>
              <a:t>d</a:t>
            </a:r>
            <a:r>
              <a:rPr lang="it-IT" sz="1800" dirty="0"/>
              <a:t> grande. Avremmo bisogno di un tensore </a:t>
            </a:r>
            <a:r>
              <a:rPr lang="it-IT" sz="1800" i="1" dirty="0"/>
              <a:t>h</a:t>
            </a:r>
            <a:r>
              <a:rPr lang="it-IT" sz="1800" dirty="0"/>
              <a:t> della dimensione </a:t>
            </a:r>
            <a:r>
              <a:rPr lang="it-IT" sz="1800" i="1" dirty="0"/>
              <a:t>O(k m</a:t>
            </a:r>
            <a:r>
              <a:rPr lang="it-IT" sz="1800" i="1" baseline="30000" dirty="0"/>
              <a:t>d</a:t>
            </a:r>
            <a:r>
              <a:rPr lang="it-IT" sz="1800" i="1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 err="1"/>
              <a:t>Overfitting</a:t>
            </a:r>
            <a:r>
              <a:rPr lang="it-IT" sz="1800" dirty="0"/>
              <a:t>: avrei bisogno di un dataset di training con </a:t>
            </a:r>
            <a:r>
              <a:rPr lang="it-IT" sz="1800" i="1" dirty="0"/>
              <a:t>O(k m</a:t>
            </a:r>
            <a:r>
              <a:rPr lang="it-IT" sz="1800" i="1" baseline="30000" dirty="0"/>
              <a:t>d</a:t>
            </a:r>
            <a:r>
              <a:rPr lang="it-IT" sz="1800" i="1" dirty="0"/>
              <a:t>) </a:t>
            </a:r>
            <a:r>
              <a:rPr lang="it-IT" sz="1800" dirty="0"/>
              <a:t>samples per «riempire» tutti gli elementi di </a:t>
            </a:r>
            <a:r>
              <a:rPr lang="it-IT" sz="1800" i="1" dirty="0"/>
              <a:t>h</a:t>
            </a:r>
            <a:r>
              <a:rPr lang="it-IT" sz="1800" dirty="0"/>
              <a:t> (</a:t>
            </a:r>
            <a:r>
              <a:rPr lang="it-IT" sz="1800" dirty="0" err="1"/>
              <a:t>curse</a:t>
            </a:r>
            <a:r>
              <a:rPr lang="it-IT" sz="1800" dirty="0"/>
              <a:t> of </a:t>
            </a:r>
            <a:r>
              <a:rPr lang="it-IT" sz="1800" dirty="0" err="1"/>
              <a:t>dimensionality</a:t>
            </a:r>
            <a:r>
              <a:rPr lang="it-IT" sz="18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it-IT" sz="1800" dirty="0"/>
          </a:p>
          <a:p>
            <a:r>
              <a:rPr lang="it-IT" sz="1800" dirty="0"/>
              <a:t>Una possibile soluzione è data da un’approssimazione chiamata </a:t>
            </a:r>
            <a:r>
              <a:rPr lang="it-IT" sz="1800" dirty="0" err="1"/>
              <a:t>naive</a:t>
            </a:r>
            <a:r>
              <a:rPr lang="it-IT" sz="1800" dirty="0"/>
              <a:t> </a:t>
            </a:r>
            <a:r>
              <a:rPr lang="it-IT" sz="1800" dirty="0" err="1"/>
              <a:t>Bayes</a:t>
            </a:r>
            <a:r>
              <a:rPr lang="it-IT" sz="1800" dirty="0"/>
              <a:t> </a:t>
            </a:r>
            <a:r>
              <a:rPr lang="it-IT" sz="1800" dirty="0" err="1"/>
              <a:t>assumption</a:t>
            </a:r>
            <a:endParaRPr lang="it" sz="1800" dirty="0"/>
          </a:p>
          <a:p>
            <a:pPr lvl="0"/>
            <a:endParaRPr lang="it-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aso multidimensionale: caso generale</a:t>
            </a:r>
            <a:endParaRPr sz="2400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1" descr="p(y|x) = \frac{p(x|y)p(y)}{p(x)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913" y="3945050"/>
            <a:ext cx="3744176" cy="94540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Teorema di Bayes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31" descr="p(x,y) = p(y,x)\\&#10;p(x|y)p(y) = p(y|x)p(x)\\ \\&#10;p(y|x) = \frac{p(x|y)p(y)}{p(x)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4563" y="822500"/>
            <a:ext cx="4074866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1"/>
          <p:cNvSpPr txBox="1"/>
          <p:nvPr/>
        </p:nvSpPr>
        <p:spPr>
          <a:xfrm>
            <a:off x="1164250" y="3583650"/>
            <a:ext cx="118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alibri"/>
                <a:ea typeface="Calibri"/>
                <a:cs typeface="Calibri"/>
                <a:sym typeface="Calibri"/>
              </a:rPr>
              <a:t>posterior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2579800" y="3196947"/>
            <a:ext cx="282135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class c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onditional probability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6534550" y="3204550"/>
            <a:ext cx="64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prior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6715125" y="4264819"/>
            <a:ext cx="224313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vidence (normalization term)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31"/>
          <p:cNvCxnSpPr>
            <a:stCxn id="149" idx="2"/>
          </p:cNvCxnSpPr>
          <p:nvPr/>
        </p:nvCxnSpPr>
        <p:spPr>
          <a:xfrm>
            <a:off x="1758700" y="4045350"/>
            <a:ext cx="784200" cy="322500"/>
          </a:xfrm>
          <a:prstGeom prst="straightConnector1">
            <a:avLst/>
          </a:prstGeom>
          <a:noFill/>
          <a:ln w="28575" cap="flat" cmpd="sng">
            <a:solidFill>
              <a:srgbClr val="D4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31"/>
          <p:cNvCxnSpPr>
            <a:cxnSpLocks/>
            <a:stCxn id="150" idx="2"/>
          </p:cNvCxnSpPr>
          <p:nvPr/>
        </p:nvCxnSpPr>
        <p:spPr>
          <a:xfrm>
            <a:off x="3990480" y="3658582"/>
            <a:ext cx="1208070" cy="313865"/>
          </a:xfrm>
          <a:prstGeom prst="straightConnector1">
            <a:avLst/>
          </a:prstGeom>
          <a:noFill/>
          <a:ln w="28575" cap="flat" cmpd="sng">
            <a:solidFill>
              <a:srgbClr val="D4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31"/>
          <p:cNvCxnSpPr>
            <a:stCxn id="151" idx="2"/>
          </p:cNvCxnSpPr>
          <p:nvPr/>
        </p:nvCxnSpPr>
        <p:spPr>
          <a:xfrm flipH="1">
            <a:off x="6307900" y="3666250"/>
            <a:ext cx="550500" cy="297300"/>
          </a:xfrm>
          <a:prstGeom prst="straightConnector1">
            <a:avLst/>
          </a:prstGeom>
          <a:noFill/>
          <a:ln w="28575" cap="flat" cmpd="sng">
            <a:solidFill>
              <a:srgbClr val="D4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31"/>
          <p:cNvCxnSpPr>
            <a:cxnSpLocks/>
            <a:stCxn id="152" idx="1"/>
          </p:cNvCxnSpPr>
          <p:nvPr/>
        </p:nvCxnSpPr>
        <p:spPr>
          <a:xfrm flipH="1">
            <a:off x="5944625" y="4634136"/>
            <a:ext cx="770500" cy="64239"/>
          </a:xfrm>
          <a:prstGeom prst="straightConnector1">
            <a:avLst/>
          </a:prstGeom>
          <a:noFill/>
          <a:ln w="28575" cap="flat" cmpd="sng">
            <a:solidFill>
              <a:srgbClr val="D4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Naïve Bayes Classifier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145641" y="571797"/>
            <a:ext cx="7855359" cy="38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Osservazione 1: usando la 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definizione di probabilità condizionata, l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</a:t>
            </a:r>
            <a:r>
              <a:rPr lang="it-IT" dirty="0"/>
              <a:t> class </a:t>
            </a:r>
            <a:r>
              <a:rPr lang="it-IT" dirty="0" err="1"/>
              <a:t>conditional</a:t>
            </a:r>
            <a:r>
              <a:rPr lang="it-IT" dirty="0"/>
              <a:t> </a:t>
            </a:r>
            <a:r>
              <a:rPr lang="it-IT" dirty="0" err="1"/>
              <a:t>probability</a:t>
            </a:r>
            <a:r>
              <a:rPr lang="it-IT" dirty="0"/>
              <a:t> </a:t>
            </a:r>
            <a:r>
              <a:rPr lang="it-IT" i="1" dirty="0"/>
              <a:t>p(x</a:t>
            </a:r>
            <a:r>
              <a:rPr lang="it-IT" i="1" baseline="-25000" dirty="0"/>
              <a:t>1</a:t>
            </a:r>
            <a:r>
              <a:rPr lang="it-IT" i="1" dirty="0"/>
              <a:t>, …, </a:t>
            </a:r>
            <a:r>
              <a:rPr lang="it-IT" i="1" dirty="0" err="1"/>
              <a:t>x</a:t>
            </a:r>
            <a:r>
              <a:rPr lang="it-IT" i="1" baseline="-25000" dirty="0" err="1"/>
              <a:t>d</a:t>
            </a:r>
            <a:r>
              <a:rPr lang="it-IT" i="1" dirty="0" err="1"/>
              <a:t>|y</a:t>
            </a:r>
            <a:r>
              <a:rPr lang="it-IT" i="1" dirty="0"/>
              <a:t>)</a:t>
            </a:r>
            <a:r>
              <a:rPr lang="it-IT" dirty="0"/>
              <a:t> che voglio modellare può essere espressa come:</a:t>
            </a:r>
          </a:p>
          <a:p>
            <a:pPr lvl="0"/>
            <a:endParaRPr lang="it-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/>
            <a:r>
              <a:rPr lang="it-IT" i="1" dirty="0"/>
              <a:t>p(x</a:t>
            </a:r>
            <a:r>
              <a:rPr lang="it-IT" i="1" baseline="-25000" dirty="0"/>
              <a:t>1</a:t>
            </a:r>
            <a:r>
              <a:rPr lang="it-IT" i="1" dirty="0"/>
              <a:t>, …, </a:t>
            </a:r>
            <a:r>
              <a:rPr lang="it-IT" i="1" dirty="0" err="1"/>
              <a:t>x</a:t>
            </a:r>
            <a:r>
              <a:rPr lang="it-IT" i="1" baseline="-25000" dirty="0" err="1"/>
              <a:t>d</a:t>
            </a:r>
            <a:r>
              <a:rPr lang="it-IT" i="1" dirty="0" err="1"/>
              <a:t>|y</a:t>
            </a:r>
            <a:r>
              <a:rPr lang="it-IT" i="1" dirty="0"/>
              <a:t>) = p(x</a:t>
            </a:r>
            <a:r>
              <a:rPr lang="it-IT" i="1" baseline="-25000" dirty="0"/>
              <a:t>1</a:t>
            </a:r>
            <a:r>
              <a:rPr lang="it-IT" i="1" dirty="0"/>
              <a:t>, …, </a:t>
            </a:r>
            <a:r>
              <a:rPr lang="it-IT" i="1" dirty="0" err="1"/>
              <a:t>x</a:t>
            </a:r>
            <a:r>
              <a:rPr lang="it-IT" i="1" baseline="-25000" dirty="0" err="1"/>
              <a:t>d</a:t>
            </a:r>
            <a:r>
              <a:rPr lang="it-IT" i="1" dirty="0"/>
              <a:t>, y) / p(y)	</a:t>
            </a:r>
            <a:r>
              <a:rPr lang="it-IT" dirty="0"/>
              <a:t>(1)</a:t>
            </a:r>
          </a:p>
          <a:p>
            <a:pPr lvl="0"/>
            <a:endParaRPr lang="it-IT" i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/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Osservazione 2: Posso applicare la chain rule al numeratore del secondo termine dell’equazione (1) e ottenere:</a:t>
            </a:r>
          </a:p>
          <a:p>
            <a:pPr lvl="0"/>
            <a:endParaRPr lang="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/>
            <a:r>
              <a:rPr lang="it-IT" i="1" dirty="0"/>
              <a:t>p(x</a:t>
            </a:r>
            <a:r>
              <a:rPr lang="it-IT" i="1" baseline="-25000" dirty="0"/>
              <a:t>1</a:t>
            </a:r>
            <a:r>
              <a:rPr lang="it-IT" i="1" dirty="0"/>
              <a:t>, …, </a:t>
            </a:r>
            <a:r>
              <a:rPr lang="it-IT" i="1" dirty="0" err="1"/>
              <a:t>x</a:t>
            </a:r>
            <a:r>
              <a:rPr lang="it-IT" i="1" baseline="-25000" dirty="0" err="1"/>
              <a:t>d</a:t>
            </a:r>
            <a:r>
              <a:rPr lang="it-IT" i="1" dirty="0"/>
              <a:t>, y) = p(x</a:t>
            </a:r>
            <a:r>
              <a:rPr lang="it-IT" i="1" baseline="-25000" dirty="0"/>
              <a:t>1</a:t>
            </a:r>
            <a:r>
              <a:rPr lang="it-IT" i="1" dirty="0"/>
              <a:t>| x</a:t>
            </a:r>
            <a:r>
              <a:rPr lang="it-IT" i="1" baseline="-25000" dirty="0"/>
              <a:t>2</a:t>
            </a:r>
            <a:r>
              <a:rPr lang="it-IT" i="1" dirty="0"/>
              <a:t>, …, </a:t>
            </a:r>
            <a:r>
              <a:rPr lang="it-IT" i="1" dirty="0" err="1"/>
              <a:t>x</a:t>
            </a:r>
            <a:r>
              <a:rPr lang="it-IT" i="1" baseline="-25000" dirty="0" err="1"/>
              <a:t>d</a:t>
            </a:r>
            <a:r>
              <a:rPr lang="it-IT" i="1" dirty="0"/>
              <a:t>, y) p(x</a:t>
            </a:r>
            <a:r>
              <a:rPr lang="it-IT" i="1" baseline="-25000" dirty="0"/>
              <a:t>2</a:t>
            </a:r>
            <a:r>
              <a:rPr lang="it-IT" i="1" dirty="0"/>
              <a:t>| x</a:t>
            </a:r>
            <a:r>
              <a:rPr lang="it-IT" i="1" baseline="-25000" dirty="0"/>
              <a:t>3</a:t>
            </a:r>
            <a:r>
              <a:rPr lang="it-IT" i="1" dirty="0"/>
              <a:t>, …, </a:t>
            </a:r>
            <a:r>
              <a:rPr lang="it-IT" i="1" dirty="0" err="1"/>
              <a:t>x</a:t>
            </a:r>
            <a:r>
              <a:rPr lang="it-IT" i="1" baseline="-25000" dirty="0" err="1"/>
              <a:t>d</a:t>
            </a:r>
            <a:r>
              <a:rPr lang="it-IT" i="1" dirty="0"/>
              <a:t>, y) … p(</a:t>
            </a:r>
            <a:r>
              <a:rPr lang="it-IT" i="1" dirty="0" err="1"/>
              <a:t>x</a:t>
            </a:r>
            <a:r>
              <a:rPr lang="it-IT" i="1" baseline="-25000" dirty="0" err="1"/>
              <a:t>d</a:t>
            </a:r>
            <a:r>
              <a:rPr lang="it-IT" i="1" dirty="0"/>
              <a:t>| y) p(y)	</a:t>
            </a:r>
            <a:r>
              <a:rPr lang="it-IT" dirty="0"/>
              <a:t>(2)</a:t>
            </a:r>
          </a:p>
          <a:p>
            <a:pPr lvl="0"/>
            <a:endParaRPr lang="it-IT" i="1" dirty="0"/>
          </a:p>
          <a:p>
            <a:pPr lvl="0"/>
            <a:r>
              <a:rPr lang="it-IT" dirty="0"/>
              <a:t>Combinando le due formule e semplificando </a:t>
            </a:r>
            <a:r>
              <a:rPr lang="it-IT" i="1" dirty="0"/>
              <a:t>p(y)</a:t>
            </a:r>
            <a:r>
              <a:rPr lang="it-IT" dirty="0"/>
              <a:t>, ottengo:</a:t>
            </a:r>
          </a:p>
          <a:p>
            <a:pPr lvl="0"/>
            <a:endParaRPr lang="it-IT" dirty="0"/>
          </a:p>
          <a:p>
            <a:r>
              <a:rPr lang="it-IT" i="1" dirty="0"/>
              <a:t> p(x</a:t>
            </a:r>
            <a:r>
              <a:rPr lang="it-IT" i="1" baseline="-25000" dirty="0"/>
              <a:t>1</a:t>
            </a:r>
            <a:r>
              <a:rPr lang="it-IT" i="1" dirty="0"/>
              <a:t>, …, </a:t>
            </a:r>
            <a:r>
              <a:rPr lang="it-IT" i="1" dirty="0" err="1"/>
              <a:t>x</a:t>
            </a:r>
            <a:r>
              <a:rPr lang="it-IT" i="1" baseline="-25000" dirty="0" err="1"/>
              <a:t>d</a:t>
            </a:r>
            <a:r>
              <a:rPr lang="it-IT" i="1" dirty="0" err="1"/>
              <a:t>|y</a:t>
            </a:r>
            <a:r>
              <a:rPr lang="it-IT" i="1" dirty="0"/>
              <a:t>) = p(x</a:t>
            </a:r>
            <a:r>
              <a:rPr lang="it-IT" i="1" baseline="-25000" dirty="0"/>
              <a:t>1</a:t>
            </a:r>
            <a:r>
              <a:rPr lang="it-IT" i="1" dirty="0"/>
              <a:t>| x</a:t>
            </a:r>
            <a:r>
              <a:rPr lang="it-IT" i="1" baseline="-25000" dirty="0"/>
              <a:t>2</a:t>
            </a:r>
            <a:r>
              <a:rPr lang="it-IT" i="1" dirty="0"/>
              <a:t>, …, </a:t>
            </a:r>
            <a:r>
              <a:rPr lang="it-IT" i="1" dirty="0" err="1"/>
              <a:t>x</a:t>
            </a:r>
            <a:r>
              <a:rPr lang="it-IT" i="1" baseline="-25000" dirty="0" err="1"/>
              <a:t>d</a:t>
            </a:r>
            <a:r>
              <a:rPr lang="it-IT" i="1" dirty="0"/>
              <a:t>, y) p(x</a:t>
            </a:r>
            <a:r>
              <a:rPr lang="it-IT" i="1" baseline="-25000" dirty="0"/>
              <a:t>2</a:t>
            </a:r>
            <a:r>
              <a:rPr lang="it-IT" i="1" dirty="0"/>
              <a:t>| x</a:t>
            </a:r>
            <a:r>
              <a:rPr lang="it-IT" i="1" baseline="-25000" dirty="0"/>
              <a:t>3</a:t>
            </a:r>
            <a:r>
              <a:rPr lang="it-IT" i="1" dirty="0"/>
              <a:t>, …, </a:t>
            </a:r>
            <a:r>
              <a:rPr lang="it-IT" i="1" dirty="0" err="1"/>
              <a:t>x</a:t>
            </a:r>
            <a:r>
              <a:rPr lang="it-IT" i="1" baseline="-25000" dirty="0" err="1"/>
              <a:t>d</a:t>
            </a:r>
            <a:r>
              <a:rPr lang="it-IT" i="1" dirty="0"/>
              <a:t>, y) … p(</a:t>
            </a:r>
            <a:r>
              <a:rPr lang="it-IT" i="1" dirty="0" err="1"/>
              <a:t>x</a:t>
            </a:r>
            <a:r>
              <a:rPr lang="it-IT" i="1" baseline="-25000" dirty="0" err="1"/>
              <a:t>d</a:t>
            </a:r>
            <a:r>
              <a:rPr lang="it-IT" i="1" dirty="0"/>
              <a:t>| y)	</a:t>
            </a:r>
            <a:r>
              <a:rPr lang="it-IT" dirty="0"/>
              <a:t>(3)</a:t>
            </a:r>
            <a:r>
              <a:rPr lang="it-IT" i="1" dirty="0"/>
              <a:t> </a:t>
            </a:r>
            <a:endParaRPr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Naïve Bayes Classifier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1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251520" y="784000"/>
            <a:ext cx="8344500" cy="38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La </a:t>
            </a:r>
            <a:r>
              <a:rPr lang="it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Naïve Bayes Assumption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assume che le feature 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j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siano tra loro 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condizionalmente indipendenti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dato 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y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ovvero che, 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per un dato valore della variabile y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il valore che assume, e.g., la variabile 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è indipendente dal valore che assume la variabile 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</a:t>
            </a:r>
            <a:endParaRPr lang="it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endParaRPr lang="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/>
            <a:r>
              <a:rPr lang="it-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ormalmente, ciò può essere espresso come: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r>
              <a:rPr lang="it-IT" i="1" dirty="0"/>
              <a:t>p(x</a:t>
            </a:r>
            <a:r>
              <a:rPr lang="it-IT" i="1" baseline="-25000" dirty="0"/>
              <a:t>i</a:t>
            </a:r>
            <a:r>
              <a:rPr lang="it-IT" i="1" dirty="0"/>
              <a:t>| x</a:t>
            </a:r>
            <a:r>
              <a:rPr lang="it-IT" i="1" baseline="-25000" dirty="0"/>
              <a:t>1</a:t>
            </a:r>
            <a:r>
              <a:rPr lang="it-IT" i="1" dirty="0"/>
              <a:t>, …, x</a:t>
            </a:r>
            <a:r>
              <a:rPr lang="it-IT" i="1" baseline="-25000" dirty="0"/>
              <a:t>i-1</a:t>
            </a:r>
            <a:r>
              <a:rPr lang="it-IT" i="1" dirty="0"/>
              <a:t>, x</a:t>
            </a:r>
            <a:r>
              <a:rPr lang="it-IT" i="1" baseline="-25000" dirty="0"/>
              <a:t>i+1</a:t>
            </a:r>
            <a:r>
              <a:rPr lang="it-IT" i="1" dirty="0"/>
              <a:t>, …, </a:t>
            </a:r>
            <a:r>
              <a:rPr lang="it-IT" i="1" dirty="0" err="1"/>
              <a:t>x</a:t>
            </a:r>
            <a:r>
              <a:rPr lang="it-IT" i="1" baseline="-25000" dirty="0" err="1"/>
              <a:t>d</a:t>
            </a:r>
            <a:r>
              <a:rPr lang="it-IT" i="1" dirty="0"/>
              <a:t>, y) = p(x</a:t>
            </a:r>
            <a:r>
              <a:rPr lang="it-IT" i="1" baseline="-25000" dirty="0"/>
              <a:t>i</a:t>
            </a:r>
            <a:r>
              <a:rPr lang="it-IT" i="1" dirty="0"/>
              <a:t>| y) </a:t>
            </a:r>
            <a:r>
              <a:rPr lang="it-IT" dirty="0"/>
              <a:t>(per ogni </a:t>
            </a:r>
            <a:r>
              <a:rPr lang="it-IT" i="1" dirty="0"/>
              <a:t>1&lt;=i &lt;= d</a:t>
            </a:r>
            <a:r>
              <a:rPr lang="it-IT" dirty="0"/>
              <a:t>)		(4)</a:t>
            </a:r>
          </a:p>
          <a:p>
            <a:pPr lvl="0"/>
            <a:endParaRPr lang="it-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/>
            <a:r>
              <a:rPr lang="it-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Ovvero, 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dipende solo da 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y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ma non dalle altre variabili </a:t>
            </a:r>
          </a:p>
          <a:p>
            <a:pPr lvl="0"/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Quindi, come caso particolare, abbiamo anche:</a:t>
            </a:r>
          </a:p>
          <a:p>
            <a:pPr lvl="0"/>
            <a:endParaRPr lang="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r>
              <a:rPr lang="it-IT" i="1" dirty="0"/>
              <a:t>p(x</a:t>
            </a:r>
            <a:r>
              <a:rPr lang="it-IT" i="1" baseline="-25000" dirty="0"/>
              <a:t>i</a:t>
            </a:r>
            <a:r>
              <a:rPr lang="it-IT" i="1" dirty="0"/>
              <a:t>| x</a:t>
            </a:r>
            <a:r>
              <a:rPr lang="it-IT" i="1" baseline="-25000" dirty="0"/>
              <a:t>i+1</a:t>
            </a:r>
            <a:r>
              <a:rPr lang="it-IT" i="1" dirty="0"/>
              <a:t>, …, </a:t>
            </a:r>
            <a:r>
              <a:rPr lang="it-IT" i="1" dirty="0" err="1"/>
              <a:t>x</a:t>
            </a:r>
            <a:r>
              <a:rPr lang="it-IT" i="1" baseline="-25000" dirty="0" err="1"/>
              <a:t>d</a:t>
            </a:r>
            <a:r>
              <a:rPr lang="it-IT" i="1" dirty="0"/>
              <a:t>, y) = p(x</a:t>
            </a:r>
            <a:r>
              <a:rPr lang="it-IT" i="1" baseline="-25000" dirty="0"/>
              <a:t>i</a:t>
            </a:r>
            <a:r>
              <a:rPr lang="it-IT" i="1" dirty="0"/>
              <a:t>| y) </a:t>
            </a:r>
            <a:r>
              <a:rPr lang="it-IT" dirty="0"/>
              <a:t>(per ogni </a:t>
            </a:r>
            <a:r>
              <a:rPr lang="it-IT" i="1" dirty="0"/>
              <a:t>1&lt;=i &lt;= d</a:t>
            </a:r>
            <a:r>
              <a:rPr lang="it-IT" dirty="0"/>
              <a:t>)		(5)</a:t>
            </a:r>
          </a:p>
          <a:p>
            <a:pPr lvl="0"/>
            <a:endParaRPr lang="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Naïve Bayes Classifier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95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251520" y="815197"/>
            <a:ext cx="8344500" cy="229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Usando la </a:t>
            </a:r>
            <a:r>
              <a:rPr lang="it" sz="18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Naïve Bayes Assumption</a:t>
            </a:r>
            <a:r>
              <a:rPr lang="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(equazione (5)), l’equazione (3) diventa: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Naïve Bayes Classifier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22AFAAE-3E1E-8287-B30E-83DC2E00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2" y="1792437"/>
            <a:ext cx="7725335" cy="4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78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251520" y="2991737"/>
            <a:ext cx="8154525" cy="132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L’ipotesi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Naïve Bayes ci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permette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di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ricondurre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la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stima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di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una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distribuzione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d-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dimensionale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al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prodotto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di </a:t>
            </a:r>
            <a:r>
              <a:rPr lang="en-GB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distribuzioni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mono-</a:t>
            </a:r>
            <a:r>
              <a:rPr lang="en-GB" i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dimensionali</a:t>
            </a:r>
            <a:endParaRPr lang="it" i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Quest’ultime possono essere stimate </a:t>
            </a: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indipendentemente l’una dalle altre </a:t>
            </a:r>
            <a:r>
              <a:rPr lang="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usando un modello mono-dimesionale, </a:t>
            </a: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parametrico oppure non-parametrico</a:t>
            </a:r>
            <a:r>
              <a:rPr lang="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, come, ad esempio, quelli visti in precedenza</a:t>
            </a:r>
            <a:endParaRPr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Naïve Bayes Classifier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A8A49A-FDF8-EC0E-56C1-FA3859E4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3" y="926630"/>
            <a:ext cx="5632991" cy="1870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251520" y="1465157"/>
            <a:ext cx="7799849" cy="329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In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sostanza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l’ipotesi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di (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presunta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indipendenza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delle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feature, mi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permette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di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evitare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di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doverle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modellare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in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maniera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i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congiunta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Ad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esempio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usando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un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modello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non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parametrico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basato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sulle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occorrenze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con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quest’ipotesi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ho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bisogno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di </a:t>
            </a:r>
            <a:r>
              <a:rPr lang="en-GB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matrici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del </a:t>
            </a:r>
            <a:r>
              <a:rPr lang="en-GB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tipo</a:t>
            </a:r>
            <a:r>
              <a:rPr lang="en-GB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</a:t>
            </a:r>
            <a:r>
              <a:rPr lang="en-GB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orbel"/>
              </a:rPr>
              <a:t>[</a:t>
            </a: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x,y] = p(X</a:t>
            </a:r>
            <a:r>
              <a:rPr lang="it" i="1" baseline="-25000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1</a:t>
            </a: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= x | Y = y) </a:t>
            </a:r>
            <a:r>
              <a:rPr lang="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(è specifica per la feature </a:t>
            </a: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1</a:t>
            </a:r>
            <a:r>
              <a:rPr lang="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h</a:t>
            </a:r>
            <a:r>
              <a:rPr lang="it" i="1" baseline="-25000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2</a:t>
            </a: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[x,y] </a:t>
            </a:r>
            <a:r>
              <a:rPr lang="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= p(X</a:t>
            </a:r>
            <a:r>
              <a:rPr lang="it" i="1" baseline="-25000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2</a:t>
            </a:r>
            <a:r>
              <a:rPr lang="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= x | Y = y) </a:t>
            </a:r>
            <a:r>
              <a:rPr lang="it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(è specifica per la feature </a:t>
            </a:r>
            <a:r>
              <a:rPr lang="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2</a:t>
            </a:r>
            <a:r>
              <a:rPr lang="it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)</a:t>
            </a:r>
            <a:endParaRPr lang="it" i="1" dirty="0">
              <a:solidFill>
                <a:schemeClr val="dk1"/>
              </a:solidFill>
              <a:latin typeface="+mn-lt"/>
              <a:ea typeface="Corbel"/>
              <a:cs typeface="Corbel"/>
              <a:sym typeface="Corbel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h</a:t>
            </a:r>
            <a:r>
              <a:rPr lang="it" i="1" baseline="-25000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d</a:t>
            </a: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[x,y]</a:t>
            </a:r>
            <a:r>
              <a:rPr lang="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 = p(X</a:t>
            </a:r>
            <a:r>
              <a:rPr lang="it" i="1" baseline="-25000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d</a:t>
            </a:r>
            <a:r>
              <a:rPr lang="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= x | Y = y) </a:t>
            </a:r>
            <a:r>
              <a:rPr lang="it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(è specifica per la feature </a:t>
            </a:r>
            <a:r>
              <a:rPr lang="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d</a:t>
            </a:r>
            <a:r>
              <a:rPr lang="it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)</a:t>
            </a:r>
            <a:endParaRPr lang="it" i="1" dirty="0">
              <a:solidFill>
                <a:schemeClr val="dk1"/>
              </a:solidFill>
              <a:latin typeface="+mn-lt"/>
              <a:ea typeface="Corbel"/>
              <a:cs typeface="Corbel"/>
              <a:sym typeface="Corbel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Naïve Bayes Classifier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AE7B112-6533-A61F-4F44-F7432FC71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932" y="945699"/>
            <a:ext cx="3423956" cy="51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325479" y="873487"/>
            <a:ext cx="7799849" cy="329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</a:t>
            </a:r>
            <a:r>
              <a:rPr lang="en-GB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orbel"/>
              </a:rPr>
              <a:t>[</a:t>
            </a: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x,y] = p(X</a:t>
            </a:r>
            <a:r>
              <a:rPr lang="it" i="1" baseline="-25000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1</a:t>
            </a: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= x | Y = y) </a:t>
            </a:r>
            <a:r>
              <a:rPr lang="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(è specifica per la feature </a:t>
            </a: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1</a:t>
            </a:r>
            <a:r>
              <a:rPr lang="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h</a:t>
            </a:r>
            <a:r>
              <a:rPr lang="it" i="1" baseline="-25000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2</a:t>
            </a: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[x,y] </a:t>
            </a:r>
            <a:r>
              <a:rPr lang="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= p(X</a:t>
            </a:r>
            <a:r>
              <a:rPr lang="it" i="1" baseline="-25000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2</a:t>
            </a:r>
            <a:r>
              <a:rPr lang="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= x | Y = y) </a:t>
            </a:r>
            <a:r>
              <a:rPr lang="it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(è specifica per la feature </a:t>
            </a:r>
            <a:r>
              <a:rPr lang="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2</a:t>
            </a:r>
            <a:r>
              <a:rPr lang="it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)</a:t>
            </a:r>
            <a:endParaRPr lang="it" i="1" dirty="0">
              <a:solidFill>
                <a:schemeClr val="dk1"/>
              </a:solidFill>
              <a:latin typeface="+mn-lt"/>
              <a:ea typeface="Corbel"/>
              <a:cs typeface="Corbel"/>
              <a:sym typeface="Corbel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h</a:t>
            </a:r>
            <a:r>
              <a:rPr lang="it" i="1" baseline="-25000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d</a:t>
            </a:r>
            <a:r>
              <a:rPr lang="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[x,y]</a:t>
            </a:r>
            <a:r>
              <a:rPr lang="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 = p(X</a:t>
            </a:r>
            <a:r>
              <a:rPr lang="it" i="1" baseline="-25000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d</a:t>
            </a:r>
            <a:r>
              <a:rPr lang="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= x | Y = y) </a:t>
            </a:r>
            <a:r>
              <a:rPr lang="it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(è specifica per la feature </a:t>
            </a:r>
            <a:r>
              <a:rPr lang="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d</a:t>
            </a:r>
            <a:r>
              <a:rPr lang="it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)</a:t>
            </a:r>
            <a:endParaRPr lang="it" i="1" dirty="0">
              <a:solidFill>
                <a:schemeClr val="dk1"/>
              </a:solidFill>
              <a:latin typeface="+mn-lt"/>
              <a:ea typeface="Corbel"/>
              <a:cs typeface="Corbel"/>
              <a:sym typeface="Corbel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" i="1" dirty="0">
              <a:solidFill>
                <a:schemeClr val="dk1"/>
              </a:solidFill>
              <a:latin typeface="+mn-lt"/>
              <a:ea typeface="Corbel"/>
              <a:cs typeface="Corbel"/>
              <a:sym typeface="Corbel"/>
            </a:endParaRPr>
          </a:p>
          <a:p>
            <a:r>
              <a:rPr lang="it-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Posso concisamente rappresentare queste</a:t>
            </a:r>
            <a:r>
              <a:rPr lang="it-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 d </a:t>
            </a:r>
            <a:r>
              <a:rPr lang="it-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matrici feature-</a:t>
            </a:r>
            <a:r>
              <a:rPr lang="it-IT" dirty="0" err="1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specific</a:t>
            </a:r>
            <a:r>
              <a:rPr lang="it-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 con un unico tensore </a:t>
            </a:r>
            <a:r>
              <a:rPr lang="it-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H</a:t>
            </a:r>
            <a:r>
              <a:rPr lang="it-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 di dimensioni </a:t>
            </a:r>
            <a:r>
              <a:rPr lang="it-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d * m * k </a:t>
            </a:r>
            <a:r>
              <a:rPr lang="it-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tale che: </a:t>
            </a:r>
            <a:r>
              <a:rPr lang="it-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H[</a:t>
            </a:r>
            <a:r>
              <a:rPr lang="it-IT" i="1" dirty="0" err="1">
                <a:solidFill>
                  <a:schemeClr val="dk1"/>
                </a:solidFill>
                <a:ea typeface="Corbel"/>
                <a:cs typeface="Corbel"/>
                <a:sym typeface="Corbel"/>
              </a:rPr>
              <a:t>j,x,y</a:t>
            </a:r>
            <a:r>
              <a:rPr lang="it-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]= </a:t>
            </a:r>
            <a:r>
              <a:rPr lang="it-IT" i="1" dirty="0" err="1">
                <a:solidFill>
                  <a:schemeClr val="dk1"/>
                </a:solidFill>
                <a:ea typeface="Corbel"/>
                <a:cs typeface="Corbel"/>
                <a:sym typeface="Corbel"/>
              </a:rPr>
              <a:t>h</a:t>
            </a:r>
            <a:r>
              <a:rPr lang="it-IT" i="1" baseline="-25000" dirty="0" err="1">
                <a:solidFill>
                  <a:schemeClr val="dk1"/>
                </a:solidFill>
                <a:ea typeface="Corbel"/>
                <a:cs typeface="Corbel"/>
                <a:sym typeface="Corbel"/>
              </a:rPr>
              <a:t>j</a:t>
            </a:r>
            <a:r>
              <a:rPr lang="it-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[</a:t>
            </a:r>
            <a:r>
              <a:rPr lang="it-IT" i="1" dirty="0" err="1">
                <a:solidFill>
                  <a:schemeClr val="dk1"/>
                </a:solidFill>
                <a:ea typeface="Corbel"/>
                <a:cs typeface="Corbel"/>
                <a:sym typeface="Corbel"/>
              </a:rPr>
              <a:t>x,y</a:t>
            </a:r>
            <a:r>
              <a:rPr lang="it-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]</a:t>
            </a:r>
            <a:r>
              <a:rPr lang="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 = P(X</a:t>
            </a:r>
            <a:r>
              <a:rPr lang="it" i="1" baseline="-25000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j</a:t>
            </a:r>
            <a:r>
              <a:rPr lang="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= x | Y = y)</a:t>
            </a:r>
          </a:p>
          <a:p>
            <a:endParaRPr lang="it" i="1" dirty="0">
              <a:solidFill>
                <a:schemeClr val="dk1"/>
              </a:solidFill>
              <a:latin typeface="+mn-lt"/>
              <a:ea typeface="Corbel"/>
              <a:cs typeface="Corbel"/>
              <a:sym typeface="Corbel"/>
            </a:endParaRPr>
          </a:p>
          <a:p>
            <a:r>
              <a:rPr lang="it-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La prima dimensione di </a:t>
            </a:r>
            <a:r>
              <a:rPr lang="it-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H</a:t>
            </a:r>
            <a:r>
              <a:rPr lang="it-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 serve ad indicizzare la j-esima feature. La seconda rappresenta il valore che quella feature assume. La terza rappresenta il valore della variabile target</a:t>
            </a:r>
          </a:p>
          <a:p>
            <a:endParaRPr lang="it-IT" dirty="0">
              <a:solidFill>
                <a:schemeClr val="dk1"/>
              </a:solidFill>
              <a:latin typeface="+mn-lt"/>
              <a:ea typeface="Corbel"/>
              <a:cs typeface="Corbel"/>
              <a:sym typeface="Corbel"/>
            </a:endParaRPr>
          </a:p>
          <a:p>
            <a:r>
              <a:rPr lang="it-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Ese.: </a:t>
            </a:r>
            <a:r>
              <a:rPr lang="it-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H[2,3,2] </a:t>
            </a:r>
            <a:r>
              <a:rPr lang="it-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rappresenta </a:t>
            </a:r>
            <a:r>
              <a:rPr lang="it-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p(x</a:t>
            </a:r>
            <a:r>
              <a:rPr lang="it-IT" i="1" baseline="-25000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2 </a:t>
            </a:r>
            <a:r>
              <a:rPr lang="it-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= 3| y = 2) = p(x</a:t>
            </a:r>
            <a:r>
              <a:rPr lang="it-IT" i="1" baseline="-25000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2</a:t>
            </a:r>
            <a:r>
              <a:rPr lang="it-IT" i="1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 = GERMANY | y = LOW)</a:t>
            </a:r>
          </a:p>
          <a:p>
            <a:endParaRPr lang="it-IT" dirty="0">
              <a:solidFill>
                <a:schemeClr val="dk1"/>
              </a:solidFill>
              <a:latin typeface="+mn-lt"/>
              <a:ea typeface="Corbel"/>
              <a:cs typeface="Corbel"/>
              <a:sym typeface="Corbel"/>
            </a:endParaRPr>
          </a:p>
          <a:p>
            <a:r>
              <a:rPr lang="it-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H</a:t>
            </a:r>
            <a:r>
              <a:rPr lang="it" dirty="0">
                <a:solidFill>
                  <a:schemeClr val="dk1"/>
                </a:solidFill>
                <a:latin typeface="+mn-lt"/>
                <a:ea typeface="Corbel"/>
                <a:cs typeface="Corbel"/>
                <a:sym typeface="Corbel"/>
              </a:rPr>
              <a:t>o ricondotto il problema di modellazione da </a:t>
            </a:r>
            <a:r>
              <a:rPr lang="it-IT" i="1" dirty="0"/>
              <a:t>O(k m</a:t>
            </a:r>
            <a:r>
              <a:rPr lang="it-IT" i="1" baseline="30000" dirty="0"/>
              <a:t>d</a:t>
            </a:r>
            <a:r>
              <a:rPr lang="it-IT" i="1" dirty="0"/>
              <a:t>)</a:t>
            </a:r>
            <a:r>
              <a:rPr lang="it-IT" dirty="0"/>
              <a:t> ad </a:t>
            </a:r>
            <a:r>
              <a:rPr lang="it-IT" i="1" dirty="0"/>
              <a:t>O(d k m) </a:t>
            </a:r>
            <a:r>
              <a:rPr lang="it-IT" dirty="0"/>
              <a:t>!</a:t>
            </a:r>
            <a:endParaRPr lang="en-GB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Naïve Bayes Classifier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57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/>
        </p:nvSpPr>
        <p:spPr>
          <a:xfrm>
            <a:off x="465600" y="1051674"/>
            <a:ext cx="8344500" cy="77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A inference time, avendo pre-calcolato 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H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, dato un vettore di feature (di testing) [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sz="1800" i="1" baseline="-25000" dirty="0">
                <a:latin typeface="+mn-lt"/>
                <a:ea typeface="Calibri"/>
                <a:cs typeface="Calibri"/>
                <a:sym typeface="Calibri"/>
              </a:rPr>
              <a:t>1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,…,x</a:t>
            </a:r>
            <a:r>
              <a:rPr lang="it" sz="1800" i="1" baseline="-25000" dirty="0">
                <a:latin typeface="+mn-lt"/>
                <a:ea typeface="Calibri"/>
                <a:cs typeface="Calibri"/>
                <a:sym typeface="Calibri"/>
              </a:rPr>
              <a:t>d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], la decision rule diventa: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Naïve Bayes Classifier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F3BE942-C6C2-1B1B-92DB-B5B45CF6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4" y="2115540"/>
            <a:ext cx="7859868" cy="70834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/>
        </p:nvSpPr>
        <p:spPr>
          <a:xfrm>
            <a:off x="465600" y="1051675"/>
            <a:ext cx="8039665" cy="389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L’assunzione Naive Bayes è un’approssimazione della realtà. Se le feature 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sz="1800" i="1" baseline="-25000" dirty="0">
                <a:latin typeface="+mn-lt"/>
                <a:ea typeface="Calibri"/>
                <a:cs typeface="Calibri"/>
                <a:sym typeface="Calibri"/>
              </a:rPr>
              <a:t>1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, …, x</a:t>
            </a:r>
            <a:r>
              <a:rPr lang="it" sz="1800" i="1" baseline="-25000" dirty="0">
                <a:latin typeface="+mn-lt"/>
                <a:ea typeface="Calibri"/>
                <a:cs typeface="Calibri"/>
                <a:sym typeface="Calibri"/>
              </a:rPr>
              <a:t>d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sono solo debolmente dipendenti, tale assunzione introduce un errore tutto sommato trascurabile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+mn-lt"/>
                <a:ea typeface="Calibri"/>
                <a:cs typeface="Calibri"/>
                <a:sym typeface="Calibri"/>
              </a:rPr>
              <a:t>Q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uest’errore di modellazione è compensato dal fatto che ho ricondotto la stima di una probabilità condizionale 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p(</a:t>
            </a:r>
            <a:r>
              <a:rPr lang="it" sz="1800" b="1" i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|y)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 multidimensionale al prodotto di probabilità mono-dimensionali: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+mn-lt"/>
                <a:ea typeface="Calibri"/>
                <a:cs typeface="Calibri"/>
                <a:sym typeface="Calibri"/>
              </a:rPr>
              <a:t>C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iò porta a ridurre enormemente il problema di overfitting, perch</a:t>
            </a:r>
            <a:r>
              <a:rPr lang="it-IT" sz="1800" dirty="0" err="1">
                <a:latin typeface="+mn-lt"/>
                <a:ea typeface="Calibri"/>
                <a:cs typeface="Calibri"/>
                <a:sym typeface="Calibri"/>
              </a:rPr>
              <a:t>é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 ora ho bisogno di </a:t>
            </a:r>
            <a:r>
              <a:rPr lang="it-IT" sz="1800" i="1" dirty="0"/>
              <a:t>O(d k m) </a:t>
            </a:r>
            <a:r>
              <a:rPr lang="it-IT" sz="1800" dirty="0"/>
              <a:t>training samples anziché </a:t>
            </a:r>
            <a:r>
              <a:rPr lang="it-IT" sz="1800" i="1" dirty="0"/>
              <a:t>O(k m</a:t>
            </a:r>
            <a:r>
              <a:rPr lang="it-IT" sz="1800" i="1" baseline="30000" dirty="0"/>
              <a:t>d</a:t>
            </a:r>
            <a:r>
              <a:rPr lang="it-IT" sz="1800" i="1" dirty="0"/>
              <a:t>)</a:t>
            </a: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Naïve Bayes Classifier: vantaggi e svantaggi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ADE986A-79BA-48DA-99A9-99CCAFA5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293" y="3170356"/>
            <a:ext cx="3776662" cy="5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2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/>
        </p:nvSpPr>
        <p:spPr>
          <a:xfrm>
            <a:off x="465600" y="1051675"/>
            <a:ext cx="8328356" cy="389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1800" dirty="0">
                <a:latin typeface="+mn-lt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ntuitivamente, l’assunzione Naive Bayes porta ad uno «scambio» tra due tipi di errori: anzich</a:t>
            </a:r>
            <a:r>
              <a:rPr lang="it-IT" sz="1800" dirty="0">
                <a:latin typeface="+mn-lt"/>
                <a:ea typeface="Calibri"/>
                <a:cs typeface="Calibri"/>
                <a:sym typeface="Calibri"/>
              </a:rPr>
              <a:t>è 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rischiare un severo overfitting (errore di generalizzazione), preferisco introdurre un errore nella modellazione congiunta delle feature</a:t>
            </a: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</a:t>
            </a:r>
            <a:r>
              <a:rPr lang="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 ho risolto il problema dell’overfitting completamente?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</a:t>
            </a:r>
            <a:r>
              <a:rPr lang="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vviamente no. L’overfitting è un problema trasversale a tutti i metodi di ML: chi più, chi meno, tutti ne sono soggetti e non è possibile avere un metodo che sia garantito esserne completamente immune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Ad esempio, se ho pochi samples in </a:t>
            </a:r>
            <a:r>
              <a:rPr lang="it" sz="1800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alcuni dei bin degli istogrammi dei modelli non-parametrici monodimensionali potrebbero essere stati stimati con pochi esempi di training, quindi essere inaffidabili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Naïve Bayes Classifier: overfitting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98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/>
        </p:nvSpPr>
        <p:spPr>
          <a:xfrm>
            <a:off x="52738" y="1379882"/>
            <a:ext cx="8905732" cy="343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 = 1, …, d 		→ 	feature (se categorica, </a:t>
            </a:r>
            <a:r>
              <a:rPr lang="it" sz="1800" i="1" dirty="0"/>
              <a:t>x</a:t>
            </a:r>
            <a:r>
              <a:rPr lang="it" sz="1800" i="1" baseline="-25000" dirty="0"/>
              <a:t>j</a:t>
            </a:r>
            <a:r>
              <a:rPr lang="it" sz="1800" dirty="0"/>
              <a:t> ∈ {1, …, m})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[x</a:t>
            </a:r>
            <a:r>
              <a:rPr lang="it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..., x</a:t>
            </a:r>
            <a:r>
              <a:rPr lang="it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		→ 	feature vector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			→ 	variable target (se categorica, y </a:t>
            </a:r>
            <a:r>
              <a:rPr lang="it" sz="1800" dirty="0"/>
              <a:t>∈ 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{1, …, k})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i = 1, …, n 		→ 	training sample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{cond}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→    	funzione indicatore: restituisce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 cond = true, </a:t>
            </a:r>
          </a:p>
          <a:p>
            <a:pPr marL="0" lvl="0" indent="0" algn="l" rtl="0">
              <a:lnSpc>
                <a:spcPct val="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    0 se cond = false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 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3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Notazione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/>
        </p:nvSpPr>
        <p:spPr>
          <a:xfrm>
            <a:off x="251519" y="773206"/>
            <a:ext cx="4443417" cy="417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 peggiorar le cose, nel caso specifico del modello generativo non parametrico discusso finora, 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alcuni bin potrebbero avere valore 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0</a:t>
            </a:r>
            <a:endParaRPr lang="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Ad esempio, potrei avere che, per un qualche valore di 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y = b, 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feature 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j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 feature value 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j 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= a, </a:t>
            </a:r>
            <a:r>
              <a:rPr lang="it-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H[</a:t>
            </a:r>
            <a:r>
              <a:rPr lang="it-IT" i="1" dirty="0" err="1">
                <a:solidFill>
                  <a:schemeClr val="dk1"/>
                </a:solidFill>
                <a:ea typeface="Corbel"/>
                <a:cs typeface="Corbel"/>
                <a:sym typeface="Corbel"/>
              </a:rPr>
              <a:t>j,a,b</a:t>
            </a:r>
            <a:r>
              <a:rPr lang="it-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] = 0 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semplicemente perchè 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j</a:t>
            </a:r>
            <a:r>
              <a:rPr lang="it" i="1" dirty="0">
                <a:latin typeface="+mn-lt"/>
                <a:ea typeface="Calibri"/>
                <a:cs typeface="Calibri"/>
                <a:sym typeface="Calibri"/>
              </a:rPr>
              <a:t> = a 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non è mai stato incontrato nel training set insieme ad </a:t>
            </a:r>
            <a:r>
              <a:rPr lang="it" i="1" dirty="0">
                <a:latin typeface="+mn-lt"/>
                <a:ea typeface="Calibri"/>
                <a:cs typeface="Calibri"/>
                <a:sym typeface="Calibri"/>
              </a:rPr>
              <a:t>y = b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Nell’esempio a fianco ciò accade, e.g., con 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y = </a:t>
            </a:r>
            <a:r>
              <a:rPr lang="it" i="1" dirty="0">
                <a:latin typeface="+mn-lt"/>
                <a:ea typeface="Calibri"/>
                <a:cs typeface="Calibri"/>
                <a:sym typeface="Calibri"/>
              </a:rPr>
              <a:t>b = 1 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ed 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2 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= a</a:t>
            </a:r>
            <a:r>
              <a:rPr lang="it" i="1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= 1</a:t>
            </a:r>
            <a:endParaRPr lang="it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I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l problema è che, se esiste anche un solo elemento </a:t>
            </a:r>
            <a:r>
              <a:rPr lang="it-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H[</a:t>
            </a:r>
            <a:r>
              <a:rPr lang="it-IT" i="1" dirty="0" err="1">
                <a:solidFill>
                  <a:schemeClr val="dk1"/>
                </a:solidFill>
                <a:ea typeface="Corbel"/>
                <a:cs typeface="Corbel"/>
                <a:sym typeface="Corbel"/>
              </a:rPr>
              <a:t>j,a</a:t>
            </a:r>
            <a:r>
              <a:rPr lang="it-IT" i="1" baseline="-25000" dirty="0" err="1">
                <a:solidFill>
                  <a:schemeClr val="dk1"/>
                </a:solidFill>
                <a:ea typeface="Corbel"/>
                <a:cs typeface="Corbel"/>
                <a:sym typeface="Corbel"/>
              </a:rPr>
              <a:t>j</a:t>
            </a:r>
            <a:r>
              <a:rPr lang="it-IT" i="1" dirty="0" err="1">
                <a:solidFill>
                  <a:schemeClr val="dk1"/>
                </a:solidFill>
                <a:ea typeface="Corbel"/>
                <a:cs typeface="Corbel"/>
                <a:sym typeface="Corbel"/>
              </a:rPr>
              <a:t>,b</a:t>
            </a:r>
            <a:r>
              <a:rPr lang="it-IT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] = 0, </a:t>
            </a:r>
            <a:r>
              <a:rPr lang="it-IT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tutto il prodotto si annulla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i="1" dirty="0">
                <a:latin typeface="+mn-lt"/>
                <a:ea typeface="Calibri"/>
                <a:cs typeface="Calibri"/>
                <a:sym typeface="Calibri"/>
              </a:rPr>
              <a:t>o[b] * H[1,a</a:t>
            </a:r>
            <a:r>
              <a:rPr lang="it" i="1" baseline="-25000" dirty="0">
                <a:latin typeface="+mn-lt"/>
                <a:ea typeface="Calibri"/>
                <a:cs typeface="Calibri"/>
                <a:sym typeface="Calibri"/>
              </a:rPr>
              <a:t>1</a:t>
            </a:r>
            <a:r>
              <a:rPr lang="it" i="1" dirty="0">
                <a:latin typeface="+mn-lt"/>
                <a:ea typeface="Calibri"/>
                <a:cs typeface="Calibri"/>
                <a:sym typeface="Calibri"/>
              </a:rPr>
              <a:t>,b] </a:t>
            </a:r>
            <a:r>
              <a:rPr lang="en-GB" i="1" dirty="0">
                <a:latin typeface="+mn-lt"/>
                <a:ea typeface="Calibri"/>
                <a:cs typeface="Calibri"/>
                <a:sym typeface="Calibri"/>
              </a:rPr>
              <a:t>* … H[</a:t>
            </a:r>
            <a:r>
              <a:rPr lang="en-GB" i="1" dirty="0" err="1">
                <a:latin typeface="+mn-lt"/>
                <a:ea typeface="Calibri"/>
                <a:cs typeface="Calibri"/>
                <a:sym typeface="Calibri"/>
              </a:rPr>
              <a:t>j,a</a:t>
            </a:r>
            <a:r>
              <a:rPr lang="en-GB" i="1" baseline="-25000" dirty="0" err="1">
                <a:latin typeface="+mn-lt"/>
                <a:ea typeface="Calibri"/>
                <a:cs typeface="Calibri"/>
                <a:sym typeface="Calibri"/>
              </a:rPr>
              <a:t>j</a:t>
            </a:r>
            <a:r>
              <a:rPr lang="en-GB" i="1" dirty="0" err="1">
                <a:latin typeface="+mn-lt"/>
                <a:ea typeface="Calibri"/>
                <a:cs typeface="Calibri"/>
                <a:sym typeface="Calibri"/>
              </a:rPr>
              <a:t>,b</a:t>
            </a:r>
            <a:r>
              <a:rPr lang="en-GB" i="1" dirty="0">
                <a:latin typeface="+mn-lt"/>
                <a:ea typeface="Calibri"/>
                <a:cs typeface="Calibri"/>
                <a:sym typeface="Calibri"/>
              </a:rPr>
              <a:t>] * ... * H[</a:t>
            </a:r>
            <a:r>
              <a:rPr lang="en-GB" i="1" dirty="0" err="1">
                <a:latin typeface="+mn-lt"/>
                <a:ea typeface="Calibri"/>
                <a:cs typeface="Calibri"/>
                <a:sym typeface="Calibri"/>
              </a:rPr>
              <a:t>d,a</a:t>
            </a:r>
            <a:r>
              <a:rPr lang="en-GB" i="1" baseline="-25000" dirty="0" err="1">
                <a:latin typeface="+mn-lt"/>
                <a:ea typeface="Calibri"/>
                <a:cs typeface="Calibri"/>
                <a:sym typeface="Calibri"/>
              </a:rPr>
              <a:t>d</a:t>
            </a:r>
            <a:r>
              <a:rPr lang="en-GB" i="1" dirty="0" err="1">
                <a:latin typeface="+mn-lt"/>
                <a:ea typeface="Calibri"/>
                <a:cs typeface="Calibri"/>
                <a:sym typeface="Calibri"/>
              </a:rPr>
              <a:t>,b</a:t>
            </a:r>
            <a:r>
              <a:rPr lang="en-GB" i="1" dirty="0">
                <a:latin typeface="+mn-lt"/>
                <a:ea typeface="Calibri"/>
                <a:cs typeface="Calibri"/>
                <a:sym typeface="Calibri"/>
              </a:rPr>
              <a:t>] = 0</a:t>
            </a:r>
            <a:endParaRPr lang="it" i="1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Naïve Bayes Classifier: overfitting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8CF2CAC-85A4-5A50-3736-33C8ACA4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90" y="1425388"/>
            <a:ext cx="4153753" cy="2216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584D8E6-EB27-0ECE-783D-2ABDC2D19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49" y="3834393"/>
            <a:ext cx="3170195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3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/>
        </p:nvSpPr>
        <p:spPr>
          <a:xfrm>
            <a:off x="251520" y="904350"/>
            <a:ext cx="83445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ll «</a:t>
            </a:r>
            <a:r>
              <a:rPr lang="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Laplace Smoothing» è una </a:t>
            </a:r>
            <a:r>
              <a:rPr lang="it" sz="1800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regolarizzazione</a:t>
            </a:r>
            <a:r>
              <a:rPr lang="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che permette di risolvere il problema di stime uguali a </a:t>
            </a:r>
            <a:r>
              <a:rPr lang="it" sz="1800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0</a:t>
            </a:r>
            <a:r>
              <a:rPr lang="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per mancanza di osservazioni nel training set.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</a:t>
            </a:r>
            <a:r>
              <a:rPr lang="it" sz="1800" i="1" dirty="0">
                <a:latin typeface="+mn-lt"/>
              </a:rPr>
              <a:t>y</a:t>
            </a:r>
            <a:r>
              <a:rPr lang="it" sz="1800" dirty="0">
                <a:latin typeface="+mn-lt"/>
              </a:rPr>
              <a:t> ∈ {</a:t>
            </a:r>
            <a:r>
              <a:rPr lang="it" sz="1800" i="1" dirty="0">
                <a:latin typeface="+mn-lt"/>
              </a:rPr>
              <a:t>1, …, k</a:t>
            </a:r>
            <a:r>
              <a:rPr lang="it" sz="1800" dirty="0">
                <a:latin typeface="+mn-lt"/>
              </a:rPr>
              <a:t>} e </a:t>
            </a:r>
            <a:r>
              <a:rPr lang="it" sz="1800" i="1" dirty="0">
                <a:latin typeface="+mn-lt"/>
              </a:rPr>
              <a:t>x</a:t>
            </a:r>
            <a:r>
              <a:rPr lang="it" sz="1800" i="1" baseline="-25000" dirty="0">
                <a:latin typeface="+mn-lt"/>
              </a:rPr>
              <a:t>j</a:t>
            </a:r>
            <a:r>
              <a:rPr lang="it" sz="1800" dirty="0">
                <a:latin typeface="+mn-lt"/>
              </a:rPr>
              <a:t> ∈ {</a:t>
            </a:r>
            <a:r>
              <a:rPr lang="it" sz="1800" i="1" dirty="0">
                <a:latin typeface="+mn-lt"/>
              </a:rPr>
              <a:t>1, …, m</a:t>
            </a:r>
            <a:r>
              <a:rPr lang="it" sz="1800" dirty="0">
                <a:latin typeface="+mn-lt"/>
              </a:rPr>
              <a:t>}</a:t>
            </a:r>
            <a:r>
              <a:rPr lang="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         (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j= 1, …, d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)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Naïve Bayes Classifier con Laplace Smoothing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4F8768E-2AB7-8DF0-240E-86E41F889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91" y="2571748"/>
            <a:ext cx="5182438" cy="98114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520E6C1-DACC-8D6E-8A53-64C4005A5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5" y="2571748"/>
            <a:ext cx="10" cy="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39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Riferimenti</a:t>
            </a:r>
            <a:endParaRPr dirty="0"/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1"/>
          </p:nvPr>
        </p:nvSpPr>
        <p:spPr>
          <a:xfrm>
            <a:off x="311700" y="1835993"/>
            <a:ext cx="85206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-IT" u="sng" dirty="0">
                <a:solidFill>
                  <a:schemeClr val="hlink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https://see.stanford.edu/materials/aimlcs229/cs229-notes2.pdf</a:t>
            </a:r>
            <a:endParaRPr lang="it-IT" u="sng" dirty="0">
              <a:solidFill>
                <a:schemeClr val="hlink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tu per tu col Machine Learning. L'incredibile viaggio di un developer nel favoloso mondo della Data Science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Alessandro Cucci, The Dot Company, 2017 [cap.6]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" b="1" dirty="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An introduction to statistical learning</a:t>
            </a:r>
            <a:r>
              <a:rPr lang="it" dirty="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Gareth M. James, Daniela Witten, Trevor Hastie, Robert Tibshirani, New York: Springer, 2013 [cap. 4]</a:t>
            </a:r>
          </a:p>
          <a:p>
            <a:pPr marL="457200" indent="-317500">
              <a:buClr>
                <a:schemeClr val="dk1"/>
              </a:buClr>
              <a:buSzPts val="1400"/>
              <a:buFont typeface="Calibri"/>
              <a:buChar char="●"/>
            </a:pPr>
            <a:endParaRPr lang="en-GB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Pattern Classification, second edition,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R. O.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Duda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P. E. Hart, D. G. Stork, Wiley-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Interscience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2000</a:t>
            </a: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Modelli Generativi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34"/>
          <p:cNvCxnSpPr>
            <a:cxnSpLocks/>
          </p:cNvCxnSpPr>
          <p:nvPr/>
        </p:nvCxnSpPr>
        <p:spPr>
          <a:xfrm flipV="1">
            <a:off x="4179650" y="1130200"/>
            <a:ext cx="15850" cy="1634431"/>
          </a:xfrm>
          <a:prstGeom prst="straightConnector1">
            <a:avLst/>
          </a:prstGeom>
          <a:noFill/>
          <a:ln w="19050" cap="flat" cmpd="sng">
            <a:solidFill>
              <a:srgbClr val="D4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4"/>
          <p:cNvSpPr txBox="1"/>
          <p:nvPr/>
        </p:nvSpPr>
        <p:spPr>
          <a:xfrm>
            <a:off x="0" y="1093750"/>
            <a:ext cx="40341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Modelli </a:t>
            </a:r>
            <a:r>
              <a:rPr lang="it" sz="1800" u="sng" dirty="0">
                <a:latin typeface="Calibri"/>
                <a:ea typeface="Calibri"/>
                <a:cs typeface="Calibri"/>
                <a:sym typeface="Calibri"/>
              </a:rPr>
              <a:t>Discriminativi</a:t>
            </a:r>
            <a:endParaRPr sz="1800" u="sng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4"/>
          <p:cNvSpPr txBox="1"/>
          <p:nvPr/>
        </p:nvSpPr>
        <p:spPr>
          <a:xfrm>
            <a:off x="4041200" y="1093750"/>
            <a:ext cx="51027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Modelli </a:t>
            </a:r>
            <a:r>
              <a:rPr lang="it" sz="1800" u="sng" dirty="0">
                <a:latin typeface="Calibri"/>
                <a:ea typeface="Calibri"/>
                <a:cs typeface="Calibri"/>
                <a:sym typeface="Calibri"/>
              </a:rPr>
              <a:t>Generativi</a:t>
            </a:r>
            <a:endParaRPr sz="1800" u="sng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4"/>
          <p:cNvSpPr txBox="1"/>
          <p:nvPr/>
        </p:nvSpPr>
        <p:spPr>
          <a:xfrm>
            <a:off x="232044" y="1665837"/>
            <a:ext cx="3664926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Modellano direttamente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p(y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it" sz="1800" b="1" i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i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4253150" y="1606000"/>
            <a:ext cx="4153187" cy="80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Modellano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lang="it" sz="1800" b="1" i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y)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p(y) </a:t>
            </a:r>
            <a:endParaRPr sz="1800" i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(e, a volte,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lang="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Modelli Generativi e Discriminativi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34E4171-F453-1A6C-11B5-646FE115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187" y="3204713"/>
            <a:ext cx="3254625" cy="99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359249" y="1117250"/>
            <a:ext cx="8079901" cy="312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modelli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generativi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possono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usati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anche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) per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GB" sz="1800" i="1" dirty="0" err="1">
                <a:latin typeface="Calibri"/>
                <a:ea typeface="Calibri"/>
                <a:cs typeface="Calibri"/>
                <a:sym typeface="Calibri"/>
              </a:rPr>
              <a:t>generativi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ovvero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generare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nuovi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dati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(samples)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sintetici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seguendo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distribuzione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lang="en-GB" sz="1800" b="1" i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 p(</a:t>
            </a:r>
            <a:r>
              <a:rPr lang="en-GB" sz="1800" b="1" i="1" dirty="0" err="1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800" i="1" dirty="0" err="1">
                <a:latin typeface="Calibri"/>
                <a:ea typeface="Calibri"/>
                <a:cs typeface="Calibri"/>
                <a:sym typeface="Calibri"/>
              </a:rPr>
              <a:t>|y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appresa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tramite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un dataset di training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Ad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esempio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utilizzando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tecniche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Deep Learning e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modelli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generativi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possono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generare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artificialmente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immagini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video,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frasi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testo,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brani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musicali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…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GPT è un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esempio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modello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generativo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per la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generazione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testo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scritto</a:t>
            </a: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Purtroppo, in questo corso di introduzione al ML non avremo tempo per approfondire questo aspetto che oggi ha una grossa rilevanza pratica e che di solito viene chiamato «Generative AI»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Modelli Generativi (usati per task generativi)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1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251520" y="1011062"/>
            <a:ext cx="8079901" cy="383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È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importante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questo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punto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chiarire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differenza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tra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modello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e task. Nelle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definizioni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seguono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sia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le feature </a:t>
            </a:r>
            <a:r>
              <a:rPr lang="en-GB" sz="1800" b="1" i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variabile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target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possono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sia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numeriche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categoriche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discriminativo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predire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valore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dato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(e.g.,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classificazione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regressione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generativo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generare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nuovi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dati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non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appartenenti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ma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seguono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distribuzione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dati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Modello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discriminativo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modella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distribuzione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lang="en-GB" sz="1800" i="1" dirty="0" err="1">
                <a:latin typeface="Calibri"/>
                <a:ea typeface="Calibri"/>
                <a:cs typeface="Calibri"/>
                <a:sym typeface="Calibri"/>
              </a:rPr>
              <a:t>y|</a:t>
            </a:r>
            <a:r>
              <a:rPr lang="en-GB" sz="1800" b="1" i="1" dirty="0" err="1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Modello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generativo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modella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alcune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del-)le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distribuzioni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lang="en-GB" sz="1800" b="1" i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), p(</a:t>
            </a:r>
            <a:r>
              <a:rPr lang="en-GB" sz="1800" b="1" i="1" dirty="0" err="1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800" i="1" dirty="0" err="1">
                <a:latin typeface="Calibri"/>
                <a:ea typeface="Calibri"/>
                <a:cs typeface="Calibri"/>
                <a:sym typeface="Calibri"/>
              </a:rPr>
              <a:t>|y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p(y)</a:t>
            </a:r>
          </a:p>
          <a:p>
            <a:pPr lvl="0"/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GB" sz="1800" i="1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modello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generativo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però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può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usato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anche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per task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discriminativi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sono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l’interesse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principale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questo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corso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Modelli e task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46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senziale">
  <a:themeElements>
    <a:clrScheme name="Personalizzato 2">
      <a:dk1>
        <a:srgbClr val="000000"/>
      </a:dk1>
      <a:lt1>
        <a:srgbClr val="FFFFFF"/>
      </a:lt1>
      <a:dk2>
        <a:srgbClr val="C050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4184</Words>
  <Application>Microsoft Office PowerPoint</Application>
  <PresentationFormat>Presentazione su schermo (16:9)</PresentationFormat>
  <Paragraphs>431</Paragraphs>
  <Slides>52</Slides>
  <Notes>52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56" baseType="lpstr">
      <vt:lpstr>Corbel</vt:lpstr>
      <vt:lpstr>Calibri</vt:lpstr>
      <vt:lpstr>Arial</vt:lpstr>
      <vt:lpstr>Essenziale</vt:lpstr>
      <vt:lpstr>MACHINE LEARNING Modelli Generativi -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FONDAMENTI DI MACHINE LEARNING Classificazione Bayesiana - </dc:title>
  <cp:lastModifiedBy>Enver Sangineto</cp:lastModifiedBy>
  <cp:revision>175</cp:revision>
  <dcterms:modified xsi:type="dcterms:W3CDTF">2024-04-29T11:03:07Z</dcterms:modified>
</cp:coreProperties>
</file>