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50"/>
  </p:notesMasterIdLst>
  <p:sldIdLst>
    <p:sldId id="256" r:id="rId2"/>
    <p:sldId id="258" r:id="rId3"/>
    <p:sldId id="276" r:id="rId4"/>
    <p:sldId id="296" r:id="rId5"/>
    <p:sldId id="297" r:id="rId6"/>
    <p:sldId id="314" r:id="rId7"/>
    <p:sldId id="323" r:id="rId8"/>
    <p:sldId id="298" r:id="rId9"/>
    <p:sldId id="317" r:id="rId10"/>
    <p:sldId id="299" r:id="rId11"/>
    <p:sldId id="325" r:id="rId12"/>
    <p:sldId id="300" r:id="rId13"/>
    <p:sldId id="324" r:id="rId14"/>
    <p:sldId id="315" r:id="rId15"/>
    <p:sldId id="301" r:id="rId16"/>
    <p:sldId id="302" r:id="rId17"/>
    <p:sldId id="316" r:id="rId18"/>
    <p:sldId id="303" r:id="rId19"/>
    <p:sldId id="327" r:id="rId20"/>
    <p:sldId id="326" r:id="rId21"/>
    <p:sldId id="305" r:id="rId22"/>
    <p:sldId id="307" r:id="rId23"/>
    <p:sldId id="308" r:id="rId24"/>
    <p:sldId id="318" r:id="rId25"/>
    <p:sldId id="309" r:id="rId26"/>
    <p:sldId id="333" r:id="rId27"/>
    <p:sldId id="283" r:id="rId28"/>
    <p:sldId id="319" r:id="rId29"/>
    <p:sldId id="284" r:id="rId30"/>
    <p:sldId id="285" r:id="rId31"/>
    <p:sldId id="280" r:id="rId32"/>
    <p:sldId id="281" r:id="rId33"/>
    <p:sldId id="328" r:id="rId34"/>
    <p:sldId id="310" r:id="rId35"/>
    <p:sldId id="311" r:id="rId36"/>
    <p:sldId id="321" r:id="rId37"/>
    <p:sldId id="322" r:id="rId38"/>
    <p:sldId id="282" r:id="rId39"/>
    <p:sldId id="312" r:id="rId40"/>
    <p:sldId id="331" r:id="rId41"/>
    <p:sldId id="332" r:id="rId42"/>
    <p:sldId id="320" r:id="rId43"/>
    <p:sldId id="275" r:id="rId44"/>
    <p:sldId id="313" r:id="rId45"/>
    <p:sldId id="286" r:id="rId46"/>
    <p:sldId id="287" r:id="rId47"/>
    <p:sldId id="329" r:id="rId48"/>
    <p:sldId id="288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zione predefinita" id="{2F4457B2-9580-4BD0-93B0-49DE1B61D4B4}">
          <p14:sldIdLst>
            <p14:sldId id="256"/>
            <p14:sldId id="258"/>
            <p14:sldId id="276"/>
          </p14:sldIdLst>
        </p14:section>
        <p14:section name="Sezione senza titolo" id="{392D3113-10E5-4F67-82F6-9D46DBB56893}">
          <p14:sldIdLst>
            <p14:sldId id="296"/>
            <p14:sldId id="297"/>
            <p14:sldId id="314"/>
            <p14:sldId id="323"/>
            <p14:sldId id="298"/>
            <p14:sldId id="317"/>
            <p14:sldId id="299"/>
            <p14:sldId id="325"/>
            <p14:sldId id="300"/>
            <p14:sldId id="324"/>
            <p14:sldId id="315"/>
            <p14:sldId id="301"/>
            <p14:sldId id="302"/>
            <p14:sldId id="316"/>
            <p14:sldId id="303"/>
            <p14:sldId id="327"/>
            <p14:sldId id="326"/>
            <p14:sldId id="305"/>
            <p14:sldId id="307"/>
            <p14:sldId id="308"/>
            <p14:sldId id="318"/>
            <p14:sldId id="309"/>
            <p14:sldId id="333"/>
            <p14:sldId id="283"/>
            <p14:sldId id="319"/>
            <p14:sldId id="284"/>
            <p14:sldId id="285"/>
            <p14:sldId id="280"/>
            <p14:sldId id="281"/>
            <p14:sldId id="328"/>
            <p14:sldId id="310"/>
            <p14:sldId id="311"/>
            <p14:sldId id="321"/>
            <p14:sldId id="322"/>
            <p14:sldId id="282"/>
            <p14:sldId id="312"/>
            <p14:sldId id="331"/>
            <p14:sldId id="332"/>
            <p14:sldId id="320"/>
            <p14:sldId id="275"/>
            <p14:sldId id="313"/>
            <p14:sldId id="286"/>
            <p14:sldId id="287"/>
            <p14:sldId id="32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4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469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981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528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777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750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384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656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252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241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259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d14458b4b_0_7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cd14458b4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075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940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921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8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918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869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1811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6d0c25b7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6d0c25b7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137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6d0c25b7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6d0c25b7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0509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6d0c25b7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6d0c25b7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198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6d0c25b7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6d0c25b7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177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6d0c25b7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6d0c25b7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6d0c25b7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6d0c25b7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6d0c25b7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6d0c25b7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1694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6d0c25b7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6d0c25b7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1260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6d0c25b7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6d0c25b7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4502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6d0c25b7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6d0c25b7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6330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6d0c25b7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6d0c25b7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4694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6d0c25b7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6d0c25b7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477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606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474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8500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3247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783b5b696_0_4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d783b5b69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783b5b696_0_1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d783b5b69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6d0c25b7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6d0c25b7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6d0c25b7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6d0c25b7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6d0c25b7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6d0c25b7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4728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aca6ea30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aca6ea30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804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604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012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7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d0c2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d0c2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68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yout personalizzato">
  <p:cSld name="Layout personalizzat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9845" y="3959653"/>
            <a:ext cx="2707853" cy="83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1" cy="3691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3508" y="3867894"/>
            <a:ext cx="59946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3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4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5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7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8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1">
  <p:cSld name="OBJECT_9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3">
  <p:cSld name="OBJECT_1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Layout personalizzato">
  <p:cSld name="2_Layout personalizzat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9001124" y="3634740"/>
            <a:ext cx="142800" cy="15087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9001124" y="0"/>
            <a:ext cx="142800" cy="3634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84249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3834" y="76200"/>
            <a:ext cx="1911091" cy="5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4">
  <p:cSld name="OBJECT_1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ctrTitle"/>
          </p:nvPr>
        </p:nvSpPr>
        <p:spPr>
          <a:xfrm>
            <a:off x="373750" y="297162"/>
            <a:ext cx="839649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1"/>
          </p:nvPr>
        </p:nvSpPr>
        <p:spPr>
          <a:xfrm>
            <a:off x="415576" y="3046229"/>
            <a:ext cx="8312847" cy="54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79612" y="2272462"/>
            <a:ext cx="8007350" cy="2402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044233" y="1410940"/>
            <a:ext cx="4007484" cy="3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001124" y="2026"/>
            <a:ext cx="142800" cy="10287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001124" y="1028700"/>
            <a:ext cx="142800" cy="4114800"/>
          </a:xfrm>
          <a:prstGeom prst="rect">
            <a:avLst/>
          </a:prstGeom>
          <a:solidFill>
            <a:srgbClr val="3F3F3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728550" y="99776"/>
            <a:ext cx="2196375" cy="680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9.emf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ee.stanford.edu/materials/aimlcs229/cs229-notes3.pdf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title"/>
          </p:nvPr>
        </p:nvSpPr>
        <p:spPr>
          <a:xfrm>
            <a:off x="143508" y="3867894"/>
            <a:ext cx="5994600" cy="1026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MACHINE LEARNING</a:t>
            </a:r>
            <a:endParaRPr dirty="0"/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t" dirty="0"/>
              <a:t>Support Vector Machine -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lassificatori Lineari: distanza dall’iperpiano </a:t>
            </a: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di decisione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403561" y="1250961"/>
            <a:ext cx="3686175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-IT" altLang="it-IT" dirty="0"/>
              <a:t>Si può dimostrare inoltre che la distanza </a:t>
            </a:r>
            <a:r>
              <a:rPr lang="it-IT" altLang="it-IT" i="1" dirty="0"/>
              <a:t>r</a:t>
            </a:r>
            <a:r>
              <a:rPr lang="it-IT" altLang="it-IT" dirty="0"/>
              <a:t> di un generico punto </a:t>
            </a:r>
            <a:r>
              <a:rPr lang="it-IT" altLang="it-IT" b="1" i="1" dirty="0"/>
              <a:t>x</a:t>
            </a:r>
            <a:r>
              <a:rPr lang="it-IT" altLang="it-IT" dirty="0"/>
              <a:t> da </a:t>
            </a:r>
            <a:r>
              <a:rPr lang="it-IT" altLang="it-IT" i="1" dirty="0"/>
              <a:t>H</a:t>
            </a:r>
            <a:r>
              <a:rPr lang="it-IT" altLang="it-IT" dirty="0"/>
              <a:t> è data da:</a:t>
            </a:r>
          </a:p>
          <a:p>
            <a:pPr lvl="1"/>
            <a:endParaRPr lang="it-IT" altLang="it-IT" i="1" dirty="0"/>
          </a:p>
          <a:p>
            <a:pPr lvl="1"/>
            <a:r>
              <a:rPr lang="it-IT" altLang="it-IT" i="1" dirty="0"/>
              <a:t>r =</a:t>
            </a:r>
            <a:r>
              <a:rPr lang="it-IT" altLang="it-IT" b="1" i="1" dirty="0"/>
              <a:t> </a:t>
            </a:r>
            <a:r>
              <a:rPr lang="it-IT" altLang="it-IT" i="1" dirty="0"/>
              <a:t>|f(</a:t>
            </a:r>
            <a:r>
              <a:rPr lang="it-IT" altLang="it-IT" b="1" i="1" dirty="0"/>
              <a:t>x</a:t>
            </a:r>
            <a:r>
              <a:rPr lang="it-IT" altLang="it-IT" i="1" dirty="0"/>
              <a:t>)| / ||</a:t>
            </a:r>
            <a:r>
              <a:rPr lang="it-IT" altLang="it-IT" b="1" i="1" dirty="0"/>
              <a:t>w</a:t>
            </a:r>
            <a:r>
              <a:rPr lang="it-IT" altLang="it-IT" i="1" dirty="0"/>
              <a:t>|| = |</a:t>
            </a:r>
            <a:r>
              <a:rPr lang="it-IT" altLang="it-IT" b="1" i="1" dirty="0" err="1"/>
              <a:t>w</a:t>
            </a:r>
            <a:r>
              <a:rPr lang="it-IT" altLang="it-IT" i="1" baseline="30000" dirty="0" err="1"/>
              <a:t>T</a:t>
            </a:r>
            <a:r>
              <a:rPr lang="it-IT" altLang="it-IT" i="1" dirty="0"/>
              <a:t> </a:t>
            </a:r>
            <a:r>
              <a:rPr lang="it-IT" altLang="it-IT" b="1" i="1" dirty="0"/>
              <a:t>x</a:t>
            </a:r>
            <a:r>
              <a:rPr lang="it-IT" altLang="it-IT" i="1" dirty="0"/>
              <a:t> + w</a:t>
            </a:r>
            <a:r>
              <a:rPr lang="it-IT" altLang="it-IT" i="1" baseline="-25000" dirty="0"/>
              <a:t>0 </a:t>
            </a:r>
            <a:r>
              <a:rPr lang="it-IT" altLang="it-IT" i="1" dirty="0"/>
              <a:t>| /  ||</a:t>
            </a:r>
            <a:r>
              <a:rPr lang="it-IT" altLang="it-IT" b="1" i="1" dirty="0"/>
              <a:t>w</a:t>
            </a:r>
            <a:r>
              <a:rPr lang="it-IT" altLang="it-IT" i="1" dirty="0"/>
              <a:t>||</a:t>
            </a:r>
            <a:endParaRPr lang="it-IT" altLang="it-IT" i="1" baseline="-25000" dirty="0"/>
          </a:p>
          <a:p>
            <a:pPr lvl="1"/>
            <a:endParaRPr lang="it-IT" altLang="it-IT" b="1" i="1" dirty="0"/>
          </a:p>
          <a:p>
            <a:pPr lvl="1"/>
            <a:r>
              <a:rPr lang="it-IT" altLang="it-IT" dirty="0"/>
              <a:t>dove </a:t>
            </a:r>
            <a:r>
              <a:rPr lang="it-IT" altLang="it-IT" i="1" dirty="0"/>
              <a:t>||</a:t>
            </a:r>
            <a:r>
              <a:rPr lang="it-IT" altLang="it-IT" b="1" i="1" dirty="0"/>
              <a:t>w</a:t>
            </a:r>
            <a:r>
              <a:rPr lang="it-IT" altLang="it-IT" i="1" dirty="0"/>
              <a:t>|| è la norma L</a:t>
            </a:r>
            <a:r>
              <a:rPr lang="it-IT" altLang="it-IT" i="1" baseline="-25000" dirty="0"/>
              <a:t>2</a:t>
            </a:r>
            <a:r>
              <a:rPr lang="it-IT" altLang="it-IT" i="1" dirty="0"/>
              <a:t> di </a:t>
            </a:r>
            <a:r>
              <a:rPr lang="it-IT" altLang="it-IT" b="1" i="1" dirty="0"/>
              <a:t>w</a:t>
            </a:r>
          </a:p>
          <a:p>
            <a:pPr lvl="1"/>
            <a:endParaRPr lang="it-IT" altLang="it-IT" b="1" i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8E5122A-0316-5A89-692A-A92058C26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339" y="918208"/>
            <a:ext cx="3600036" cy="400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2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lassi linearmente separabili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251520" y="882163"/>
            <a:ext cx="5294515" cy="376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/>
            <a:r>
              <a:rPr lang="it-IT" altLang="it-IT" dirty="0"/>
              <a:t>Due classi di punti si dicono «linearmente separabili» quando esiste un iper-piano </a:t>
            </a:r>
            <a:r>
              <a:rPr lang="it-IT" altLang="it-IT" i="1" dirty="0"/>
              <a:t>H</a:t>
            </a:r>
            <a:r>
              <a:rPr lang="it-IT" altLang="it-IT" dirty="0"/>
              <a:t> che li separi o, equivalentemente, quando esiste un classificatore lineare che separi completamente le due classi</a:t>
            </a:r>
          </a:p>
          <a:p>
            <a:pPr lvl="1"/>
            <a:endParaRPr lang="it-IT" altLang="it-IT" dirty="0"/>
          </a:p>
          <a:p>
            <a:pPr lvl="1"/>
            <a:r>
              <a:rPr lang="it-IT" altLang="it-IT" dirty="0"/>
              <a:t>Matematicamente, ciò è dato dall’esistenza di una score </a:t>
            </a:r>
            <a:r>
              <a:rPr lang="it-IT" altLang="it-IT" dirty="0" err="1"/>
              <a:t>function</a:t>
            </a:r>
            <a:r>
              <a:rPr lang="it-IT" altLang="it-IT" dirty="0"/>
              <a:t> </a:t>
            </a:r>
            <a:r>
              <a:rPr lang="it-IT" altLang="it-IT" i="1" dirty="0"/>
              <a:t>f</a:t>
            </a:r>
            <a:r>
              <a:rPr lang="it-IT" altLang="it-IT" i="1" baseline="-25000" dirty="0"/>
              <a:t>[w0,</a:t>
            </a:r>
            <a:r>
              <a:rPr lang="it-IT" altLang="it-IT" i="1" dirty="0"/>
              <a:t> </a:t>
            </a:r>
            <a:r>
              <a:rPr lang="it-IT" altLang="it-IT" b="1" i="1" baseline="-25000" dirty="0"/>
              <a:t>w</a:t>
            </a:r>
            <a:r>
              <a:rPr lang="it-IT" altLang="it-IT" i="1" baseline="-25000" dirty="0"/>
              <a:t>]</a:t>
            </a:r>
            <a:r>
              <a:rPr lang="it-IT" altLang="it-IT" i="1" dirty="0"/>
              <a:t>(</a:t>
            </a:r>
            <a:r>
              <a:rPr lang="it-IT" altLang="it-IT" b="1" i="1" dirty="0"/>
              <a:t>x</a:t>
            </a:r>
            <a:r>
              <a:rPr lang="it-IT" altLang="it-IT" i="1" dirty="0"/>
              <a:t>) </a:t>
            </a:r>
            <a:r>
              <a:rPr lang="it-IT" altLang="it-IT" dirty="0"/>
              <a:t>e di due valori reali positivi </a:t>
            </a:r>
            <a:r>
              <a:rPr lang="it-IT" altLang="it-IT" i="1" dirty="0"/>
              <a:t>b</a:t>
            </a:r>
            <a:r>
              <a:rPr lang="it-IT" altLang="it-IT" i="1" baseline="-25000" dirty="0"/>
              <a:t>1</a:t>
            </a:r>
            <a:r>
              <a:rPr lang="it-IT" altLang="it-IT" dirty="0"/>
              <a:t> e </a:t>
            </a:r>
            <a:r>
              <a:rPr lang="it-IT" altLang="it-IT" i="1" dirty="0"/>
              <a:t>b</a:t>
            </a:r>
            <a:r>
              <a:rPr lang="it-IT" altLang="it-IT" i="1" baseline="-25000" dirty="0"/>
              <a:t>2</a:t>
            </a:r>
            <a:r>
              <a:rPr lang="it-IT" altLang="it-IT" dirty="0"/>
              <a:t> tali che: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altLang="it-IT" dirty="0"/>
              <a:t>Per </a:t>
            </a:r>
            <a:r>
              <a:rPr lang="en-GB" altLang="it-IT" dirty="0" err="1"/>
              <a:t>ogni</a:t>
            </a:r>
            <a:r>
              <a:rPr lang="en-GB" altLang="it-IT" dirty="0"/>
              <a:t> </a:t>
            </a:r>
            <a:r>
              <a:rPr lang="en-GB" altLang="it-IT" i="1" dirty="0"/>
              <a:t>(</a:t>
            </a:r>
            <a:r>
              <a:rPr lang="en-GB" altLang="it-IT" b="1" i="1" dirty="0"/>
              <a:t>x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en-GB" altLang="it-IT" i="1" dirty="0"/>
              <a:t>, y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en-GB" altLang="it-IT" i="1" dirty="0"/>
              <a:t>) </a:t>
            </a:r>
            <a:r>
              <a:rPr lang="it" i="1" dirty="0"/>
              <a:t>∈ T</a:t>
            </a:r>
            <a:r>
              <a:rPr lang="it" dirty="0"/>
              <a:t>:</a:t>
            </a:r>
          </a:p>
          <a:p>
            <a:endParaRPr lang="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it-IT" i="1" dirty="0"/>
              <a:t>f</a:t>
            </a:r>
            <a:r>
              <a:rPr lang="it-IT" altLang="it-IT" i="1" baseline="-25000" dirty="0"/>
              <a:t>[w0,</a:t>
            </a:r>
            <a:r>
              <a:rPr lang="it-IT" altLang="it-IT" i="1" dirty="0"/>
              <a:t> </a:t>
            </a:r>
            <a:r>
              <a:rPr lang="it-IT" altLang="it-IT" b="1" i="1" baseline="-25000" dirty="0"/>
              <a:t>w</a:t>
            </a:r>
            <a:r>
              <a:rPr lang="it-IT" altLang="it-IT" i="1" baseline="-25000" dirty="0"/>
              <a:t>]</a:t>
            </a:r>
            <a:r>
              <a:rPr lang="it-IT" altLang="it-IT" i="1" dirty="0"/>
              <a:t>(</a:t>
            </a:r>
            <a:r>
              <a:rPr lang="it-IT" altLang="it-IT" b="1" i="1" dirty="0"/>
              <a:t>x</a:t>
            </a:r>
            <a:r>
              <a:rPr lang="it-IT" altLang="it-IT" i="1" dirty="0"/>
              <a:t>) = </a:t>
            </a:r>
            <a:r>
              <a:rPr lang="it-IT" altLang="it-IT" b="1" i="1" dirty="0" err="1"/>
              <a:t>w</a:t>
            </a:r>
            <a:r>
              <a:rPr lang="it-IT" altLang="it-IT" i="1" baseline="30000" dirty="0" err="1"/>
              <a:t>T</a:t>
            </a:r>
            <a:r>
              <a:rPr lang="it-IT" altLang="it-IT" i="1" dirty="0"/>
              <a:t> </a:t>
            </a:r>
            <a:r>
              <a:rPr lang="it-IT" altLang="it-IT" b="1" i="1" dirty="0"/>
              <a:t>x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it-IT" altLang="it-IT" i="1" dirty="0"/>
              <a:t> + w</a:t>
            </a:r>
            <a:r>
              <a:rPr lang="it-IT" altLang="it-IT" i="1" baseline="-25000" dirty="0"/>
              <a:t>0</a:t>
            </a:r>
            <a:r>
              <a:rPr lang="it-IT" altLang="it-IT" i="1" dirty="0"/>
              <a:t> &gt;= </a:t>
            </a:r>
            <a:r>
              <a:rPr lang="en-GB" altLang="it-IT" i="1" dirty="0"/>
              <a:t>b</a:t>
            </a:r>
            <a:r>
              <a:rPr lang="en-GB" altLang="it-IT" i="1" baseline="-25000" dirty="0"/>
              <a:t>1</a:t>
            </a:r>
            <a:r>
              <a:rPr lang="en-GB" altLang="it-IT" dirty="0"/>
              <a:t> </a:t>
            </a:r>
            <a:r>
              <a:rPr lang="en-GB" altLang="it-IT" dirty="0" err="1"/>
              <a:t>iff</a:t>
            </a:r>
            <a:r>
              <a:rPr lang="en-GB" altLang="it-IT" dirty="0"/>
              <a:t> </a:t>
            </a:r>
            <a:r>
              <a:rPr lang="en-GB" altLang="it-IT" i="1" dirty="0"/>
              <a:t>y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en-GB" altLang="it-IT" dirty="0"/>
              <a:t> = 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it-IT" i="1" dirty="0"/>
              <a:t>f</a:t>
            </a:r>
            <a:r>
              <a:rPr lang="it-IT" altLang="it-IT" i="1" baseline="-25000" dirty="0"/>
              <a:t>[w0,</a:t>
            </a:r>
            <a:r>
              <a:rPr lang="it-IT" altLang="it-IT" i="1" dirty="0"/>
              <a:t> </a:t>
            </a:r>
            <a:r>
              <a:rPr lang="it-IT" altLang="it-IT" b="1" i="1" baseline="-25000" dirty="0"/>
              <a:t>w</a:t>
            </a:r>
            <a:r>
              <a:rPr lang="it-IT" altLang="it-IT" i="1" baseline="-25000" dirty="0"/>
              <a:t>]</a:t>
            </a:r>
            <a:r>
              <a:rPr lang="it-IT" altLang="it-IT" i="1" dirty="0"/>
              <a:t>(</a:t>
            </a:r>
            <a:r>
              <a:rPr lang="it-IT" altLang="it-IT" b="1" i="1" dirty="0"/>
              <a:t>x</a:t>
            </a:r>
            <a:r>
              <a:rPr lang="it-IT" altLang="it-IT" i="1" dirty="0"/>
              <a:t>) = </a:t>
            </a:r>
            <a:r>
              <a:rPr lang="it-IT" altLang="it-IT" b="1" i="1" dirty="0" err="1"/>
              <a:t>w</a:t>
            </a:r>
            <a:r>
              <a:rPr lang="it-IT" altLang="it-IT" i="1" baseline="30000" dirty="0" err="1"/>
              <a:t>T</a:t>
            </a:r>
            <a:r>
              <a:rPr lang="it-IT" altLang="it-IT" i="1" dirty="0"/>
              <a:t> </a:t>
            </a:r>
            <a:r>
              <a:rPr lang="it-IT" altLang="it-IT" b="1" i="1" dirty="0"/>
              <a:t>x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it-IT" altLang="it-IT" i="1" dirty="0"/>
              <a:t> + w</a:t>
            </a:r>
            <a:r>
              <a:rPr lang="it-IT" altLang="it-IT" i="1" baseline="-25000" dirty="0"/>
              <a:t>0</a:t>
            </a:r>
            <a:r>
              <a:rPr lang="it-IT" altLang="it-IT" i="1" dirty="0"/>
              <a:t> &lt;= </a:t>
            </a:r>
            <a:r>
              <a:rPr lang="en-GB" altLang="it-IT" dirty="0"/>
              <a:t>-</a:t>
            </a:r>
            <a:r>
              <a:rPr lang="en-GB" altLang="it-IT" i="1" dirty="0"/>
              <a:t>b</a:t>
            </a:r>
            <a:r>
              <a:rPr lang="en-GB" altLang="it-IT" i="1" baseline="-25000" dirty="0"/>
              <a:t>2</a:t>
            </a:r>
            <a:r>
              <a:rPr lang="en-GB" altLang="it-IT" dirty="0"/>
              <a:t> </a:t>
            </a:r>
            <a:r>
              <a:rPr lang="en-GB" altLang="it-IT" dirty="0" err="1"/>
              <a:t>iff</a:t>
            </a:r>
            <a:r>
              <a:rPr lang="en-GB" altLang="it-IT" dirty="0"/>
              <a:t> </a:t>
            </a:r>
            <a:r>
              <a:rPr lang="en-GB" altLang="it-IT" i="1" dirty="0"/>
              <a:t>y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en-GB" altLang="it-IT" dirty="0"/>
              <a:t> = 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Se il </a:t>
            </a:r>
            <a:r>
              <a:rPr lang="en-GB" dirty="0" err="1"/>
              <a:t>bordo</a:t>
            </a:r>
            <a:r>
              <a:rPr lang="en-GB" dirty="0"/>
              <a:t> di </a:t>
            </a:r>
            <a:r>
              <a:rPr lang="en-GB" dirty="0" err="1"/>
              <a:t>decisione</a:t>
            </a:r>
            <a:r>
              <a:rPr lang="en-GB" dirty="0"/>
              <a:t> di </a:t>
            </a:r>
            <a:r>
              <a:rPr lang="it-IT" altLang="it-IT" i="1" dirty="0"/>
              <a:t>f</a:t>
            </a:r>
            <a:r>
              <a:rPr lang="it-IT" altLang="it-IT" i="1" baseline="-25000" dirty="0"/>
              <a:t>[w0,</a:t>
            </a:r>
            <a:r>
              <a:rPr lang="it-IT" altLang="it-IT" i="1" dirty="0"/>
              <a:t> </a:t>
            </a:r>
            <a:r>
              <a:rPr lang="it-IT" altLang="it-IT" b="1" i="1" baseline="-25000" dirty="0"/>
              <a:t>w</a:t>
            </a:r>
            <a:r>
              <a:rPr lang="it-IT" altLang="it-IT" i="1" baseline="-25000" dirty="0"/>
              <a:t>]</a:t>
            </a:r>
            <a:r>
              <a:rPr lang="it-IT" altLang="it-IT" i="1" dirty="0"/>
              <a:t>(</a:t>
            </a:r>
            <a:r>
              <a:rPr lang="it-IT" altLang="it-IT" b="1" i="1" dirty="0"/>
              <a:t>x</a:t>
            </a:r>
            <a:r>
              <a:rPr lang="it-IT" altLang="it-IT" i="1" dirty="0"/>
              <a:t>) </a:t>
            </a:r>
            <a:r>
              <a:rPr lang="it-IT" altLang="it-IT" dirty="0"/>
              <a:t>è a metà strada tra i punti delle due classi ad esso più vicini, allora </a:t>
            </a:r>
            <a:r>
              <a:rPr lang="it-IT" altLang="it-IT" i="1" dirty="0"/>
              <a:t>b</a:t>
            </a:r>
            <a:r>
              <a:rPr lang="it-IT" altLang="it-IT" i="1" baseline="-25000" dirty="0"/>
              <a:t>1</a:t>
            </a:r>
            <a:r>
              <a:rPr lang="it-IT" altLang="it-IT" dirty="0"/>
              <a:t> = </a:t>
            </a:r>
            <a:r>
              <a:rPr lang="it-IT" altLang="it-IT" i="1" dirty="0"/>
              <a:t>b</a:t>
            </a:r>
            <a:r>
              <a:rPr lang="it-IT" altLang="it-IT" i="1" baseline="-25000" dirty="0"/>
              <a:t>2</a:t>
            </a:r>
            <a:r>
              <a:rPr lang="it-IT" altLang="it-IT" dirty="0"/>
              <a:t> = </a:t>
            </a:r>
            <a:r>
              <a:rPr lang="it-IT" altLang="it-IT" i="1" dirty="0"/>
              <a:t>b</a:t>
            </a:r>
            <a:endParaRPr lang="it" i="1" dirty="0"/>
          </a:p>
          <a:p>
            <a:pPr lvl="1"/>
            <a:endParaRPr lang="it-IT" altLang="it-IT" i="1" baseline="-25000" dirty="0"/>
          </a:p>
          <a:p>
            <a:pPr lvl="1"/>
            <a:endParaRPr lang="it-IT" altLang="it-IT" i="1" baseline="-25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62C21B9-982C-48EA-C003-3CEDDB9A7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995" y="1258957"/>
            <a:ext cx="2848234" cy="28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ecision boundary della Logistic Regression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156955" y="948165"/>
            <a:ext cx="7847358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-IT" altLang="it-IT" dirty="0"/>
              <a:t>Nel caso della </a:t>
            </a:r>
            <a:r>
              <a:rPr lang="it-IT" altLang="it-IT" dirty="0" err="1"/>
              <a:t>logistic</a:t>
            </a:r>
            <a:r>
              <a:rPr lang="it-IT" altLang="it-IT" dirty="0"/>
              <a:t> </a:t>
            </a:r>
            <a:r>
              <a:rPr lang="it-IT" altLang="it-IT" dirty="0" err="1"/>
              <a:t>regression</a:t>
            </a:r>
            <a:r>
              <a:rPr lang="it-IT" altLang="it-IT" dirty="0"/>
              <a:t> la score </a:t>
            </a:r>
            <a:r>
              <a:rPr lang="it-IT" altLang="it-IT" dirty="0" err="1"/>
              <a:t>function</a:t>
            </a:r>
            <a:r>
              <a:rPr lang="it-IT" altLang="it-IT" dirty="0"/>
              <a:t> </a:t>
            </a:r>
            <a:r>
              <a:rPr lang="it-IT" altLang="it-IT" i="1" dirty="0"/>
              <a:t>f() </a:t>
            </a:r>
            <a:r>
              <a:rPr lang="it-IT" altLang="it-IT" dirty="0"/>
              <a:t>viene combinata con la </a:t>
            </a:r>
            <a:r>
              <a:rPr lang="it-IT" altLang="it-IT" dirty="0" err="1"/>
              <a:t>logistic</a:t>
            </a:r>
            <a:r>
              <a:rPr lang="it-IT" altLang="it-IT" dirty="0"/>
              <a:t> </a:t>
            </a:r>
            <a:r>
              <a:rPr lang="it-IT" altLang="it-IT" dirty="0" err="1"/>
              <a:t>function</a:t>
            </a:r>
            <a:r>
              <a:rPr lang="it-IT" altLang="it-IT" dirty="0"/>
              <a:t> </a:t>
            </a:r>
            <a:r>
              <a:rPr lang="it-IT" altLang="it-IT" i="1" dirty="0"/>
              <a:t>g()</a:t>
            </a:r>
            <a:r>
              <a:rPr lang="it-IT" altLang="it-IT" dirty="0"/>
              <a:t>, e la funzione ipotesi finale </a:t>
            </a:r>
            <a:r>
              <a:rPr lang="en-GB" i="1" dirty="0"/>
              <a:t>h(</a:t>
            </a:r>
            <a:r>
              <a:rPr lang="en-GB" b="1" i="1" dirty="0"/>
              <a:t>x</a:t>
            </a:r>
            <a:r>
              <a:rPr lang="en-GB" i="1" dirty="0"/>
              <a:t>) = g(f(</a:t>
            </a:r>
            <a:r>
              <a:rPr lang="en-GB" b="1" i="1" dirty="0"/>
              <a:t>x</a:t>
            </a:r>
            <a:r>
              <a:rPr lang="en-GB" i="1" dirty="0"/>
              <a:t>)) </a:t>
            </a:r>
            <a:r>
              <a:rPr lang="en-GB" dirty="0"/>
              <a:t>non è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lineare</a:t>
            </a:r>
            <a:r>
              <a:rPr lang="en-GB" dirty="0"/>
              <a:t> (</a:t>
            </a:r>
            <a:r>
              <a:rPr lang="en-GB" dirty="0" err="1"/>
              <a:t>nè</a:t>
            </a:r>
            <a:r>
              <a:rPr lang="en-GB" dirty="0"/>
              <a:t> lo è la </a:t>
            </a:r>
            <a:r>
              <a:rPr lang="en-GB" dirty="0" err="1"/>
              <a:t>supeficie</a:t>
            </a:r>
            <a:r>
              <a:rPr lang="en-GB" dirty="0"/>
              <a:t> </a:t>
            </a:r>
            <a:r>
              <a:rPr lang="en-GB" dirty="0" err="1"/>
              <a:t>corrispondente</a:t>
            </a:r>
            <a:r>
              <a:rPr lang="en-GB" dirty="0"/>
              <a:t> a </a:t>
            </a:r>
            <a:r>
              <a:rPr lang="it-IT" altLang="it-IT" dirty="0"/>
              <a:t>{(</a:t>
            </a:r>
            <a:r>
              <a:rPr lang="it-IT" altLang="it-IT" b="1" i="1" dirty="0" err="1"/>
              <a:t>x,</a:t>
            </a:r>
            <a:r>
              <a:rPr lang="it-IT" altLang="it-IT" i="1" dirty="0" err="1"/>
              <a:t>y</a:t>
            </a:r>
            <a:r>
              <a:rPr lang="it-IT" altLang="it-IT" i="1" dirty="0"/>
              <a:t>)</a:t>
            </a:r>
            <a:r>
              <a:rPr lang="it-IT" altLang="it-IT" b="1" i="1" dirty="0"/>
              <a:t> </a:t>
            </a:r>
            <a:r>
              <a:rPr lang="it" i="1" dirty="0"/>
              <a:t>∈ </a:t>
            </a:r>
            <a:r>
              <a:rPr lang="it-IT" altLang="it-IT" i="1" dirty="0"/>
              <a:t>R</a:t>
            </a:r>
            <a:r>
              <a:rPr lang="it-IT" altLang="it-IT" i="1" baseline="30000" dirty="0"/>
              <a:t>d+1</a:t>
            </a:r>
            <a:r>
              <a:rPr lang="it-IT" altLang="it-IT" i="1" dirty="0"/>
              <a:t> | h(</a:t>
            </a:r>
            <a:r>
              <a:rPr lang="it-IT" altLang="it-IT" b="1" i="1" dirty="0"/>
              <a:t>x</a:t>
            </a:r>
            <a:r>
              <a:rPr lang="it-IT" altLang="it-IT" i="1" dirty="0"/>
              <a:t>) = y</a:t>
            </a:r>
            <a:r>
              <a:rPr lang="it-IT" altLang="it-IT" dirty="0"/>
              <a:t>})</a:t>
            </a:r>
          </a:p>
          <a:p>
            <a:endParaRPr lang="it-IT" altLang="it-IT" dirty="0"/>
          </a:p>
          <a:p>
            <a:r>
              <a:rPr lang="it-IT" altLang="it-IT" dirty="0"/>
              <a:t>Tuttavia, è possibile dimostrare che il </a:t>
            </a:r>
            <a:r>
              <a:rPr lang="it-IT" altLang="it-IT" dirty="0" err="1"/>
              <a:t>decison</a:t>
            </a:r>
            <a:r>
              <a:rPr lang="it-IT" altLang="it-IT" dirty="0"/>
              <a:t> </a:t>
            </a:r>
            <a:r>
              <a:rPr lang="it-IT" altLang="it-IT" dirty="0" err="1"/>
              <a:t>boundary</a:t>
            </a:r>
            <a:r>
              <a:rPr lang="it-IT" altLang="it-IT" dirty="0"/>
              <a:t> della </a:t>
            </a:r>
            <a:r>
              <a:rPr lang="it-IT" altLang="it-IT" dirty="0" err="1"/>
              <a:t>logistic</a:t>
            </a:r>
            <a:r>
              <a:rPr lang="it-IT" altLang="it-IT" dirty="0"/>
              <a:t> </a:t>
            </a:r>
            <a:r>
              <a:rPr lang="it-IT" altLang="it-IT" dirty="0" err="1"/>
              <a:t>regression</a:t>
            </a:r>
            <a:r>
              <a:rPr lang="it-IT" altLang="it-IT" dirty="0"/>
              <a:t> continua ad essere un iper-piano</a:t>
            </a:r>
          </a:p>
          <a:p>
            <a:endParaRPr lang="it-IT" alt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3252D25-9327-95B5-DCD7-CF40F864F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01" y="2509365"/>
            <a:ext cx="3481465" cy="21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4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lassificatori Lineari: ricerca dei parametri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342487" y="702468"/>
            <a:ext cx="3686175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altLang="it-IT" dirty="0"/>
              <a:t>Come </a:t>
            </a:r>
            <a:r>
              <a:rPr lang="en-GB" altLang="it-IT" dirty="0" err="1"/>
              <a:t>trovare</a:t>
            </a:r>
            <a:r>
              <a:rPr lang="en-GB" altLang="it-IT" dirty="0"/>
              <a:t> </a:t>
            </a:r>
            <a:r>
              <a:rPr lang="it-IT" altLang="it-IT" dirty="0"/>
              <a:t>[</a:t>
            </a:r>
            <a:r>
              <a:rPr lang="it-IT" altLang="it-IT" i="1" dirty="0"/>
              <a:t>w</a:t>
            </a:r>
            <a:r>
              <a:rPr lang="it-IT" altLang="it-IT" i="1" baseline="-25000" dirty="0"/>
              <a:t>0</a:t>
            </a:r>
            <a:r>
              <a:rPr lang="it-IT" altLang="it-IT" i="1" dirty="0"/>
              <a:t>, </a:t>
            </a:r>
            <a:r>
              <a:rPr lang="it-IT" altLang="it-IT" b="1" i="1" dirty="0"/>
              <a:t>w</a:t>
            </a:r>
            <a:r>
              <a:rPr lang="it-IT" altLang="it-IT" dirty="0"/>
              <a:t>]?</a:t>
            </a:r>
          </a:p>
          <a:p>
            <a:endParaRPr lang="it-IT" altLang="it-IT" dirty="0"/>
          </a:p>
          <a:p>
            <a:r>
              <a:rPr lang="it-IT" altLang="it-IT" dirty="0"/>
              <a:t>Abbiamo visto che, nel caso della </a:t>
            </a:r>
            <a:r>
              <a:rPr lang="it-IT" altLang="it-IT" dirty="0" err="1"/>
              <a:t>logistic</a:t>
            </a:r>
            <a:r>
              <a:rPr lang="it-IT" altLang="it-IT" dirty="0"/>
              <a:t> </a:t>
            </a:r>
            <a:r>
              <a:rPr lang="it-IT" altLang="it-IT" dirty="0" err="1"/>
              <a:t>regression</a:t>
            </a:r>
            <a:r>
              <a:rPr lang="it-IT" altLang="it-IT" dirty="0"/>
              <a:t>, </a:t>
            </a:r>
            <a:r>
              <a:rPr lang="it-IT" altLang="it-IT" i="1" dirty="0"/>
              <a:t>g() </a:t>
            </a:r>
            <a:r>
              <a:rPr lang="it-IT" altLang="it-IT" dirty="0"/>
              <a:t>ha la funzione di convertire gli score in valori di probabilità</a:t>
            </a:r>
          </a:p>
          <a:p>
            <a:endParaRPr lang="it-IT" altLang="it-IT" dirty="0"/>
          </a:p>
          <a:p>
            <a:r>
              <a:rPr lang="it-IT" altLang="it-IT" dirty="0"/>
              <a:t>Ciò permette di definire una (log-)</a:t>
            </a:r>
            <a:r>
              <a:rPr lang="it-IT" altLang="it-IT" dirty="0" err="1"/>
              <a:t>likelihood</a:t>
            </a:r>
            <a:r>
              <a:rPr lang="it-IT" altLang="it-IT" dirty="0"/>
              <a:t> </a:t>
            </a:r>
            <a:r>
              <a:rPr lang="it-IT" altLang="it-IT" dirty="0" err="1"/>
              <a:t>function</a:t>
            </a:r>
            <a:r>
              <a:rPr lang="it-IT" altLang="it-IT" dirty="0"/>
              <a:t>, massimizzando la quale troviamo [</a:t>
            </a:r>
            <a:r>
              <a:rPr lang="it-IT" altLang="it-IT" i="1" dirty="0"/>
              <a:t>w</a:t>
            </a:r>
            <a:r>
              <a:rPr lang="it-IT" altLang="it-IT" i="1" baseline="-25000" dirty="0"/>
              <a:t>0</a:t>
            </a:r>
            <a:r>
              <a:rPr lang="it-IT" altLang="it-IT" i="1" dirty="0"/>
              <a:t>, </a:t>
            </a:r>
            <a:r>
              <a:rPr lang="it-IT" altLang="it-IT" b="1" i="1" dirty="0"/>
              <a:t>w</a:t>
            </a:r>
            <a:r>
              <a:rPr lang="it-IT" altLang="it-IT" dirty="0"/>
              <a:t>]</a:t>
            </a:r>
          </a:p>
          <a:p>
            <a:endParaRPr lang="it-IT" altLang="it-IT" dirty="0"/>
          </a:p>
          <a:p>
            <a:r>
              <a:rPr lang="it-IT" altLang="it-IT" dirty="0"/>
              <a:t>Nel caso delle SVM, invece, la ricerca del «miglior» valore per [</a:t>
            </a:r>
            <a:r>
              <a:rPr lang="it-IT" altLang="it-IT" i="1" dirty="0"/>
              <a:t>w</a:t>
            </a:r>
            <a:r>
              <a:rPr lang="it-IT" altLang="it-IT" i="1" baseline="-25000" dirty="0"/>
              <a:t>0</a:t>
            </a:r>
            <a:r>
              <a:rPr lang="it-IT" altLang="it-IT" i="1" dirty="0"/>
              <a:t>, </a:t>
            </a:r>
            <a:r>
              <a:rPr lang="it-IT" altLang="it-IT" b="1" i="1" dirty="0"/>
              <a:t>w</a:t>
            </a:r>
            <a:r>
              <a:rPr lang="it-IT" altLang="it-IT" dirty="0"/>
              <a:t>] è effettuata diversamente e si basa sulla distanza </a:t>
            </a:r>
            <a:r>
              <a:rPr lang="it-IT" altLang="it-IT" i="1" dirty="0"/>
              <a:t>r</a:t>
            </a:r>
            <a:r>
              <a:rPr lang="it-IT" altLang="it-IT" dirty="0"/>
              <a:t> dei punti del training set rispetto ad un generico </a:t>
            </a:r>
            <a:r>
              <a:rPr lang="it-IT" altLang="it-IT" i="1" dirty="0"/>
              <a:t>H</a:t>
            </a:r>
            <a:r>
              <a:rPr lang="it-IT" altLang="it-IT" dirty="0"/>
              <a:t>, dove </a:t>
            </a:r>
            <a:r>
              <a:rPr lang="it-IT" altLang="it-IT" i="1" dirty="0"/>
              <a:t>H</a:t>
            </a:r>
            <a:r>
              <a:rPr lang="it-IT" altLang="it-IT" dirty="0"/>
              <a:t> è il </a:t>
            </a:r>
            <a:r>
              <a:rPr lang="it-IT" altLang="it-IT" dirty="0" err="1"/>
              <a:t>decision</a:t>
            </a:r>
            <a:r>
              <a:rPr lang="it-IT" altLang="it-IT" dirty="0"/>
              <a:t> </a:t>
            </a:r>
            <a:r>
              <a:rPr lang="it-IT" altLang="it-IT" dirty="0" err="1"/>
              <a:t>boundary</a:t>
            </a:r>
            <a:r>
              <a:rPr lang="it-IT" altLang="it-IT" dirty="0"/>
              <a:t> della funzione ipotesi (dettagli tra un po’…)</a:t>
            </a:r>
          </a:p>
          <a:p>
            <a:endParaRPr lang="it-IT" altLang="it-IT" dirty="0"/>
          </a:p>
          <a:p>
            <a:r>
              <a:rPr lang="it-IT" altLang="it-IT" dirty="0"/>
              <a:t>Ora possiamo introdurre le SVM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5636C19-78DF-1D7E-C9E5-0D3420F15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339" y="918208"/>
            <a:ext cx="3600036" cy="400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Support Vector Machine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342900" y="707231"/>
            <a:ext cx="4798012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Le </a:t>
            </a:r>
            <a:r>
              <a:rPr lang="it" sz="1600" b="1" dirty="0">
                <a:latin typeface="+mn-lt"/>
                <a:ea typeface="Calibri"/>
                <a:cs typeface="Calibri"/>
                <a:sym typeface="Calibri"/>
              </a:rPr>
              <a:t>Support Vector Machine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 (</a:t>
            </a:r>
            <a:r>
              <a:rPr lang="it" sz="1600" b="1" dirty="0">
                <a:latin typeface="+mn-lt"/>
                <a:ea typeface="Calibri"/>
                <a:cs typeface="Calibri"/>
                <a:sym typeface="Calibri"/>
              </a:rPr>
              <a:t>SVM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) sono dei classificatori </a:t>
            </a:r>
            <a:r>
              <a:rPr lang="it" sz="1600" i="1" dirty="0">
                <a:latin typeface="+mn-lt"/>
                <a:ea typeface="Calibri"/>
                <a:cs typeface="Calibri"/>
                <a:sym typeface="Calibri"/>
              </a:rPr>
              <a:t>binari lineari 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che cercano l’iperpiano separatore tra due classi con distanza massima tra gli esempi più vicini delle due classi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Intuitivamente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l’iperpiano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con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distanza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massima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dagli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esempi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di training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delle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due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classi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è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quello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che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probabilmente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generalizza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meglio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a inference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Le SVM p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ossono essere estese per problemi non binari e trattare classi non linearmente separabili (e anche task di regressione)</a:t>
            </a:r>
          </a:p>
        </p:txBody>
      </p:sp>
      <p:pic>
        <p:nvPicPr>
          <p:cNvPr id="5" name="Google Shape;239;p45">
            <a:extLst>
              <a:ext uri="{FF2B5EF4-FFF2-40B4-BE49-F238E27FC236}">
                <a16:creationId xmlns:a16="http://schemas.microsoft.com/office/drawing/2014/main" id="{7593D27F-C783-645B-B2D9-DA6372D1D53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912" y="1247400"/>
            <a:ext cx="3531600" cy="264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11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SVM: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trovo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parametri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impostando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geometrico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251520" y="991174"/>
            <a:ext cx="4688232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altLang="it-IT" dirty="0"/>
              <a:t>Nel </a:t>
            </a:r>
            <a:r>
              <a:rPr lang="en-GB" altLang="it-IT" dirty="0" err="1"/>
              <a:t>caso</a:t>
            </a:r>
            <a:r>
              <a:rPr lang="en-GB" altLang="it-IT" dirty="0"/>
              <a:t> </a:t>
            </a:r>
            <a:r>
              <a:rPr lang="en-GB" altLang="it-IT" dirty="0" err="1"/>
              <a:t>delle</a:t>
            </a:r>
            <a:r>
              <a:rPr lang="en-GB" altLang="it-IT" dirty="0"/>
              <a:t> SVM la </a:t>
            </a:r>
            <a:r>
              <a:rPr lang="en-GB" altLang="it-IT" dirty="0" err="1"/>
              <a:t>ricerca</a:t>
            </a:r>
            <a:r>
              <a:rPr lang="en-GB" altLang="it-IT" dirty="0"/>
              <a:t> di </a:t>
            </a:r>
            <a:r>
              <a:rPr lang="it-IT" altLang="it-IT" dirty="0"/>
              <a:t>[</a:t>
            </a:r>
            <a:r>
              <a:rPr lang="it-IT" altLang="it-IT" i="1" dirty="0"/>
              <a:t>w</a:t>
            </a:r>
            <a:r>
              <a:rPr lang="it-IT" altLang="it-IT" i="1" baseline="-25000" dirty="0"/>
              <a:t>0</a:t>
            </a:r>
            <a:r>
              <a:rPr lang="it-IT" altLang="it-IT" i="1" dirty="0"/>
              <a:t>, </a:t>
            </a:r>
            <a:r>
              <a:rPr lang="it-IT" altLang="it-IT" b="1" i="1" dirty="0"/>
              <a:t>w</a:t>
            </a:r>
            <a:r>
              <a:rPr lang="it-IT" altLang="it-IT" dirty="0"/>
              <a:t>] viene impostata come un problema geometrico</a:t>
            </a:r>
          </a:p>
          <a:p>
            <a:endParaRPr lang="it-IT" altLang="it-IT" dirty="0"/>
          </a:p>
          <a:p>
            <a:r>
              <a:rPr lang="it-IT" altLang="it-IT" dirty="0"/>
              <a:t>L’obiettivo è trovare l’iperpiano </a:t>
            </a:r>
            <a:r>
              <a:rPr lang="it-IT" altLang="it-IT" i="1" dirty="0"/>
              <a:t>H</a:t>
            </a:r>
            <a:r>
              <a:rPr lang="it-IT" altLang="it-IT" dirty="0"/>
              <a:t> che meglio separi le due classi</a:t>
            </a:r>
          </a:p>
          <a:p>
            <a:endParaRPr lang="it-IT" altLang="it-IT" dirty="0"/>
          </a:p>
          <a:p>
            <a:r>
              <a:rPr lang="it-IT" altLang="it-IT" dirty="0"/>
              <a:t>Il «miglior» </a:t>
            </a:r>
            <a:r>
              <a:rPr lang="it-IT" altLang="it-IT" i="1" dirty="0"/>
              <a:t>H</a:t>
            </a:r>
            <a:r>
              <a:rPr lang="it-IT" altLang="it-IT" dirty="0"/>
              <a:t> possibile è definito come quello che massimizza il «margine», ovvero la distanza dagli esempi </a:t>
            </a:r>
            <a:r>
              <a:rPr lang="it-IT" altLang="it-IT" b="1" i="1" dirty="0" err="1"/>
              <a:t>x</a:t>
            </a:r>
            <a:r>
              <a:rPr lang="it-IT" altLang="it-IT" i="1" baseline="-25000" dirty="0" err="1"/>
              <a:t>s</a:t>
            </a:r>
            <a:r>
              <a:rPr lang="it-IT" altLang="it-IT" dirty="0"/>
              <a:t> (</a:t>
            </a:r>
            <a:r>
              <a:rPr lang="it-IT" altLang="it-IT" i="1" dirty="0"/>
              <a:t>s = 1, … k</a:t>
            </a:r>
            <a:r>
              <a:rPr lang="it-IT" altLang="it-IT" dirty="0"/>
              <a:t>) più vicini ad </a:t>
            </a:r>
            <a:r>
              <a:rPr lang="it-IT" altLang="it-IT" i="1" dirty="0"/>
              <a:t>H</a:t>
            </a:r>
          </a:p>
          <a:p>
            <a:endParaRPr lang="it-IT" altLang="it-IT" dirty="0"/>
          </a:p>
          <a:p>
            <a:r>
              <a:rPr lang="it-IT" altLang="it-IT" dirty="0"/>
              <a:t>Tali esempi «più vicini ad </a:t>
            </a:r>
            <a:r>
              <a:rPr lang="it-IT" altLang="it-IT" i="1" dirty="0"/>
              <a:t>H</a:t>
            </a:r>
            <a:r>
              <a:rPr lang="it-IT" altLang="it-IT" dirty="0"/>
              <a:t>» sono chiamati </a:t>
            </a:r>
            <a:r>
              <a:rPr lang="it-IT" altLang="it-IT" i="1" dirty="0"/>
              <a:t>vettori di supporto </a:t>
            </a:r>
            <a:r>
              <a:rPr lang="it-IT" altLang="it-IT" dirty="0"/>
              <a:t>(cerchiati nella figura a lato) </a:t>
            </a:r>
          </a:p>
          <a:p>
            <a:endParaRPr lang="it-IT" altLang="it-IT" dirty="0"/>
          </a:p>
          <a:p>
            <a:r>
              <a:rPr lang="it-IT" altLang="it-IT" dirty="0"/>
              <a:t>N.B.: Di solito </a:t>
            </a:r>
            <a:r>
              <a:rPr lang="it-IT" altLang="it-IT" i="1" dirty="0"/>
              <a:t>k &lt; n </a:t>
            </a:r>
            <a:r>
              <a:rPr lang="it-IT" altLang="it-IT" dirty="0"/>
              <a:t>(</a:t>
            </a:r>
            <a:r>
              <a:rPr lang="it-IT" altLang="it-IT" i="1" dirty="0"/>
              <a:t>n = |T|</a:t>
            </a:r>
            <a:r>
              <a:rPr lang="it-IT" altLang="it-IT" dirty="0"/>
              <a:t>)</a:t>
            </a:r>
          </a:p>
          <a:p>
            <a:endParaRPr lang="it-IT" altLang="it-IT" dirty="0"/>
          </a:p>
          <a:p>
            <a:r>
              <a:rPr lang="it-IT" altLang="it-IT" dirty="0"/>
              <a:t>Nelle SVM assumo che </a:t>
            </a:r>
            <a:r>
              <a:rPr lang="it-IT" altLang="it-IT" i="1" dirty="0"/>
              <a:t>H</a:t>
            </a:r>
            <a:r>
              <a:rPr lang="it-IT" altLang="it-IT" dirty="0"/>
              <a:t> sia situato a metà strada tra i support </a:t>
            </a:r>
            <a:r>
              <a:rPr lang="it-IT" altLang="it-IT" dirty="0" err="1"/>
              <a:t>vector</a:t>
            </a:r>
            <a:r>
              <a:rPr lang="it-IT" altLang="it-IT" dirty="0"/>
              <a:t> delle due classi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62F43A4-3FB2-6486-1229-1C6CE05AF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173" y="1449924"/>
            <a:ext cx="3303431" cy="264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SVM: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geometrico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103097" y="628884"/>
            <a:ext cx="572786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altLang="it-IT" dirty="0"/>
              <a:t>Dato </a:t>
            </a:r>
            <a:r>
              <a:rPr lang="en-GB" altLang="it-IT" dirty="0" err="1"/>
              <a:t>che</a:t>
            </a:r>
            <a:r>
              <a:rPr lang="en-GB" altLang="it-IT" dirty="0"/>
              <a:t> le SVM non </a:t>
            </a:r>
            <a:r>
              <a:rPr lang="en-GB" altLang="it-IT" dirty="0" err="1"/>
              <a:t>modellano</a:t>
            </a:r>
            <a:r>
              <a:rPr lang="en-GB" altLang="it-IT" dirty="0"/>
              <a:t> </a:t>
            </a:r>
            <a:r>
              <a:rPr lang="en-GB" altLang="it-IT" dirty="0" err="1"/>
              <a:t>delle</a:t>
            </a:r>
            <a:r>
              <a:rPr lang="en-GB" altLang="it-IT" dirty="0"/>
              <a:t> </a:t>
            </a:r>
            <a:r>
              <a:rPr lang="en-GB" altLang="it-IT" dirty="0" err="1"/>
              <a:t>distribuzioni</a:t>
            </a:r>
            <a:r>
              <a:rPr lang="en-GB" altLang="it-IT" dirty="0"/>
              <a:t> di </a:t>
            </a:r>
            <a:r>
              <a:rPr lang="en-GB" altLang="it-IT" dirty="0" err="1"/>
              <a:t>probabilità</a:t>
            </a:r>
            <a:r>
              <a:rPr lang="en-GB" altLang="it-IT" dirty="0"/>
              <a:t>, </a:t>
            </a:r>
            <a:r>
              <a:rPr lang="en-GB" altLang="it-IT" dirty="0" err="1"/>
              <a:t>posso</a:t>
            </a:r>
            <a:r>
              <a:rPr lang="en-GB" altLang="it-IT" dirty="0"/>
              <a:t> </a:t>
            </a:r>
            <a:r>
              <a:rPr lang="en-GB" altLang="it-IT" dirty="0" err="1"/>
              <a:t>usare</a:t>
            </a:r>
            <a:r>
              <a:rPr lang="en-GB" altLang="it-IT" dirty="0"/>
              <a:t> </a:t>
            </a:r>
            <a:r>
              <a:rPr lang="en-GB" altLang="it-IT" dirty="0" err="1"/>
              <a:t>valori</a:t>
            </a:r>
            <a:r>
              <a:rPr lang="en-GB" altLang="it-IT" dirty="0"/>
              <a:t> </a:t>
            </a:r>
            <a:r>
              <a:rPr lang="en-GB" altLang="it-IT" dirty="0" err="1"/>
              <a:t>diversi</a:t>
            </a:r>
            <a:r>
              <a:rPr lang="en-GB" altLang="it-IT" dirty="0"/>
              <a:t> da 0 e 1 per la ground truth di </a:t>
            </a:r>
            <a:r>
              <a:rPr lang="en-GB" altLang="it-IT" i="1" dirty="0"/>
              <a:t>y</a:t>
            </a:r>
            <a:r>
              <a:rPr lang="en-GB" altLang="it-IT" dirty="0"/>
              <a:t>. </a:t>
            </a:r>
            <a:r>
              <a:rPr lang="en-GB" altLang="it-IT" dirty="0" err="1"/>
              <a:t>Assumeremo</a:t>
            </a:r>
            <a:r>
              <a:rPr lang="en-GB" altLang="it-IT" dirty="0"/>
              <a:t> </a:t>
            </a:r>
            <a:r>
              <a:rPr lang="en-GB" altLang="it-IT" dirty="0" err="1"/>
              <a:t>che</a:t>
            </a:r>
            <a:r>
              <a:rPr lang="en-GB" altLang="it-IT" dirty="0"/>
              <a:t> </a:t>
            </a:r>
            <a:r>
              <a:rPr lang="it" i="1" dirty="0"/>
              <a:t>y ∈ {-1,1}</a:t>
            </a:r>
          </a:p>
          <a:p>
            <a:endParaRPr lang="en-GB" altLang="it-IT" dirty="0"/>
          </a:p>
          <a:p>
            <a:r>
              <a:rPr lang="en-GB" altLang="it-IT" dirty="0"/>
              <a:t>Se </a:t>
            </a:r>
            <a:r>
              <a:rPr lang="en-GB" altLang="it-IT" i="1" dirty="0"/>
              <a:t>H</a:t>
            </a:r>
            <a:r>
              <a:rPr lang="en-GB" altLang="it-IT" dirty="0"/>
              <a:t> </a:t>
            </a:r>
            <a:r>
              <a:rPr lang="en-GB" altLang="it-IT" dirty="0" err="1"/>
              <a:t>esiste</a:t>
            </a:r>
            <a:r>
              <a:rPr lang="en-GB" altLang="it-IT" dirty="0"/>
              <a:t>, </a:t>
            </a:r>
            <a:r>
              <a:rPr lang="en-GB" altLang="it-IT" dirty="0" err="1"/>
              <a:t>ovvero</a:t>
            </a:r>
            <a:r>
              <a:rPr lang="en-GB" altLang="it-IT" dirty="0"/>
              <a:t> le due </a:t>
            </a:r>
            <a:r>
              <a:rPr lang="en-GB" altLang="it-IT" dirty="0" err="1"/>
              <a:t>classi</a:t>
            </a:r>
            <a:r>
              <a:rPr lang="en-GB" altLang="it-IT" dirty="0"/>
              <a:t> </a:t>
            </a:r>
            <a:r>
              <a:rPr lang="en-GB" altLang="it-IT" dirty="0" err="1"/>
              <a:t>sono</a:t>
            </a:r>
            <a:r>
              <a:rPr lang="en-GB" altLang="it-IT" dirty="0"/>
              <a:t> </a:t>
            </a:r>
            <a:r>
              <a:rPr lang="en-GB" altLang="it-IT" i="1" dirty="0" err="1"/>
              <a:t>lineramente</a:t>
            </a:r>
            <a:r>
              <a:rPr lang="en-GB" altLang="it-IT" i="1" dirty="0"/>
              <a:t> </a:t>
            </a:r>
            <a:r>
              <a:rPr lang="en-GB" altLang="it-IT" i="1" dirty="0" err="1"/>
              <a:t>separabili</a:t>
            </a:r>
            <a:r>
              <a:rPr lang="en-GB" altLang="it-IT" dirty="0"/>
              <a:t>, </a:t>
            </a:r>
            <a:r>
              <a:rPr lang="en-GB" altLang="it-IT" dirty="0" err="1"/>
              <a:t>allora</a:t>
            </a:r>
            <a:r>
              <a:rPr lang="en-GB" altLang="it-IT" dirty="0"/>
              <a:t> </a:t>
            </a:r>
            <a:r>
              <a:rPr lang="en-GB" altLang="it-IT" dirty="0" err="1"/>
              <a:t>posso</a:t>
            </a:r>
            <a:r>
              <a:rPr lang="en-GB" altLang="it-IT" dirty="0"/>
              <a:t> </a:t>
            </a:r>
            <a:r>
              <a:rPr lang="en-GB" altLang="it-IT" dirty="0" err="1"/>
              <a:t>assumere</a:t>
            </a:r>
            <a:r>
              <a:rPr lang="en-GB" altLang="it-IT" dirty="0"/>
              <a:t> </a:t>
            </a:r>
            <a:r>
              <a:rPr lang="en-GB" altLang="it-IT" dirty="0" err="1"/>
              <a:t>che</a:t>
            </a:r>
            <a:r>
              <a:rPr lang="en-GB" altLang="it-IT" dirty="0"/>
              <a:t> </a:t>
            </a:r>
            <a:r>
              <a:rPr lang="en-GB" altLang="it-IT" dirty="0" err="1"/>
              <a:t>esita</a:t>
            </a:r>
            <a:r>
              <a:rPr lang="en-GB" altLang="it-IT" dirty="0"/>
              <a:t> un </a:t>
            </a:r>
            <a:r>
              <a:rPr lang="en-GB" altLang="it-IT" dirty="0" err="1"/>
              <a:t>classificatore</a:t>
            </a:r>
            <a:r>
              <a:rPr lang="en-GB" altLang="it-IT" dirty="0"/>
              <a:t> </a:t>
            </a:r>
            <a:r>
              <a:rPr lang="en-GB" altLang="it-IT" dirty="0" err="1"/>
              <a:t>lineare</a:t>
            </a:r>
            <a:r>
              <a:rPr lang="en-GB" altLang="it-IT" dirty="0"/>
              <a:t> </a:t>
            </a:r>
            <a:r>
              <a:rPr lang="it-IT" altLang="it-IT" i="1" dirty="0"/>
              <a:t>C(</a:t>
            </a:r>
            <a:r>
              <a:rPr lang="it-IT" altLang="it-IT" b="1" i="1" dirty="0"/>
              <a:t>x</a:t>
            </a:r>
            <a:r>
              <a:rPr lang="it-IT" altLang="it-IT" i="1" dirty="0"/>
              <a:t>) </a:t>
            </a:r>
            <a:r>
              <a:rPr lang="it-IT" altLang="it-IT" dirty="0"/>
              <a:t>basato su una score </a:t>
            </a:r>
            <a:r>
              <a:rPr lang="it-IT" altLang="it-IT" dirty="0" err="1"/>
              <a:t>function</a:t>
            </a:r>
            <a:r>
              <a:rPr lang="it-IT" altLang="it-IT" dirty="0"/>
              <a:t> che assegni valori positivi/negativi ad </a:t>
            </a:r>
            <a:r>
              <a:rPr lang="en-GB" altLang="it-IT" dirty="0" err="1"/>
              <a:t>ogni</a:t>
            </a:r>
            <a:r>
              <a:rPr lang="en-GB" altLang="it-IT" dirty="0"/>
              <a:t> </a:t>
            </a:r>
            <a:r>
              <a:rPr lang="en-GB" altLang="it-IT" i="1" dirty="0"/>
              <a:t>(</a:t>
            </a:r>
            <a:r>
              <a:rPr lang="en-GB" altLang="it-IT" b="1" i="1" dirty="0"/>
              <a:t>x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en-GB" altLang="it-IT" i="1" dirty="0"/>
              <a:t>, y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en-GB" altLang="it-IT" i="1" dirty="0"/>
              <a:t>) </a:t>
            </a:r>
            <a:r>
              <a:rPr lang="it" i="1" dirty="0"/>
              <a:t>∈ T </a:t>
            </a:r>
            <a:r>
              <a:rPr lang="it" dirty="0"/>
              <a:t>a seconda del valore di </a:t>
            </a:r>
            <a:r>
              <a:rPr lang="en-GB" altLang="it-IT" i="1" dirty="0"/>
              <a:t>y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it" dirty="0"/>
              <a:t>:</a:t>
            </a:r>
          </a:p>
          <a:p>
            <a:endParaRPr lang="en-GB" altLang="it-IT" dirty="0"/>
          </a:p>
          <a:p>
            <a:r>
              <a:rPr lang="en-GB" altLang="it-IT" dirty="0"/>
              <a:t>Per </a:t>
            </a:r>
            <a:r>
              <a:rPr lang="en-GB" altLang="it-IT" dirty="0" err="1"/>
              <a:t>ogni</a:t>
            </a:r>
            <a:r>
              <a:rPr lang="en-GB" altLang="it-IT" dirty="0"/>
              <a:t> </a:t>
            </a:r>
            <a:r>
              <a:rPr lang="en-GB" altLang="it-IT" i="1" dirty="0"/>
              <a:t>(</a:t>
            </a:r>
            <a:r>
              <a:rPr lang="en-GB" altLang="it-IT" b="1" i="1" dirty="0"/>
              <a:t>x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en-GB" altLang="it-IT" i="1" dirty="0"/>
              <a:t>, y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en-GB" altLang="it-IT" i="1" dirty="0"/>
              <a:t>) </a:t>
            </a:r>
            <a:r>
              <a:rPr lang="it" i="1" dirty="0"/>
              <a:t>∈ T</a:t>
            </a:r>
            <a:r>
              <a:rPr lang="it" dirty="0"/>
              <a:t>:</a:t>
            </a:r>
          </a:p>
          <a:p>
            <a:endParaRPr lang="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it-IT" b="1" i="1" dirty="0" err="1"/>
              <a:t>v</a:t>
            </a:r>
            <a:r>
              <a:rPr lang="it-IT" altLang="it-IT" i="1" baseline="30000" dirty="0" err="1"/>
              <a:t>T</a:t>
            </a:r>
            <a:r>
              <a:rPr lang="it-IT" altLang="it-IT" i="1" dirty="0"/>
              <a:t> </a:t>
            </a:r>
            <a:r>
              <a:rPr lang="it-IT" altLang="it-IT" b="1" i="1" dirty="0"/>
              <a:t>x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it-IT" altLang="it-IT" i="1" dirty="0"/>
              <a:t> + v</a:t>
            </a:r>
            <a:r>
              <a:rPr lang="it-IT" altLang="it-IT" i="1" baseline="-25000" dirty="0"/>
              <a:t>0</a:t>
            </a:r>
            <a:r>
              <a:rPr lang="it-IT" altLang="it-IT" i="1" dirty="0"/>
              <a:t> &gt;= </a:t>
            </a:r>
            <a:r>
              <a:rPr lang="en-GB" altLang="it-IT" i="1" dirty="0"/>
              <a:t>b</a:t>
            </a:r>
            <a:r>
              <a:rPr lang="en-GB" altLang="it-IT" dirty="0"/>
              <a:t> </a:t>
            </a:r>
            <a:r>
              <a:rPr lang="en-GB" altLang="it-IT" dirty="0" err="1"/>
              <a:t>iff</a:t>
            </a:r>
            <a:r>
              <a:rPr lang="en-GB" altLang="it-IT" dirty="0"/>
              <a:t> </a:t>
            </a:r>
            <a:r>
              <a:rPr lang="en-GB" altLang="it-IT" i="1" dirty="0"/>
              <a:t>y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en-GB" altLang="it-IT" dirty="0"/>
              <a:t> = 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it-IT" b="1" i="1" dirty="0" err="1"/>
              <a:t>v</a:t>
            </a:r>
            <a:r>
              <a:rPr lang="it-IT" altLang="it-IT" i="1" baseline="30000" dirty="0" err="1"/>
              <a:t>T</a:t>
            </a:r>
            <a:r>
              <a:rPr lang="it-IT" altLang="it-IT" i="1" dirty="0"/>
              <a:t> </a:t>
            </a:r>
            <a:r>
              <a:rPr lang="it-IT" altLang="it-IT" b="1" i="1" dirty="0"/>
              <a:t>x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it-IT" altLang="it-IT" i="1" dirty="0"/>
              <a:t> + v</a:t>
            </a:r>
            <a:r>
              <a:rPr lang="it-IT" altLang="it-IT" i="1" baseline="-25000" dirty="0"/>
              <a:t>0</a:t>
            </a:r>
            <a:r>
              <a:rPr lang="it-IT" altLang="it-IT" i="1" dirty="0"/>
              <a:t> &lt;= </a:t>
            </a:r>
            <a:r>
              <a:rPr lang="en-GB" altLang="it-IT" dirty="0"/>
              <a:t>-</a:t>
            </a:r>
            <a:r>
              <a:rPr lang="en-GB" altLang="it-IT" i="1" dirty="0"/>
              <a:t>b</a:t>
            </a:r>
            <a:r>
              <a:rPr lang="en-GB" altLang="it-IT" dirty="0"/>
              <a:t> </a:t>
            </a:r>
            <a:r>
              <a:rPr lang="en-GB" altLang="it-IT" dirty="0" err="1"/>
              <a:t>iff</a:t>
            </a:r>
            <a:r>
              <a:rPr lang="en-GB" altLang="it-IT" dirty="0"/>
              <a:t> </a:t>
            </a:r>
            <a:r>
              <a:rPr lang="en-GB" altLang="it-IT" i="1" dirty="0"/>
              <a:t>y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en-GB" altLang="it-IT" dirty="0"/>
              <a:t> = -1</a:t>
            </a:r>
            <a:endParaRPr lang="it" dirty="0"/>
          </a:p>
          <a:p>
            <a:endParaRPr lang="it" i="1" dirty="0"/>
          </a:p>
          <a:p>
            <a:r>
              <a:rPr lang="it-IT" altLang="it-IT" dirty="0"/>
              <a:t>Dove </a:t>
            </a:r>
            <a:r>
              <a:rPr lang="it-IT" altLang="it-IT" i="1" dirty="0"/>
              <a:t>b</a:t>
            </a:r>
            <a:r>
              <a:rPr lang="it-IT" altLang="it-IT" dirty="0"/>
              <a:t> è un valore positivo qualsiasi e [</a:t>
            </a:r>
            <a:r>
              <a:rPr lang="it-IT" altLang="it-IT" i="1" dirty="0"/>
              <a:t>v</a:t>
            </a:r>
            <a:r>
              <a:rPr lang="it-IT" altLang="it-IT" i="1" baseline="-25000" dirty="0"/>
              <a:t>0</a:t>
            </a:r>
            <a:r>
              <a:rPr lang="it-IT" altLang="it-IT" i="1" dirty="0"/>
              <a:t>,</a:t>
            </a:r>
            <a:r>
              <a:rPr lang="it-IT" altLang="it-IT" i="1" baseline="-25000" dirty="0"/>
              <a:t> </a:t>
            </a:r>
            <a:r>
              <a:rPr lang="it-IT" altLang="it-IT" b="1" i="1" dirty="0"/>
              <a:t>v</a:t>
            </a:r>
            <a:r>
              <a:rPr lang="it-IT" altLang="it-IT" dirty="0"/>
              <a:t>] sono i parametri che devo cercare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A614311-0C07-FA25-93EA-DD34303E4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096" y="1924337"/>
            <a:ext cx="2840424" cy="233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SVM: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geometrico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428625" y="1007268"/>
            <a:ext cx="5141946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-IT" altLang="it-IT" dirty="0"/>
              <a:t>Tuttavia, se uso: </a:t>
            </a:r>
            <a:r>
              <a:rPr lang="it-IT" altLang="it-IT" b="1" i="1" dirty="0" err="1"/>
              <a:t>w</a:t>
            </a:r>
            <a:r>
              <a:rPr lang="it-IT" altLang="it-IT" i="1" baseline="30000" dirty="0" err="1"/>
              <a:t>T</a:t>
            </a:r>
            <a:r>
              <a:rPr lang="it-IT" altLang="it-IT" i="1" dirty="0"/>
              <a:t> = </a:t>
            </a:r>
            <a:r>
              <a:rPr lang="it-IT" altLang="it-IT" b="1" i="1" dirty="0" err="1"/>
              <a:t>v</a:t>
            </a:r>
            <a:r>
              <a:rPr lang="it-IT" altLang="it-IT" i="1" baseline="30000" dirty="0" err="1"/>
              <a:t>T</a:t>
            </a:r>
            <a:r>
              <a:rPr lang="it-IT" altLang="it-IT" i="1" dirty="0"/>
              <a:t> </a:t>
            </a:r>
            <a:r>
              <a:rPr lang="it-IT" altLang="it-IT" dirty="0"/>
              <a:t>/</a:t>
            </a:r>
            <a:r>
              <a:rPr lang="it-IT" altLang="it-IT" i="1" dirty="0"/>
              <a:t>b </a:t>
            </a:r>
            <a:r>
              <a:rPr lang="it-IT" altLang="it-IT" dirty="0"/>
              <a:t>e</a:t>
            </a:r>
            <a:r>
              <a:rPr lang="it-IT" altLang="it-IT" i="1" dirty="0"/>
              <a:t> w</a:t>
            </a:r>
            <a:r>
              <a:rPr lang="it-IT" altLang="it-IT" i="1" baseline="-25000" dirty="0"/>
              <a:t>0</a:t>
            </a:r>
            <a:r>
              <a:rPr lang="it-IT" altLang="it-IT" dirty="0"/>
              <a:t>= </a:t>
            </a:r>
            <a:r>
              <a:rPr lang="it-IT" altLang="it-IT" i="1" dirty="0"/>
              <a:t>v</a:t>
            </a:r>
            <a:r>
              <a:rPr lang="it-IT" altLang="it-IT" i="1" baseline="-25000" dirty="0"/>
              <a:t>0</a:t>
            </a:r>
            <a:r>
              <a:rPr lang="it-IT" altLang="it-IT" dirty="0"/>
              <a:t>/</a:t>
            </a:r>
            <a:r>
              <a:rPr lang="it-IT" altLang="it-IT" i="1" dirty="0"/>
              <a:t>b </a:t>
            </a:r>
            <a:r>
              <a:rPr lang="it-IT" altLang="it-IT" dirty="0"/>
              <a:t>posso semplificare i calcoli ed assumere: </a:t>
            </a:r>
            <a:endParaRPr lang="it" dirty="0"/>
          </a:p>
          <a:p>
            <a:endParaRPr lang="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it-IT" b="1" i="1" dirty="0" err="1"/>
              <a:t>w</a:t>
            </a:r>
            <a:r>
              <a:rPr lang="it-IT" altLang="it-IT" i="1" baseline="30000" dirty="0" err="1"/>
              <a:t>T</a:t>
            </a:r>
            <a:r>
              <a:rPr lang="it-IT" altLang="it-IT" i="1" dirty="0"/>
              <a:t> </a:t>
            </a:r>
            <a:r>
              <a:rPr lang="it-IT" altLang="it-IT" b="1" i="1" dirty="0"/>
              <a:t>x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it-IT" altLang="it-IT" i="1" dirty="0"/>
              <a:t> + w</a:t>
            </a:r>
            <a:r>
              <a:rPr lang="it-IT" altLang="it-IT" i="1" baseline="-25000" dirty="0"/>
              <a:t>0</a:t>
            </a:r>
            <a:r>
              <a:rPr lang="it-IT" altLang="it-IT" i="1" dirty="0"/>
              <a:t> &gt;= </a:t>
            </a:r>
            <a:r>
              <a:rPr lang="en-GB" altLang="it-IT" dirty="0"/>
              <a:t>1 </a:t>
            </a:r>
            <a:r>
              <a:rPr lang="en-GB" altLang="it-IT" dirty="0" err="1"/>
              <a:t>iff</a:t>
            </a:r>
            <a:r>
              <a:rPr lang="en-GB" altLang="it-IT" dirty="0"/>
              <a:t> </a:t>
            </a:r>
            <a:r>
              <a:rPr lang="en-GB" altLang="it-IT" i="1" dirty="0"/>
              <a:t>y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en-GB" altLang="it-IT" dirty="0"/>
              <a:t> = 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it-IT" b="1" i="1" dirty="0" err="1"/>
              <a:t>w</a:t>
            </a:r>
            <a:r>
              <a:rPr lang="it-IT" altLang="it-IT" i="1" baseline="30000" dirty="0" err="1"/>
              <a:t>T</a:t>
            </a:r>
            <a:r>
              <a:rPr lang="it-IT" altLang="it-IT" i="1" dirty="0"/>
              <a:t> </a:t>
            </a:r>
            <a:r>
              <a:rPr lang="it-IT" altLang="it-IT" b="1" i="1" dirty="0"/>
              <a:t>x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it-IT" altLang="it-IT" i="1" dirty="0"/>
              <a:t> + w</a:t>
            </a:r>
            <a:r>
              <a:rPr lang="it-IT" altLang="it-IT" i="1" baseline="-25000" dirty="0"/>
              <a:t>0</a:t>
            </a:r>
            <a:r>
              <a:rPr lang="it-IT" altLang="it-IT" i="1" dirty="0"/>
              <a:t> &lt;= </a:t>
            </a:r>
            <a:r>
              <a:rPr lang="en-GB" altLang="it-IT" dirty="0"/>
              <a:t>-1 </a:t>
            </a:r>
            <a:r>
              <a:rPr lang="en-GB" altLang="it-IT" dirty="0" err="1"/>
              <a:t>iff</a:t>
            </a:r>
            <a:r>
              <a:rPr lang="en-GB" altLang="it-IT" dirty="0"/>
              <a:t> </a:t>
            </a:r>
            <a:r>
              <a:rPr lang="en-GB" altLang="it-IT" i="1" dirty="0"/>
              <a:t>y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en-GB" altLang="it-IT" dirty="0"/>
              <a:t> = -1</a:t>
            </a:r>
            <a:endParaRPr lang="it" dirty="0"/>
          </a:p>
          <a:p>
            <a:endParaRPr lang="it" dirty="0"/>
          </a:p>
          <a:p>
            <a:r>
              <a:rPr lang="it-IT" dirty="0"/>
              <a:t>O</a:t>
            </a:r>
            <a:r>
              <a:rPr lang="it" dirty="0"/>
              <a:t>vvero, </a:t>
            </a:r>
            <a:r>
              <a:rPr lang="en-GB" dirty="0"/>
              <a:t>p</a:t>
            </a:r>
            <a:r>
              <a:rPr lang="en-GB" altLang="it-IT" dirty="0"/>
              <a:t>er </a:t>
            </a:r>
            <a:r>
              <a:rPr lang="en-GB" altLang="it-IT" dirty="0" err="1"/>
              <a:t>ogni</a:t>
            </a:r>
            <a:r>
              <a:rPr lang="en-GB" altLang="it-IT" dirty="0"/>
              <a:t> </a:t>
            </a:r>
            <a:r>
              <a:rPr lang="en-GB" altLang="it-IT" i="1" dirty="0"/>
              <a:t>(</a:t>
            </a:r>
            <a:r>
              <a:rPr lang="en-GB" altLang="it-IT" b="1" i="1" dirty="0"/>
              <a:t>x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en-GB" altLang="it-IT" i="1" dirty="0"/>
              <a:t>, y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en-GB" altLang="it-IT" i="1" dirty="0"/>
              <a:t>) </a:t>
            </a:r>
            <a:r>
              <a:rPr lang="it" i="1" dirty="0"/>
              <a:t>∈ T:</a:t>
            </a:r>
          </a:p>
          <a:p>
            <a:endParaRPr lang="it" i="1" dirty="0"/>
          </a:p>
          <a:p>
            <a:r>
              <a:rPr lang="en-GB" altLang="it-IT" i="1" dirty="0"/>
              <a:t>y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en-GB" altLang="it-IT" i="1" baseline="-25000" dirty="0"/>
              <a:t> </a:t>
            </a:r>
            <a:r>
              <a:rPr lang="en-GB" altLang="it-IT" i="1" dirty="0"/>
              <a:t>(</a:t>
            </a:r>
            <a:r>
              <a:rPr lang="it-IT" altLang="it-IT" b="1" i="1" dirty="0" err="1"/>
              <a:t>w</a:t>
            </a:r>
            <a:r>
              <a:rPr lang="it-IT" altLang="it-IT" i="1" baseline="30000" dirty="0" err="1"/>
              <a:t>T</a:t>
            </a:r>
            <a:r>
              <a:rPr lang="it-IT" altLang="it-IT" i="1" dirty="0"/>
              <a:t> </a:t>
            </a:r>
            <a:r>
              <a:rPr lang="it-IT" altLang="it-IT" b="1" i="1" dirty="0"/>
              <a:t>x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it-IT" altLang="it-IT" i="1" dirty="0"/>
              <a:t> + w</a:t>
            </a:r>
            <a:r>
              <a:rPr lang="it-IT" altLang="it-IT" i="1" baseline="-25000" dirty="0"/>
              <a:t>0</a:t>
            </a:r>
            <a:r>
              <a:rPr lang="it-IT" altLang="it-IT" i="1" dirty="0"/>
              <a:t>) &gt;= </a:t>
            </a:r>
            <a:r>
              <a:rPr lang="en-GB" altLang="it-IT" dirty="0"/>
              <a:t>1 </a:t>
            </a:r>
            <a:endParaRPr lang="it" dirty="0"/>
          </a:p>
          <a:p>
            <a:endParaRPr lang="it" dirty="0"/>
          </a:p>
          <a:p>
            <a:endParaRPr lang="it" altLang="it-IT" dirty="0"/>
          </a:p>
          <a:p>
            <a:r>
              <a:rPr lang="en-GB" altLang="it-IT" dirty="0"/>
              <a:t> </a:t>
            </a:r>
            <a:endParaRPr lang="it-IT" alt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DED3DB5-73B2-1EB1-9F30-ACBA35036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096" y="1924337"/>
            <a:ext cx="2840424" cy="233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SVM: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margine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150020" y="657749"/>
            <a:ext cx="574426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-IT" dirty="0"/>
              <a:t>P</a:t>
            </a:r>
            <a:r>
              <a:rPr lang="it" dirty="0"/>
              <a:t>er i support vector </a:t>
            </a:r>
            <a:r>
              <a:rPr lang="en-GB" altLang="it-IT" b="1" i="1" dirty="0" err="1"/>
              <a:t>x</a:t>
            </a:r>
            <a:r>
              <a:rPr lang="en-GB" altLang="it-IT" i="1" baseline="-25000" dirty="0" err="1"/>
              <a:t>s</a:t>
            </a:r>
            <a:r>
              <a:rPr lang="en-GB" altLang="it-IT" i="1" baseline="-25000" dirty="0"/>
              <a:t> </a:t>
            </a:r>
            <a:r>
              <a:rPr lang="it" dirty="0"/>
              <a:t>la diseguaglianza diventa un’eguaglianza (ricordiamoci che i support vector di ambo le classi sono a distanza uguale da </a:t>
            </a:r>
            <a:r>
              <a:rPr lang="it" i="1" dirty="0"/>
              <a:t>H</a:t>
            </a:r>
            <a:r>
              <a:rPr lang="it" dirty="0"/>
              <a:t> per definizione e quindi hanno lo stesso score):</a:t>
            </a:r>
          </a:p>
          <a:p>
            <a:endParaRPr lang="it" i="1" dirty="0"/>
          </a:p>
          <a:p>
            <a:r>
              <a:rPr lang="en-GB" altLang="it-IT" i="1" dirty="0" err="1"/>
              <a:t>y</a:t>
            </a:r>
            <a:r>
              <a:rPr lang="en-GB" altLang="it-IT" i="1" baseline="-25000" dirty="0" err="1"/>
              <a:t>s</a:t>
            </a:r>
            <a:r>
              <a:rPr lang="en-GB" altLang="it-IT" i="1" baseline="-25000" dirty="0"/>
              <a:t> </a:t>
            </a:r>
            <a:r>
              <a:rPr lang="en-GB" altLang="it-IT" i="1" dirty="0"/>
              <a:t>(</a:t>
            </a:r>
            <a:r>
              <a:rPr lang="it-IT" altLang="it-IT" b="1" i="1" dirty="0" err="1"/>
              <a:t>w</a:t>
            </a:r>
            <a:r>
              <a:rPr lang="it-IT" altLang="it-IT" i="1" baseline="30000" dirty="0" err="1"/>
              <a:t>T</a:t>
            </a:r>
            <a:r>
              <a:rPr lang="it-IT" altLang="it-IT" i="1" dirty="0"/>
              <a:t> </a:t>
            </a:r>
            <a:r>
              <a:rPr lang="it-IT" altLang="it-IT" b="1" i="1" dirty="0" err="1"/>
              <a:t>x</a:t>
            </a:r>
            <a:r>
              <a:rPr lang="it-IT" altLang="it-IT" i="1" baseline="-25000" dirty="0" err="1"/>
              <a:t>s</a:t>
            </a:r>
            <a:r>
              <a:rPr lang="it-IT" altLang="it-IT" i="1" dirty="0"/>
              <a:t> + w</a:t>
            </a:r>
            <a:r>
              <a:rPr lang="it-IT" altLang="it-IT" i="1" baseline="-25000" dirty="0"/>
              <a:t>0</a:t>
            </a:r>
            <a:r>
              <a:rPr lang="it-IT" altLang="it-IT" i="1" dirty="0"/>
              <a:t>) = </a:t>
            </a:r>
            <a:r>
              <a:rPr lang="en-GB" altLang="it-IT" i="1" dirty="0"/>
              <a:t>1</a:t>
            </a:r>
            <a:r>
              <a:rPr lang="en-GB" altLang="it-IT" dirty="0"/>
              <a:t> </a:t>
            </a:r>
          </a:p>
          <a:p>
            <a:endParaRPr lang="en-GB" dirty="0"/>
          </a:p>
          <a:p>
            <a:r>
              <a:rPr lang="en-GB" dirty="0"/>
              <a:t>Per cui </a:t>
            </a:r>
            <a:r>
              <a:rPr lang="en-GB" dirty="0" err="1"/>
              <a:t>abbiamo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f(</a:t>
            </a:r>
            <a:r>
              <a:rPr lang="it-IT" altLang="it-IT" b="1" i="1" dirty="0" err="1"/>
              <a:t>x</a:t>
            </a:r>
            <a:r>
              <a:rPr lang="it-IT" altLang="it-IT" i="1" baseline="-25000" dirty="0" err="1"/>
              <a:t>s</a:t>
            </a:r>
            <a:r>
              <a:rPr lang="en-GB" dirty="0"/>
              <a:t>) = </a:t>
            </a:r>
            <a:r>
              <a:rPr lang="it-IT" altLang="it-IT" b="1" i="1" dirty="0" err="1"/>
              <a:t>w</a:t>
            </a:r>
            <a:r>
              <a:rPr lang="it-IT" altLang="it-IT" i="1" baseline="30000" dirty="0" err="1"/>
              <a:t>T</a:t>
            </a:r>
            <a:r>
              <a:rPr lang="it-IT" altLang="it-IT" i="1" dirty="0"/>
              <a:t> </a:t>
            </a:r>
            <a:r>
              <a:rPr lang="it-IT" altLang="it-IT" b="1" i="1" dirty="0" err="1"/>
              <a:t>x</a:t>
            </a:r>
            <a:r>
              <a:rPr lang="it-IT" altLang="it-IT" i="1" baseline="-25000" dirty="0" err="1"/>
              <a:t>s</a:t>
            </a:r>
            <a:r>
              <a:rPr lang="it-IT" altLang="it-IT" i="1" dirty="0"/>
              <a:t> + w</a:t>
            </a:r>
            <a:r>
              <a:rPr lang="it-IT" altLang="it-IT" i="1" baseline="-25000" dirty="0"/>
              <a:t>0 </a:t>
            </a:r>
            <a:r>
              <a:rPr lang="en-GB" dirty="0"/>
              <a:t>= 1/</a:t>
            </a:r>
            <a:r>
              <a:rPr lang="en-GB" altLang="it-IT" i="1" dirty="0"/>
              <a:t> </a:t>
            </a:r>
            <a:r>
              <a:rPr lang="en-GB" altLang="it-IT" i="1" dirty="0" err="1"/>
              <a:t>y</a:t>
            </a:r>
            <a:r>
              <a:rPr lang="en-GB" altLang="it-IT" i="1" baseline="-25000" dirty="0" err="1"/>
              <a:t>s</a:t>
            </a:r>
            <a:r>
              <a:rPr lang="en-GB" altLang="it-IT" i="1" baseline="-25000" dirty="0"/>
              <a:t> </a:t>
            </a:r>
            <a:r>
              <a:rPr lang="en-GB" altLang="it-IT" i="1" dirty="0"/>
              <a:t>= </a:t>
            </a:r>
            <a:r>
              <a:rPr lang="en-GB" altLang="it-IT" i="1" dirty="0" err="1"/>
              <a:t>y</a:t>
            </a:r>
            <a:r>
              <a:rPr lang="en-GB" altLang="it-IT" i="1" baseline="-25000" dirty="0" err="1"/>
              <a:t>s</a:t>
            </a:r>
            <a:r>
              <a:rPr lang="en-GB" altLang="it-IT" i="1" baseline="-25000" dirty="0"/>
              <a:t> </a:t>
            </a:r>
          </a:p>
          <a:p>
            <a:r>
              <a:rPr lang="en-GB" dirty="0"/>
              <a:t>(</a:t>
            </a:r>
            <a:r>
              <a:rPr lang="en-GB" altLang="it-IT" i="1" dirty="0" err="1"/>
              <a:t>y</a:t>
            </a:r>
            <a:r>
              <a:rPr lang="en-GB" altLang="it-IT" i="1" baseline="-25000" dirty="0" err="1"/>
              <a:t>s</a:t>
            </a:r>
            <a:r>
              <a:rPr lang="en-GB" altLang="it-IT" i="1" baseline="-25000" dirty="0"/>
              <a:t> </a:t>
            </a:r>
            <a:r>
              <a:rPr lang="en-GB" altLang="it-IT" i="1" dirty="0"/>
              <a:t>= 1 o </a:t>
            </a:r>
            <a:r>
              <a:rPr lang="en-GB" altLang="it-IT" i="1" dirty="0" err="1"/>
              <a:t>y</a:t>
            </a:r>
            <a:r>
              <a:rPr lang="en-GB" altLang="it-IT" i="1" baseline="-25000" dirty="0" err="1"/>
              <a:t>s</a:t>
            </a:r>
            <a:r>
              <a:rPr lang="en-GB" altLang="it-IT" i="1" baseline="-25000" dirty="0"/>
              <a:t> </a:t>
            </a:r>
            <a:r>
              <a:rPr lang="en-GB" altLang="it-IT" i="1" dirty="0"/>
              <a:t>= -1</a:t>
            </a:r>
            <a:r>
              <a:rPr lang="en-GB" altLang="it-IT" dirty="0"/>
              <a:t>)</a:t>
            </a:r>
            <a:endParaRPr lang="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322C818-F797-2BB4-05BC-B517F17D9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464" y="1742661"/>
            <a:ext cx="2796902" cy="236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69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SVM: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margine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150020" y="657749"/>
            <a:ext cx="5744268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-IT" dirty="0"/>
              <a:t>Ne segue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la </a:t>
            </a:r>
            <a:r>
              <a:rPr lang="en-GB" dirty="0" err="1"/>
              <a:t>distanza</a:t>
            </a:r>
            <a:r>
              <a:rPr lang="en-GB" dirty="0"/>
              <a:t> (</a:t>
            </a:r>
            <a:r>
              <a:rPr lang="en-GB" i="1" dirty="0" err="1"/>
              <a:t>r</a:t>
            </a:r>
            <a:r>
              <a:rPr lang="en-GB" i="1" baseline="-25000" dirty="0" err="1"/>
              <a:t>s</a:t>
            </a:r>
            <a:r>
              <a:rPr lang="en-GB" dirty="0"/>
              <a:t>) di </a:t>
            </a:r>
            <a:r>
              <a:rPr lang="en-GB" altLang="it-IT" b="1" i="1" dirty="0" err="1"/>
              <a:t>x</a:t>
            </a:r>
            <a:r>
              <a:rPr lang="en-GB" altLang="it-IT" i="1" baseline="-25000" dirty="0" err="1"/>
              <a:t>s</a:t>
            </a:r>
            <a:r>
              <a:rPr lang="en-GB" dirty="0"/>
              <a:t> da </a:t>
            </a:r>
            <a:r>
              <a:rPr lang="en-GB" i="1" dirty="0"/>
              <a:t>H</a:t>
            </a:r>
            <a:r>
              <a:rPr lang="en-GB" dirty="0"/>
              <a:t> </a:t>
            </a:r>
            <a:r>
              <a:rPr lang="en-GB" dirty="0" err="1"/>
              <a:t>sarà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altLang="it-IT" dirty="0"/>
              <a:t>Il </a:t>
            </a:r>
            <a:r>
              <a:rPr lang="en-GB" altLang="it-IT" i="1" dirty="0" err="1"/>
              <a:t>margine</a:t>
            </a:r>
            <a:r>
              <a:rPr lang="en-GB" altLang="it-IT" dirty="0"/>
              <a:t> è </a:t>
            </a:r>
            <a:r>
              <a:rPr lang="en-GB" altLang="it-IT" dirty="0" err="1"/>
              <a:t>definito</a:t>
            </a:r>
            <a:r>
              <a:rPr lang="en-GB" altLang="it-IT" dirty="0"/>
              <a:t> come due volte tale </a:t>
            </a:r>
            <a:r>
              <a:rPr lang="en-GB" altLang="it-IT" dirty="0" err="1"/>
              <a:t>distanza</a:t>
            </a:r>
            <a:r>
              <a:rPr lang="en-GB" altLang="it-IT" dirty="0"/>
              <a:t> (v. </a:t>
            </a:r>
            <a:r>
              <a:rPr lang="en-GB" altLang="it-IT" dirty="0" err="1"/>
              <a:t>figura</a:t>
            </a:r>
            <a:r>
              <a:rPr lang="en-GB" altLang="it-IT" dirty="0"/>
              <a:t>) :</a:t>
            </a:r>
          </a:p>
          <a:p>
            <a:endParaRPr lang="en-GB" altLang="it-IT" dirty="0"/>
          </a:p>
          <a:p>
            <a:endParaRPr lang="en-GB" dirty="0"/>
          </a:p>
          <a:p>
            <a:endParaRPr lang="it" dirty="0"/>
          </a:p>
          <a:p>
            <a:endParaRPr lang="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8482F99-D3E4-F549-6203-B2ED6A5B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467" y="2654964"/>
            <a:ext cx="1690687" cy="69666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674D099-CC0D-940F-F299-3D61E83DB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467" y="1031920"/>
            <a:ext cx="2535315" cy="82690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AC75545-64B5-6905-E7BA-B8AAD221E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464" y="1742661"/>
            <a:ext cx="2796902" cy="236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8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/>
        </p:nvSpPr>
        <p:spPr>
          <a:xfrm>
            <a:off x="205137" y="599014"/>
            <a:ext cx="7986817" cy="4314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" sz="1600" baseline="-25000" dirty="0">
                <a:latin typeface="+mn-lt"/>
                <a:ea typeface="Calibri"/>
                <a:cs typeface="Calibri"/>
                <a:sym typeface="Calibri"/>
              </a:rPr>
              <a:t>j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, j = 1, …, d 		→ 	feature</a:t>
            </a:r>
            <a:endParaRPr sz="16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600" b="1" dirty="0"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 = [x</a:t>
            </a:r>
            <a:r>
              <a:rPr lang="it" sz="1600" baseline="-25000" dirty="0">
                <a:latin typeface="+mn-lt"/>
                <a:ea typeface="Calibri"/>
                <a:cs typeface="Calibri"/>
                <a:sym typeface="Calibri"/>
              </a:rPr>
              <a:t>1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, ..., x</a:t>
            </a:r>
            <a:r>
              <a:rPr lang="it" sz="1600" baseline="-25000" dirty="0">
                <a:latin typeface="+mn-lt"/>
                <a:ea typeface="Calibri"/>
                <a:cs typeface="Calibri"/>
                <a:sym typeface="Calibri"/>
              </a:rPr>
              <a:t>d</a:t>
            </a:r>
            <a:r>
              <a:rPr lang="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] 		→ 	feature vector</a:t>
            </a:r>
            <a:endParaRPr sz="16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y 			→ 	variabile target</a:t>
            </a:r>
            <a:endParaRPr sz="16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 = {(</a:t>
            </a:r>
            <a:r>
              <a:rPr lang="fr-FR" sz="16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fr-FR" sz="1600" baseline="30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(1)</a:t>
            </a:r>
            <a:r>
              <a:rPr lang="fr-FR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y</a:t>
            </a:r>
            <a:r>
              <a:rPr lang="fr-FR" sz="1600" baseline="30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(1)</a:t>
            </a:r>
            <a:r>
              <a:rPr lang="fr-FR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), …, (</a:t>
            </a:r>
            <a:r>
              <a:rPr lang="fr-FR" sz="16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fr-FR" sz="1600" baseline="30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(n)</a:t>
            </a:r>
            <a:r>
              <a:rPr lang="fr-FR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y</a:t>
            </a:r>
            <a:r>
              <a:rPr lang="fr-FR" sz="1600" baseline="30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(n)</a:t>
            </a:r>
            <a:r>
              <a:rPr lang="fr-FR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)}</a:t>
            </a:r>
            <a:r>
              <a:rPr lang="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	→   	dataset di training</a:t>
            </a:r>
            <a:endParaRPr lang="fr-FR" sz="16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[w</a:t>
            </a:r>
            <a:r>
              <a:rPr lang="it" sz="16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0</a:t>
            </a:r>
            <a:r>
              <a:rPr lang="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w</a:t>
            </a:r>
            <a:r>
              <a:rPr lang="it" sz="16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</a:t>
            </a:r>
            <a:r>
              <a:rPr lang="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…, w</a:t>
            </a:r>
            <a:r>
              <a:rPr lang="it" sz="16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</a:t>
            </a:r>
            <a:r>
              <a:rPr lang="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] = [w</a:t>
            </a:r>
            <a:r>
              <a:rPr lang="it" sz="16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0</a:t>
            </a:r>
            <a:r>
              <a:rPr lang="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it" sz="16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w</a:t>
            </a:r>
            <a:r>
              <a:rPr lang="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]	→ 	vettore dei parametri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[v</a:t>
            </a:r>
            <a:r>
              <a:rPr lang="it" sz="16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0</a:t>
            </a:r>
            <a:r>
              <a:rPr lang="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v</a:t>
            </a:r>
            <a:r>
              <a:rPr lang="it" sz="16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</a:t>
            </a:r>
            <a:r>
              <a:rPr lang="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…, v</a:t>
            </a:r>
            <a:r>
              <a:rPr lang="it" sz="16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</a:t>
            </a:r>
            <a:r>
              <a:rPr lang="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] = [v</a:t>
            </a:r>
            <a:r>
              <a:rPr lang="it" sz="16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0</a:t>
            </a:r>
            <a:r>
              <a:rPr lang="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it" sz="16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v</a:t>
            </a:r>
            <a:r>
              <a:rPr lang="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]	→ 	vettore dei parametri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it" sz="16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w</a:t>
            </a:r>
            <a:r>
              <a:rPr lang="it" sz="1600" baseline="30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</a:t>
            </a:r>
            <a:r>
              <a:rPr lang="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			→ 	vettore </a:t>
            </a:r>
            <a:r>
              <a:rPr lang="it" sz="16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w</a:t>
            </a:r>
            <a:r>
              <a:rPr lang="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trasposto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(</a:t>
            </a:r>
            <a:r>
              <a:rPr lang="fr-FR" sz="16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fr-FR" sz="1600" baseline="30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(i)</a:t>
            </a:r>
            <a:r>
              <a:rPr lang="fr-FR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)</a:t>
            </a:r>
            <a:r>
              <a:rPr lang="it" sz="1600" baseline="30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</a:t>
            </a:r>
            <a:r>
              <a:rPr lang="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			→ 	vettore </a:t>
            </a:r>
            <a:r>
              <a:rPr lang="fr-FR" sz="16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fr-FR" sz="1600" baseline="30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(i)</a:t>
            </a:r>
            <a:r>
              <a:rPr lang="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trasposto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it-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X = R</a:t>
            </a:r>
            <a:r>
              <a:rPr lang="it-IT" sz="1600" baseline="30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</a:t>
            </a:r>
            <a:r>
              <a:rPr lang="it-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			→ 	feature </a:t>
            </a:r>
            <a:r>
              <a:rPr lang="it-IT" sz="16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space</a:t>
            </a:r>
            <a:endParaRPr lang="it" sz="16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W = R</a:t>
            </a:r>
            <a:r>
              <a:rPr lang="it" sz="1600" baseline="30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d+1</a:t>
            </a:r>
            <a:r>
              <a:rPr lang="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			→ 	parameter space</a:t>
            </a:r>
            <a:endParaRPr sz="16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lang="it-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lang="it-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Notazione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SVM: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margine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251520" y="1424487"/>
            <a:ext cx="826209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altLang="it-IT" dirty="0" err="1"/>
              <a:t>L’obiettivo</a:t>
            </a:r>
            <a:r>
              <a:rPr lang="en-GB" altLang="it-IT" dirty="0"/>
              <a:t> è </a:t>
            </a:r>
            <a:r>
              <a:rPr lang="en-GB" altLang="it-IT" dirty="0" err="1"/>
              <a:t>trovare</a:t>
            </a:r>
            <a:r>
              <a:rPr lang="en-GB" altLang="it-IT" dirty="0"/>
              <a:t> la score function </a:t>
            </a:r>
            <a:r>
              <a:rPr lang="en-GB" altLang="it-IT" dirty="0" err="1"/>
              <a:t>definita</a:t>
            </a:r>
            <a:r>
              <a:rPr lang="en-GB" altLang="it-IT" dirty="0"/>
              <a:t> da [</a:t>
            </a:r>
            <a:r>
              <a:rPr lang="en-GB" altLang="it-IT" i="1" dirty="0"/>
              <a:t>w</a:t>
            </a:r>
            <a:r>
              <a:rPr lang="en-GB" altLang="it-IT" i="1" baseline="-25000" dirty="0"/>
              <a:t>0</a:t>
            </a:r>
            <a:r>
              <a:rPr lang="en-GB" altLang="it-IT" i="1" dirty="0"/>
              <a:t>, </a:t>
            </a:r>
            <a:r>
              <a:rPr lang="en-GB" altLang="it-IT" b="1" i="1" dirty="0"/>
              <a:t>w</a:t>
            </a:r>
            <a:r>
              <a:rPr lang="en-GB" altLang="it-IT" dirty="0"/>
              <a:t>] il cui </a:t>
            </a:r>
            <a:r>
              <a:rPr lang="en-GB" altLang="it-IT" dirty="0" err="1"/>
              <a:t>corrispondente</a:t>
            </a:r>
            <a:r>
              <a:rPr lang="en-GB" altLang="it-IT" dirty="0"/>
              <a:t> </a:t>
            </a:r>
            <a:r>
              <a:rPr lang="en-GB" altLang="it-IT" dirty="0" err="1"/>
              <a:t>margine</a:t>
            </a:r>
            <a:r>
              <a:rPr lang="en-GB" altLang="it-IT" dirty="0"/>
              <a:t> </a:t>
            </a:r>
            <a:r>
              <a:rPr lang="en-GB" altLang="it-IT" dirty="0" err="1"/>
              <a:t>sia</a:t>
            </a:r>
            <a:r>
              <a:rPr lang="en-GB" altLang="it-IT" dirty="0"/>
              <a:t> </a:t>
            </a:r>
            <a:r>
              <a:rPr lang="en-GB" altLang="it-IT" dirty="0" err="1"/>
              <a:t>massimo</a:t>
            </a:r>
            <a:endParaRPr lang="en-GB" altLang="it-IT" dirty="0"/>
          </a:p>
          <a:p>
            <a:endParaRPr lang="en-GB" altLang="it-IT" dirty="0"/>
          </a:p>
          <a:p>
            <a:r>
              <a:rPr lang="en-GB" altLang="it-IT" dirty="0" err="1"/>
              <a:t>Attenzione</a:t>
            </a:r>
            <a:r>
              <a:rPr lang="en-GB" altLang="it-IT" dirty="0"/>
              <a:t>: </a:t>
            </a:r>
            <a:r>
              <a:rPr lang="en-GB" altLang="it-IT" dirty="0" err="1"/>
              <a:t>cambiando</a:t>
            </a:r>
            <a:r>
              <a:rPr lang="en-GB" altLang="it-IT" dirty="0"/>
              <a:t> [</a:t>
            </a:r>
            <a:r>
              <a:rPr lang="en-GB" altLang="it-IT" i="1" dirty="0"/>
              <a:t>w</a:t>
            </a:r>
            <a:r>
              <a:rPr lang="en-GB" altLang="it-IT" i="1" baseline="-25000" dirty="0"/>
              <a:t>0</a:t>
            </a:r>
            <a:r>
              <a:rPr lang="en-GB" altLang="it-IT" i="1" dirty="0"/>
              <a:t>, </a:t>
            </a:r>
            <a:r>
              <a:rPr lang="en-GB" altLang="it-IT" b="1" i="1" dirty="0"/>
              <a:t>w</a:t>
            </a:r>
            <a:r>
              <a:rPr lang="en-GB" altLang="it-IT" dirty="0"/>
              <a:t>] cambia </a:t>
            </a:r>
            <a:r>
              <a:rPr lang="en-GB" altLang="it-IT" dirty="0" err="1"/>
              <a:t>l’iper</a:t>
            </a:r>
            <a:r>
              <a:rPr lang="en-GB" altLang="it-IT" dirty="0"/>
              <a:t>-piano e, </a:t>
            </a:r>
            <a:r>
              <a:rPr lang="en-GB" altLang="it-IT" dirty="0" err="1"/>
              <a:t>quindi</a:t>
            </a:r>
            <a:r>
              <a:rPr lang="en-GB" altLang="it-IT" dirty="0"/>
              <a:t>, </a:t>
            </a:r>
            <a:r>
              <a:rPr lang="en-GB" altLang="it-IT" dirty="0" err="1"/>
              <a:t>anche</a:t>
            </a:r>
            <a:r>
              <a:rPr lang="en-GB" altLang="it-IT" dirty="0"/>
              <a:t> il </a:t>
            </a:r>
            <a:r>
              <a:rPr lang="en-GB" altLang="it-IT" dirty="0" err="1"/>
              <a:t>sottoinsieme</a:t>
            </a:r>
            <a:r>
              <a:rPr lang="en-GB" altLang="it-IT" dirty="0"/>
              <a:t> di </a:t>
            </a:r>
            <a:r>
              <a:rPr lang="en-GB" altLang="it-IT" dirty="0" err="1"/>
              <a:t>punti</a:t>
            </a:r>
            <a:r>
              <a:rPr lang="en-GB" altLang="it-IT" dirty="0"/>
              <a:t> di </a:t>
            </a:r>
            <a:r>
              <a:rPr lang="en-GB" altLang="it-IT" i="1" dirty="0"/>
              <a:t>T</a:t>
            </a:r>
            <a:r>
              <a:rPr lang="en-GB" altLang="it-IT" dirty="0"/>
              <a:t> </a:t>
            </a:r>
            <a:r>
              <a:rPr lang="en-GB" altLang="it-IT" dirty="0" err="1"/>
              <a:t>che</a:t>
            </a:r>
            <a:r>
              <a:rPr lang="en-GB" altLang="it-IT" dirty="0"/>
              <a:t> </a:t>
            </a:r>
            <a:r>
              <a:rPr lang="en-GB" altLang="it-IT" dirty="0" err="1"/>
              <a:t>costituiscono</a:t>
            </a:r>
            <a:r>
              <a:rPr lang="en-GB" altLang="it-IT" dirty="0"/>
              <a:t> </a:t>
            </a:r>
            <a:r>
              <a:rPr lang="en-GB" altLang="it-IT" dirty="0" err="1"/>
              <a:t>i</a:t>
            </a:r>
            <a:r>
              <a:rPr lang="en-GB" altLang="it-IT" dirty="0"/>
              <a:t> support vector, come </a:t>
            </a:r>
            <a:r>
              <a:rPr lang="en-GB" altLang="it-IT" dirty="0" err="1"/>
              <a:t>mostra</a:t>
            </a:r>
            <a:r>
              <a:rPr lang="en-GB" altLang="it-IT" dirty="0"/>
              <a:t> la </a:t>
            </a:r>
            <a:r>
              <a:rPr lang="en-GB" altLang="it-IT" dirty="0" err="1"/>
              <a:t>figura</a:t>
            </a:r>
            <a:r>
              <a:rPr lang="en-GB" altLang="it-IT" dirty="0"/>
              <a:t> qui sotto</a:t>
            </a:r>
            <a:endParaRPr lang="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8482F99-D3E4-F549-6203-B2ED6A5B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21" y="681105"/>
            <a:ext cx="1690687" cy="69666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F1CBF82-DC7B-E26D-772E-FE3291782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654" y="2571750"/>
            <a:ext cx="4999378" cy="238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06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SVM: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funzione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obiettivo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217884" y="1039905"/>
            <a:ext cx="8708231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altLang="it-IT" dirty="0" err="1"/>
              <a:t>Usando</a:t>
            </a:r>
            <a:r>
              <a:rPr lang="en-GB" altLang="it-IT" dirty="0"/>
              <a:t> la </a:t>
            </a:r>
            <a:r>
              <a:rPr lang="en-GB" altLang="it-IT" dirty="0" err="1"/>
              <a:t>definizione</a:t>
            </a:r>
            <a:r>
              <a:rPr lang="en-GB" altLang="it-IT" dirty="0"/>
              <a:t> di </a:t>
            </a:r>
            <a:r>
              <a:rPr lang="en-GB" altLang="it-IT" dirty="0" err="1"/>
              <a:t>margine</a:t>
            </a:r>
            <a:r>
              <a:rPr lang="en-GB" altLang="it-IT" dirty="0"/>
              <a:t> è </a:t>
            </a:r>
            <a:r>
              <a:rPr lang="en-GB" altLang="it-IT" dirty="0" err="1"/>
              <a:t>possibile</a:t>
            </a:r>
            <a:r>
              <a:rPr lang="en-GB" altLang="it-IT" dirty="0"/>
              <a:t> </a:t>
            </a:r>
            <a:r>
              <a:rPr lang="en-GB" altLang="it-IT" dirty="0" err="1"/>
              <a:t>impostare</a:t>
            </a:r>
            <a:r>
              <a:rPr lang="en-GB" altLang="it-IT" dirty="0"/>
              <a:t> la </a:t>
            </a:r>
            <a:r>
              <a:rPr lang="en-GB" altLang="it-IT" dirty="0" err="1"/>
              <a:t>seguente</a:t>
            </a:r>
            <a:r>
              <a:rPr lang="en-GB" altLang="it-IT" dirty="0"/>
              <a:t> </a:t>
            </a:r>
            <a:r>
              <a:rPr lang="en-GB" altLang="it-IT" dirty="0" err="1"/>
              <a:t>funzione</a:t>
            </a:r>
            <a:r>
              <a:rPr lang="en-GB" altLang="it-IT" dirty="0"/>
              <a:t> </a:t>
            </a:r>
            <a:r>
              <a:rPr lang="en-GB" altLang="it-IT" dirty="0" err="1"/>
              <a:t>obiettivo</a:t>
            </a:r>
            <a:r>
              <a:rPr lang="en-GB" altLang="it-IT" dirty="0"/>
              <a:t>: </a:t>
            </a:r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r>
              <a:rPr lang="en-GB" altLang="it-IT" dirty="0"/>
              <a:t>o, </a:t>
            </a:r>
            <a:r>
              <a:rPr lang="en-GB" altLang="it-IT" dirty="0" err="1"/>
              <a:t>equivalentemente</a:t>
            </a:r>
            <a:r>
              <a:rPr lang="en-GB" altLang="it-IT" dirty="0"/>
              <a:t>:</a:t>
            </a:r>
            <a:endParaRPr lang="it-IT" alt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F9D832B-CB14-A053-4423-2AA3F5067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042" y="1462117"/>
            <a:ext cx="4710082" cy="102131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ADBF3A-FA34-06E3-704D-EFAB5E871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042" y="3024604"/>
            <a:ext cx="4597438" cy="107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5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SVM: primal solution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158529" y="1983723"/>
            <a:ext cx="8642449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altLang="it-IT" dirty="0"/>
              <a:t>Il </a:t>
            </a:r>
            <a:r>
              <a:rPr lang="en-GB" altLang="it-IT" dirty="0" err="1"/>
              <a:t>problema</a:t>
            </a:r>
            <a:r>
              <a:rPr lang="en-GB" altLang="it-IT" dirty="0"/>
              <a:t> di </a:t>
            </a:r>
            <a:r>
              <a:rPr lang="en-GB" altLang="it-IT" dirty="0" err="1"/>
              <a:t>ottimizzazione</a:t>
            </a:r>
            <a:r>
              <a:rPr lang="en-GB" altLang="it-IT" dirty="0"/>
              <a:t> </a:t>
            </a:r>
            <a:r>
              <a:rPr lang="en-GB" altLang="it-IT" dirty="0" err="1"/>
              <a:t>così</a:t>
            </a:r>
            <a:r>
              <a:rPr lang="en-GB" altLang="it-IT" dirty="0"/>
              <a:t> </a:t>
            </a:r>
            <a:r>
              <a:rPr lang="en-GB" altLang="it-IT" dirty="0" err="1"/>
              <a:t>impostato</a:t>
            </a:r>
            <a:r>
              <a:rPr lang="en-GB" altLang="it-IT" dirty="0"/>
              <a:t> è </a:t>
            </a:r>
            <a:r>
              <a:rPr lang="en-GB" altLang="it-IT" dirty="0" err="1"/>
              <a:t>detto</a:t>
            </a:r>
            <a:r>
              <a:rPr lang="en-GB" altLang="it-IT" dirty="0"/>
              <a:t> </a:t>
            </a:r>
            <a:r>
              <a:rPr lang="en-GB" altLang="it-IT" i="1" dirty="0" err="1"/>
              <a:t>soluzione</a:t>
            </a:r>
            <a:r>
              <a:rPr lang="en-GB" altLang="it-IT" i="1" dirty="0"/>
              <a:t> </a:t>
            </a:r>
            <a:r>
              <a:rPr lang="en-GB" altLang="it-IT" i="1" dirty="0" err="1"/>
              <a:t>primale</a:t>
            </a:r>
            <a:endParaRPr lang="en-GB" altLang="it-IT" dirty="0"/>
          </a:p>
          <a:p>
            <a:endParaRPr lang="en-GB" altLang="it-IT" dirty="0"/>
          </a:p>
          <a:p>
            <a:r>
              <a:rPr lang="en-GB" altLang="it-IT" dirty="0"/>
              <a:t>La </a:t>
            </a:r>
            <a:r>
              <a:rPr lang="en-GB" altLang="it-IT" dirty="0" err="1"/>
              <a:t>funzione</a:t>
            </a:r>
            <a:r>
              <a:rPr lang="en-GB" altLang="it-IT" dirty="0"/>
              <a:t> </a:t>
            </a:r>
            <a:r>
              <a:rPr lang="en-GB" altLang="it-IT" dirty="0" err="1"/>
              <a:t>obiettivo</a:t>
            </a:r>
            <a:r>
              <a:rPr lang="en-GB" altLang="it-IT" dirty="0"/>
              <a:t>, </a:t>
            </a:r>
            <a:r>
              <a:rPr lang="en-GB" altLang="it-IT" dirty="0" err="1"/>
              <a:t>quadratica</a:t>
            </a:r>
            <a:r>
              <a:rPr lang="en-GB" altLang="it-IT" dirty="0"/>
              <a:t> rispetto a [w</a:t>
            </a:r>
            <a:r>
              <a:rPr lang="en-GB" altLang="it-IT" baseline="-25000" dirty="0"/>
              <a:t>0</a:t>
            </a:r>
            <a:r>
              <a:rPr lang="en-GB" altLang="it-IT" dirty="0"/>
              <a:t>,</a:t>
            </a:r>
            <a:r>
              <a:rPr lang="en-GB" altLang="it-IT" baseline="-25000" dirty="0"/>
              <a:t> </a:t>
            </a:r>
            <a:r>
              <a:rPr lang="en-GB" altLang="it-IT" b="1" dirty="0"/>
              <a:t>w</a:t>
            </a:r>
            <a:r>
              <a:rPr lang="en-GB" altLang="it-IT" dirty="0"/>
              <a:t>], è </a:t>
            </a:r>
            <a:r>
              <a:rPr lang="en-GB" altLang="it-IT" dirty="0" err="1"/>
              <a:t>convessa</a:t>
            </a:r>
            <a:r>
              <a:rPr lang="en-GB" altLang="it-IT" dirty="0"/>
              <a:t>, </a:t>
            </a:r>
            <a:r>
              <a:rPr lang="en-GB" altLang="it-IT" dirty="0" err="1"/>
              <a:t>quindi</a:t>
            </a:r>
            <a:r>
              <a:rPr lang="en-GB" altLang="it-IT" dirty="0"/>
              <a:t> </a:t>
            </a:r>
            <a:r>
              <a:rPr lang="en-GB" altLang="it-IT" dirty="0" err="1"/>
              <a:t>ammette</a:t>
            </a:r>
            <a:r>
              <a:rPr lang="en-GB" altLang="it-IT" dirty="0"/>
              <a:t> un </a:t>
            </a:r>
            <a:r>
              <a:rPr lang="en-GB" altLang="it-IT" dirty="0" err="1"/>
              <a:t>unico</a:t>
            </a:r>
            <a:r>
              <a:rPr lang="en-GB" altLang="it-IT" dirty="0"/>
              <a:t> </a:t>
            </a:r>
            <a:r>
              <a:rPr lang="en-GB" altLang="it-IT" dirty="0" err="1"/>
              <a:t>minimo</a:t>
            </a:r>
            <a:r>
              <a:rPr lang="en-GB" altLang="it-IT" dirty="0"/>
              <a:t> </a:t>
            </a:r>
            <a:r>
              <a:rPr lang="en-GB" altLang="it-IT" dirty="0" err="1"/>
              <a:t>globale</a:t>
            </a:r>
            <a:r>
              <a:rPr lang="en-GB" altLang="it-IT" dirty="0"/>
              <a:t> (</a:t>
            </a:r>
            <a:r>
              <a:rPr lang="en-GB" altLang="it-IT" dirty="0" err="1"/>
              <a:t>potrebbe</a:t>
            </a:r>
            <a:r>
              <a:rPr lang="en-GB" altLang="it-IT" dirty="0"/>
              <a:t> </a:t>
            </a:r>
            <a:r>
              <a:rPr lang="en-GB" altLang="it-IT" dirty="0" err="1"/>
              <a:t>essere</a:t>
            </a:r>
            <a:r>
              <a:rPr lang="en-GB" altLang="it-IT" dirty="0"/>
              <a:t> </a:t>
            </a:r>
            <a:r>
              <a:rPr lang="en-GB" altLang="it-IT" dirty="0" err="1"/>
              <a:t>risolta</a:t>
            </a:r>
            <a:r>
              <a:rPr lang="en-GB" altLang="it-IT" dirty="0"/>
              <a:t> in closed form solution)</a:t>
            </a:r>
          </a:p>
          <a:p>
            <a:endParaRPr lang="en-GB" altLang="it-IT" dirty="0"/>
          </a:p>
          <a:p>
            <a:r>
              <a:rPr lang="en-GB" altLang="it-IT" dirty="0" err="1"/>
              <a:t>Tuttavia</a:t>
            </a:r>
            <a:r>
              <a:rPr lang="en-GB" altLang="it-IT" dirty="0"/>
              <a:t>, la </a:t>
            </a:r>
            <a:r>
              <a:rPr lang="en-GB" altLang="it-IT" dirty="0" err="1"/>
              <a:t>presenza</a:t>
            </a:r>
            <a:r>
              <a:rPr lang="en-GB" altLang="it-IT" dirty="0"/>
              <a:t> di </a:t>
            </a:r>
            <a:r>
              <a:rPr lang="en-GB" altLang="it-IT" i="1" dirty="0" err="1"/>
              <a:t>vincoli</a:t>
            </a:r>
            <a:r>
              <a:rPr lang="en-GB" altLang="it-IT" dirty="0"/>
              <a:t> ({</a:t>
            </a:r>
            <a:r>
              <a:rPr lang="en-GB" altLang="it-IT" i="1" dirty="0"/>
              <a:t>y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en-GB" altLang="it-IT" i="1" baseline="-25000" dirty="0"/>
              <a:t> </a:t>
            </a:r>
            <a:r>
              <a:rPr lang="en-GB" altLang="it-IT" i="1" dirty="0"/>
              <a:t>(</a:t>
            </a:r>
            <a:r>
              <a:rPr lang="it-IT" altLang="it-IT" b="1" i="1" dirty="0" err="1"/>
              <a:t>w</a:t>
            </a:r>
            <a:r>
              <a:rPr lang="it-IT" altLang="it-IT" i="1" baseline="30000" dirty="0" err="1"/>
              <a:t>T</a:t>
            </a:r>
            <a:r>
              <a:rPr lang="it-IT" altLang="it-IT" i="1" dirty="0"/>
              <a:t> </a:t>
            </a:r>
            <a:r>
              <a:rPr lang="it-IT" altLang="it-IT" b="1" i="1" dirty="0"/>
              <a:t>x</a:t>
            </a:r>
            <a:r>
              <a:rPr lang="en-GB" altLang="it-IT" i="1" baseline="30000" dirty="0"/>
              <a:t>(</a:t>
            </a:r>
            <a:r>
              <a:rPr lang="en-GB" altLang="it-IT" i="1" baseline="30000" dirty="0" err="1"/>
              <a:t>i</a:t>
            </a:r>
            <a:r>
              <a:rPr lang="en-GB" altLang="it-IT" i="1" baseline="30000" dirty="0"/>
              <a:t>)</a:t>
            </a:r>
            <a:r>
              <a:rPr lang="it-IT" altLang="it-IT" i="1" dirty="0"/>
              <a:t> + w</a:t>
            </a:r>
            <a:r>
              <a:rPr lang="it-IT" altLang="it-IT" i="1" baseline="-25000" dirty="0"/>
              <a:t>0</a:t>
            </a:r>
            <a:r>
              <a:rPr lang="it-IT" altLang="it-IT" i="1" dirty="0"/>
              <a:t>) &gt;= </a:t>
            </a:r>
            <a:r>
              <a:rPr lang="en-GB" altLang="it-IT" dirty="0"/>
              <a:t>1}</a:t>
            </a:r>
            <a:r>
              <a:rPr lang="en-GB" altLang="it-IT" baseline="-25000" dirty="0" err="1"/>
              <a:t>i</a:t>
            </a:r>
            <a:r>
              <a:rPr lang="en-GB" altLang="it-IT" baseline="-25000" dirty="0"/>
              <a:t>=1,…,n</a:t>
            </a:r>
            <a:r>
              <a:rPr lang="en-GB" altLang="it-IT" dirty="0"/>
              <a:t>) </a:t>
            </a:r>
            <a:r>
              <a:rPr lang="en-GB" altLang="it-IT" dirty="0" err="1"/>
              <a:t>rende</a:t>
            </a:r>
            <a:r>
              <a:rPr lang="en-GB" altLang="it-IT" dirty="0"/>
              <a:t> </a:t>
            </a:r>
            <a:r>
              <a:rPr lang="en-GB" altLang="it-IT" dirty="0" err="1"/>
              <a:t>l’ottimizzazione</a:t>
            </a:r>
            <a:r>
              <a:rPr lang="en-GB" altLang="it-IT" dirty="0"/>
              <a:t> </a:t>
            </a:r>
            <a:r>
              <a:rPr lang="en-GB" altLang="it-IT" dirty="0" err="1"/>
              <a:t>più</a:t>
            </a:r>
            <a:r>
              <a:rPr lang="en-GB" altLang="it-IT" dirty="0"/>
              <a:t> difficile</a:t>
            </a:r>
          </a:p>
          <a:p>
            <a:endParaRPr lang="en-GB" altLang="it-IT" dirty="0"/>
          </a:p>
          <a:p>
            <a:r>
              <a:rPr lang="en-GB" altLang="it-IT" dirty="0" err="1"/>
              <a:t>Tipicamente</a:t>
            </a:r>
            <a:r>
              <a:rPr lang="en-GB" altLang="it-IT" dirty="0"/>
              <a:t> la </a:t>
            </a:r>
            <a:r>
              <a:rPr lang="en-GB" altLang="it-IT" dirty="0" err="1"/>
              <a:t>soluzione</a:t>
            </a:r>
            <a:r>
              <a:rPr lang="en-GB" altLang="it-IT" dirty="0"/>
              <a:t> </a:t>
            </a:r>
            <a:r>
              <a:rPr lang="en-GB" altLang="it-IT" dirty="0" err="1"/>
              <a:t>viene</a:t>
            </a:r>
            <a:r>
              <a:rPr lang="en-GB" altLang="it-IT" dirty="0"/>
              <a:t> </a:t>
            </a:r>
            <a:r>
              <a:rPr lang="en-GB" altLang="it-IT" dirty="0" err="1"/>
              <a:t>trovata</a:t>
            </a:r>
            <a:r>
              <a:rPr lang="en-GB" altLang="it-IT" dirty="0"/>
              <a:t> </a:t>
            </a:r>
            <a:r>
              <a:rPr lang="en-GB" altLang="it-IT" dirty="0" err="1"/>
              <a:t>utilizzando</a:t>
            </a:r>
            <a:r>
              <a:rPr lang="en-GB" altLang="it-IT" dirty="0"/>
              <a:t> </a:t>
            </a:r>
            <a:r>
              <a:rPr lang="en-GB" altLang="it-IT" dirty="0" err="1"/>
              <a:t>tecniche</a:t>
            </a:r>
            <a:r>
              <a:rPr lang="en-GB" altLang="it-IT" dirty="0"/>
              <a:t> di </a:t>
            </a:r>
            <a:r>
              <a:rPr lang="en-GB" altLang="it-IT" dirty="0" err="1"/>
              <a:t>ottimizzazione</a:t>
            </a:r>
            <a:r>
              <a:rPr lang="en-GB" altLang="it-IT" dirty="0"/>
              <a:t> </a:t>
            </a:r>
            <a:r>
              <a:rPr lang="en-GB" altLang="it-IT" dirty="0" err="1"/>
              <a:t>quadratica</a:t>
            </a:r>
            <a:r>
              <a:rPr lang="en-GB" altLang="it-IT" dirty="0"/>
              <a:t> (</a:t>
            </a:r>
            <a:r>
              <a:rPr lang="en-GB" altLang="it-IT" dirty="0" err="1"/>
              <a:t>detta</a:t>
            </a:r>
            <a:r>
              <a:rPr lang="en-GB" altLang="it-IT" dirty="0"/>
              <a:t> </a:t>
            </a:r>
            <a:r>
              <a:rPr lang="en-GB" altLang="it-IT" dirty="0" err="1"/>
              <a:t>anche</a:t>
            </a:r>
            <a:r>
              <a:rPr lang="en-GB" altLang="it-IT" dirty="0"/>
              <a:t>  </a:t>
            </a:r>
            <a:r>
              <a:rPr lang="en-GB" altLang="it-IT" i="1" dirty="0"/>
              <a:t>quadratic programming</a:t>
            </a:r>
            <a:r>
              <a:rPr lang="en-GB" altLang="it-IT" dirty="0"/>
              <a:t>)</a:t>
            </a:r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775AED9-4F32-A79F-FC70-F556DD403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55" y="712024"/>
            <a:ext cx="4597438" cy="107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4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SVM: dual solution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192158" y="906167"/>
            <a:ext cx="8651806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altLang="it-IT" dirty="0"/>
              <a:t>Una </a:t>
            </a:r>
            <a:r>
              <a:rPr lang="en-GB" altLang="it-IT" dirty="0" err="1"/>
              <a:t>formulazione</a:t>
            </a:r>
            <a:r>
              <a:rPr lang="en-GB" altLang="it-IT" dirty="0"/>
              <a:t> </a:t>
            </a:r>
            <a:r>
              <a:rPr lang="en-GB" altLang="it-IT" dirty="0" err="1"/>
              <a:t>alternativa</a:t>
            </a:r>
            <a:r>
              <a:rPr lang="en-GB" altLang="it-IT" dirty="0"/>
              <a:t> è data </a:t>
            </a:r>
            <a:r>
              <a:rPr lang="en-GB" altLang="it-IT" dirty="0" err="1"/>
              <a:t>introducendo</a:t>
            </a:r>
            <a:r>
              <a:rPr lang="en-GB" altLang="it-IT" dirty="0"/>
              <a:t> </a:t>
            </a:r>
            <a:r>
              <a:rPr lang="en-GB" altLang="it-IT" dirty="0" err="1"/>
              <a:t>i</a:t>
            </a:r>
            <a:r>
              <a:rPr lang="en-GB" altLang="it-IT" dirty="0"/>
              <a:t> </a:t>
            </a:r>
            <a:r>
              <a:rPr lang="en-GB" altLang="it-IT" dirty="0" err="1"/>
              <a:t>cosiddetti</a:t>
            </a:r>
            <a:r>
              <a:rPr lang="en-GB" altLang="it-IT" dirty="0"/>
              <a:t> “</a:t>
            </a:r>
            <a:r>
              <a:rPr lang="en-GB" altLang="it-IT" dirty="0" err="1"/>
              <a:t>moltiplicatori</a:t>
            </a:r>
            <a:r>
              <a:rPr lang="en-GB" altLang="it-IT" dirty="0"/>
              <a:t> di Lagrange” (</a:t>
            </a:r>
            <a:r>
              <a:rPr lang="el-GR" altLang="it-IT" dirty="0"/>
              <a:t>α</a:t>
            </a:r>
            <a:r>
              <a:rPr lang="en-GB" altLang="it-IT" baseline="-25000" dirty="0" err="1"/>
              <a:t>i</a:t>
            </a:r>
            <a:r>
              <a:rPr lang="en-GB" altLang="it-IT" dirty="0"/>
              <a:t> &gt;= 0), uno per </a:t>
            </a:r>
            <a:r>
              <a:rPr lang="en-GB" altLang="it-IT" dirty="0" err="1"/>
              <a:t>ogni</a:t>
            </a:r>
            <a:r>
              <a:rPr lang="en-GB" altLang="it-IT" dirty="0"/>
              <a:t> </a:t>
            </a:r>
            <a:r>
              <a:rPr lang="en-GB" altLang="it-IT" dirty="0" err="1"/>
              <a:t>esempio</a:t>
            </a:r>
            <a:r>
              <a:rPr lang="en-GB" altLang="it-IT" dirty="0"/>
              <a:t> in </a:t>
            </a:r>
            <a:r>
              <a:rPr lang="en-GB" altLang="it-IT" i="1" dirty="0"/>
              <a:t>T</a:t>
            </a:r>
            <a:r>
              <a:rPr lang="en-GB" altLang="it-IT" dirty="0"/>
              <a:t>, </a:t>
            </a:r>
            <a:r>
              <a:rPr lang="en-GB" altLang="it-IT" dirty="0" err="1"/>
              <a:t>i</a:t>
            </a:r>
            <a:r>
              <a:rPr lang="en-GB" altLang="it-IT" dirty="0"/>
              <a:t> </a:t>
            </a:r>
            <a:r>
              <a:rPr lang="en-GB" altLang="it-IT" dirty="0" err="1"/>
              <a:t>quali</a:t>
            </a:r>
            <a:r>
              <a:rPr lang="en-GB" altLang="it-IT" dirty="0"/>
              <a:t> </a:t>
            </a:r>
            <a:r>
              <a:rPr lang="en-GB" altLang="it-IT" dirty="0" err="1"/>
              <a:t>permettono</a:t>
            </a:r>
            <a:r>
              <a:rPr lang="en-GB" altLang="it-IT" dirty="0"/>
              <a:t> di </a:t>
            </a:r>
            <a:r>
              <a:rPr lang="en-GB" altLang="it-IT" dirty="0" err="1"/>
              <a:t>includere</a:t>
            </a:r>
            <a:r>
              <a:rPr lang="en-GB" altLang="it-IT" dirty="0"/>
              <a:t> </a:t>
            </a:r>
            <a:r>
              <a:rPr lang="en-GB" altLang="it-IT" dirty="0" err="1"/>
              <a:t>i</a:t>
            </a:r>
            <a:r>
              <a:rPr lang="en-GB" altLang="it-IT" dirty="0"/>
              <a:t> </a:t>
            </a:r>
            <a:r>
              <a:rPr lang="en-GB" altLang="it-IT" dirty="0" err="1"/>
              <a:t>vincoli</a:t>
            </a:r>
            <a:r>
              <a:rPr lang="en-GB" altLang="it-IT" dirty="0"/>
              <a:t> </a:t>
            </a:r>
            <a:r>
              <a:rPr lang="en-GB" altLang="it-IT" dirty="0" err="1"/>
              <a:t>direttamente</a:t>
            </a:r>
            <a:r>
              <a:rPr lang="en-GB" altLang="it-IT" dirty="0"/>
              <a:t> </a:t>
            </a:r>
            <a:r>
              <a:rPr lang="en-GB" altLang="it-IT" dirty="0" err="1"/>
              <a:t>nella</a:t>
            </a:r>
            <a:r>
              <a:rPr lang="en-GB" altLang="it-IT" dirty="0"/>
              <a:t> </a:t>
            </a:r>
            <a:r>
              <a:rPr lang="en-GB" altLang="it-IT" dirty="0" err="1"/>
              <a:t>funzione</a:t>
            </a:r>
            <a:r>
              <a:rPr lang="en-GB" altLang="it-IT" dirty="0"/>
              <a:t> </a:t>
            </a:r>
            <a:r>
              <a:rPr lang="en-GB" altLang="it-IT" dirty="0" err="1"/>
              <a:t>obiettivo</a:t>
            </a:r>
            <a:r>
              <a:rPr lang="en-GB" altLang="it-IT" dirty="0"/>
              <a:t>, </a:t>
            </a:r>
            <a:r>
              <a:rPr lang="en-GB" altLang="it-IT" dirty="0" err="1"/>
              <a:t>ottenendo</a:t>
            </a:r>
            <a:r>
              <a:rPr lang="en-GB" altLang="it-IT" dirty="0"/>
              <a:t> la </a:t>
            </a:r>
            <a:r>
              <a:rPr lang="en-GB" altLang="it-IT" i="1" dirty="0" err="1"/>
              <a:t>soluzione</a:t>
            </a:r>
            <a:r>
              <a:rPr lang="en-GB" altLang="it-IT" i="1" dirty="0"/>
              <a:t> duale</a:t>
            </a:r>
            <a:r>
              <a:rPr lang="en-GB" altLang="it-IT" dirty="0"/>
              <a:t>:</a:t>
            </a:r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r>
              <a:rPr lang="en-GB" altLang="it-IT" dirty="0"/>
              <a:t>Nella </a:t>
            </a:r>
            <a:r>
              <a:rPr lang="en-GB" altLang="it-IT" dirty="0" err="1"/>
              <a:t>soluzione</a:t>
            </a:r>
            <a:r>
              <a:rPr lang="en-GB" altLang="it-IT" dirty="0"/>
              <a:t> duale </a:t>
            </a:r>
            <a:r>
              <a:rPr lang="en-GB" altLang="it-IT" dirty="0" err="1"/>
              <a:t>ho</a:t>
            </a:r>
            <a:r>
              <a:rPr lang="en-GB" altLang="it-IT" dirty="0"/>
              <a:t> </a:t>
            </a:r>
            <a:r>
              <a:rPr lang="en-GB" altLang="it-IT" dirty="0" err="1"/>
              <a:t>ancora</a:t>
            </a:r>
            <a:r>
              <a:rPr lang="en-GB" altLang="it-IT" dirty="0"/>
              <a:t> </a:t>
            </a:r>
            <a:r>
              <a:rPr lang="en-GB" altLang="it-IT" dirty="0" err="1"/>
              <a:t>dei</a:t>
            </a:r>
            <a:r>
              <a:rPr lang="en-GB" altLang="it-IT" dirty="0"/>
              <a:t> </a:t>
            </a:r>
            <a:r>
              <a:rPr lang="en-GB" altLang="it-IT" dirty="0" err="1"/>
              <a:t>vincoli</a:t>
            </a:r>
            <a:r>
              <a:rPr lang="en-GB" altLang="it-IT" dirty="0"/>
              <a:t>, ma </a:t>
            </a:r>
            <a:r>
              <a:rPr lang="en-GB" altLang="it-IT" dirty="0" err="1"/>
              <a:t>sono</a:t>
            </a:r>
            <a:r>
              <a:rPr lang="en-GB" altLang="it-IT" dirty="0"/>
              <a:t> </a:t>
            </a:r>
            <a:r>
              <a:rPr lang="en-GB" altLang="it-IT" dirty="0" err="1"/>
              <a:t>più</a:t>
            </a:r>
            <a:r>
              <a:rPr lang="en-GB" altLang="it-IT" dirty="0"/>
              <a:t> </a:t>
            </a:r>
            <a:r>
              <a:rPr lang="en-GB" altLang="it-IT" dirty="0" err="1"/>
              <a:t>semplici</a:t>
            </a:r>
            <a:r>
              <a:rPr lang="en-GB" altLang="it-IT" dirty="0"/>
              <a:t> da </a:t>
            </a:r>
            <a:r>
              <a:rPr lang="en-GB" altLang="it-IT" dirty="0" err="1"/>
              <a:t>risolvere</a:t>
            </a:r>
            <a:endParaRPr lang="en-GB" altLang="it-IT" dirty="0"/>
          </a:p>
          <a:p>
            <a:endParaRPr lang="en-GB" altLang="it-IT" dirty="0"/>
          </a:p>
          <a:p>
            <a:r>
              <a:rPr lang="en-GB" altLang="it-IT" dirty="0" err="1"/>
              <a:t>Inoltre</a:t>
            </a:r>
            <a:r>
              <a:rPr lang="en-GB" altLang="it-IT" dirty="0"/>
              <a:t>, la </a:t>
            </a:r>
            <a:r>
              <a:rPr lang="en-GB" altLang="it-IT" dirty="0" err="1"/>
              <a:t>soluzione</a:t>
            </a:r>
            <a:r>
              <a:rPr lang="en-GB" altLang="it-IT" dirty="0"/>
              <a:t> duale ci </a:t>
            </a:r>
            <a:r>
              <a:rPr lang="en-GB" altLang="it-IT" dirty="0" err="1"/>
              <a:t>permette</a:t>
            </a:r>
            <a:r>
              <a:rPr lang="en-GB" altLang="it-IT" dirty="0"/>
              <a:t> di </a:t>
            </a:r>
            <a:r>
              <a:rPr lang="en-GB" altLang="it-IT" dirty="0" err="1"/>
              <a:t>individuare</a:t>
            </a:r>
            <a:r>
              <a:rPr lang="en-GB" altLang="it-IT" dirty="0"/>
              <a:t> </a:t>
            </a:r>
            <a:r>
              <a:rPr lang="en-GB" altLang="it-IT" dirty="0" err="1"/>
              <a:t>i</a:t>
            </a:r>
            <a:r>
              <a:rPr lang="en-GB" altLang="it-IT" dirty="0"/>
              <a:t> </a:t>
            </a:r>
            <a:r>
              <a:rPr lang="en-GB" altLang="it-IT" dirty="0" err="1"/>
              <a:t>vettori</a:t>
            </a:r>
            <a:r>
              <a:rPr lang="en-GB" altLang="it-IT" dirty="0"/>
              <a:t> di </a:t>
            </a:r>
            <a:r>
              <a:rPr lang="en-GB" altLang="it-IT" dirty="0" err="1"/>
              <a:t>supporto</a:t>
            </a:r>
            <a:r>
              <a:rPr lang="en-GB" altLang="it-IT" dirty="0"/>
              <a:t>, </a:t>
            </a:r>
            <a:r>
              <a:rPr lang="en-GB" altLang="it-IT" dirty="0" err="1"/>
              <a:t>che</a:t>
            </a:r>
            <a:r>
              <a:rPr lang="en-GB" altLang="it-IT" dirty="0"/>
              <a:t> </a:t>
            </a:r>
            <a:r>
              <a:rPr lang="en-GB" altLang="it-IT" dirty="0" err="1"/>
              <a:t>sono</a:t>
            </a:r>
            <a:r>
              <a:rPr lang="en-GB" altLang="it-IT" dirty="0"/>
              <a:t> </a:t>
            </a:r>
            <a:r>
              <a:rPr lang="en-GB" altLang="it-IT" dirty="0" err="1"/>
              <a:t>gli</a:t>
            </a:r>
            <a:r>
              <a:rPr lang="en-GB" altLang="it-IT" dirty="0"/>
              <a:t> </a:t>
            </a:r>
            <a:r>
              <a:rPr lang="en-GB" altLang="it-IT" b="1" i="1" dirty="0"/>
              <a:t>x</a:t>
            </a:r>
            <a:r>
              <a:rPr lang="en-GB" altLang="it-IT" b="1" baseline="30000" dirty="0"/>
              <a:t>(</a:t>
            </a:r>
            <a:r>
              <a:rPr lang="en-GB" altLang="it-IT" baseline="30000" dirty="0" err="1"/>
              <a:t>i</a:t>
            </a:r>
            <a:r>
              <a:rPr lang="en-GB" altLang="it-IT" baseline="30000" dirty="0"/>
              <a:t>)</a:t>
            </a:r>
            <a:r>
              <a:rPr lang="en-GB" altLang="it-IT" dirty="0"/>
              <a:t> </a:t>
            </a:r>
            <a:r>
              <a:rPr lang="en-GB" altLang="it-IT" dirty="0" err="1"/>
              <a:t>associati</a:t>
            </a:r>
            <a:r>
              <a:rPr lang="en-GB" altLang="it-IT" dirty="0"/>
              <a:t> ad </a:t>
            </a:r>
            <a:r>
              <a:rPr lang="el-GR" altLang="it-IT" dirty="0"/>
              <a:t>α</a:t>
            </a:r>
            <a:r>
              <a:rPr lang="en-GB" altLang="it-IT" baseline="-25000" dirty="0" err="1"/>
              <a:t>i</a:t>
            </a:r>
            <a:r>
              <a:rPr lang="en-GB" altLang="it-IT" dirty="0"/>
              <a:t> &gt; 0</a:t>
            </a:r>
          </a:p>
          <a:p>
            <a:endParaRPr lang="en-GB" alt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9763DD0-4550-6CE4-F873-21C59D42C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47" y="1919069"/>
            <a:ext cx="5822788" cy="130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1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SVM: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confronto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tra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soluzioni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primale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e duale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156756" y="665960"/>
            <a:ext cx="8413807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altLang="it-IT" dirty="0" err="1"/>
              <a:t>Primale</a:t>
            </a:r>
            <a:r>
              <a:rPr lang="en-GB" altLang="it-IT" dirty="0"/>
              <a:t>:</a:t>
            </a:r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r>
              <a:rPr lang="en-GB" altLang="it-IT" dirty="0"/>
              <a:t>Duale:</a:t>
            </a:r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it-IT" dirty="0" err="1"/>
              <a:t>Entambe</a:t>
            </a:r>
            <a:r>
              <a:rPr lang="en-GB" altLang="it-IT" dirty="0"/>
              <a:t> le </a:t>
            </a:r>
            <a:r>
              <a:rPr lang="en-GB" altLang="it-IT" dirty="0" err="1"/>
              <a:t>soluzioni</a:t>
            </a:r>
            <a:r>
              <a:rPr lang="en-GB" altLang="it-IT" dirty="0"/>
              <a:t> </a:t>
            </a:r>
            <a:r>
              <a:rPr lang="en-GB" altLang="it-IT" dirty="0" err="1"/>
              <a:t>possono</a:t>
            </a:r>
            <a:r>
              <a:rPr lang="en-GB" altLang="it-IT" dirty="0"/>
              <a:t> </a:t>
            </a:r>
            <a:r>
              <a:rPr lang="en-GB" altLang="it-IT" dirty="0" err="1"/>
              <a:t>essere</a:t>
            </a:r>
            <a:r>
              <a:rPr lang="en-GB" altLang="it-IT" dirty="0"/>
              <a:t> </a:t>
            </a:r>
            <a:r>
              <a:rPr lang="en-GB" altLang="it-IT" dirty="0" err="1"/>
              <a:t>ottimizzate</a:t>
            </a:r>
            <a:r>
              <a:rPr lang="en-GB" altLang="it-IT" dirty="0"/>
              <a:t> </a:t>
            </a:r>
            <a:r>
              <a:rPr lang="en-GB" altLang="it-IT" dirty="0" err="1"/>
              <a:t>usando</a:t>
            </a:r>
            <a:r>
              <a:rPr lang="en-GB" altLang="it-IT" dirty="0"/>
              <a:t> </a:t>
            </a:r>
            <a:r>
              <a:rPr lang="en-GB" altLang="it-IT" dirty="0" err="1"/>
              <a:t>tecniche</a:t>
            </a:r>
            <a:r>
              <a:rPr lang="en-GB" altLang="it-IT" dirty="0"/>
              <a:t> di </a:t>
            </a:r>
            <a:r>
              <a:rPr lang="en-GB" altLang="it-IT" dirty="0" err="1"/>
              <a:t>ottimizzazione</a:t>
            </a:r>
            <a:r>
              <a:rPr lang="en-GB" altLang="it-IT" dirty="0"/>
              <a:t> </a:t>
            </a:r>
            <a:r>
              <a:rPr lang="en-GB" altLang="it-IT" dirty="0" err="1"/>
              <a:t>quadratica</a:t>
            </a:r>
            <a:endParaRPr lang="en-GB" alt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it-IT" dirty="0"/>
              <a:t>I </a:t>
            </a:r>
            <a:r>
              <a:rPr lang="en-GB" altLang="it-IT" dirty="0" err="1"/>
              <a:t>metodi</a:t>
            </a:r>
            <a:r>
              <a:rPr lang="en-GB" altLang="it-IT" dirty="0"/>
              <a:t> </a:t>
            </a:r>
            <a:r>
              <a:rPr lang="en-GB" altLang="it-IT" dirty="0" err="1"/>
              <a:t>più</a:t>
            </a:r>
            <a:r>
              <a:rPr lang="en-GB" altLang="it-IT" dirty="0"/>
              <a:t> </a:t>
            </a:r>
            <a:r>
              <a:rPr lang="en-GB" altLang="it-IT" dirty="0" err="1"/>
              <a:t>recenti</a:t>
            </a:r>
            <a:r>
              <a:rPr lang="en-GB" altLang="it-IT" dirty="0"/>
              <a:t>, </a:t>
            </a:r>
            <a:r>
              <a:rPr lang="en-GB" altLang="it-IT" dirty="0" err="1"/>
              <a:t>tuttavia</a:t>
            </a:r>
            <a:r>
              <a:rPr lang="en-GB" altLang="it-IT" dirty="0"/>
              <a:t>, </a:t>
            </a:r>
            <a:r>
              <a:rPr lang="en-GB" altLang="it-IT" dirty="0" err="1"/>
              <a:t>utilizzano</a:t>
            </a:r>
            <a:r>
              <a:rPr lang="en-GB" altLang="it-IT" dirty="0"/>
              <a:t> </a:t>
            </a:r>
            <a:r>
              <a:rPr lang="en-GB" altLang="it-IT" dirty="0" err="1"/>
              <a:t>delle</a:t>
            </a:r>
            <a:r>
              <a:rPr lang="en-GB" altLang="it-IT" dirty="0"/>
              <a:t> </a:t>
            </a:r>
            <a:r>
              <a:rPr lang="en-GB" altLang="it-IT" dirty="0" err="1"/>
              <a:t>varianti</a:t>
            </a:r>
            <a:r>
              <a:rPr lang="en-GB" altLang="it-IT" dirty="0"/>
              <a:t> del Gradient Descent/Ascent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it-IT" dirty="0"/>
              <a:t>La </a:t>
            </a:r>
            <a:r>
              <a:rPr lang="en-GB" altLang="it-IT" dirty="0" err="1"/>
              <a:t>soluzione</a:t>
            </a:r>
            <a:r>
              <a:rPr lang="en-GB" altLang="it-IT" dirty="0"/>
              <a:t> </a:t>
            </a:r>
            <a:r>
              <a:rPr lang="en-GB" altLang="it-IT" dirty="0" err="1"/>
              <a:t>primale</a:t>
            </a:r>
            <a:r>
              <a:rPr lang="en-GB" altLang="it-IT" dirty="0"/>
              <a:t> </a:t>
            </a:r>
            <a:r>
              <a:rPr lang="en-GB" altLang="it-IT" dirty="0" err="1"/>
              <a:t>consiste</a:t>
            </a:r>
            <a:r>
              <a:rPr lang="en-GB" altLang="it-IT" dirty="0"/>
              <a:t> </a:t>
            </a:r>
            <a:r>
              <a:rPr lang="en-GB" altLang="it-IT" dirty="0" err="1"/>
              <a:t>nel</a:t>
            </a:r>
            <a:r>
              <a:rPr lang="en-GB" altLang="it-IT" dirty="0"/>
              <a:t> </a:t>
            </a:r>
            <a:r>
              <a:rPr lang="en-GB" altLang="it-IT" dirty="0" err="1"/>
              <a:t>risolvere</a:t>
            </a:r>
            <a:r>
              <a:rPr lang="en-GB" altLang="it-IT" dirty="0"/>
              <a:t> un </a:t>
            </a:r>
            <a:r>
              <a:rPr lang="en-GB" altLang="it-IT" dirty="0" err="1"/>
              <a:t>problema</a:t>
            </a:r>
            <a:r>
              <a:rPr lang="en-GB" altLang="it-IT" dirty="0"/>
              <a:t> di </a:t>
            </a:r>
            <a:r>
              <a:rPr lang="en-GB" altLang="it-IT" dirty="0" err="1"/>
              <a:t>ottimizzazione</a:t>
            </a:r>
            <a:r>
              <a:rPr lang="en-GB" altLang="it-IT" dirty="0"/>
              <a:t> in </a:t>
            </a:r>
            <a:r>
              <a:rPr lang="en-GB" altLang="it-IT" i="1" dirty="0"/>
              <a:t>d+1</a:t>
            </a:r>
            <a:r>
              <a:rPr lang="en-GB" altLang="it-IT" dirty="0"/>
              <a:t> </a:t>
            </a:r>
            <a:r>
              <a:rPr lang="en-GB" altLang="it-IT" dirty="0" err="1"/>
              <a:t>variabili</a:t>
            </a:r>
            <a:endParaRPr lang="en-GB" alt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it-IT" dirty="0"/>
              <a:t>La </a:t>
            </a:r>
            <a:r>
              <a:rPr lang="en-GB" altLang="it-IT" dirty="0" err="1"/>
              <a:t>soluzione</a:t>
            </a:r>
            <a:r>
              <a:rPr lang="en-GB" altLang="it-IT" dirty="0"/>
              <a:t> duale </a:t>
            </a:r>
            <a:r>
              <a:rPr lang="en-GB" altLang="it-IT" dirty="0" err="1"/>
              <a:t>consiste</a:t>
            </a:r>
            <a:r>
              <a:rPr lang="en-GB" altLang="it-IT" dirty="0"/>
              <a:t> </a:t>
            </a:r>
            <a:r>
              <a:rPr lang="en-GB" altLang="it-IT" dirty="0" err="1"/>
              <a:t>nel</a:t>
            </a:r>
            <a:r>
              <a:rPr lang="en-GB" altLang="it-IT" dirty="0"/>
              <a:t> </a:t>
            </a:r>
            <a:r>
              <a:rPr lang="en-GB" altLang="it-IT" dirty="0" err="1"/>
              <a:t>risolvere</a:t>
            </a:r>
            <a:r>
              <a:rPr lang="en-GB" altLang="it-IT" dirty="0"/>
              <a:t> un </a:t>
            </a:r>
            <a:r>
              <a:rPr lang="en-GB" altLang="it-IT" dirty="0" err="1"/>
              <a:t>problema</a:t>
            </a:r>
            <a:r>
              <a:rPr lang="en-GB" altLang="it-IT" dirty="0"/>
              <a:t> di </a:t>
            </a:r>
            <a:r>
              <a:rPr lang="en-GB" altLang="it-IT" dirty="0" err="1"/>
              <a:t>ottimizzazione</a:t>
            </a:r>
            <a:r>
              <a:rPr lang="en-GB" altLang="it-IT" dirty="0"/>
              <a:t> in </a:t>
            </a:r>
            <a:r>
              <a:rPr lang="en-GB" altLang="it-IT" i="1" dirty="0"/>
              <a:t>n</a:t>
            </a:r>
            <a:r>
              <a:rPr lang="en-GB" altLang="it-IT" dirty="0"/>
              <a:t> </a:t>
            </a:r>
            <a:r>
              <a:rPr lang="en-GB" altLang="it-IT" dirty="0" err="1"/>
              <a:t>variabili</a:t>
            </a:r>
            <a:endParaRPr lang="en-GB" alt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it-IT" dirty="0"/>
              <a:t>N.B.: </a:t>
            </a:r>
            <a:r>
              <a:rPr lang="en-GB" altLang="it-IT" dirty="0" err="1"/>
              <a:t>nella</a:t>
            </a:r>
            <a:r>
              <a:rPr lang="en-GB" altLang="it-IT" dirty="0"/>
              <a:t> </a:t>
            </a:r>
            <a:r>
              <a:rPr lang="en-GB" altLang="it-IT" dirty="0" err="1"/>
              <a:t>soluzione</a:t>
            </a:r>
            <a:r>
              <a:rPr lang="en-GB" altLang="it-IT" dirty="0"/>
              <a:t> duale </a:t>
            </a:r>
            <a:r>
              <a:rPr lang="en-GB" altLang="it-IT" dirty="0" err="1"/>
              <a:t>i</a:t>
            </a:r>
            <a:r>
              <a:rPr lang="en-GB" altLang="it-IT" dirty="0"/>
              <a:t> </a:t>
            </a:r>
            <a:r>
              <a:rPr lang="en-GB" altLang="it-IT" dirty="0" err="1"/>
              <a:t>parametri</a:t>
            </a:r>
            <a:r>
              <a:rPr lang="en-GB" altLang="it-IT" dirty="0"/>
              <a:t> </a:t>
            </a:r>
            <a:r>
              <a:rPr lang="en-GB" altLang="it-IT" dirty="0" err="1"/>
              <a:t>della</a:t>
            </a:r>
            <a:r>
              <a:rPr lang="en-GB" altLang="it-IT" dirty="0"/>
              <a:t> </a:t>
            </a:r>
            <a:r>
              <a:rPr lang="en-GB" altLang="it-IT" dirty="0" err="1"/>
              <a:t>funzione</a:t>
            </a:r>
            <a:r>
              <a:rPr lang="en-GB" altLang="it-IT" dirty="0"/>
              <a:t> </a:t>
            </a:r>
            <a:r>
              <a:rPr lang="en-GB" altLang="it-IT" dirty="0" err="1"/>
              <a:t>ipotesi</a:t>
            </a:r>
            <a:r>
              <a:rPr lang="en-GB" altLang="it-IT" dirty="0"/>
              <a:t> (score function) </a:t>
            </a:r>
            <a:r>
              <a:rPr lang="en-GB" altLang="it-IT" dirty="0" err="1"/>
              <a:t>sono</a:t>
            </a:r>
            <a:r>
              <a:rPr lang="en-GB" altLang="it-IT" dirty="0"/>
              <a:t> </a:t>
            </a:r>
            <a:r>
              <a:rPr lang="en-GB" altLang="it-IT" dirty="0" err="1"/>
              <a:t>scomparsi</a:t>
            </a:r>
            <a:r>
              <a:rPr lang="en-GB" altLang="it-IT" dirty="0"/>
              <a:t>…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4A037B2-F5C4-A152-CA24-95539482A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97" y="588791"/>
            <a:ext cx="3304173" cy="100409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A69A5EA-8EDC-E2E7-CA70-E7640AF38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97" y="1892586"/>
            <a:ext cx="4679134" cy="11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SVM: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modello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predittivo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(inference time)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159627" y="593018"/>
            <a:ext cx="8592443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altLang="it-IT" sz="1200" dirty="0"/>
              <a:t>A inference time, il </a:t>
            </a:r>
            <a:r>
              <a:rPr lang="en-GB" altLang="it-IT" sz="1200" dirty="0" err="1"/>
              <a:t>classificatore</a:t>
            </a:r>
            <a:r>
              <a:rPr lang="en-GB" altLang="it-IT" sz="1200" dirty="0"/>
              <a:t> finale </a:t>
            </a:r>
            <a:r>
              <a:rPr lang="en-GB" altLang="it-IT" sz="1200" dirty="0" err="1"/>
              <a:t>sarà</a:t>
            </a:r>
            <a:r>
              <a:rPr lang="en-GB" altLang="it-IT" sz="1200" dirty="0"/>
              <a:t>:</a:t>
            </a:r>
          </a:p>
          <a:p>
            <a:endParaRPr lang="en-GB" altLang="it-IT" sz="1200" dirty="0"/>
          </a:p>
          <a:p>
            <a:r>
              <a:rPr lang="it-IT" altLang="it-IT" i="1" dirty="0"/>
              <a:t>C(</a:t>
            </a:r>
            <a:r>
              <a:rPr lang="it-IT" altLang="it-IT" b="1" i="1" dirty="0"/>
              <a:t>x</a:t>
            </a:r>
            <a:r>
              <a:rPr lang="it-IT" altLang="it-IT" i="1" dirty="0"/>
              <a:t>) = </a:t>
            </a:r>
            <a:r>
              <a:rPr lang="it-IT" altLang="it-IT" b="1" dirty="0" err="1"/>
              <a:t>If</a:t>
            </a:r>
            <a:r>
              <a:rPr lang="it-IT" altLang="it-IT" i="1" dirty="0"/>
              <a:t> f(</a:t>
            </a:r>
            <a:r>
              <a:rPr lang="it-IT" altLang="it-IT" b="1" i="1" dirty="0"/>
              <a:t>x</a:t>
            </a:r>
            <a:r>
              <a:rPr lang="it-IT" altLang="it-IT" i="1" dirty="0"/>
              <a:t>)</a:t>
            </a:r>
            <a:r>
              <a:rPr lang="it-IT" altLang="it-IT" i="1" baseline="-25000" dirty="0"/>
              <a:t> </a:t>
            </a:r>
            <a:r>
              <a:rPr lang="it-IT" altLang="it-IT" i="1" dirty="0"/>
              <a:t>&gt; 0</a:t>
            </a:r>
            <a:r>
              <a:rPr lang="it-IT" altLang="it-IT" dirty="0"/>
              <a:t> </a:t>
            </a:r>
            <a:r>
              <a:rPr lang="it-IT" altLang="it-IT" b="1" dirty="0" err="1"/>
              <a:t>then</a:t>
            </a:r>
            <a:r>
              <a:rPr lang="it-IT" altLang="it-IT" dirty="0"/>
              <a:t> </a:t>
            </a:r>
            <a:r>
              <a:rPr lang="it-IT" altLang="it-IT" i="1" dirty="0"/>
              <a:t>y</a:t>
            </a:r>
            <a:r>
              <a:rPr lang="it-IT" altLang="it-IT" i="1" baseline="-25000" dirty="0"/>
              <a:t>1</a:t>
            </a:r>
          </a:p>
          <a:p>
            <a:pPr lvl="1"/>
            <a:r>
              <a:rPr lang="it-IT" altLang="it-IT" dirty="0"/>
              <a:t>           </a:t>
            </a:r>
            <a:r>
              <a:rPr lang="it-IT" altLang="it-IT" b="1" dirty="0"/>
              <a:t>else</a:t>
            </a:r>
            <a:r>
              <a:rPr lang="it-IT" altLang="it-IT" dirty="0"/>
              <a:t> </a:t>
            </a:r>
            <a:r>
              <a:rPr lang="it-IT" altLang="it-IT" i="1" dirty="0"/>
              <a:t>y</a:t>
            </a:r>
            <a:r>
              <a:rPr lang="it-IT" altLang="it-IT" i="1" baseline="-25000" dirty="0"/>
              <a:t>2</a:t>
            </a:r>
          </a:p>
          <a:p>
            <a:endParaRPr lang="en-GB" altLang="it-IT" sz="1200" dirty="0"/>
          </a:p>
          <a:p>
            <a:r>
              <a:rPr lang="en-GB" altLang="it-IT" sz="1200" dirty="0"/>
              <a:t>dove, </a:t>
            </a:r>
            <a:r>
              <a:rPr lang="en-GB" altLang="it-IT" sz="1200" dirty="0" err="1"/>
              <a:t>usando</a:t>
            </a:r>
            <a:r>
              <a:rPr lang="en-GB" altLang="it-IT" sz="1200" dirty="0"/>
              <a:t> la </a:t>
            </a:r>
            <a:r>
              <a:rPr lang="en-GB" altLang="it-IT" sz="1200" dirty="0" err="1"/>
              <a:t>soluzione</a:t>
            </a:r>
            <a:r>
              <a:rPr lang="en-GB" altLang="it-IT" sz="1200" dirty="0"/>
              <a:t> </a:t>
            </a:r>
            <a:r>
              <a:rPr lang="en-GB" altLang="it-IT" sz="1200" dirty="0" err="1"/>
              <a:t>primale</a:t>
            </a:r>
            <a:r>
              <a:rPr lang="en-GB" altLang="it-IT" sz="1200" dirty="0"/>
              <a:t>, </a:t>
            </a:r>
            <a:r>
              <a:rPr lang="en-GB" altLang="it-IT" sz="1200" dirty="0" err="1"/>
              <a:t>avremo</a:t>
            </a:r>
            <a:r>
              <a:rPr lang="en-GB" altLang="it-IT" sz="1200" dirty="0"/>
              <a:t>:</a:t>
            </a:r>
          </a:p>
          <a:p>
            <a:endParaRPr lang="en-GB" altLang="it-IT" sz="1200" dirty="0"/>
          </a:p>
          <a:p>
            <a:r>
              <a:rPr lang="en-GB" altLang="it-IT" sz="1200" dirty="0" err="1"/>
              <a:t>che</a:t>
            </a:r>
            <a:r>
              <a:rPr lang="en-GB" altLang="it-IT" sz="1200" dirty="0"/>
              <a:t> è un </a:t>
            </a:r>
            <a:r>
              <a:rPr lang="en-GB" altLang="it-IT" sz="1200" dirty="0" err="1"/>
              <a:t>modello</a:t>
            </a:r>
            <a:r>
              <a:rPr lang="en-GB" altLang="it-IT" sz="1200" dirty="0"/>
              <a:t> </a:t>
            </a:r>
            <a:r>
              <a:rPr lang="en-GB" altLang="it-IT" sz="1200" dirty="0" err="1"/>
              <a:t>parametrico</a:t>
            </a:r>
            <a:r>
              <a:rPr lang="en-GB" altLang="it-IT" sz="1200" dirty="0"/>
              <a:t> </a:t>
            </a:r>
            <a:r>
              <a:rPr lang="en-GB" altLang="it-IT" sz="1200" dirty="0" err="1"/>
              <a:t>lineare</a:t>
            </a:r>
            <a:endParaRPr lang="en-GB" altLang="it-IT" sz="1200" dirty="0"/>
          </a:p>
          <a:p>
            <a:endParaRPr lang="en-GB" altLang="it-IT" sz="1200" dirty="0"/>
          </a:p>
          <a:p>
            <a:r>
              <a:rPr lang="en-GB" altLang="it-IT" sz="1200" dirty="0" err="1"/>
              <a:t>Usando</a:t>
            </a:r>
            <a:r>
              <a:rPr lang="en-GB" altLang="it-IT" sz="1200" dirty="0"/>
              <a:t> </a:t>
            </a:r>
            <a:r>
              <a:rPr lang="en-GB" altLang="it-IT" sz="1200" dirty="0" err="1"/>
              <a:t>invece</a:t>
            </a:r>
            <a:r>
              <a:rPr lang="en-GB" altLang="it-IT" sz="1200" dirty="0"/>
              <a:t> la </a:t>
            </a:r>
            <a:r>
              <a:rPr lang="en-GB" altLang="it-IT" sz="1200" dirty="0" err="1"/>
              <a:t>soluzione</a:t>
            </a:r>
            <a:r>
              <a:rPr lang="en-GB" altLang="it-IT" sz="1200" dirty="0"/>
              <a:t> duale </a:t>
            </a:r>
            <a:r>
              <a:rPr lang="en-GB" altLang="it-IT" sz="1200" dirty="0" err="1"/>
              <a:t>avremo</a:t>
            </a:r>
            <a:r>
              <a:rPr lang="en-GB" altLang="it-IT" sz="1200" dirty="0"/>
              <a:t> :</a:t>
            </a:r>
          </a:p>
          <a:p>
            <a:endParaRPr lang="en-GB" altLang="it-IT" sz="1200" dirty="0"/>
          </a:p>
          <a:p>
            <a:endParaRPr lang="en-GB" altLang="it-IT" sz="1200" dirty="0"/>
          </a:p>
          <a:p>
            <a:r>
              <a:rPr lang="en-GB" altLang="it-IT" sz="1200" dirty="0"/>
              <a:t>dove è </a:t>
            </a:r>
            <a:r>
              <a:rPr lang="en-GB" altLang="it-IT" sz="1200" dirty="0" err="1"/>
              <a:t>possibile</a:t>
            </a:r>
            <a:r>
              <a:rPr lang="en-GB" altLang="it-IT" sz="1200" dirty="0"/>
              <a:t> </a:t>
            </a:r>
            <a:r>
              <a:rPr lang="en-GB" altLang="it-IT" sz="1200" dirty="0" err="1"/>
              <a:t>calcolare</a:t>
            </a:r>
            <a:r>
              <a:rPr lang="en-GB" altLang="it-IT" sz="1200" dirty="0"/>
              <a:t> la </a:t>
            </a:r>
            <a:r>
              <a:rPr lang="en-GB" altLang="it-IT" sz="1200" dirty="0" err="1"/>
              <a:t>sommatoria</a:t>
            </a:r>
            <a:r>
              <a:rPr lang="en-GB" altLang="it-IT" sz="1200" dirty="0"/>
              <a:t> </a:t>
            </a:r>
            <a:r>
              <a:rPr lang="en-GB" altLang="it-IT" sz="1200" dirty="0" err="1"/>
              <a:t>limitandosi</a:t>
            </a:r>
            <a:r>
              <a:rPr lang="en-GB" altLang="it-IT" sz="1200" dirty="0"/>
              <a:t> ai soli </a:t>
            </a:r>
            <a:r>
              <a:rPr lang="el-GR" altLang="it-IT" sz="1200" dirty="0"/>
              <a:t>α</a:t>
            </a:r>
            <a:r>
              <a:rPr lang="en-GB" altLang="it-IT" sz="1200" baseline="-25000" dirty="0" err="1"/>
              <a:t>i</a:t>
            </a:r>
            <a:r>
              <a:rPr lang="en-GB" altLang="it-IT" sz="1200" dirty="0"/>
              <a:t> &gt; 0, </a:t>
            </a:r>
            <a:r>
              <a:rPr lang="en-GB" altLang="it-IT" sz="1200" dirty="0" err="1"/>
              <a:t>ovvero</a:t>
            </a:r>
            <a:r>
              <a:rPr lang="en-GB" altLang="it-IT" sz="1200" dirty="0"/>
              <a:t> </a:t>
            </a:r>
            <a:r>
              <a:rPr lang="en-GB" altLang="it-IT" sz="1200" dirty="0" err="1"/>
              <a:t>usando</a:t>
            </a:r>
            <a:r>
              <a:rPr lang="en-GB" altLang="it-IT" sz="1200" dirty="0"/>
              <a:t> solo </a:t>
            </a:r>
            <a:r>
              <a:rPr lang="en-GB" altLang="it-IT" sz="1200" dirty="0" err="1"/>
              <a:t>i</a:t>
            </a:r>
            <a:r>
              <a:rPr lang="en-GB" altLang="it-IT" sz="1200" dirty="0"/>
              <a:t> support vector</a:t>
            </a:r>
          </a:p>
          <a:p>
            <a:endParaRPr lang="en-GB" altLang="it-IT" sz="1200" dirty="0"/>
          </a:p>
          <a:p>
            <a:r>
              <a:rPr lang="en-GB" altLang="it-IT" sz="1200" i="1" dirty="0"/>
              <a:t>w</a:t>
            </a:r>
            <a:r>
              <a:rPr lang="en-GB" altLang="it-IT" sz="1200" i="1" baseline="-25000" dirty="0"/>
              <a:t>0</a:t>
            </a:r>
            <a:r>
              <a:rPr lang="en-GB" altLang="it-IT" sz="1200" dirty="0"/>
              <a:t>, </a:t>
            </a:r>
            <a:r>
              <a:rPr lang="en-GB" altLang="it-IT" sz="1200" dirty="0" err="1"/>
              <a:t>nel</a:t>
            </a:r>
            <a:r>
              <a:rPr lang="en-GB" altLang="it-IT" sz="1200" dirty="0"/>
              <a:t> </a:t>
            </a:r>
            <a:r>
              <a:rPr lang="en-GB" altLang="it-IT" sz="1200" dirty="0" err="1"/>
              <a:t>caso</a:t>
            </a:r>
            <a:r>
              <a:rPr lang="en-GB" altLang="it-IT" sz="1200" dirty="0"/>
              <a:t> duale, </a:t>
            </a:r>
            <a:r>
              <a:rPr lang="en-GB" altLang="it-IT" sz="1200" dirty="0" err="1"/>
              <a:t>può</a:t>
            </a:r>
            <a:r>
              <a:rPr lang="en-GB" altLang="it-IT" sz="1200" dirty="0"/>
              <a:t> </a:t>
            </a:r>
            <a:r>
              <a:rPr lang="en-GB" altLang="it-IT" sz="1200" dirty="0" err="1"/>
              <a:t>essere</a:t>
            </a:r>
            <a:r>
              <a:rPr lang="en-GB" altLang="it-IT" sz="1200" dirty="0"/>
              <a:t> </a:t>
            </a:r>
            <a:r>
              <a:rPr lang="en-GB" altLang="it-IT" sz="1200" dirty="0" err="1"/>
              <a:t>ricavato</a:t>
            </a:r>
            <a:r>
              <a:rPr lang="en-GB" altLang="it-IT" sz="1200" dirty="0"/>
              <a:t> </a:t>
            </a:r>
            <a:r>
              <a:rPr lang="en-GB" altLang="it-IT" sz="1200" dirty="0" err="1"/>
              <a:t>utilizzando</a:t>
            </a:r>
            <a:r>
              <a:rPr lang="en-GB" altLang="it-IT" sz="1200" dirty="0"/>
              <a:t> un </a:t>
            </a:r>
            <a:r>
              <a:rPr lang="en-GB" altLang="it-IT" sz="1200" dirty="0" err="1"/>
              <a:t>qualsiasi</a:t>
            </a:r>
            <a:r>
              <a:rPr lang="en-GB" altLang="it-IT" sz="1200" dirty="0"/>
              <a:t> support vector </a:t>
            </a:r>
            <a:r>
              <a:rPr lang="en-GB" altLang="it-IT" sz="1200" b="1" i="1" dirty="0" err="1"/>
              <a:t>x</a:t>
            </a:r>
            <a:r>
              <a:rPr lang="en-GB" altLang="it-IT" sz="1200" i="1" baseline="-25000" dirty="0" err="1"/>
              <a:t>s</a:t>
            </a:r>
            <a:r>
              <a:rPr lang="en-GB" altLang="it-IT" sz="1200" dirty="0"/>
              <a:t> e </a:t>
            </a:r>
            <a:r>
              <a:rPr lang="it" sz="1200" dirty="0">
                <a:ea typeface="Calibri"/>
                <a:cs typeface="Calibri"/>
                <a:sym typeface="Calibri"/>
              </a:rPr>
              <a:t>sfruttando il fatto che </a:t>
            </a:r>
            <a:r>
              <a:rPr lang="it" sz="1200" i="1" dirty="0">
                <a:ea typeface="Calibri"/>
                <a:cs typeface="Calibri"/>
                <a:sym typeface="Calibri"/>
              </a:rPr>
              <a:t>f</a:t>
            </a:r>
            <a:r>
              <a:rPr lang="it" sz="1200" dirty="0">
                <a:ea typeface="Calibri"/>
                <a:cs typeface="Calibri"/>
                <a:sym typeface="Calibri"/>
              </a:rPr>
              <a:t>(</a:t>
            </a:r>
            <a:r>
              <a:rPr lang="it" sz="1200" b="1" i="1" dirty="0">
                <a:ea typeface="Calibri"/>
                <a:cs typeface="Calibri"/>
                <a:sym typeface="Calibri"/>
              </a:rPr>
              <a:t>x</a:t>
            </a:r>
            <a:r>
              <a:rPr lang="it" sz="1200" i="1" baseline="-25000" dirty="0">
                <a:ea typeface="Calibri"/>
                <a:cs typeface="Calibri"/>
                <a:sym typeface="Calibri"/>
              </a:rPr>
              <a:t>s</a:t>
            </a:r>
            <a:r>
              <a:rPr lang="it" sz="1200" dirty="0">
                <a:ea typeface="Calibri"/>
                <a:cs typeface="Calibri"/>
                <a:sym typeface="Calibri"/>
              </a:rPr>
              <a:t>) = </a:t>
            </a:r>
            <a:r>
              <a:rPr lang="it" sz="1200" i="1" dirty="0">
                <a:ea typeface="Calibri"/>
                <a:cs typeface="Calibri"/>
                <a:sym typeface="Calibri"/>
              </a:rPr>
              <a:t>y</a:t>
            </a:r>
            <a:r>
              <a:rPr lang="it" sz="1200" baseline="-25000" dirty="0">
                <a:ea typeface="Calibri"/>
                <a:cs typeface="Calibri"/>
                <a:sym typeface="Calibri"/>
              </a:rPr>
              <a:t>s</a:t>
            </a:r>
            <a:r>
              <a:rPr lang="it" sz="1200" dirty="0">
                <a:ea typeface="Calibri"/>
                <a:cs typeface="Calibri"/>
                <a:sym typeface="Calibri"/>
              </a:rPr>
              <a:t>:</a:t>
            </a:r>
            <a:endParaRPr lang="en-GB" altLang="it-IT" sz="1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5C8D712-FBEF-B506-5530-ABD0BB0AD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6" y="2571749"/>
            <a:ext cx="7" cy="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523CEB7-05EB-0FD9-CC93-11AA68E50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2571749"/>
            <a:ext cx="2" cy="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4C979BA-33CE-8E78-618F-C8D42DDB0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100" y="1601447"/>
            <a:ext cx="1908850" cy="2943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D97FAF7-041C-37AF-5F36-2021BACF9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3100" y="2311006"/>
            <a:ext cx="3231592" cy="29431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D92FD99-CAD4-1885-512F-3B5B551910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20" y="3609198"/>
            <a:ext cx="3403317" cy="12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1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SVM: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modello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predittivo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(inference time)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365036" y="1965646"/>
            <a:ext cx="8209121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en-GB" altLang="it-IT" sz="1200" dirty="0"/>
          </a:p>
          <a:p>
            <a:r>
              <a:rPr lang="en-GB" altLang="it-IT" sz="1600" dirty="0"/>
              <a:t>Le due </a:t>
            </a:r>
            <a:r>
              <a:rPr lang="en-GB" altLang="it-IT" sz="1600" dirty="0" err="1"/>
              <a:t>soluzioni</a:t>
            </a:r>
            <a:r>
              <a:rPr lang="en-GB" altLang="it-IT" sz="1600" dirty="0"/>
              <a:t>, </a:t>
            </a:r>
            <a:r>
              <a:rPr lang="en-GB" altLang="it-IT" sz="1600" dirty="0" err="1"/>
              <a:t>primale</a:t>
            </a:r>
            <a:r>
              <a:rPr lang="en-GB" altLang="it-IT" sz="1600" dirty="0"/>
              <a:t> e duale, </a:t>
            </a:r>
            <a:r>
              <a:rPr lang="en-GB" altLang="it-IT" sz="1600" dirty="0" err="1"/>
              <a:t>sono</a:t>
            </a:r>
            <a:r>
              <a:rPr lang="en-GB" altLang="it-IT" sz="1600" dirty="0"/>
              <a:t> </a:t>
            </a:r>
            <a:r>
              <a:rPr lang="en-GB" altLang="it-IT" sz="1600" dirty="0" err="1"/>
              <a:t>equivalenti</a:t>
            </a:r>
            <a:r>
              <a:rPr lang="en-GB" altLang="it-IT" sz="1600" dirty="0"/>
              <a:t> (e </a:t>
            </a:r>
            <a:r>
              <a:rPr lang="en-GB" altLang="it-IT" sz="1600" dirty="0" err="1"/>
              <a:t>sono</a:t>
            </a:r>
            <a:r>
              <a:rPr lang="en-GB" altLang="it-IT" sz="1600" dirty="0"/>
              <a:t> </a:t>
            </a:r>
            <a:r>
              <a:rPr lang="en-GB" altLang="it-IT" sz="1600" dirty="0" err="1"/>
              <a:t>entrambi</a:t>
            </a:r>
            <a:r>
              <a:rPr lang="en-GB" altLang="it-IT" sz="1600" dirty="0"/>
              <a:t> </a:t>
            </a:r>
            <a:r>
              <a:rPr lang="en-GB" altLang="it-IT" sz="1600" dirty="0" err="1"/>
              <a:t>modelli</a:t>
            </a:r>
            <a:r>
              <a:rPr lang="en-GB" altLang="it-IT" sz="1600" dirty="0"/>
              <a:t> </a:t>
            </a:r>
            <a:r>
              <a:rPr lang="en-GB" altLang="it-IT" sz="1600" dirty="0" err="1"/>
              <a:t>parametrici</a:t>
            </a:r>
            <a:r>
              <a:rPr lang="en-GB" altLang="it-IT" sz="1600" dirty="0"/>
              <a:t> </a:t>
            </a:r>
            <a:r>
              <a:rPr lang="en-GB" altLang="it-IT" sz="1600" dirty="0" err="1"/>
              <a:t>lineari</a:t>
            </a:r>
            <a:r>
              <a:rPr lang="en-GB" altLang="it-IT" sz="1600" dirty="0"/>
              <a:t>), per cui il </a:t>
            </a:r>
            <a:r>
              <a:rPr lang="en-GB" altLang="it-IT" sz="1600" dirty="0" err="1"/>
              <a:t>vettore</a:t>
            </a:r>
            <a:r>
              <a:rPr lang="en-GB" altLang="it-IT" sz="1600" dirty="0"/>
              <a:t> </a:t>
            </a:r>
            <a:r>
              <a:rPr lang="en-GB" altLang="it-IT" sz="1600" dirty="0" err="1"/>
              <a:t>dei</a:t>
            </a:r>
            <a:r>
              <a:rPr lang="en-GB" altLang="it-IT" sz="1600" dirty="0"/>
              <a:t> </a:t>
            </a:r>
            <a:r>
              <a:rPr lang="en-GB" altLang="it-IT" sz="1600" dirty="0" err="1"/>
              <a:t>parametri</a:t>
            </a:r>
            <a:r>
              <a:rPr lang="en-GB" altLang="it-IT" sz="1600" dirty="0"/>
              <a:t> </a:t>
            </a:r>
            <a:r>
              <a:rPr lang="en-GB" altLang="it-IT" sz="1600" b="1" i="1" dirty="0"/>
              <a:t>w</a:t>
            </a:r>
            <a:r>
              <a:rPr lang="en-GB" altLang="it-IT" sz="1600" dirty="0"/>
              <a:t> è tale </a:t>
            </a:r>
            <a:r>
              <a:rPr lang="en-GB" altLang="it-IT" sz="1600" dirty="0" err="1"/>
              <a:t>che</a:t>
            </a:r>
            <a:r>
              <a:rPr lang="en-GB" altLang="it-IT" sz="1600" dirty="0"/>
              <a:t>:</a:t>
            </a:r>
          </a:p>
          <a:p>
            <a:endParaRPr lang="en-GB" altLang="it-IT" sz="1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5C8D712-FBEF-B506-5530-ABD0BB0AD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6" y="2571749"/>
            <a:ext cx="7" cy="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523CEB7-05EB-0FD9-CC93-11AA68E50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2571749"/>
            <a:ext cx="2" cy="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4C979BA-33CE-8E78-618F-C8D42DDB0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71" y="746682"/>
            <a:ext cx="1908850" cy="2943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9D458B9-3CD0-736A-FC8D-6EB01E38DF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76" y="2861474"/>
            <a:ext cx="1567270" cy="6031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C5FFD2E-AFA7-7BA4-6D85-E51CCB83C4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671" y="1173956"/>
            <a:ext cx="6196199" cy="65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0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lassi parzialmente sovrapposte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51"/>
          <p:cNvSpPr txBox="1"/>
          <p:nvPr/>
        </p:nvSpPr>
        <p:spPr>
          <a:xfrm>
            <a:off x="464400" y="1279119"/>
            <a:ext cx="392162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+mn-lt"/>
                <a:ea typeface="Calibri"/>
                <a:cs typeface="Calibri"/>
                <a:sym typeface="Calibri"/>
              </a:rPr>
              <a:t>Quando</a:t>
            </a:r>
            <a:r>
              <a:rPr lang="en-GB" sz="1800" dirty="0">
                <a:latin typeface="+mn-lt"/>
                <a:ea typeface="Calibri"/>
                <a:cs typeface="Calibri"/>
                <a:sym typeface="Calibri"/>
              </a:rPr>
              <a:t> le due </a:t>
            </a:r>
            <a:r>
              <a:rPr lang="en-GB" sz="1800" dirty="0" err="1">
                <a:latin typeface="+mn-lt"/>
                <a:ea typeface="Calibri"/>
                <a:cs typeface="Calibri"/>
                <a:sym typeface="Calibri"/>
              </a:rPr>
              <a:t>classi</a:t>
            </a:r>
            <a:r>
              <a:rPr lang="en-GB" sz="18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+mn-lt"/>
                <a:ea typeface="Calibri"/>
                <a:cs typeface="Calibri"/>
                <a:sym typeface="Calibri"/>
              </a:rPr>
              <a:t>sono</a:t>
            </a:r>
            <a:r>
              <a:rPr lang="en-GB" sz="18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+mn-lt"/>
                <a:ea typeface="Calibri"/>
                <a:cs typeface="Calibri"/>
                <a:sym typeface="Calibri"/>
              </a:rPr>
              <a:t>parzialmente</a:t>
            </a:r>
            <a:r>
              <a:rPr lang="en-GB" sz="18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+mn-lt"/>
                <a:ea typeface="Calibri"/>
                <a:cs typeface="Calibri"/>
                <a:sym typeface="Calibri"/>
              </a:rPr>
              <a:t>sovrapposte</a:t>
            </a:r>
            <a:r>
              <a:rPr lang="en-GB" sz="1800" dirty="0">
                <a:latin typeface="+mn-lt"/>
                <a:ea typeface="Calibri"/>
                <a:cs typeface="Calibri"/>
                <a:sym typeface="Calibri"/>
              </a:rPr>
              <a:t>, come </a:t>
            </a:r>
            <a:r>
              <a:rPr lang="en-GB" sz="1800" dirty="0" err="1">
                <a:latin typeface="+mn-lt"/>
                <a:ea typeface="Calibri"/>
                <a:cs typeface="Calibri"/>
                <a:sym typeface="Calibri"/>
              </a:rPr>
              <a:t>nella</a:t>
            </a:r>
            <a:r>
              <a:rPr lang="en-GB" sz="18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+mn-lt"/>
                <a:ea typeface="Calibri"/>
                <a:cs typeface="Calibri"/>
                <a:sym typeface="Calibri"/>
              </a:rPr>
              <a:t>figura</a:t>
            </a:r>
            <a:r>
              <a:rPr lang="en-GB" sz="1800" dirty="0">
                <a:latin typeface="+mn-lt"/>
                <a:ea typeface="Calibri"/>
                <a:cs typeface="Calibri"/>
                <a:sym typeface="Calibri"/>
              </a:rPr>
              <a:t> a lato, un </a:t>
            </a:r>
            <a:r>
              <a:rPr lang="en-GB" sz="1800" dirty="0" err="1">
                <a:latin typeface="+mn-lt"/>
                <a:ea typeface="Calibri"/>
                <a:cs typeface="Calibri"/>
                <a:sym typeface="Calibri"/>
              </a:rPr>
              <a:t>iper</a:t>
            </a:r>
            <a:r>
              <a:rPr lang="en-GB" sz="1800" dirty="0">
                <a:latin typeface="+mn-lt"/>
                <a:ea typeface="Calibri"/>
                <a:cs typeface="Calibri"/>
                <a:sym typeface="Calibri"/>
              </a:rPr>
              <a:t>-piano </a:t>
            </a:r>
            <a:r>
              <a:rPr lang="en-GB" sz="1800" dirty="0" err="1">
                <a:latin typeface="+mn-lt"/>
                <a:ea typeface="Calibri"/>
                <a:cs typeface="Calibri"/>
                <a:sym typeface="Calibri"/>
              </a:rPr>
              <a:t>separatore</a:t>
            </a:r>
            <a:r>
              <a:rPr lang="en-GB" sz="1800" dirty="0">
                <a:latin typeface="+mn-lt"/>
                <a:ea typeface="Calibri"/>
                <a:cs typeface="Calibri"/>
                <a:sym typeface="Calibri"/>
              </a:rPr>
              <a:t> non </a:t>
            </a:r>
            <a:r>
              <a:rPr lang="en-GB" sz="1800" dirty="0" err="1">
                <a:latin typeface="+mn-lt"/>
                <a:ea typeface="Calibri"/>
                <a:cs typeface="Calibri"/>
                <a:sym typeface="Calibri"/>
              </a:rPr>
              <a:t>esiste</a:t>
            </a:r>
            <a:endParaRPr sz="1800" dirty="0"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0011"/>
            <a:ext cx="4107600" cy="308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2596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Classi parzialmente sovrapposte</a:t>
            </a:r>
          </a:p>
        </p:txBody>
      </p:sp>
      <p:sp>
        <p:nvSpPr>
          <p:cNvPr id="290" name="Google Shape;290;p52"/>
          <p:cNvSpPr txBox="1"/>
          <p:nvPr/>
        </p:nvSpPr>
        <p:spPr>
          <a:xfrm>
            <a:off x="251520" y="666720"/>
            <a:ext cx="4393406" cy="427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Lasciamo allora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 che la SVM commetta un certo numero di «errori», violando i vincoli per alcuni samples (ma facendole pagare una penalità per ogni violazione):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C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onfronto con la soluzione primale senza penalità: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i="1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i="1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i="1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i="1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i="1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i="1" dirty="0">
              <a:latin typeface="+mn-lt"/>
              <a:ea typeface="Calibri"/>
              <a:cs typeface="Calibri"/>
              <a:sym typeface="Calibri"/>
            </a:endParaRPr>
          </a:p>
          <a:p>
            <a:r>
              <a:rPr lang="it-IT" dirty="0">
                <a:ea typeface="Calibri"/>
                <a:cs typeface="Calibri"/>
                <a:sym typeface="Calibri"/>
              </a:rPr>
              <a:t>L</a:t>
            </a:r>
            <a:r>
              <a:rPr lang="it" dirty="0">
                <a:ea typeface="Calibri"/>
                <a:cs typeface="Calibri"/>
                <a:sym typeface="Calibri"/>
              </a:rPr>
              <a:t>e </a:t>
            </a:r>
            <a:r>
              <a:rPr lang="it" i="1" dirty="0">
                <a:ea typeface="Calibri"/>
                <a:cs typeface="Calibri"/>
                <a:sym typeface="Calibri"/>
              </a:rPr>
              <a:t>n</a:t>
            </a:r>
            <a:r>
              <a:rPr lang="it" dirty="0">
                <a:ea typeface="Calibri"/>
                <a:cs typeface="Calibri"/>
                <a:sym typeface="Calibri"/>
              </a:rPr>
              <a:t> variabili                   sono chiamate </a:t>
            </a:r>
            <a:r>
              <a:rPr lang="it-IT" dirty="0">
                <a:ea typeface="Calibri"/>
                <a:cs typeface="Calibri"/>
                <a:sym typeface="Calibri"/>
              </a:rPr>
              <a:t>«</a:t>
            </a:r>
            <a:r>
              <a:rPr lang="it-IT" dirty="0" err="1">
                <a:ea typeface="Calibri"/>
                <a:cs typeface="Calibri"/>
                <a:sym typeface="Calibri"/>
              </a:rPr>
              <a:t>slack</a:t>
            </a:r>
            <a:r>
              <a:rPr lang="it-IT" dirty="0">
                <a:ea typeface="Calibri"/>
                <a:cs typeface="Calibri"/>
                <a:sym typeface="Calibri"/>
              </a:rPr>
              <a:t> </a:t>
            </a:r>
            <a:r>
              <a:rPr lang="it-IT" dirty="0" err="1">
                <a:ea typeface="Calibri"/>
                <a:cs typeface="Calibri"/>
                <a:sym typeface="Calibri"/>
              </a:rPr>
              <a:t>variables</a:t>
            </a:r>
            <a:r>
              <a:rPr lang="it-IT" dirty="0">
                <a:ea typeface="Calibri"/>
                <a:cs typeface="Calibri"/>
                <a:sym typeface="Calibri"/>
              </a:rPr>
              <a:t>»</a:t>
            </a:r>
            <a:endParaRPr lang="it" i="1" dirty="0"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693218-7272-3FC7-A9B5-FD8A2219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9" y="2571748"/>
            <a:ext cx="21" cy="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B391D48-A915-A94B-13CC-FB38FE30E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3" y="2571744"/>
            <a:ext cx="14" cy="1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A877521-1701-C404-6509-41A8D0094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468" y="1385310"/>
            <a:ext cx="3750393" cy="299296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B0F6DFC-50C4-20F2-31E5-79CF0C900A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885" y="4378271"/>
            <a:ext cx="784975" cy="25807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0F126F4-F69E-69FD-5399-8AC0A662CE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200" y="1730254"/>
            <a:ext cx="4440405" cy="102619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7C5D7E-2170-445C-6DAE-88656804F9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200" y="3271965"/>
            <a:ext cx="2947951" cy="8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Classi parzialmente sovrapposte</a:t>
            </a:r>
          </a:p>
        </p:txBody>
      </p:sp>
      <p:sp>
        <p:nvSpPr>
          <p:cNvPr id="290" name="Google Shape;290;p52"/>
          <p:cNvSpPr txBox="1"/>
          <p:nvPr/>
        </p:nvSpPr>
        <p:spPr>
          <a:xfrm>
            <a:off x="251520" y="666720"/>
            <a:ext cx="4393406" cy="335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Anche questa è una forma di </a:t>
            </a:r>
            <a:r>
              <a:rPr lang="it" i="1" dirty="0">
                <a:latin typeface="+mn-lt"/>
                <a:ea typeface="Calibri"/>
                <a:cs typeface="Calibri"/>
                <a:sym typeface="Calibri"/>
              </a:rPr>
              <a:t>regolarizzazione 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che serve ad alleviare l’overfitting, diminuendo la dipendenza dell’iper-piano dall’esatta collocazione spaziale dei sample di frontiera tra le due classi</a:t>
            </a:r>
            <a:endParaRPr lang="it" i="1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+mn-lt"/>
                <a:ea typeface="Calibri"/>
                <a:cs typeface="Calibri"/>
                <a:sym typeface="Calibri"/>
              </a:rPr>
              <a:t>Usando</a:t>
            </a:r>
            <a:r>
              <a:rPr lang="en-GB" dirty="0">
                <a:latin typeface="+mn-lt"/>
                <a:ea typeface="Calibri"/>
                <a:cs typeface="Calibri"/>
                <a:sym typeface="Calibri"/>
              </a:rPr>
              <a:t> la </a:t>
            </a:r>
            <a:r>
              <a:rPr lang="en-GB" dirty="0" err="1">
                <a:latin typeface="+mn-lt"/>
                <a:ea typeface="Calibri"/>
                <a:cs typeface="Calibri"/>
                <a:sym typeface="Calibri"/>
              </a:rPr>
              <a:t>soluzione</a:t>
            </a:r>
            <a:r>
              <a:rPr lang="en-GB" dirty="0">
                <a:latin typeface="+mn-lt"/>
                <a:ea typeface="Calibri"/>
                <a:cs typeface="Calibri"/>
                <a:sym typeface="Calibri"/>
              </a:rPr>
              <a:t> duale </a:t>
            </a:r>
            <a:r>
              <a:rPr lang="en-GB" dirty="0" err="1">
                <a:latin typeface="+mn-lt"/>
                <a:ea typeface="Calibri"/>
                <a:cs typeface="Calibri"/>
                <a:sym typeface="Calibri"/>
              </a:rPr>
              <a:t>si</a:t>
            </a:r>
            <a:r>
              <a:rPr lang="en-GB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+mn-lt"/>
                <a:ea typeface="Calibri"/>
                <a:cs typeface="Calibri"/>
                <a:sym typeface="Calibri"/>
              </a:rPr>
              <a:t>può</a:t>
            </a:r>
            <a:r>
              <a:rPr lang="en-GB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+mn-lt"/>
                <a:ea typeface="Calibri"/>
                <a:cs typeface="Calibri"/>
                <a:sym typeface="Calibri"/>
              </a:rPr>
              <a:t>seguire</a:t>
            </a:r>
            <a:r>
              <a:rPr lang="en-GB" dirty="0">
                <a:latin typeface="+mn-lt"/>
                <a:ea typeface="Calibri"/>
                <a:cs typeface="Calibri"/>
                <a:sym typeface="Calibri"/>
              </a:rPr>
              <a:t> un </a:t>
            </a:r>
            <a:r>
              <a:rPr lang="en-GB" dirty="0" err="1">
                <a:latin typeface="+mn-lt"/>
                <a:ea typeface="Calibri"/>
                <a:cs typeface="Calibri"/>
                <a:sym typeface="Calibri"/>
              </a:rPr>
              <a:t>ragionamento</a:t>
            </a:r>
            <a:r>
              <a:rPr lang="en-GB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+mn-lt"/>
                <a:ea typeface="Calibri"/>
                <a:cs typeface="Calibri"/>
                <a:sym typeface="Calibri"/>
              </a:rPr>
              <a:t>analogo</a:t>
            </a:r>
            <a:endParaRPr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693218-7272-3FC7-A9B5-FD8A2219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9" y="2571748"/>
            <a:ext cx="21" cy="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B391D48-A915-A94B-13CC-FB38FE30E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3" y="2571744"/>
            <a:ext cx="14" cy="1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A877521-1701-C404-6509-41A8D0094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468" y="1385310"/>
            <a:ext cx="3750393" cy="299296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489A692-34EC-5A3C-FFE5-4E1E605C1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8" y="2571749"/>
            <a:ext cx="4" cy="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9DFAF57-A1E2-BDB7-957C-BD10D564F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792" y="978646"/>
            <a:ext cx="4440405" cy="10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7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Support Vector Machine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505631" y="1296168"/>
            <a:ext cx="7592233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O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ggi parleremo di </a:t>
            </a:r>
            <a:r>
              <a:rPr lang="it" sz="1600" b="1" dirty="0">
                <a:latin typeface="+mn-lt"/>
                <a:ea typeface="Calibri"/>
                <a:cs typeface="Calibri"/>
                <a:sym typeface="Calibri"/>
              </a:rPr>
              <a:t>Support Vector Machine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 (</a:t>
            </a:r>
            <a:r>
              <a:rPr lang="it" sz="1600" b="1" dirty="0">
                <a:latin typeface="+mn-lt"/>
                <a:ea typeface="Calibri"/>
                <a:cs typeface="Calibri"/>
                <a:sym typeface="Calibri"/>
              </a:rPr>
              <a:t>SVM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), che sono dei metodi discriminativi parametrici molto robusti rispetto al problema dell’overfitting (interpretabili anche come non-parametrici)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L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e SVM sono dei classificatori ma possono essere estese per trattare task di regressione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La loro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caratteristica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è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una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definizione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basata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sugli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aspetti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geometrici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dei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loro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bordi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di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decisione</a:t>
            </a: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P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rima di trattare le SVM, però, è necessario approfondire l’interpretazione geometrica dei classificatori parametrici e dei loro decision boundary</a:t>
            </a:r>
            <a:endParaRPr sz="1600" dirty="0"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Classi parzialmente sovrapposte</a:t>
            </a:r>
          </a:p>
        </p:txBody>
      </p:sp>
      <p:sp>
        <p:nvSpPr>
          <p:cNvPr id="296" name="Google Shape;296;p53"/>
          <p:cNvSpPr txBox="1"/>
          <p:nvPr/>
        </p:nvSpPr>
        <p:spPr>
          <a:xfrm>
            <a:off x="191885" y="818774"/>
            <a:ext cx="8328234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latin typeface="+mn-lt"/>
                <a:ea typeface="Calibri"/>
                <a:cs typeface="Calibri"/>
                <a:sym typeface="Calibri"/>
              </a:rPr>
              <a:t>L</a:t>
            </a:r>
            <a:r>
              <a:rPr lang="it" sz="1200" dirty="0">
                <a:latin typeface="+mn-lt"/>
                <a:ea typeface="Calibri"/>
                <a:cs typeface="Calibri"/>
                <a:sym typeface="Calibri"/>
              </a:rPr>
              <a:t>’iper-parametro </a:t>
            </a:r>
            <a:r>
              <a:rPr lang="it" sz="1200" i="1" dirty="0">
                <a:latin typeface="+mn-lt"/>
                <a:ea typeface="Calibri"/>
                <a:cs typeface="Calibri"/>
                <a:sym typeface="Calibri"/>
              </a:rPr>
              <a:t>C</a:t>
            </a:r>
            <a:r>
              <a:rPr lang="it" sz="1200" dirty="0">
                <a:latin typeface="+mn-lt"/>
                <a:ea typeface="Calibri"/>
                <a:cs typeface="Calibri"/>
                <a:sym typeface="Calibri"/>
              </a:rPr>
              <a:t> determina il trade-off tra la massimizzazione del margine e la minimizzazione del numero di sample che violano i vincoli:</a:t>
            </a:r>
            <a:endParaRPr lang="it-IT" sz="1200" dirty="0">
              <a:latin typeface="+mn-lt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latin typeface="+mn-lt"/>
                <a:ea typeface="Calibri"/>
                <a:cs typeface="Calibri"/>
                <a:sym typeface="Calibri"/>
              </a:rPr>
              <a:t>Con </a:t>
            </a:r>
            <a:r>
              <a:rPr lang="it-IT" sz="1200" i="1" dirty="0">
                <a:latin typeface="+mn-lt"/>
                <a:ea typeface="Calibri"/>
                <a:cs typeface="Calibri"/>
                <a:sym typeface="Calibri"/>
              </a:rPr>
              <a:t>C</a:t>
            </a:r>
            <a:r>
              <a:rPr lang="it-IT" sz="1200" dirty="0">
                <a:latin typeface="+mn-lt"/>
                <a:ea typeface="Calibri"/>
                <a:cs typeface="Calibri"/>
                <a:sym typeface="Calibri"/>
              </a:rPr>
              <a:t> grande, ci si concentra di più sull'evitare errori nella separazione lineare delle due classi, al costo di avere un margine più piccolo (v. figura sotto a sinistra)</a:t>
            </a:r>
            <a:endParaRPr lang="it" sz="1200" dirty="0">
              <a:latin typeface="+mn-lt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200" dirty="0">
                <a:latin typeface="+mn-lt"/>
                <a:ea typeface="Calibri"/>
                <a:cs typeface="Calibri"/>
                <a:sym typeface="Calibri"/>
              </a:rPr>
              <a:t>Con </a:t>
            </a:r>
            <a:r>
              <a:rPr lang="it" sz="1200" i="1" dirty="0">
                <a:latin typeface="+mn-lt"/>
                <a:ea typeface="Calibri"/>
                <a:cs typeface="Calibri"/>
                <a:sym typeface="Calibri"/>
              </a:rPr>
              <a:t>C</a:t>
            </a:r>
            <a:r>
              <a:rPr lang="it" sz="1200" dirty="0">
                <a:latin typeface="+mn-lt"/>
                <a:ea typeface="Calibri"/>
                <a:cs typeface="Calibri"/>
                <a:sym typeface="Calibri"/>
              </a:rPr>
              <a:t> piccolo, si dà meno importanza agli errori di separazione e ci si concentra di più sul massimizzare il margine rispetto ai samples linearmente separabili (cioè quelli che non corrispondono ad «errori»)</a:t>
            </a:r>
            <a:endParaRPr sz="1200" dirty="0"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699" y="2047131"/>
            <a:ext cx="6867876" cy="257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67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on-linear Support Vector Machine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8"/>
          <p:cNvSpPr txBox="1"/>
          <p:nvPr/>
        </p:nvSpPr>
        <p:spPr>
          <a:xfrm>
            <a:off x="251520" y="795378"/>
            <a:ext cx="4239370" cy="390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Se le due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classi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anzichè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essere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solo </a:t>
            </a:r>
            <a:r>
              <a:rPr lang="en-GB" sz="1600" dirty="0" err="1">
                <a:ea typeface="Calibri"/>
                <a:cs typeface="Calibri"/>
                <a:sym typeface="Calibri"/>
              </a:rPr>
              <a:t>parzialmente</a:t>
            </a:r>
            <a:r>
              <a:rPr lang="en-GB" sz="1600" dirty="0"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ea typeface="Calibri"/>
                <a:cs typeface="Calibri"/>
                <a:sym typeface="Calibri"/>
              </a:rPr>
              <a:t>sovrapposte</a:t>
            </a:r>
            <a:r>
              <a:rPr lang="en-GB" sz="1600" dirty="0">
                <a:ea typeface="Calibri"/>
                <a:cs typeface="Calibri"/>
                <a:sym typeface="Calibri"/>
              </a:rPr>
              <a:t>,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sono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distribuite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in modo tale da non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poter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essere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separate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linearmente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(e.g., v.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figura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accanto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),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allora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il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problema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non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può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essere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risolto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con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una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semplice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regolarizzazione</a:t>
            </a:r>
            <a:endParaRPr lang="en-GB" sz="16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Come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faccio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a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capire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se le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classi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sono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lineramente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separabili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, solo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parzialmente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sovrapposte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o non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sono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linearmente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separabili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Uso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il validation set (lo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vedremo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meglio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nella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prossima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lezione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950" y="1247400"/>
            <a:ext cx="4107600" cy="3108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on-linear Support Vector Machine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9"/>
          <p:cNvSpPr txBox="1"/>
          <p:nvPr/>
        </p:nvSpPr>
        <p:spPr>
          <a:xfrm>
            <a:off x="376548" y="726696"/>
            <a:ext cx="748435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Nel caso le classi non siano linearmente separabili possiamo applicare una trasformazione non lineare </a:t>
            </a:r>
            <a:r>
              <a:rPr lang="el-GR" sz="1600" dirty="0">
                <a:latin typeface="+mn-lt"/>
                <a:ea typeface="Calibri"/>
                <a:cs typeface="Calibri"/>
                <a:sym typeface="Calibri"/>
              </a:rPr>
              <a:t>ϕ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(</a:t>
            </a:r>
            <a:r>
              <a:rPr lang="it-IT" sz="1600" b="1" i="1" dirty="0"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) per mappare i feature </a:t>
            </a:r>
            <a:r>
              <a:rPr lang="it-IT" sz="1600" dirty="0" err="1">
                <a:latin typeface="+mn-lt"/>
                <a:ea typeface="Calibri"/>
                <a:cs typeface="Calibri"/>
                <a:sym typeface="Calibri"/>
              </a:rPr>
              <a:t>vector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it-IT" sz="1600" b="1" i="1" dirty="0"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it" sz="1600" i="1" dirty="0"/>
              <a:t>∈ </a:t>
            </a:r>
            <a:r>
              <a:rPr lang="it-IT" sz="1600" i="1" dirty="0">
                <a:latin typeface="+mn-lt"/>
                <a:ea typeface="Calibri"/>
                <a:cs typeface="Calibri"/>
                <a:sym typeface="Calibri"/>
              </a:rPr>
              <a:t>X = R</a:t>
            </a:r>
            <a:r>
              <a:rPr lang="it-IT" sz="1600" i="1" baseline="30000" dirty="0">
                <a:latin typeface="+mn-lt"/>
                <a:ea typeface="Calibri"/>
                <a:cs typeface="Calibri"/>
                <a:sym typeface="Calibri"/>
              </a:rPr>
              <a:t>d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 in uno spazio con una dimensione più grande (</a:t>
            </a:r>
            <a:r>
              <a:rPr lang="el-GR" sz="1600" dirty="0">
                <a:latin typeface="+mn-lt"/>
                <a:ea typeface="Calibri"/>
                <a:cs typeface="Calibri"/>
                <a:sym typeface="Calibri"/>
              </a:rPr>
              <a:t>ϕ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(</a:t>
            </a:r>
            <a:r>
              <a:rPr lang="it-IT" sz="1600" b="1" i="1" dirty="0"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) = </a:t>
            </a:r>
            <a:r>
              <a:rPr lang="it-IT" sz="1600" b="1" i="1" dirty="0"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’ </a:t>
            </a:r>
            <a:r>
              <a:rPr lang="it" sz="1600" i="1" dirty="0"/>
              <a:t>∈ </a:t>
            </a:r>
            <a:r>
              <a:rPr lang="it-IT" sz="1600" i="1" dirty="0">
                <a:latin typeface="+mn-lt"/>
                <a:ea typeface="Calibri"/>
                <a:cs typeface="Calibri"/>
                <a:sym typeface="Calibri"/>
              </a:rPr>
              <a:t>X’ 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= </a:t>
            </a:r>
            <a:r>
              <a:rPr lang="it-IT" sz="1600" i="1" dirty="0">
                <a:latin typeface="+mn-lt"/>
                <a:ea typeface="Calibri"/>
                <a:cs typeface="Calibri"/>
                <a:sym typeface="Calibri"/>
              </a:rPr>
              <a:t>R</a:t>
            </a:r>
            <a:r>
              <a:rPr lang="it-IT" sz="1600" i="1" baseline="30000" dirty="0">
                <a:latin typeface="+mn-lt"/>
                <a:ea typeface="Calibri"/>
                <a:cs typeface="Calibri"/>
                <a:sym typeface="Calibri"/>
              </a:rPr>
              <a:t>D</a:t>
            </a:r>
            <a:r>
              <a:rPr lang="it-IT" sz="1600" i="1" dirty="0"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it-IT" sz="1600" i="1" dirty="0">
                <a:ea typeface="Calibri"/>
                <a:cs typeface="Calibri"/>
                <a:sym typeface="Calibri"/>
              </a:rPr>
              <a:t>D &gt; d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), dove i sample saranno (sperabilmente) linearmente separabili</a:t>
            </a:r>
            <a:endParaRPr lang="it" sz="1800" dirty="0"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2392C2-5F86-945A-4DA9-8C183CC85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89" y="1819339"/>
            <a:ext cx="6536531" cy="290755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on-linear Support Vector Machine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9"/>
          <p:cNvSpPr txBox="1"/>
          <p:nvPr/>
        </p:nvSpPr>
        <p:spPr>
          <a:xfrm>
            <a:off x="251519" y="706817"/>
            <a:ext cx="8494915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-IT" sz="1600" dirty="0" err="1">
                <a:latin typeface="+mn-lt"/>
                <a:ea typeface="Calibri"/>
                <a:cs typeface="Calibri"/>
                <a:sym typeface="Calibri"/>
              </a:rPr>
              <a:t>Benchè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, in teoria, una tale trasformazione non lineare </a:t>
            </a:r>
            <a:r>
              <a:rPr lang="el-GR" sz="1600" dirty="0">
                <a:latin typeface="+mn-lt"/>
                <a:ea typeface="Calibri"/>
                <a:cs typeface="Calibri"/>
                <a:sym typeface="Calibri"/>
              </a:rPr>
              <a:t>ϕ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() esiste sempre, in pratica trovarla (automaticamente) non è semplice</a:t>
            </a:r>
          </a:p>
          <a:p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È però possibile aggirare questo problema ed evitare di dover calcolare </a:t>
            </a:r>
            <a:r>
              <a:rPr lang="el-GR" sz="1600" dirty="0">
                <a:latin typeface="+mn-lt"/>
                <a:ea typeface="Calibri"/>
                <a:cs typeface="Calibri"/>
                <a:sym typeface="Calibri"/>
              </a:rPr>
              <a:t>ϕ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() esplicitamente usando il cosiddetto «kernel </a:t>
            </a:r>
            <a:r>
              <a:rPr lang="it-IT" sz="1600" dirty="0" err="1">
                <a:latin typeface="+mn-lt"/>
                <a:ea typeface="Calibri"/>
                <a:cs typeface="Calibri"/>
                <a:sym typeface="Calibri"/>
              </a:rPr>
              <a:t>trick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» (ora vedremo come…)</a:t>
            </a: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2392C2-5F86-945A-4DA9-8C183CC85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89" y="1819339"/>
            <a:ext cx="6536531" cy="290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3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on-linear SVM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9"/>
          <p:cNvSpPr txBox="1"/>
          <p:nvPr/>
        </p:nvSpPr>
        <p:spPr>
          <a:xfrm>
            <a:off x="251520" y="666720"/>
            <a:ext cx="8386763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R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icordiamoci che, usando la soluzione duale, si ha che,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in fase di training: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e 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a inference time: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Notiamo che i vettori delle feature (</a:t>
            </a:r>
            <a:r>
              <a:rPr lang="it-IT" sz="1600" b="1" i="1" dirty="0"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-IT" sz="1600" i="1" dirty="0">
                <a:latin typeface="+mn-lt"/>
                <a:ea typeface="Calibri"/>
                <a:cs typeface="Calibri"/>
                <a:sym typeface="Calibri"/>
              </a:rPr>
              <a:t>,</a:t>
            </a:r>
            <a:r>
              <a:rPr lang="it-IT" sz="1600" b="1" i="1" dirty="0">
                <a:latin typeface="+mn-lt"/>
                <a:ea typeface="Calibri"/>
                <a:cs typeface="Calibri"/>
                <a:sym typeface="Calibri"/>
              </a:rPr>
              <a:t> x</a:t>
            </a:r>
            <a:r>
              <a:rPr lang="it-IT" sz="1600" i="1" baseline="30000" dirty="0">
                <a:latin typeface="+mn-lt"/>
                <a:ea typeface="Calibri"/>
                <a:cs typeface="Calibri"/>
                <a:sym typeface="Calibri"/>
              </a:rPr>
              <a:t>(i)</a:t>
            </a:r>
            <a:r>
              <a:rPr lang="it-IT" sz="1600" i="1" dirty="0">
                <a:latin typeface="+mn-lt"/>
                <a:ea typeface="Calibri"/>
                <a:cs typeface="Calibri"/>
                <a:sym typeface="Calibri"/>
              </a:rPr>
              <a:t>,</a:t>
            </a:r>
            <a:r>
              <a:rPr lang="it-IT" sz="1600" b="1" i="1" dirty="0">
                <a:latin typeface="+mn-lt"/>
                <a:ea typeface="Calibri"/>
                <a:cs typeface="Calibri"/>
                <a:sym typeface="Calibri"/>
              </a:rPr>
              <a:t> x</a:t>
            </a:r>
            <a:r>
              <a:rPr lang="it-IT" sz="1600" i="1" baseline="30000" dirty="0">
                <a:latin typeface="+mn-lt"/>
                <a:ea typeface="Calibri"/>
                <a:cs typeface="Calibri"/>
                <a:sym typeface="Calibri"/>
              </a:rPr>
              <a:t>(j)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it" sz="1600" i="1" dirty="0">
                <a:latin typeface="+mn-lt"/>
              </a:rPr>
              <a:t>∈ </a:t>
            </a:r>
            <a:r>
              <a:rPr lang="it-IT" sz="1600" i="1" dirty="0">
                <a:latin typeface="+mn-lt"/>
                <a:ea typeface="Calibri"/>
                <a:cs typeface="Calibri"/>
                <a:sym typeface="Calibri"/>
              </a:rPr>
              <a:t>R</a:t>
            </a:r>
            <a:r>
              <a:rPr lang="it-IT" sz="1600" i="1" baseline="30000" dirty="0">
                <a:latin typeface="+mn-lt"/>
                <a:ea typeface="Calibri"/>
                <a:cs typeface="Calibri"/>
                <a:sym typeface="Calibri"/>
              </a:rPr>
              <a:t>d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) </a:t>
            </a:r>
            <a:r>
              <a:rPr lang="it-IT" sz="1600" i="1" dirty="0">
                <a:latin typeface="+mn-lt"/>
                <a:ea typeface="Calibri"/>
                <a:cs typeface="Calibri"/>
                <a:sym typeface="Calibri"/>
              </a:rPr>
              <a:t>compaiono solo in prodotti scalari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4DFAD8-9529-80AE-52C0-57C701D0A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394" y="1368217"/>
            <a:ext cx="5303824" cy="13153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23A03E4-936A-FC9F-154F-2D1B34EC4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118" y="3073582"/>
            <a:ext cx="2833247" cy="25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8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on-linear SVM: 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kernel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trick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9"/>
          <p:cNvSpPr txBox="1"/>
          <p:nvPr/>
        </p:nvSpPr>
        <p:spPr>
          <a:xfrm>
            <a:off x="315813" y="923895"/>
            <a:ext cx="8386763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Questo ci permette di evitare di trasformare direttamente </a:t>
            </a:r>
            <a:r>
              <a:rPr lang="it-IT" sz="1600" b="1" i="1" dirty="0"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, ovvero di dover trovare un nuovo feature </a:t>
            </a:r>
            <a:r>
              <a:rPr lang="it-IT" sz="1600" dirty="0" err="1">
                <a:latin typeface="+mn-lt"/>
                <a:ea typeface="Calibri"/>
                <a:cs typeface="Calibri"/>
                <a:sym typeface="Calibri"/>
              </a:rPr>
              <a:t>space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it-IT" sz="1600" i="1" dirty="0">
                <a:latin typeface="+mn-lt"/>
                <a:ea typeface="Calibri"/>
                <a:cs typeface="Calibri"/>
                <a:sym typeface="Calibri"/>
              </a:rPr>
              <a:t>X’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, e di limitarci a definire il solo prodotto scalare in uno spazio delle feature «ipotetico» </a:t>
            </a:r>
            <a:r>
              <a:rPr lang="it-IT" sz="1600" i="1" dirty="0">
                <a:latin typeface="+mn-lt"/>
                <a:ea typeface="Calibri"/>
                <a:cs typeface="Calibri"/>
                <a:sym typeface="Calibri"/>
              </a:rPr>
              <a:t>X’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latin typeface="+mn-lt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In altre parole, invece di definire esplicitamente </a:t>
            </a:r>
            <a:r>
              <a:rPr lang="el-GR" sz="1600" dirty="0">
                <a:latin typeface="+mn-lt"/>
                <a:ea typeface="Calibri"/>
                <a:cs typeface="Calibri"/>
                <a:sym typeface="Calibri"/>
              </a:rPr>
              <a:t>ϕ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(), ci basta definire una funzione che calcola il prodotto scalare di due feature </a:t>
            </a:r>
            <a:r>
              <a:rPr lang="it-IT" sz="1600" dirty="0" err="1">
                <a:latin typeface="+mn-lt"/>
                <a:ea typeface="Calibri"/>
                <a:cs typeface="Calibri"/>
                <a:sym typeface="Calibri"/>
              </a:rPr>
              <a:t>vector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 in uno spazio a dimensioni maggiori di </a:t>
            </a:r>
            <a:r>
              <a:rPr lang="it-IT" sz="1600" i="1" dirty="0">
                <a:latin typeface="+mn-lt"/>
                <a:ea typeface="Calibri"/>
                <a:cs typeface="Calibri"/>
                <a:sym typeface="Calibri"/>
              </a:rPr>
              <a:t>d, 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senza che questo feature </a:t>
            </a:r>
            <a:r>
              <a:rPr lang="it-IT" sz="1600" dirty="0" err="1">
                <a:latin typeface="+mn-lt"/>
                <a:ea typeface="Calibri"/>
                <a:cs typeface="Calibri"/>
                <a:sym typeface="Calibri"/>
              </a:rPr>
              <a:t>space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 nuovo sia effettivamente definito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latin typeface="+mn-lt"/>
              <a:ea typeface="Calibri"/>
              <a:cs typeface="Calibri"/>
              <a:sym typeface="Calibri"/>
            </a:endParaRPr>
          </a:p>
          <a:p>
            <a:pPr lvl="0"/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Tale funzione è detta «funzione kernel». Dati due feature </a:t>
            </a:r>
            <a:r>
              <a:rPr lang="it-IT" sz="1600" dirty="0" err="1">
                <a:latin typeface="+mn-lt"/>
                <a:ea typeface="Calibri"/>
                <a:cs typeface="Calibri"/>
                <a:sym typeface="Calibri"/>
              </a:rPr>
              <a:t>vector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it-IT" sz="1600" b="1" i="1" dirty="0"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it-IT" sz="1600" b="1" i="1" dirty="0">
                <a:latin typeface="+mn-lt"/>
                <a:ea typeface="Calibri"/>
                <a:cs typeface="Calibri"/>
                <a:sym typeface="Calibri"/>
              </a:rPr>
              <a:t>z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it" sz="1600" i="1" dirty="0"/>
              <a:t>∈ </a:t>
            </a:r>
            <a:r>
              <a:rPr lang="it-IT" sz="1600" i="1" dirty="0">
                <a:ea typeface="Calibri"/>
                <a:cs typeface="Calibri"/>
                <a:sym typeface="Calibri"/>
              </a:rPr>
              <a:t>X</a:t>
            </a:r>
            <a:r>
              <a:rPr lang="it-IT" sz="1600" dirty="0">
                <a:ea typeface="Calibri"/>
                <a:cs typeface="Calibri"/>
                <a:sym typeface="Calibri"/>
              </a:rPr>
              <a:t>, il kernel restituisce un valore scalare che rappresenta il loro prodotto scalare in un feature </a:t>
            </a:r>
            <a:r>
              <a:rPr lang="it-IT" sz="1600" dirty="0" err="1">
                <a:ea typeface="Calibri"/>
                <a:cs typeface="Calibri"/>
                <a:sym typeface="Calibri"/>
              </a:rPr>
              <a:t>space</a:t>
            </a:r>
            <a:r>
              <a:rPr lang="it-IT" sz="1600" dirty="0">
                <a:ea typeface="Calibri"/>
                <a:cs typeface="Calibri"/>
                <a:sym typeface="Calibri"/>
              </a:rPr>
              <a:t> a dimensioni maggiori di </a:t>
            </a:r>
            <a:r>
              <a:rPr lang="it-IT" sz="1600" i="1" dirty="0">
                <a:ea typeface="Calibri"/>
                <a:cs typeface="Calibri"/>
                <a:sym typeface="Calibri"/>
              </a:rPr>
              <a:t>X</a:t>
            </a:r>
            <a:r>
              <a:rPr lang="it-IT" sz="1600" dirty="0">
                <a:ea typeface="Calibri"/>
                <a:cs typeface="Calibri"/>
                <a:sym typeface="Calibri"/>
              </a:rPr>
              <a:t>:</a:t>
            </a:r>
          </a:p>
          <a:p>
            <a:pPr lvl="0"/>
            <a:endParaRPr lang="it-IT" sz="1600" dirty="0">
              <a:latin typeface="+mn-lt"/>
              <a:ea typeface="Calibri"/>
              <a:cs typeface="Calibri"/>
              <a:sym typeface="Calibri"/>
            </a:endParaRPr>
          </a:p>
          <a:p>
            <a:pPr lvl="0"/>
            <a:endParaRPr lang="it-IT" sz="1600" dirty="0">
              <a:latin typeface="+mn-lt"/>
              <a:ea typeface="Calibri"/>
              <a:cs typeface="Calibri"/>
              <a:sym typeface="Calibri"/>
            </a:endParaRPr>
          </a:p>
          <a:p>
            <a:pPr lvl="0"/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In pratica, </a:t>
            </a:r>
            <a:r>
              <a:rPr lang="it-IT" sz="1600" i="1" dirty="0">
                <a:latin typeface="+mn-lt"/>
                <a:ea typeface="Calibri"/>
                <a:cs typeface="Calibri"/>
                <a:sym typeface="Calibri"/>
              </a:rPr>
              <a:t>K() </a:t>
            </a:r>
            <a:r>
              <a:rPr lang="it-IT" sz="1600" dirty="0">
                <a:ea typeface="Calibri"/>
                <a:cs typeface="Calibri"/>
                <a:sym typeface="Calibri"/>
              </a:rPr>
              <a:t>stima una qualche misura di «similarità» (non lineare) tra </a:t>
            </a:r>
            <a:r>
              <a:rPr lang="it-IT" sz="1600" b="1" i="1" dirty="0">
                <a:ea typeface="Calibri"/>
                <a:cs typeface="Calibri"/>
                <a:sym typeface="Calibri"/>
              </a:rPr>
              <a:t>x</a:t>
            </a:r>
            <a:r>
              <a:rPr lang="it-IT" sz="1600" dirty="0">
                <a:ea typeface="Calibri"/>
                <a:cs typeface="Calibri"/>
                <a:sym typeface="Calibri"/>
              </a:rPr>
              <a:t> e </a:t>
            </a:r>
            <a:r>
              <a:rPr lang="it-IT" sz="1600" b="1" i="1" dirty="0">
                <a:ea typeface="Calibri"/>
                <a:cs typeface="Calibri"/>
                <a:sym typeface="Calibri"/>
              </a:rPr>
              <a:t>z </a:t>
            </a:r>
            <a:r>
              <a:rPr lang="it-IT" sz="1600" dirty="0">
                <a:ea typeface="Calibri"/>
                <a:cs typeface="Calibri"/>
                <a:sym typeface="Calibri"/>
              </a:rPr>
              <a:t>(tra un po’ vedremo degli esempi di kernel)</a:t>
            </a:r>
            <a:endParaRPr lang="it-IT" sz="1600" dirty="0"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036E8C6-8FF7-D226-214B-F953B6110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59" y="3595660"/>
            <a:ext cx="2943636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2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on-linear SVM con 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kernel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trick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9"/>
          <p:cNvSpPr txBox="1"/>
          <p:nvPr/>
        </p:nvSpPr>
        <p:spPr>
          <a:xfrm>
            <a:off x="251520" y="666720"/>
            <a:ext cx="8386763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+mn-lt"/>
                <a:ea typeface="Calibri"/>
                <a:cs typeface="Calibri"/>
                <a:sym typeface="Calibri"/>
              </a:rPr>
              <a:t>Con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 la soluzione duale si ha, in fase di training: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+mn-lt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che, usando il kernel, diventa: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DC58369-6777-DB76-F50C-E503C0A96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21" y="1284912"/>
            <a:ext cx="6761899" cy="79002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54C0602-34D1-F7B6-9CBB-18B31DA88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67" y="3068568"/>
            <a:ext cx="6679253" cy="7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85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on-linear SVM con 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kernel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trick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9"/>
          <p:cNvSpPr txBox="1"/>
          <p:nvPr/>
        </p:nvSpPr>
        <p:spPr>
          <a:xfrm>
            <a:off x="251520" y="666720"/>
            <a:ext cx="7911819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Mentre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, ad inference time,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ho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che, usando il kernel, diventa: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lvl="0"/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lvl="0"/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dove, come nel caso senza kernel, se</a:t>
            </a:r>
            <a:r>
              <a:rPr lang="it" sz="1600" b="1" i="1" dirty="0">
                <a:latin typeface="+mn-lt"/>
                <a:ea typeface="Calibri"/>
                <a:cs typeface="Calibri"/>
                <a:sym typeface="Calibri"/>
              </a:rPr>
              <a:t> x</a:t>
            </a:r>
            <a:r>
              <a:rPr lang="it" sz="1600" i="1" baseline="-25000" dirty="0">
                <a:latin typeface="+mn-lt"/>
                <a:ea typeface="Calibri"/>
                <a:cs typeface="Calibri"/>
                <a:sym typeface="Calibri"/>
              </a:rPr>
              <a:t>s</a:t>
            </a:r>
            <a:r>
              <a:rPr lang="it" sz="1600" b="1" i="1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è un support vector, sfruttando il fatto che </a:t>
            </a:r>
            <a:r>
              <a:rPr lang="it" sz="1600" i="1" dirty="0">
                <a:latin typeface="+mn-lt"/>
                <a:ea typeface="Calibri"/>
                <a:cs typeface="Calibri"/>
                <a:sym typeface="Calibri"/>
              </a:rPr>
              <a:t>f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(</a:t>
            </a:r>
            <a:r>
              <a:rPr lang="it" sz="1600" b="1" i="1" dirty="0"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" sz="1600" i="1" baseline="-25000" dirty="0">
                <a:latin typeface="+mn-lt"/>
                <a:ea typeface="Calibri"/>
                <a:cs typeface="Calibri"/>
                <a:sym typeface="Calibri"/>
              </a:rPr>
              <a:t>s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) = </a:t>
            </a:r>
            <a:r>
              <a:rPr lang="it" sz="1600" i="1" dirty="0">
                <a:latin typeface="+mn-lt"/>
                <a:ea typeface="Calibri"/>
                <a:cs typeface="Calibri"/>
                <a:sym typeface="Calibri"/>
              </a:rPr>
              <a:t>y</a:t>
            </a:r>
            <a:r>
              <a:rPr lang="it" sz="1600" baseline="-25000" dirty="0">
                <a:latin typeface="+mn-lt"/>
                <a:ea typeface="Calibri"/>
                <a:cs typeface="Calibri"/>
                <a:sym typeface="Calibri"/>
              </a:rPr>
              <a:t>s</a:t>
            </a:r>
            <a:r>
              <a:rPr lang="it-IT" altLang="it-IT" sz="1600" i="1" dirty="0"/>
              <a:t>, 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posso calcolare: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latin typeface="+mn-lt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latin typeface="+mn-lt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latin typeface="+mn-lt"/>
              <a:ea typeface="Calibri"/>
              <a:cs typeface="Calibri"/>
              <a:sym typeface="Calibri"/>
            </a:endParaRPr>
          </a:p>
          <a:p>
            <a:pPr lvl="0"/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Q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uindi non ho bisogno di 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definire </a:t>
            </a:r>
            <a:r>
              <a:rPr lang="el-GR" sz="1600" dirty="0">
                <a:latin typeface="+mn-lt"/>
                <a:ea typeface="Calibri"/>
                <a:cs typeface="Calibri"/>
                <a:sym typeface="Calibri"/>
              </a:rPr>
              <a:t>ϕ(</a:t>
            </a:r>
            <a:r>
              <a:rPr lang="en-GB" sz="1600" b="1" i="1" dirty="0"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el-GR" sz="1600" dirty="0">
                <a:latin typeface="+mn-lt"/>
                <a:ea typeface="Calibri"/>
                <a:cs typeface="Calibri"/>
                <a:sym typeface="Calibri"/>
              </a:rPr>
              <a:t>)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: sia in fase di training che di inferenza, 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mi basta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definire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600" i="1" dirty="0">
                <a:latin typeface="+mn-lt"/>
                <a:ea typeface="Calibri"/>
                <a:cs typeface="Calibri"/>
                <a:sym typeface="Calibri"/>
              </a:rPr>
              <a:t>K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(</a:t>
            </a:r>
            <a:r>
              <a:rPr lang="en-GB" sz="1600" b="1" i="1" dirty="0"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en-GB" sz="1600" i="1" dirty="0">
                <a:latin typeface="+mn-lt"/>
                <a:ea typeface="Calibri"/>
                <a:cs typeface="Calibri"/>
                <a:sym typeface="Calibri"/>
              </a:rPr>
              <a:t>,</a:t>
            </a:r>
            <a:r>
              <a:rPr lang="en-GB" sz="1600" b="1" i="1" dirty="0">
                <a:latin typeface="+mn-lt"/>
                <a:ea typeface="Calibri"/>
                <a:cs typeface="Calibri"/>
                <a:sym typeface="Calibri"/>
              </a:rPr>
              <a:t> z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).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Questo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modo di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procedere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è </a:t>
            </a:r>
            <a:r>
              <a:rPr lang="en-GB" sz="1600" dirty="0" err="1">
                <a:latin typeface="+mn-lt"/>
                <a:ea typeface="Calibri"/>
                <a:cs typeface="Calibri"/>
                <a:sym typeface="Calibri"/>
              </a:rPr>
              <a:t>chiamato</a:t>
            </a:r>
            <a:r>
              <a:rPr lang="en-GB" sz="1600" dirty="0">
                <a:latin typeface="+mn-lt"/>
                <a:ea typeface="Calibri"/>
                <a:cs typeface="Calibri"/>
                <a:sym typeface="Calibri"/>
              </a:rPr>
              <a:t> “kernel trick”</a:t>
            </a: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80E45FC-4975-9EC8-B8D7-E38CF90D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625" y="986222"/>
            <a:ext cx="2907377" cy="74374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CAAF83D-E410-C6FB-43DE-39FF03531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624" y="2058888"/>
            <a:ext cx="2907378" cy="66972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5A71BD1-B3F6-E1E6-1350-4C4DF4B0A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624" y="3403210"/>
            <a:ext cx="2800380" cy="68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4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287" y="1261475"/>
            <a:ext cx="4107600" cy="30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on-linear Support Vector Machine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50"/>
          <p:cNvSpPr txBox="1"/>
          <p:nvPr/>
        </p:nvSpPr>
        <p:spPr>
          <a:xfrm>
            <a:off x="57726" y="680770"/>
            <a:ext cx="4467891" cy="4175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 kernel più usati sono:</a:t>
            </a:r>
            <a:endParaRPr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342900">
              <a:spcBef>
                <a:spcPts val="1000"/>
              </a:spcBef>
              <a:buClr>
                <a:schemeClr val="dk1"/>
              </a:buClr>
              <a:buSzPts val="1800"/>
              <a:buFont typeface="Calibri"/>
              <a:buChar char="●"/>
            </a:pPr>
            <a:r>
              <a:rPr lang="it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Kernel lineare.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Prodotto scalare standard: 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K(</a:t>
            </a:r>
            <a:r>
              <a:rPr lang="it" b="1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</a:t>
            </a:r>
            <a:r>
              <a:rPr lang="it" b="1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z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) 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= </a:t>
            </a:r>
            <a:r>
              <a:rPr lang="en-GB" altLang="it-IT" b="1" i="1" dirty="0" err="1">
                <a:latin typeface="+mn-lt"/>
              </a:rPr>
              <a:t>x</a:t>
            </a:r>
            <a:r>
              <a:rPr lang="en-GB" altLang="it-IT" i="1" baseline="30000" dirty="0" err="1">
                <a:latin typeface="+mn-lt"/>
              </a:rPr>
              <a:t>T</a:t>
            </a:r>
            <a:r>
              <a:rPr lang="en-GB" altLang="it-IT" b="1" i="1" dirty="0" err="1">
                <a:latin typeface="+mn-lt"/>
              </a:rPr>
              <a:t>z</a:t>
            </a:r>
            <a:r>
              <a:rPr lang="en-GB" altLang="it-IT" i="1" baseline="-25000" dirty="0">
                <a:latin typeface="+mn-lt"/>
              </a:rPr>
              <a:t> 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(i.e., nessun kernel e nessuna deformazione di </a:t>
            </a:r>
            <a:r>
              <a:rPr lang="it-IT" i="1" dirty="0">
                <a:latin typeface="+mn-lt"/>
                <a:ea typeface="Calibri"/>
                <a:cs typeface="Calibri"/>
                <a:sym typeface="Calibri"/>
              </a:rPr>
              <a:t>R</a:t>
            </a:r>
            <a:r>
              <a:rPr lang="it-IT" i="1" baseline="30000" dirty="0">
                <a:latin typeface="+mn-lt"/>
                <a:ea typeface="Calibri"/>
                <a:cs typeface="Calibri"/>
                <a:sym typeface="Calibri"/>
              </a:rPr>
              <a:t>d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)</a:t>
            </a:r>
          </a:p>
          <a:p>
            <a:pPr marL="114300" lvl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it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Kernel polinomiale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 Permette di di «curvare» </a:t>
            </a:r>
            <a:r>
              <a:rPr lang="it-IT" i="1" dirty="0">
                <a:latin typeface="+mn-lt"/>
                <a:ea typeface="Calibri"/>
                <a:cs typeface="Calibri"/>
                <a:sym typeface="Calibri"/>
              </a:rPr>
              <a:t>R</a:t>
            </a:r>
            <a:r>
              <a:rPr lang="it-IT" i="1" baseline="30000" dirty="0">
                <a:latin typeface="+mn-lt"/>
                <a:ea typeface="Calibri"/>
                <a:cs typeface="Calibri"/>
                <a:sym typeface="Calibri"/>
              </a:rPr>
              <a:t>d</a:t>
            </a:r>
            <a:r>
              <a:rPr lang="it-IT" i="1" dirty="0"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endParaRPr lang="it-IT" i="1" baseline="30000" dirty="0">
              <a:latin typeface="+mn-lt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it-IT" i="1" baseline="30000" dirty="0">
              <a:latin typeface="+mn-lt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it-IT" baseline="300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      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       dove </a:t>
            </a:r>
            <a:r>
              <a:rPr lang="it-IT" i="1" dirty="0">
                <a:latin typeface="+mn-lt"/>
                <a:ea typeface="Calibri"/>
                <a:cs typeface="Calibri"/>
                <a:sym typeface="Calibri"/>
              </a:rPr>
              <a:t>a</a:t>
            </a: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 ed </a:t>
            </a:r>
            <a:r>
              <a:rPr lang="it-IT" i="1" dirty="0">
                <a:latin typeface="+mn-lt"/>
                <a:ea typeface="Calibri"/>
                <a:cs typeface="Calibri"/>
                <a:sym typeface="Calibri"/>
              </a:rPr>
              <a:t>m</a:t>
            </a: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 sono iper-parametri</a:t>
            </a:r>
            <a:endParaRPr lang="it-IT" baseline="30000" dirty="0">
              <a:latin typeface="+mn-lt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it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it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Radial Basis Function (RBF) o Gaussian kernel.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Crea deformazioni complesse di </a:t>
            </a:r>
            <a:r>
              <a:rPr lang="it-IT" i="1" dirty="0">
                <a:latin typeface="+mn-lt"/>
                <a:ea typeface="Calibri"/>
                <a:cs typeface="Calibri"/>
                <a:sym typeface="Calibri"/>
              </a:rPr>
              <a:t>R</a:t>
            </a:r>
            <a:r>
              <a:rPr lang="it-IT" i="1" baseline="30000" dirty="0">
                <a:latin typeface="+mn-lt"/>
                <a:ea typeface="Calibri"/>
                <a:cs typeface="Calibri"/>
                <a:sym typeface="Calibri"/>
              </a:rPr>
              <a:t>d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endParaRPr lang="it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endParaRPr lang="it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it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      E’ il kernel più usato e </a:t>
            </a:r>
            <a:r>
              <a:rPr lang="el-GR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σ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è il suo iper-parametro</a:t>
            </a:r>
            <a:endParaRPr dirty="0"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4CAD4A4-670E-3A20-4FDD-2277D001F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33" y="2477721"/>
            <a:ext cx="1946590" cy="36867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C0A6E08-8CF9-31AC-7FBD-D85173565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534" y="3923708"/>
            <a:ext cx="2344153" cy="58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Non-linear SVM: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modello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non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parametrico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92991" y="978406"/>
            <a:ext cx="8632555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altLang="it-IT" dirty="0"/>
              <a:t>Se </a:t>
            </a:r>
            <a:r>
              <a:rPr lang="en-GB" altLang="it-IT" dirty="0" err="1"/>
              <a:t>uso</a:t>
            </a:r>
            <a:r>
              <a:rPr lang="en-GB" altLang="it-IT" dirty="0"/>
              <a:t> </a:t>
            </a:r>
            <a:r>
              <a:rPr lang="en-GB" altLang="it-IT" dirty="0" err="1"/>
              <a:t>i</a:t>
            </a:r>
            <a:r>
              <a:rPr lang="en-GB" altLang="it-IT" dirty="0"/>
              <a:t> kernel, </a:t>
            </a:r>
            <a:r>
              <a:rPr lang="en-GB" altLang="it-IT" dirty="0" err="1"/>
              <a:t>però</a:t>
            </a:r>
            <a:r>
              <a:rPr lang="en-GB" altLang="it-IT" dirty="0"/>
              <a:t>, non </a:t>
            </a:r>
            <a:r>
              <a:rPr lang="en-GB" altLang="it-IT" dirty="0" err="1"/>
              <a:t>posso</a:t>
            </a:r>
            <a:r>
              <a:rPr lang="en-GB" altLang="it-IT" dirty="0"/>
              <a:t> </a:t>
            </a:r>
            <a:r>
              <a:rPr lang="en-GB" altLang="it-IT" dirty="0" err="1"/>
              <a:t>usare</a:t>
            </a:r>
            <a:r>
              <a:rPr lang="en-GB" altLang="it-IT" dirty="0"/>
              <a:t> la </a:t>
            </a:r>
            <a:r>
              <a:rPr lang="en-GB" altLang="it-IT" dirty="0" err="1"/>
              <a:t>soluzione</a:t>
            </a:r>
            <a:r>
              <a:rPr lang="en-GB" altLang="it-IT" dirty="0"/>
              <a:t> </a:t>
            </a:r>
            <a:r>
              <a:rPr lang="en-GB" altLang="it-IT" dirty="0" err="1"/>
              <a:t>primale</a:t>
            </a:r>
            <a:r>
              <a:rPr lang="en-GB" altLang="it-IT" dirty="0"/>
              <a:t>, in </a:t>
            </a:r>
            <a:r>
              <a:rPr lang="en-GB" altLang="it-IT" dirty="0" err="1"/>
              <a:t>quanto</a:t>
            </a:r>
            <a:r>
              <a:rPr lang="en-GB" altLang="it-IT" dirty="0"/>
              <a:t>, non </a:t>
            </a:r>
            <a:r>
              <a:rPr lang="en-GB" altLang="it-IT" dirty="0" err="1"/>
              <a:t>avendo</a:t>
            </a:r>
            <a:r>
              <a:rPr lang="en-GB" altLang="it-IT" dirty="0"/>
              <a:t> </a:t>
            </a:r>
            <a:r>
              <a:rPr lang="en-GB" altLang="it-IT" dirty="0" err="1"/>
              <a:t>esplicitamente</a:t>
            </a:r>
            <a:r>
              <a:rPr lang="en-GB" altLang="it-IT" dirty="0"/>
              <a:t> </a:t>
            </a:r>
            <a:r>
              <a:rPr lang="en-GB" altLang="it-IT" dirty="0" err="1"/>
              <a:t>definito</a:t>
            </a:r>
            <a:r>
              <a:rPr lang="en-GB" altLang="it-IT" dirty="0"/>
              <a:t> lo </a:t>
            </a:r>
            <a:r>
              <a:rPr lang="en-GB" altLang="it-IT" dirty="0" err="1"/>
              <a:t>spazio</a:t>
            </a:r>
            <a:r>
              <a:rPr lang="en-GB" altLang="it-IT" dirty="0"/>
              <a:t> </a:t>
            </a:r>
            <a:r>
              <a:rPr lang="en-GB" altLang="it-IT" dirty="0" err="1"/>
              <a:t>delle</a:t>
            </a:r>
            <a:r>
              <a:rPr lang="en-GB" altLang="it-IT" dirty="0"/>
              <a:t> feature </a:t>
            </a:r>
            <a:r>
              <a:rPr lang="en-GB" altLang="it-IT" i="1" dirty="0"/>
              <a:t>X’</a:t>
            </a:r>
            <a:r>
              <a:rPr lang="en-GB" altLang="it-IT" dirty="0"/>
              <a:t> = </a:t>
            </a:r>
            <a:r>
              <a:rPr lang="en-GB" altLang="it-IT" i="1" dirty="0"/>
              <a:t>R</a:t>
            </a:r>
            <a:r>
              <a:rPr lang="en-GB" altLang="it-IT" i="1" baseline="30000" dirty="0"/>
              <a:t>D</a:t>
            </a:r>
            <a:r>
              <a:rPr lang="en-GB" altLang="it-IT" dirty="0"/>
              <a:t>, non </a:t>
            </a:r>
            <a:r>
              <a:rPr lang="en-GB" altLang="it-IT" dirty="0" err="1"/>
              <a:t>ho</a:t>
            </a:r>
            <a:r>
              <a:rPr lang="en-GB" altLang="it-IT" dirty="0"/>
              <a:t> </a:t>
            </a:r>
            <a:r>
              <a:rPr lang="en-GB" altLang="it-IT" dirty="0" err="1"/>
              <a:t>neanche</a:t>
            </a:r>
            <a:r>
              <a:rPr lang="en-GB" altLang="it-IT" dirty="0"/>
              <a:t> lo </a:t>
            </a:r>
            <a:r>
              <a:rPr lang="en-GB" altLang="it-IT" dirty="0" err="1"/>
              <a:t>spazio</a:t>
            </a:r>
            <a:r>
              <a:rPr lang="en-GB" altLang="it-IT" dirty="0"/>
              <a:t> </a:t>
            </a:r>
            <a:r>
              <a:rPr lang="en-GB" altLang="it-IT" dirty="0" err="1"/>
              <a:t>dei</a:t>
            </a:r>
            <a:r>
              <a:rPr lang="en-GB" altLang="it-IT" dirty="0"/>
              <a:t> </a:t>
            </a:r>
            <a:r>
              <a:rPr lang="en-GB" altLang="it-IT" dirty="0" err="1"/>
              <a:t>parametri</a:t>
            </a:r>
            <a:r>
              <a:rPr lang="en-GB" altLang="it-IT" dirty="0"/>
              <a:t> (</a:t>
            </a:r>
            <a:r>
              <a:rPr lang="en-GB" altLang="it-IT" i="1" dirty="0"/>
              <a:t>W’ = R</a:t>
            </a:r>
            <a:r>
              <a:rPr lang="en-GB" altLang="it-IT" i="1" baseline="30000" dirty="0"/>
              <a:t>D+1</a:t>
            </a:r>
            <a:r>
              <a:rPr lang="en-GB" altLang="it-IT" dirty="0"/>
              <a:t>) e il </a:t>
            </a:r>
            <a:r>
              <a:rPr lang="en-GB" altLang="it-IT" dirty="0" err="1"/>
              <a:t>vettore</a:t>
            </a:r>
            <a:r>
              <a:rPr lang="en-GB" altLang="it-IT" dirty="0"/>
              <a:t> </a:t>
            </a:r>
            <a:r>
              <a:rPr lang="en-GB" altLang="it-IT" dirty="0" err="1"/>
              <a:t>dei</a:t>
            </a:r>
            <a:r>
              <a:rPr lang="en-GB" altLang="it-IT" dirty="0"/>
              <a:t> </a:t>
            </a:r>
            <a:r>
              <a:rPr lang="en-GB" altLang="it-IT" dirty="0" err="1"/>
              <a:t>parametri</a:t>
            </a:r>
            <a:r>
              <a:rPr lang="en-GB" altLang="it-IT" dirty="0"/>
              <a:t> </a:t>
            </a:r>
            <a:r>
              <a:rPr lang="en-GB" altLang="it-IT" b="1" i="1" dirty="0"/>
              <a:t>w</a:t>
            </a:r>
            <a:r>
              <a:rPr lang="en-GB" altLang="it-IT" dirty="0"/>
              <a:t> non è </a:t>
            </a:r>
            <a:r>
              <a:rPr lang="en-GB" altLang="it-IT" dirty="0" err="1"/>
              <a:t>definito</a:t>
            </a:r>
            <a:endParaRPr lang="en-GB" altLang="it-IT" dirty="0"/>
          </a:p>
          <a:p>
            <a:endParaRPr lang="en-GB" altLang="it-IT" dirty="0"/>
          </a:p>
          <a:p>
            <a:r>
              <a:rPr lang="en-GB" altLang="it-IT" dirty="0" err="1"/>
              <a:t>Similmente</a:t>
            </a:r>
            <a:r>
              <a:rPr lang="en-GB" altLang="it-IT" dirty="0"/>
              <a:t>, a inference time, non </a:t>
            </a:r>
            <a:r>
              <a:rPr lang="en-GB" altLang="it-IT" dirty="0" err="1"/>
              <a:t>posso</a:t>
            </a:r>
            <a:r>
              <a:rPr lang="en-GB" altLang="it-IT" dirty="0"/>
              <a:t> </a:t>
            </a:r>
            <a:r>
              <a:rPr lang="en-GB" altLang="it-IT" dirty="0" err="1"/>
              <a:t>calcolare</a:t>
            </a:r>
            <a:r>
              <a:rPr lang="en-GB" altLang="it-IT" dirty="0"/>
              <a:t> </a:t>
            </a:r>
            <a:r>
              <a:rPr lang="en-GB" altLang="it-IT" dirty="0" err="1"/>
              <a:t>direttamente</a:t>
            </a:r>
            <a:r>
              <a:rPr lang="en-GB" altLang="it-IT" dirty="0"/>
              <a:t> il </a:t>
            </a:r>
            <a:r>
              <a:rPr lang="en-GB" altLang="it-IT" dirty="0" err="1"/>
              <a:t>vettore</a:t>
            </a:r>
            <a:r>
              <a:rPr lang="en-GB" altLang="it-IT" dirty="0"/>
              <a:t> </a:t>
            </a:r>
            <a:r>
              <a:rPr lang="en-GB" altLang="it-IT" dirty="0" err="1"/>
              <a:t>dei</a:t>
            </a:r>
            <a:r>
              <a:rPr lang="en-GB" altLang="it-IT" dirty="0"/>
              <a:t> </a:t>
            </a:r>
            <a:r>
              <a:rPr lang="en-GB" altLang="it-IT" dirty="0" err="1"/>
              <a:t>parametri</a:t>
            </a:r>
            <a:r>
              <a:rPr lang="en-GB" altLang="it-IT" dirty="0"/>
              <a:t>: non </a:t>
            </a:r>
            <a:r>
              <a:rPr lang="en-GB" altLang="it-IT" dirty="0" err="1"/>
              <a:t>avendo</a:t>
            </a:r>
            <a:r>
              <a:rPr lang="en-GB" altLang="it-IT" dirty="0"/>
              <a:t> </a:t>
            </a:r>
            <a:r>
              <a:rPr lang="en-GB" altLang="it-IT" dirty="0" err="1"/>
              <a:t>definito</a:t>
            </a:r>
            <a:r>
              <a:rPr lang="en-GB" altLang="it-IT" dirty="0"/>
              <a:t> </a:t>
            </a:r>
            <a:r>
              <a:rPr lang="el-GR" altLang="it-IT" dirty="0"/>
              <a:t>ϕ()</a:t>
            </a:r>
            <a:r>
              <a:rPr lang="en-GB" altLang="it-IT" dirty="0"/>
              <a:t>, non </a:t>
            </a:r>
            <a:r>
              <a:rPr lang="en-GB" altLang="it-IT" dirty="0" err="1"/>
              <a:t>posso</a:t>
            </a:r>
            <a:r>
              <a:rPr lang="en-GB" altLang="it-IT" dirty="0"/>
              <a:t> </a:t>
            </a:r>
            <a:r>
              <a:rPr lang="en-GB" altLang="it-IT" i="1" dirty="0" err="1"/>
              <a:t>sommare</a:t>
            </a:r>
            <a:r>
              <a:rPr lang="en-GB" altLang="it-IT" dirty="0"/>
              <a:t> </a:t>
            </a:r>
            <a:r>
              <a:rPr lang="en-GB" altLang="it-IT" dirty="0" err="1"/>
              <a:t>i</a:t>
            </a:r>
            <a:r>
              <a:rPr lang="en-GB" altLang="it-IT" dirty="0"/>
              <a:t> </a:t>
            </a:r>
            <a:r>
              <a:rPr lang="en-GB" altLang="it-IT" dirty="0" err="1"/>
              <a:t>vettori</a:t>
            </a:r>
            <a:r>
              <a:rPr lang="en-GB" altLang="it-IT" dirty="0"/>
              <a:t> </a:t>
            </a:r>
            <a:r>
              <a:rPr lang="en-GB" altLang="it-IT" dirty="0" err="1"/>
              <a:t>trasformati</a:t>
            </a:r>
            <a:r>
              <a:rPr lang="en-GB" altLang="it-IT" dirty="0"/>
              <a:t> e </a:t>
            </a:r>
            <a:r>
              <a:rPr lang="en-GB" altLang="it-IT" dirty="0" err="1"/>
              <a:t>quindi</a:t>
            </a:r>
            <a:r>
              <a:rPr lang="en-GB" altLang="it-IT" dirty="0"/>
              <a:t> non </a:t>
            </a:r>
            <a:r>
              <a:rPr lang="en-GB" altLang="it-IT" dirty="0" err="1"/>
              <a:t>posso</a:t>
            </a:r>
            <a:r>
              <a:rPr lang="en-GB" altLang="it-IT" dirty="0"/>
              <a:t> </a:t>
            </a:r>
            <a:r>
              <a:rPr lang="en-GB" altLang="it-IT" dirty="0" err="1"/>
              <a:t>calcolare</a:t>
            </a:r>
            <a:r>
              <a:rPr lang="en-GB" altLang="it-IT" dirty="0"/>
              <a:t>:</a:t>
            </a:r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04BF80-24BC-B482-46E1-0FC955E20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370" y="2654368"/>
            <a:ext cx="21717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0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lassificatori con score function lineare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251520" y="768730"/>
            <a:ext cx="8126439" cy="411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+mj-lt"/>
                <a:ea typeface="Calibri"/>
                <a:cs typeface="Calibri"/>
                <a:sym typeface="Calibri"/>
              </a:rPr>
              <a:t>Il classificatore (decision rule inclusa) della logistic regression può essere espresso come: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altLang="it-IT" i="1" dirty="0"/>
              <a:t>C(</a:t>
            </a:r>
            <a:r>
              <a:rPr lang="it-IT" altLang="it-IT" b="1" i="1" dirty="0"/>
              <a:t>x</a:t>
            </a:r>
            <a:r>
              <a:rPr lang="it-IT" altLang="it-IT" i="1" dirty="0"/>
              <a:t>) = </a:t>
            </a:r>
            <a:r>
              <a:rPr lang="it-IT" altLang="it-IT" b="1" dirty="0" err="1"/>
              <a:t>If</a:t>
            </a:r>
            <a:r>
              <a:rPr lang="it-IT" altLang="it-IT" i="1" dirty="0"/>
              <a:t> g(</a:t>
            </a:r>
            <a:r>
              <a:rPr lang="it-IT" altLang="it-IT" b="1" i="1" dirty="0" err="1"/>
              <a:t>w</a:t>
            </a:r>
            <a:r>
              <a:rPr lang="it-IT" altLang="it-IT" i="1" baseline="30000" dirty="0" err="1"/>
              <a:t>T</a:t>
            </a:r>
            <a:r>
              <a:rPr lang="it-IT" altLang="it-IT" i="1" dirty="0"/>
              <a:t> </a:t>
            </a:r>
            <a:r>
              <a:rPr lang="it-IT" altLang="it-IT" b="1" i="1" dirty="0"/>
              <a:t>x</a:t>
            </a:r>
            <a:r>
              <a:rPr lang="it-IT" altLang="it-IT" i="1" dirty="0"/>
              <a:t> + w</a:t>
            </a:r>
            <a:r>
              <a:rPr lang="it-IT" altLang="it-IT" i="1" baseline="-25000" dirty="0"/>
              <a:t>0</a:t>
            </a:r>
            <a:r>
              <a:rPr lang="it-IT" altLang="it-IT" i="1" dirty="0"/>
              <a:t>) &gt; 0.5</a:t>
            </a:r>
            <a:r>
              <a:rPr lang="it-IT" altLang="it-IT" dirty="0"/>
              <a:t> </a:t>
            </a:r>
            <a:r>
              <a:rPr lang="it-IT" altLang="it-IT" b="1" dirty="0" err="1"/>
              <a:t>then</a:t>
            </a:r>
            <a:r>
              <a:rPr lang="it-IT" altLang="it-IT" dirty="0"/>
              <a:t> </a:t>
            </a:r>
            <a:r>
              <a:rPr lang="it-IT" altLang="it-IT" i="1" dirty="0"/>
              <a:t>y</a:t>
            </a:r>
            <a:r>
              <a:rPr lang="it-IT" altLang="it-IT" i="1" baseline="-25000" dirty="0"/>
              <a:t>1</a:t>
            </a:r>
          </a:p>
          <a:p>
            <a:pPr lvl="1"/>
            <a:r>
              <a:rPr lang="it-IT" altLang="it-IT" dirty="0"/>
              <a:t>           </a:t>
            </a:r>
            <a:r>
              <a:rPr lang="it-IT" altLang="it-IT" b="1" dirty="0"/>
              <a:t>else</a:t>
            </a:r>
            <a:r>
              <a:rPr lang="it-IT" altLang="it-IT" dirty="0"/>
              <a:t> </a:t>
            </a:r>
            <a:r>
              <a:rPr lang="it-IT" altLang="it-IT" i="1" dirty="0"/>
              <a:t>y</a:t>
            </a:r>
            <a:r>
              <a:rPr lang="it-IT" altLang="it-IT" i="1" baseline="-25000" dirty="0"/>
              <a:t>2</a:t>
            </a:r>
          </a:p>
          <a:p>
            <a:pPr lvl="1"/>
            <a:endParaRPr lang="it-IT" altLang="it-IT" i="1" baseline="-25000" dirty="0"/>
          </a:p>
          <a:p>
            <a:r>
              <a:rPr lang="it-IT" altLang="it-IT" dirty="0"/>
              <a:t>dove [</a:t>
            </a:r>
            <a:r>
              <a:rPr lang="it-IT" altLang="it-IT" i="1" dirty="0"/>
              <a:t>w</a:t>
            </a:r>
            <a:r>
              <a:rPr lang="it-IT" altLang="it-IT" i="1" baseline="-25000" dirty="0"/>
              <a:t>0</a:t>
            </a:r>
            <a:r>
              <a:rPr lang="it-IT" altLang="it-IT" i="1" dirty="0"/>
              <a:t>,</a:t>
            </a:r>
            <a:r>
              <a:rPr lang="it-IT" altLang="it-IT" i="1" baseline="-25000" dirty="0"/>
              <a:t> </a:t>
            </a:r>
            <a:r>
              <a:rPr lang="it-IT" altLang="it-IT" b="1" i="1" dirty="0"/>
              <a:t>w</a:t>
            </a:r>
            <a:r>
              <a:rPr lang="it-IT" altLang="it-IT" dirty="0"/>
              <a:t>] sono i parametri, </a:t>
            </a:r>
            <a:r>
              <a:rPr lang="it-IT" altLang="it-IT" i="1" dirty="0"/>
              <a:t>g() </a:t>
            </a:r>
            <a:r>
              <a:rPr lang="it-IT" altLang="it-IT" dirty="0"/>
              <a:t>è la </a:t>
            </a:r>
            <a:r>
              <a:rPr lang="it-IT" altLang="it-IT" dirty="0" err="1"/>
              <a:t>logistic</a:t>
            </a:r>
            <a:r>
              <a:rPr lang="it-IT" altLang="it-IT" dirty="0"/>
              <a:t> </a:t>
            </a:r>
            <a:r>
              <a:rPr lang="it-IT" altLang="it-IT" dirty="0" err="1"/>
              <a:t>function</a:t>
            </a:r>
            <a:r>
              <a:rPr lang="it-IT" altLang="it-IT" dirty="0"/>
              <a:t> e </a:t>
            </a:r>
          </a:p>
          <a:p>
            <a:endParaRPr lang="it-IT" altLang="it-IT" dirty="0"/>
          </a:p>
          <a:p>
            <a:r>
              <a:rPr lang="it-IT" altLang="it-IT" i="1" dirty="0"/>
              <a:t>f</a:t>
            </a:r>
            <a:r>
              <a:rPr lang="it-IT" altLang="it-IT" i="1" baseline="-25000" dirty="0"/>
              <a:t>[w0, </a:t>
            </a:r>
            <a:r>
              <a:rPr lang="it-IT" altLang="it-IT" b="1" i="1" baseline="-25000" dirty="0"/>
              <a:t>w</a:t>
            </a:r>
            <a:r>
              <a:rPr lang="it-IT" altLang="it-IT" i="1" baseline="-25000" dirty="0"/>
              <a:t>] </a:t>
            </a:r>
            <a:r>
              <a:rPr lang="it-IT" altLang="it-IT" i="1" dirty="0"/>
              <a:t>(</a:t>
            </a:r>
            <a:r>
              <a:rPr lang="it-IT" altLang="it-IT" b="1" i="1" dirty="0"/>
              <a:t>x</a:t>
            </a:r>
            <a:r>
              <a:rPr lang="it-IT" altLang="it-IT" i="1" dirty="0"/>
              <a:t>)</a:t>
            </a:r>
            <a:r>
              <a:rPr lang="it-IT" altLang="it-IT" dirty="0"/>
              <a:t> = </a:t>
            </a:r>
            <a:r>
              <a:rPr lang="it-IT" altLang="it-IT" b="1" i="1" dirty="0" err="1"/>
              <a:t>w</a:t>
            </a:r>
            <a:r>
              <a:rPr lang="it-IT" altLang="it-IT" i="1" baseline="30000" dirty="0" err="1"/>
              <a:t>T</a:t>
            </a:r>
            <a:r>
              <a:rPr lang="it-IT" altLang="it-IT" i="1" dirty="0"/>
              <a:t> </a:t>
            </a:r>
            <a:r>
              <a:rPr lang="it-IT" altLang="it-IT" b="1" i="1" dirty="0"/>
              <a:t>x</a:t>
            </a:r>
            <a:r>
              <a:rPr lang="it-IT" altLang="it-IT" i="1" dirty="0"/>
              <a:t> + w</a:t>
            </a:r>
            <a:r>
              <a:rPr lang="it-IT" altLang="it-IT" i="1" baseline="-25000" dirty="0"/>
              <a:t>0</a:t>
            </a:r>
          </a:p>
          <a:p>
            <a:endParaRPr lang="it-IT" altLang="it-IT" dirty="0"/>
          </a:p>
          <a:p>
            <a:r>
              <a:rPr lang="it-IT" altLang="it-IT" dirty="0"/>
              <a:t>la chiameremo </a:t>
            </a:r>
            <a:r>
              <a:rPr lang="it-IT" altLang="it-IT" i="1" dirty="0">
                <a:cs typeface="Calibri"/>
                <a:sym typeface="Calibri"/>
              </a:rPr>
              <a:t>score </a:t>
            </a:r>
            <a:r>
              <a:rPr lang="it-IT" altLang="it-IT" i="1" dirty="0" err="1">
                <a:cs typeface="Calibri"/>
                <a:sym typeface="Calibri"/>
              </a:rPr>
              <a:t>function</a:t>
            </a:r>
            <a:r>
              <a:rPr lang="it-IT" altLang="it-IT" dirty="0">
                <a:cs typeface="Calibri"/>
                <a:sym typeface="Calibri"/>
              </a:rPr>
              <a:t> (in analogia con le score </a:t>
            </a:r>
            <a:r>
              <a:rPr lang="it-IT" altLang="it-IT" dirty="0" err="1">
                <a:cs typeface="Calibri"/>
                <a:sym typeface="Calibri"/>
              </a:rPr>
              <a:t>function</a:t>
            </a:r>
            <a:r>
              <a:rPr lang="it-IT" altLang="it-IT" dirty="0">
                <a:cs typeface="Calibri"/>
                <a:sym typeface="Calibri"/>
              </a:rPr>
              <a:t> della </a:t>
            </a:r>
            <a:r>
              <a:rPr lang="it-IT" altLang="it-IT" dirty="0" err="1">
                <a:cs typeface="Calibri"/>
                <a:sym typeface="Calibri"/>
              </a:rPr>
              <a:t>Softmax</a:t>
            </a:r>
            <a:r>
              <a:rPr lang="it-IT" altLang="it-IT" dirty="0">
                <a:cs typeface="Calibri"/>
                <a:sym typeface="Calibri"/>
              </a:rPr>
              <a:t> </a:t>
            </a:r>
            <a:r>
              <a:rPr lang="it-IT" altLang="it-IT" dirty="0" err="1">
                <a:cs typeface="Calibri"/>
                <a:sym typeface="Calibri"/>
              </a:rPr>
              <a:t>regression</a:t>
            </a:r>
            <a:r>
              <a:rPr lang="it-IT" altLang="it-IT" dirty="0">
                <a:cs typeface="Calibri"/>
                <a:sym typeface="Calibri"/>
              </a:rPr>
              <a:t>)</a:t>
            </a:r>
          </a:p>
          <a:p>
            <a:r>
              <a:rPr lang="it-IT" altLang="it-IT" dirty="0">
                <a:cs typeface="Calibri"/>
                <a:sym typeface="Calibri"/>
              </a:rPr>
              <a:t>Dato </a:t>
            </a:r>
            <a:r>
              <a:rPr lang="it-IT" altLang="it-IT" b="1" i="1" dirty="0"/>
              <a:t>x</a:t>
            </a:r>
            <a:r>
              <a:rPr lang="it-IT" altLang="it-IT" dirty="0"/>
              <a:t>, il suo</a:t>
            </a:r>
            <a:r>
              <a:rPr lang="it-IT" altLang="it-IT" dirty="0">
                <a:cs typeface="Calibri"/>
                <a:sym typeface="Calibri"/>
              </a:rPr>
              <a:t> </a:t>
            </a:r>
            <a:r>
              <a:rPr lang="it-IT" altLang="it-IT" dirty="0"/>
              <a:t>«score» </a:t>
            </a:r>
            <a:r>
              <a:rPr lang="it-IT" altLang="it-IT" i="1" dirty="0"/>
              <a:t>f(</a:t>
            </a:r>
            <a:r>
              <a:rPr lang="it-IT" altLang="it-IT" b="1" i="1" dirty="0"/>
              <a:t>x</a:t>
            </a:r>
            <a:r>
              <a:rPr lang="it-IT" altLang="it-IT" i="1" dirty="0"/>
              <a:t>)</a:t>
            </a:r>
            <a:r>
              <a:rPr lang="it-IT" altLang="it-IT" dirty="0"/>
              <a:t> = </a:t>
            </a:r>
            <a:r>
              <a:rPr lang="it-IT" altLang="it-IT" b="1" i="1" dirty="0" err="1"/>
              <a:t>w</a:t>
            </a:r>
            <a:r>
              <a:rPr lang="it-IT" altLang="it-IT" i="1" baseline="30000" dirty="0" err="1"/>
              <a:t>T</a:t>
            </a:r>
            <a:r>
              <a:rPr lang="it-IT" altLang="it-IT" i="1" dirty="0"/>
              <a:t> </a:t>
            </a:r>
            <a:r>
              <a:rPr lang="it-IT" altLang="it-IT" b="1" i="1" dirty="0"/>
              <a:t>x</a:t>
            </a:r>
            <a:r>
              <a:rPr lang="it-IT" altLang="it-IT" i="1" dirty="0"/>
              <a:t> + w</a:t>
            </a:r>
            <a:r>
              <a:rPr lang="it-IT" altLang="it-IT" i="1" baseline="-25000" dirty="0"/>
              <a:t>0</a:t>
            </a:r>
            <a:r>
              <a:rPr lang="it-IT" altLang="it-IT" dirty="0"/>
              <a:t> è, appunto, un «punteggio» che </a:t>
            </a:r>
            <a:r>
              <a:rPr lang="it-IT" altLang="it-IT" i="1" dirty="0"/>
              <a:t>f()</a:t>
            </a:r>
            <a:r>
              <a:rPr lang="it-IT" altLang="it-IT" dirty="0"/>
              <a:t> associa ad </a:t>
            </a:r>
            <a:r>
              <a:rPr lang="it-IT" altLang="it-IT" b="1" i="1" dirty="0"/>
              <a:t>x</a:t>
            </a:r>
            <a:r>
              <a:rPr lang="it-IT" altLang="it-IT" dirty="0"/>
              <a:t> (più alto è il punteggio, più «probabile» è l’appartenenza alla classe </a:t>
            </a:r>
            <a:r>
              <a:rPr lang="it-IT" altLang="it-IT" i="1" dirty="0"/>
              <a:t>y</a:t>
            </a:r>
            <a:r>
              <a:rPr lang="it-IT" altLang="it-IT" i="1" baseline="-25000" dirty="0"/>
              <a:t>1</a:t>
            </a:r>
            <a:r>
              <a:rPr lang="it-IT" altLang="it-IT" i="1" dirty="0"/>
              <a:t> </a:t>
            </a:r>
            <a:r>
              <a:rPr lang="it-IT" altLang="it-IT" dirty="0"/>
              <a:t>secondo </a:t>
            </a:r>
            <a:r>
              <a:rPr lang="it-IT" altLang="it-IT" i="1" dirty="0"/>
              <a:t>f()</a:t>
            </a:r>
            <a:r>
              <a:rPr lang="it-IT" altLang="it-IT" dirty="0"/>
              <a:t>). Lo score viene mappato in un valore di probabilità usando </a:t>
            </a:r>
            <a:r>
              <a:rPr lang="it-IT" altLang="it-IT" i="1" dirty="0"/>
              <a:t>g()</a:t>
            </a:r>
          </a:p>
          <a:p>
            <a:endParaRPr lang="it-IT" altLang="it-IT" sz="1800" dirty="0">
              <a:latin typeface="Calibri"/>
              <a:cs typeface="Calibri"/>
              <a:sym typeface="Calibri"/>
            </a:endParaRPr>
          </a:p>
          <a:p>
            <a:r>
              <a:rPr lang="it-IT" altLang="it-IT" dirty="0">
                <a:latin typeface="+mn-lt"/>
                <a:cs typeface="Calibri"/>
                <a:sym typeface="Calibri"/>
              </a:rPr>
              <a:t>La parte parametrica, ovvero la score </a:t>
            </a:r>
            <a:r>
              <a:rPr lang="it-IT" altLang="it-IT" dirty="0" err="1">
                <a:latin typeface="+mn-lt"/>
                <a:cs typeface="Calibri"/>
                <a:sym typeface="Calibri"/>
              </a:rPr>
              <a:t>function</a:t>
            </a:r>
            <a:r>
              <a:rPr lang="it-IT" altLang="it-IT" dirty="0">
                <a:latin typeface="+mn-lt"/>
                <a:cs typeface="Calibri"/>
                <a:sym typeface="Calibri"/>
              </a:rPr>
              <a:t> </a:t>
            </a:r>
            <a:r>
              <a:rPr lang="it-IT" altLang="it-IT" i="1" dirty="0"/>
              <a:t>f</a:t>
            </a:r>
            <a:r>
              <a:rPr lang="it-IT" altLang="it-IT" i="1" baseline="-25000" dirty="0"/>
              <a:t>[w0, </a:t>
            </a:r>
            <a:r>
              <a:rPr lang="it-IT" altLang="it-IT" b="1" i="1" baseline="-25000" dirty="0"/>
              <a:t>w</a:t>
            </a:r>
            <a:r>
              <a:rPr lang="it-IT" altLang="it-IT" i="1" baseline="-25000" dirty="0"/>
              <a:t>] </a:t>
            </a:r>
            <a:r>
              <a:rPr lang="it-IT" altLang="it-IT" i="1" dirty="0"/>
              <a:t>(</a:t>
            </a:r>
            <a:r>
              <a:rPr lang="it-IT" altLang="it-IT" b="1" i="1" dirty="0"/>
              <a:t>x</a:t>
            </a:r>
            <a:r>
              <a:rPr lang="it-IT" altLang="it-IT" i="1" dirty="0"/>
              <a:t>)</a:t>
            </a:r>
            <a:r>
              <a:rPr lang="it-IT" altLang="it-IT" dirty="0"/>
              <a:t> = </a:t>
            </a:r>
            <a:r>
              <a:rPr lang="it-IT" altLang="it-IT" b="1" i="1" dirty="0" err="1"/>
              <a:t>w</a:t>
            </a:r>
            <a:r>
              <a:rPr lang="it-IT" altLang="it-IT" i="1" baseline="30000" dirty="0" err="1"/>
              <a:t>T</a:t>
            </a:r>
            <a:r>
              <a:rPr lang="it-IT" altLang="it-IT" i="1" dirty="0"/>
              <a:t> </a:t>
            </a:r>
            <a:r>
              <a:rPr lang="it-IT" altLang="it-IT" b="1" i="1" dirty="0"/>
              <a:t>x</a:t>
            </a:r>
            <a:r>
              <a:rPr lang="it-IT" altLang="it-IT" i="1" dirty="0"/>
              <a:t> + w</a:t>
            </a:r>
            <a:r>
              <a:rPr lang="it-IT" altLang="it-IT" i="1" baseline="-25000" dirty="0"/>
              <a:t>0</a:t>
            </a:r>
            <a:r>
              <a:rPr lang="it-IT" altLang="it-IT" dirty="0"/>
              <a:t>, è lineare </a:t>
            </a:r>
          </a:p>
          <a:p>
            <a:endParaRPr lang="it-IT" altLang="it-IT" dirty="0"/>
          </a:p>
          <a:p>
            <a:r>
              <a:rPr lang="it-IT" altLang="it-IT" dirty="0"/>
              <a:t>Esaminiamone le proprietà geometriche. Per semplicità, faremo a meno della funzione logistica </a:t>
            </a:r>
            <a:r>
              <a:rPr lang="it-IT" altLang="it-IT" i="1" dirty="0"/>
              <a:t>g()</a:t>
            </a:r>
            <a:r>
              <a:rPr lang="it-IT" altLang="it-IT" dirty="0"/>
              <a:t> e ci concentreremo solo sulla parte parametrica lineare</a:t>
            </a:r>
          </a:p>
        </p:txBody>
      </p:sp>
    </p:spTree>
    <p:extLst>
      <p:ext uri="{BB962C8B-B14F-4D97-AF65-F5344CB8AC3E}">
        <p14:creationId xmlns:p14="http://schemas.microsoft.com/office/powerpoint/2010/main" val="2191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Non-linear SVM: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modello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non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parametrico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92991" y="978406"/>
            <a:ext cx="8632555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altLang="it-IT" dirty="0"/>
              <a:t>Se </a:t>
            </a:r>
            <a:r>
              <a:rPr lang="en-GB" altLang="it-IT" dirty="0" err="1"/>
              <a:t>uso</a:t>
            </a:r>
            <a:r>
              <a:rPr lang="en-GB" altLang="it-IT" dirty="0"/>
              <a:t> </a:t>
            </a:r>
            <a:r>
              <a:rPr lang="en-GB" altLang="it-IT" dirty="0" err="1"/>
              <a:t>i</a:t>
            </a:r>
            <a:r>
              <a:rPr lang="en-GB" altLang="it-IT" dirty="0"/>
              <a:t> kernel, </a:t>
            </a:r>
            <a:r>
              <a:rPr lang="en-GB" altLang="it-IT" dirty="0" err="1"/>
              <a:t>quindi</a:t>
            </a:r>
            <a:r>
              <a:rPr lang="en-GB" altLang="it-IT" dirty="0"/>
              <a:t>, devo </a:t>
            </a:r>
            <a:r>
              <a:rPr lang="en-GB" altLang="it-IT" dirty="0" err="1"/>
              <a:t>necessariamente</a:t>
            </a:r>
            <a:r>
              <a:rPr lang="en-GB" altLang="it-IT" dirty="0"/>
              <a:t> </a:t>
            </a:r>
            <a:r>
              <a:rPr lang="en-GB" altLang="it-IT" dirty="0" err="1"/>
              <a:t>memorizzare</a:t>
            </a:r>
            <a:r>
              <a:rPr lang="en-GB" altLang="it-IT" dirty="0"/>
              <a:t> </a:t>
            </a:r>
            <a:r>
              <a:rPr lang="en-GB" altLang="it-IT" dirty="0" err="1"/>
              <a:t>i</a:t>
            </a:r>
            <a:r>
              <a:rPr lang="en-GB" altLang="it-IT" dirty="0"/>
              <a:t> support vector, </a:t>
            </a:r>
            <a:r>
              <a:rPr lang="en-GB" altLang="it-IT" dirty="0" err="1"/>
              <a:t>perchè</a:t>
            </a:r>
            <a:r>
              <a:rPr lang="en-GB" altLang="it-IT" dirty="0"/>
              <a:t>, a inference time, </a:t>
            </a:r>
            <a:r>
              <a:rPr lang="en-GB" altLang="it-IT" dirty="0" err="1"/>
              <a:t>dovrò</a:t>
            </a:r>
            <a:r>
              <a:rPr lang="en-GB" altLang="it-IT" dirty="0"/>
              <a:t> </a:t>
            </a:r>
            <a:r>
              <a:rPr lang="en-GB" altLang="it-IT" dirty="0" err="1"/>
              <a:t>calcolare</a:t>
            </a:r>
            <a:r>
              <a:rPr lang="en-GB" altLang="it-IT" dirty="0"/>
              <a:t>:</a:t>
            </a:r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r>
              <a:rPr lang="en-GB" altLang="it-IT" dirty="0"/>
              <a:t>Questa </a:t>
            </a:r>
            <a:r>
              <a:rPr lang="en-GB" altLang="it-IT" dirty="0" err="1"/>
              <a:t>cosa</a:t>
            </a:r>
            <a:r>
              <a:rPr lang="en-GB" altLang="it-IT" dirty="0"/>
              <a:t> ha due </a:t>
            </a:r>
            <a:r>
              <a:rPr lang="en-GB" altLang="it-IT" dirty="0" err="1"/>
              <a:t>implicazioni</a:t>
            </a:r>
            <a:endParaRPr lang="en-GB" altLang="it-IT" dirty="0"/>
          </a:p>
          <a:p>
            <a:endParaRPr lang="en-GB" altLang="it-IT" dirty="0"/>
          </a:p>
          <a:p>
            <a:r>
              <a:rPr lang="en-GB" altLang="it-IT" dirty="0"/>
              <a:t>La prima è di natura </a:t>
            </a:r>
            <a:r>
              <a:rPr lang="en-GB" altLang="it-IT" dirty="0" err="1"/>
              <a:t>pragmatica</a:t>
            </a:r>
            <a:r>
              <a:rPr lang="en-GB" altLang="it-IT" dirty="0"/>
              <a:t>: finito il training, devo </a:t>
            </a:r>
            <a:r>
              <a:rPr lang="en-GB" altLang="it-IT" dirty="0" err="1"/>
              <a:t>memorizzarmi</a:t>
            </a:r>
            <a:r>
              <a:rPr lang="en-GB" altLang="it-IT" dirty="0"/>
              <a:t> tutti </a:t>
            </a:r>
            <a:r>
              <a:rPr lang="en-GB" altLang="it-IT" dirty="0" err="1"/>
              <a:t>i</a:t>
            </a:r>
            <a:r>
              <a:rPr lang="en-GB" altLang="it-IT" dirty="0"/>
              <a:t> support vector e, a inference time, </a:t>
            </a:r>
            <a:r>
              <a:rPr lang="en-GB" altLang="it-IT" dirty="0" err="1"/>
              <a:t>applicare</a:t>
            </a:r>
            <a:r>
              <a:rPr lang="en-GB" altLang="it-IT" dirty="0"/>
              <a:t> il kernel ad </a:t>
            </a:r>
            <a:r>
              <a:rPr lang="en-GB" altLang="it-IT" dirty="0" err="1"/>
              <a:t>ognuno</a:t>
            </a:r>
            <a:r>
              <a:rPr lang="en-GB" altLang="it-IT" dirty="0"/>
              <a:t> di </a:t>
            </a:r>
            <a:r>
              <a:rPr lang="en-GB" altLang="it-IT" dirty="0" err="1"/>
              <a:t>essi</a:t>
            </a:r>
            <a:endParaRPr lang="en-GB" altLang="it-IT" dirty="0"/>
          </a:p>
          <a:p>
            <a:endParaRPr lang="en-GB" altLang="it-IT" dirty="0"/>
          </a:p>
          <a:p>
            <a:r>
              <a:rPr lang="en-GB" altLang="it-IT" dirty="0" err="1"/>
              <a:t>Considerando</a:t>
            </a:r>
            <a:r>
              <a:rPr lang="en-GB" altLang="it-IT" dirty="0"/>
              <a:t> </a:t>
            </a:r>
            <a:r>
              <a:rPr lang="en-GB" altLang="it-IT" dirty="0" err="1"/>
              <a:t>che</a:t>
            </a:r>
            <a:r>
              <a:rPr lang="en-GB" altLang="it-IT" dirty="0"/>
              <a:t>, di </a:t>
            </a:r>
            <a:r>
              <a:rPr lang="en-GB" altLang="it-IT" dirty="0" err="1"/>
              <a:t>solito</a:t>
            </a:r>
            <a:r>
              <a:rPr lang="en-GB" altLang="it-IT" dirty="0"/>
              <a:t>, il </a:t>
            </a:r>
            <a:r>
              <a:rPr lang="en-GB" altLang="it-IT" dirty="0" err="1"/>
              <a:t>numero</a:t>
            </a:r>
            <a:r>
              <a:rPr lang="en-GB" altLang="it-IT" dirty="0"/>
              <a:t> </a:t>
            </a:r>
            <a:r>
              <a:rPr lang="en-GB" altLang="it-IT" dirty="0" err="1"/>
              <a:t>dei</a:t>
            </a:r>
            <a:r>
              <a:rPr lang="en-GB" altLang="it-IT" dirty="0"/>
              <a:t> support vector non è </a:t>
            </a:r>
            <a:r>
              <a:rPr lang="en-GB" altLang="it-IT" dirty="0" err="1"/>
              <a:t>piccolissimo</a:t>
            </a:r>
            <a:r>
              <a:rPr lang="en-GB" altLang="it-IT" dirty="0"/>
              <a:t>, </a:t>
            </a:r>
            <a:r>
              <a:rPr lang="en-GB" altLang="it-IT" dirty="0" err="1"/>
              <a:t>ciò</a:t>
            </a:r>
            <a:r>
              <a:rPr lang="en-GB" altLang="it-IT" dirty="0"/>
              <a:t> </a:t>
            </a:r>
            <a:r>
              <a:rPr lang="en-GB" altLang="it-IT" dirty="0" err="1"/>
              <a:t>comporta</a:t>
            </a:r>
            <a:r>
              <a:rPr lang="en-GB" altLang="it-IT" dirty="0"/>
              <a:t> un </a:t>
            </a:r>
            <a:r>
              <a:rPr lang="en-GB" altLang="it-IT" dirty="0" err="1"/>
              <a:t>certo</a:t>
            </a:r>
            <a:r>
              <a:rPr lang="en-GB" altLang="it-IT" dirty="0"/>
              <a:t> </a:t>
            </a:r>
            <a:r>
              <a:rPr lang="en-GB" altLang="it-IT" dirty="0" err="1"/>
              <a:t>svantaggio</a:t>
            </a:r>
            <a:r>
              <a:rPr lang="en-GB" altLang="it-IT" dirty="0"/>
              <a:t> </a:t>
            </a:r>
            <a:r>
              <a:rPr lang="en-GB" altLang="it-IT" dirty="0" err="1"/>
              <a:t>computazionale</a:t>
            </a:r>
            <a:r>
              <a:rPr lang="en-GB" altLang="it-IT" dirty="0"/>
              <a:t> in </a:t>
            </a:r>
            <a:r>
              <a:rPr lang="en-GB" altLang="it-IT" dirty="0" err="1"/>
              <a:t>spazio</a:t>
            </a:r>
            <a:r>
              <a:rPr lang="en-GB" altLang="it-IT" dirty="0"/>
              <a:t> e tempo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386072B-051E-08CC-2D17-DEAAF5757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0" y="1740290"/>
            <a:ext cx="2907378" cy="66972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C20274A-F5D1-DFC7-898D-E3A419FCE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772" y="1741511"/>
            <a:ext cx="2800380" cy="68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6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Non-linear SVM: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modello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non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parametrico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305026" y="1674145"/>
            <a:ext cx="8632555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altLang="it-IT" dirty="0"/>
              <a:t>La </a:t>
            </a:r>
            <a:r>
              <a:rPr lang="en-GB" altLang="it-IT" dirty="0" err="1"/>
              <a:t>seconda</a:t>
            </a:r>
            <a:r>
              <a:rPr lang="en-GB" altLang="it-IT" dirty="0"/>
              <a:t> </a:t>
            </a:r>
            <a:r>
              <a:rPr lang="en-GB" altLang="it-IT" dirty="0" err="1"/>
              <a:t>implicazione</a:t>
            </a:r>
            <a:r>
              <a:rPr lang="en-GB" altLang="it-IT" dirty="0"/>
              <a:t> è di natura, per </a:t>
            </a:r>
            <a:r>
              <a:rPr lang="en-GB" altLang="it-IT" dirty="0" err="1"/>
              <a:t>così</a:t>
            </a:r>
            <a:r>
              <a:rPr lang="en-GB" altLang="it-IT" dirty="0"/>
              <a:t> dire, </a:t>
            </a:r>
            <a:r>
              <a:rPr lang="en-GB" altLang="it-IT" dirty="0" err="1"/>
              <a:t>più</a:t>
            </a:r>
            <a:r>
              <a:rPr lang="en-GB" altLang="it-IT" dirty="0"/>
              <a:t> “</a:t>
            </a:r>
            <a:r>
              <a:rPr lang="en-GB" altLang="it-IT" dirty="0" err="1"/>
              <a:t>filosofica</a:t>
            </a:r>
            <a:r>
              <a:rPr lang="en-GB" altLang="it-IT" dirty="0"/>
              <a:t>”, </a:t>
            </a:r>
            <a:r>
              <a:rPr lang="en-GB" altLang="it-IT" dirty="0" err="1"/>
              <a:t>nel</a:t>
            </a:r>
            <a:r>
              <a:rPr lang="en-GB" altLang="it-IT" dirty="0"/>
              <a:t> senso </a:t>
            </a:r>
            <a:r>
              <a:rPr lang="en-GB" altLang="it-IT" dirty="0" err="1"/>
              <a:t>che</a:t>
            </a:r>
            <a:r>
              <a:rPr lang="en-GB" altLang="it-IT" dirty="0"/>
              <a:t> le SVM con kernel non </a:t>
            </a:r>
            <a:r>
              <a:rPr lang="en-GB" altLang="it-IT" dirty="0" err="1"/>
              <a:t>lineari</a:t>
            </a:r>
            <a:r>
              <a:rPr lang="en-GB" altLang="it-IT" dirty="0"/>
              <a:t> non </a:t>
            </a:r>
            <a:r>
              <a:rPr lang="en-GB" altLang="it-IT" dirty="0" err="1"/>
              <a:t>possono</a:t>
            </a:r>
            <a:r>
              <a:rPr lang="en-GB" altLang="it-IT" dirty="0"/>
              <a:t> </a:t>
            </a:r>
            <a:r>
              <a:rPr lang="en-GB" altLang="it-IT" dirty="0" err="1"/>
              <a:t>più</a:t>
            </a:r>
            <a:r>
              <a:rPr lang="en-GB" altLang="it-IT" dirty="0"/>
              <a:t> </a:t>
            </a:r>
            <a:r>
              <a:rPr lang="en-GB" altLang="it-IT" dirty="0" err="1"/>
              <a:t>essere</a:t>
            </a:r>
            <a:r>
              <a:rPr lang="en-GB" altLang="it-IT" dirty="0"/>
              <a:t> considerate come </a:t>
            </a:r>
            <a:r>
              <a:rPr lang="en-GB" altLang="it-IT" dirty="0" err="1"/>
              <a:t>metodi</a:t>
            </a:r>
            <a:r>
              <a:rPr lang="en-GB" altLang="it-IT" dirty="0"/>
              <a:t> </a:t>
            </a:r>
            <a:r>
              <a:rPr lang="en-GB" altLang="it-IT" dirty="0" err="1"/>
              <a:t>parametrici</a:t>
            </a:r>
            <a:r>
              <a:rPr lang="en-GB" altLang="it-IT" dirty="0"/>
              <a:t> (senza kernel </a:t>
            </a:r>
            <a:r>
              <a:rPr lang="en-GB" altLang="it-IT" dirty="0" err="1"/>
              <a:t>invece</a:t>
            </a:r>
            <a:r>
              <a:rPr lang="en-GB" altLang="it-IT" dirty="0"/>
              <a:t> </a:t>
            </a:r>
            <a:r>
              <a:rPr lang="en-GB" altLang="it-IT" dirty="0" err="1"/>
              <a:t>sono</a:t>
            </a:r>
            <a:r>
              <a:rPr lang="en-GB" altLang="it-IT" dirty="0"/>
              <a:t> </a:t>
            </a:r>
            <a:r>
              <a:rPr lang="en-GB" altLang="it-IT" dirty="0" err="1"/>
              <a:t>parametrici</a:t>
            </a:r>
            <a:r>
              <a:rPr lang="en-GB" altLang="it-IT" dirty="0"/>
              <a:t> a tutti </a:t>
            </a:r>
            <a:r>
              <a:rPr lang="en-GB" altLang="it-IT" dirty="0" err="1"/>
              <a:t>gli</a:t>
            </a:r>
            <a:r>
              <a:rPr lang="en-GB" altLang="it-IT" dirty="0"/>
              <a:t> </a:t>
            </a:r>
            <a:r>
              <a:rPr lang="en-GB" altLang="it-IT" dirty="0" err="1"/>
              <a:t>effetti</a:t>
            </a:r>
            <a:r>
              <a:rPr lang="en-GB" altLang="it-IT" dirty="0"/>
              <a:t>)</a:t>
            </a:r>
          </a:p>
          <a:p>
            <a:endParaRPr lang="en-GB" altLang="it-IT" dirty="0"/>
          </a:p>
          <a:p>
            <a:r>
              <a:rPr lang="en-GB" altLang="it-IT" dirty="0" err="1"/>
              <a:t>Questo</a:t>
            </a:r>
            <a:r>
              <a:rPr lang="en-GB" altLang="it-IT" dirty="0"/>
              <a:t> </a:t>
            </a:r>
            <a:r>
              <a:rPr lang="en-GB" altLang="it-IT" dirty="0" err="1"/>
              <a:t>perchè</a:t>
            </a:r>
            <a:r>
              <a:rPr lang="en-GB" altLang="it-IT" dirty="0"/>
              <a:t>, per </a:t>
            </a:r>
            <a:r>
              <a:rPr lang="en-GB" altLang="it-IT" dirty="0" err="1"/>
              <a:t>implementare</a:t>
            </a:r>
            <a:r>
              <a:rPr lang="en-GB" altLang="it-IT" dirty="0"/>
              <a:t> la formula di sopra, </a:t>
            </a:r>
            <a:r>
              <a:rPr lang="en-GB" altLang="it-IT" dirty="0" err="1"/>
              <a:t>che</a:t>
            </a:r>
            <a:r>
              <a:rPr lang="en-GB" altLang="it-IT" dirty="0"/>
              <a:t> </a:t>
            </a:r>
            <a:r>
              <a:rPr lang="en-GB" altLang="it-IT" dirty="0" err="1"/>
              <a:t>esprime</a:t>
            </a:r>
            <a:r>
              <a:rPr lang="en-GB" altLang="it-IT" dirty="0"/>
              <a:t> la </a:t>
            </a:r>
            <a:r>
              <a:rPr lang="en-GB" altLang="it-IT" dirty="0" err="1"/>
              <a:t>funzione</a:t>
            </a:r>
            <a:r>
              <a:rPr lang="en-GB" altLang="it-IT" dirty="0"/>
              <a:t> di score finale, non </a:t>
            </a:r>
            <a:r>
              <a:rPr lang="en-GB" altLang="it-IT" dirty="0" err="1"/>
              <a:t>posso</a:t>
            </a:r>
            <a:r>
              <a:rPr lang="en-GB" altLang="it-IT" dirty="0"/>
              <a:t> fare a </a:t>
            </a:r>
            <a:r>
              <a:rPr lang="en-GB" altLang="it-IT" dirty="0" err="1"/>
              <a:t>meno</a:t>
            </a:r>
            <a:r>
              <a:rPr lang="en-GB" altLang="it-IT" dirty="0"/>
              <a:t> di </a:t>
            </a:r>
            <a:r>
              <a:rPr lang="en-GB" altLang="it-IT" dirty="0" err="1"/>
              <a:t>basarmi</a:t>
            </a:r>
            <a:r>
              <a:rPr lang="en-GB" altLang="it-IT" dirty="0"/>
              <a:t> </a:t>
            </a:r>
            <a:r>
              <a:rPr lang="en-GB" altLang="it-IT" dirty="0" err="1"/>
              <a:t>su</a:t>
            </a:r>
            <a:r>
              <a:rPr lang="en-GB" altLang="it-IT" dirty="0"/>
              <a:t> un </a:t>
            </a:r>
            <a:r>
              <a:rPr lang="en-GB" altLang="it-IT" dirty="0" err="1"/>
              <a:t>algoritmo</a:t>
            </a:r>
            <a:r>
              <a:rPr lang="en-GB" altLang="it-IT" dirty="0"/>
              <a:t> </a:t>
            </a:r>
            <a:r>
              <a:rPr lang="en-GB" altLang="it-IT" dirty="0" err="1"/>
              <a:t>che</a:t>
            </a:r>
            <a:r>
              <a:rPr lang="en-GB" altLang="it-IT" dirty="0"/>
              <a:t> </a:t>
            </a:r>
            <a:r>
              <a:rPr lang="en-GB" altLang="it-IT" dirty="0" err="1"/>
              <a:t>iteri</a:t>
            </a:r>
            <a:r>
              <a:rPr lang="en-GB" altLang="it-IT" dirty="0"/>
              <a:t> per tutti </a:t>
            </a:r>
            <a:r>
              <a:rPr lang="en-GB" altLang="it-IT" dirty="0" err="1"/>
              <a:t>i</a:t>
            </a:r>
            <a:r>
              <a:rPr lang="en-GB" altLang="it-IT" dirty="0"/>
              <a:t> support vector, e </a:t>
            </a:r>
            <a:r>
              <a:rPr lang="en-GB" altLang="it-IT" dirty="0" err="1"/>
              <a:t>questo</a:t>
            </a:r>
            <a:r>
              <a:rPr lang="en-GB" altLang="it-IT" dirty="0"/>
              <a:t> loop non </a:t>
            </a:r>
            <a:r>
              <a:rPr lang="en-GB" altLang="it-IT" dirty="0" err="1"/>
              <a:t>può</a:t>
            </a:r>
            <a:r>
              <a:rPr lang="en-GB" altLang="it-IT" dirty="0"/>
              <a:t> </a:t>
            </a:r>
            <a:r>
              <a:rPr lang="en-GB" altLang="it-IT" dirty="0" err="1"/>
              <a:t>essere</a:t>
            </a:r>
            <a:r>
              <a:rPr lang="en-GB" altLang="it-IT" dirty="0"/>
              <a:t> espresso con </a:t>
            </a:r>
            <a:r>
              <a:rPr lang="en-GB" altLang="it-IT" dirty="0" err="1"/>
              <a:t>una</a:t>
            </a:r>
            <a:r>
              <a:rPr lang="en-GB" altLang="it-IT" dirty="0"/>
              <a:t> </a:t>
            </a:r>
            <a:r>
              <a:rPr lang="en-GB" altLang="it-IT" dirty="0" err="1"/>
              <a:t>combinazione</a:t>
            </a:r>
            <a:r>
              <a:rPr lang="en-GB" altLang="it-IT" dirty="0"/>
              <a:t> di </a:t>
            </a:r>
            <a:r>
              <a:rPr lang="en-GB" altLang="it-IT" dirty="0" err="1"/>
              <a:t>funzioni</a:t>
            </a:r>
            <a:r>
              <a:rPr lang="en-GB" altLang="it-IT" dirty="0"/>
              <a:t> </a:t>
            </a:r>
            <a:r>
              <a:rPr lang="en-GB" altLang="it-IT" dirty="0" err="1"/>
              <a:t>analitiche</a:t>
            </a:r>
            <a:r>
              <a:rPr lang="en-GB" altLang="it-IT" dirty="0"/>
              <a:t> note, </a:t>
            </a:r>
            <a:r>
              <a:rPr lang="en-GB" altLang="it-IT" dirty="0" err="1"/>
              <a:t>quindi</a:t>
            </a:r>
            <a:r>
              <a:rPr lang="en-GB" altLang="it-IT" dirty="0"/>
              <a:t> non </a:t>
            </a:r>
            <a:r>
              <a:rPr lang="en-GB" altLang="it-IT" dirty="0" err="1"/>
              <a:t>rientra</a:t>
            </a:r>
            <a:r>
              <a:rPr lang="en-GB" altLang="it-IT" dirty="0"/>
              <a:t> </a:t>
            </a:r>
            <a:r>
              <a:rPr lang="en-GB" altLang="it-IT" dirty="0" err="1"/>
              <a:t>nella</a:t>
            </a:r>
            <a:r>
              <a:rPr lang="en-GB" altLang="it-IT" dirty="0"/>
              <a:t> </a:t>
            </a:r>
            <a:r>
              <a:rPr lang="en-GB" altLang="it-IT" dirty="0" err="1"/>
              <a:t>definizione</a:t>
            </a:r>
            <a:r>
              <a:rPr lang="en-GB" altLang="it-IT" dirty="0"/>
              <a:t> di “</a:t>
            </a:r>
            <a:r>
              <a:rPr lang="en-GB" altLang="it-IT" dirty="0" err="1"/>
              <a:t>metodo</a:t>
            </a:r>
            <a:r>
              <a:rPr lang="en-GB" altLang="it-IT" dirty="0"/>
              <a:t> </a:t>
            </a:r>
            <a:r>
              <a:rPr lang="en-GB" altLang="it-IT" dirty="0" err="1"/>
              <a:t>parametrico</a:t>
            </a:r>
            <a:r>
              <a:rPr lang="en-GB" altLang="it-IT" dirty="0"/>
              <a:t>”</a:t>
            </a:r>
          </a:p>
          <a:p>
            <a:endParaRPr lang="en-GB" altLang="it-IT" dirty="0"/>
          </a:p>
          <a:p>
            <a:r>
              <a:rPr lang="en-GB" altLang="it-IT" dirty="0"/>
              <a:t>In </a:t>
            </a:r>
            <a:r>
              <a:rPr lang="en-GB" altLang="it-IT" dirty="0" err="1"/>
              <a:t>altri</a:t>
            </a:r>
            <a:r>
              <a:rPr lang="en-GB" altLang="it-IT" dirty="0"/>
              <a:t> termini, </a:t>
            </a:r>
            <a:r>
              <a:rPr lang="en-GB" altLang="it-IT" i="1" dirty="0"/>
              <a:t>f() </a:t>
            </a:r>
            <a:r>
              <a:rPr lang="en-GB" altLang="it-IT" dirty="0" err="1"/>
              <a:t>ora</a:t>
            </a:r>
            <a:r>
              <a:rPr lang="en-GB" altLang="it-IT" dirty="0"/>
              <a:t> </a:t>
            </a:r>
            <a:r>
              <a:rPr lang="en-GB" altLang="it-IT" dirty="0" err="1"/>
              <a:t>dipende</a:t>
            </a:r>
            <a:r>
              <a:rPr lang="en-GB" altLang="it-IT" dirty="0"/>
              <a:t> </a:t>
            </a:r>
            <a:r>
              <a:rPr lang="en-GB" altLang="it-IT" dirty="0" err="1"/>
              <a:t>dagli</a:t>
            </a:r>
            <a:r>
              <a:rPr lang="en-GB" altLang="it-IT" dirty="0"/>
              <a:t> </a:t>
            </a:r>
            <a:r>
              <a:rPr lang="en-GB" altLang="it-IT" dirty="0" err="1"/>
              <a:t>specifci</a:t>
            </a:r>
            <a:r>
              <a:rPr lang="en-GB" altLang="it-IT" dirty="0"/>
              <a:t> support vector </a:t>
            </a:r>
            <a:r>
              <a:rPr lang="en-GB" altLang="it-IT" dirty="0" err="1"/>
              <a:t>estratti</a:t>
            </a:r>
            <a:r>
              <a:rPr lang="en-GB" altLang="it-IT" dirty="0"/>
              <a:t> </a:t>
            </a:r>
            <a:r>
              <a:rPr lang="en-GB" altLang="it-IT" dirty="0" err="1"/>
              <a:t>dallo</a:t>
            </a:r>
            <a:r>
              <a:rPr lang="en-GB" altLang="it-IT" dirty="0"/>
              <a:t> </a:t>
            </a:r>
            <a:r>
              <a:rPr lang="en-GB" altLang="it-IT" dirty="0" err="1"/>
              <a:t>specifico</a:t>
            </a:r>
            <a:r>
              <a:rPr lang="en-GB" altLang="it-IT" dirty="0"/>
              <a:t> </a:t>
            </a:r>
            <a:r>
              <a:rPr lang="en-GB" altLang="it-IT" i="1" dirty="0"/>
              <a:t>T</a:t>
            </a:r>
            <a:r>
              <a:rPr lang="en-GB" altLang="it-IT" dirty="0"/>
              <a:t> e </a:t>
            </a:r>
            <a:r>
              <a:rPr lang="en-GB" altLang="it-IT" dirty="0" err="1"/>
              <a:t>corrispondente</a:t>
            </a:r>
            <a:r>
              <a:rPr lang="en-GB" altLang="it-IT" dirty="0"/>
              <a:t> task </a:t>
            </a:r>
            <a:r>
              <a:rPr lang="en-GB" altLang="it-IT" dirty="0" err="1"/>
              <a:t>che</a:t>
            </a:r>
            <a:r>
              <a:rPr lang="en-GB" altLang="it-IT" dirty="0"/>
              <a:t> </a:t>
            </a:r>
            <a:r>
              <a:rPr lang="en-GB" altLang="it-IT" dirty="0" err="1"/>
              <a:t>stiamo</a:t>
            </a:r>
            <a:r>
              <a:rPr lang="en-GB" altLang="it-IT" dirty="0"/>
              <a:t> </a:t>
            </a:r>
            <a:r>
              <a:rPr lang="en-GB" altLang="it-IT" dirty="0" err="1"/>
              <a:t>esaminando</a:t>
            </a:r>
            <a:r>
              <a:rPr lang="en-GB" altLang="it-IT" dirty="0"/>
              <a:t>, e non </a:t>
            </a:r>
            <a:r>
              <a:rPr lang="en-GB" altLang="it-IT" dirty="0" err="1"/>
              <a:t>c’è</a:t>
            </a:r>
            <a:r>
              <a:rPr lang="en-GB" altLang="it-IT" dirty="0"/>
              <a:t> modo di </a:t>
            </a:r>
            <a:r>
              <a:rPr lang="en-GB" altLang="it-IT" dirty="0" err="1"/>
              <a:t>esprimerli</a:t>
            </a:r>
            <a:r>
              <a:rPr lang="en-GB" altLang="it-IT" dirty="0"/>
              <a:t> con un </a:t>
            </a:r>
            <a:r>
              <a:rPr lang="en-GB" altLang="it-IT" dirty="0" err="1"/>
              <a:t>numero</a:t>
            </a:r>
            <a:r>
              <a:rPr lang="en-GB" altLang="it-IT" dirty="0"/>
              <a:t> finito di </a:t>
            </a:r>
            <a:r>
              <a:rPr lang="en-GB" altLang="it-IT" dirty="0" err="1"/>
              <a:t>parametri</a:t>
            </a:r>
            <a:r>
              <a:rPr lang="en-GB" altLang="it-IT" dirty="0"/>
              <a:t> (il parameter vector) di </a:t>
            </a:r>
            <a:r>
              <a:rPr lang="en-GB" altLang="it-IT" dirty="0" err="1"/>
              <a:t>una</a:t>
            </a:r>
            <a:r>
              <a:rPr lang="en-GB" altLang="it-IT" dirty="0"/>
              <a:t> </a:t>
            </a:r>
            <a:r>
              <a:rPr lang="en-GB" altLang="it-IT" dirty="0" err="1"/>
              <a:t>funzione</a:t>
            </a:r>
            <a:r>
              <a:rPr lang="en-GB" altLang="it-IT" dirty="0"/>
              <a:t> </a:t>
            </a:r>
            <a:r>
              <a:rPr lang="en-GB" altLang="it-IT" dirty="0" err="1"/>
              <a:t>analitica</a:t>
            </a:r>
            <a:endParaRPr lang="en-GB" alt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386072B-051E-08CC-2D17-DEAAF5757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406" y="898778"/>
            <a:ext cx="2907378" cy="66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Non-linear SVM: modello non parametrico</a:t>
            </a:r>
          </a:p>
        </p:txBody>
      </p:sp>
      <p:sp>
        <p:nvSpPr>
          <p:cNvPr id="232" name="Google Shape;232;p44"/>
          <p:cNvSpPr txBox="1"/>
          <p:nvPr/>
        </p:nvSpPr>
        <p:spPr>
          <a:xfrm>
            <a:off x="251520" y="1456964"/>
            <a:ext cx="8592443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en-GB" altLang="it-IT" sz="1600" dirty="0"/>
          </a:p>
          <a:p>
            <a:r>
              <a:rPr lang="en-GB" altLang="it-IT" sz="1600" dirty="0"/>
              <a:t>In un </a:t>
            </a:r>
            <a:r>
              <a:rPr lang="en-GB" altLang="it-IT" sz="1600" dirty="0" err="1"/>
              <a:t>certo</a:t>
            </a:r>
            <a:r>
              <a:rPr lang="en-GB" altLang="it-IT" sz="1600" dirty="0"/>
              <a:t> senso, la </a:t>
            </a:r>
            <a:r>
              <a:rPr lang="en-GB" altLang="it-IT" sz="1600" dirty="0" err="1"/>
              <a:t>soluzione</a:t>
            </a:r>
            <a:r>
              <a:rPr lang="en-GB" altLang="it-IT" sz="1600" dirty="0"/>
              <a:t> duale con kernel non </a:t>
            </a:r>
            <a:r>
              <a:rPr lang="en-GB" altLang="it-IT" sz="1600" dirty="0" err="1"/>
              <a:t>lineari</a:t>
            </a:r>
            <a:r>
              <a:rPr lang="en-GB" altLang="it-IT" sz="1600" dirty="0"/>
              <a:t> </a:t>
            </a:r>
            <a:r>
              <a:rPr lang="en-GB" altLang="it-IT" sz="1600" dirty="0" err="1"/>
              <a:t>può</a:t>
            </a:r>
            <a:r>
              <a:rPr lang="en-GB" altLang="it-IT" sz="1600" dirty="0"/>
              <a:t> </a:t>
            </a:r>
            <a:r>
              <a:rPr lang="en-GB" altLang="it-IT" sz="1600" dirty="0" err="1"/>
              <a:t>essere</a:t>
            </a:r>
            <a:r>
              <a:rPr lang="en-GB" altLang="it-IT" sz="1600" dirty="0"/>
              <a:t> vista come </a:t>
            </a:r>
            <a:r>
              <a:rPr lang="en-GB" altLang="it-IT" sz="1600" dirty="0" err="1"/>
              <a:t>una</a:t>
            </a:r>
            <a:r>
              <a:rPr lang="en-GB" altLang="it-IT" sz="1600" dirty="0"/>
              <a:t> specie di k-Nearest </a:t>
            </a:r>
            <a:r>
              <a:rPr lang="en-GB" altLang="it-IT" sz="1600" dirty="0" err="1"/>
              <a:t>Neighbors</a:t>
            </a:r>
            <a:r>
              <a:rPr lang="en-GB" altLang="it-IT" sz="1600" dirty="0"/>
              <a:t> (k-NN), in cui:</a:t>
            </a:r>
          </a:p>
          <a:p>
            <a:endParaRPr lang="en-GB" altLang="it-IT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it-IT" sz="1600" dirty="0"/>
              <a:t>a inference time, il </a:t>
            </a:r>
            <a:r>
              <a:rPr lang="en-GB" altLang="it-IT" sz="1600" dirty="0" err="1"/>
              <a:t>vettore</a:t>
            </a:r>
            <a:r>
              <a:rPr lang="en-GB" altLang="it-IT" sz="1600" dirty="0"/>
              <a:t> di testing </a:t>
            </a:r>
            <a:r>
              <a:rPr lang="en-GB" altLang="it-IT" sz="1600" b="1" i="1" dirty="0"/>
              <a:t>x</a:t>
            </a:r>
            <a:r>
              <a:rPr lang="en-GB" altLang="it-IT" sz="1600" dirty="0"/>
              <a:t> </a:t>
            </a:r>
            <a:r>
              <a:rPr lang="en-GB" altLang="it-IT" sz="1600" dirty="0" err="1"/>
              <a:t>viene</a:t>
            </a:r>
            <a:r>
              <a:rPr lang="en-GB" altLang="it-IT" sz="1600" dirty="0"/>
              <a:t> </a:t>
            </a:r>
            <a:r>
              <a:rPr lang="en-GB" altLang="it-IT" sz="1600" dirty="0" err="1"/>
              <a:t>confrontato</a:t>
            </a:r>
            <a:r>
              <a:rPr lang="en-GB" altLang="it-IT" sz="1600" dirty="0"/>
              <a:t> solo con </a:t>
            </a:r>
            <a:r>
              <a:rPr lang="en-GB" altLang="it-IT" sz="1600" dirty="0" err="1"/>
              <a:t>i</a:t>
            </a:r>
            <a:r>
              <a:rPr lang="en-GB" altLang="it-IT" sz="1600" dirty="0"/>
              <a:t> </a:t>
            </a:r>
            <a:r>
              <a:rPr lang="en-GB" altLang="it-IT" sz="1600" i="1" dirty="0"/>
              <a:t>k</a:t>
            </a:r>
            <a:r>
              <a:rPr lang="en-GB" altLang="it-IT" sz="1600" dirty="0"/>
              <a:t> </a:t>
            </a:r>
            <a:r>
              <a:rPr lang="en-GB" altLang="it-IT" sz="1600" dirty="0" err="1"/>
              <a:t>vettori</a:t>
            </a:r>
            <a:r>
              <a:rPr lang="en-GB" altLang="it-IT" sz="1600" dirty="0"/>
              <a:t> di </a:t>
            </a:r>
            <a:r>
              <a:rPr lang="en-GB" altLang="it-IT" sz="1600" dirty="0" err="1"/>
              <a:t>supporto</a:t>
            </a:r>
            <a:r>
              <a:rPr lang="en-GB" altLang="it-IT" sz="1600" dirty="0"/>
              <a:t> (</a:t>
            </a:r>
            <a:r>
              <a:rPr lang="en-GB" altLang="it-IT" sz="1600" dirty="0" err="1"/>
              <a:t>indipendentemente</a:t>
            </a:r>
            <a:r>
              <a:rPr lang="en-GB" altLang="it-IT" sz="1600" dirty="0"/>
              <a:t> dal </a:t>
            </a:r>
            <a:r>
              <a:rPr lang="en-GB" altLang="it-IT" sz="1600" dirty="0" err="1"/>
              <a:t>valore</a:t>
            </a:r>
            <a:r>
              <a:rPr lang="en-GB" altLang="it-IT" sz="1600" dirty="0"/>
              <a:t> di </a:t>
            </a:r>
            <a:r>
              <a:rPr lang="en-GB" altLang="it-IT" sz="1600" b="1" i="1" dirty="0"/>
              <a:t>x</a:t>
            </a:r>
            <a:r>
              <a:rPr lang="en-GB" altLang="it-IT" sz="1600" dirty="0"/>
              <a:t> la </a:t>
            </a:r>
            <a:r>
              <a:rPr lang="en-GB" altLang="it-IT" sz="1600" dirty="0" err="1"/>
              <a:t>scelta</a:t>
            </a:r>
            <a:r>
              <a:rPr lang="en-GB" altLang="it-IT" sz="1600" dirty="0"/>
              <a:t> </a:t>
            </a:r>
            <a:r>
              <a:rPr lang="en-GB" altLang="it-IT" sz="1600" dirty="0" err="1"/>
              <a:t>dei</a:t>
            </a:r>
            <a:r>
              <a:rPr lang="en-GB" altLang="it-IT" sz="1600" dirty="0"/>
              <a:t> </a:t>
            </a:r>
            <a:r>
              <a:rPr lang="en-GB" altLang="it-IT" sz="1600" i="1" dirty="0"/>
              <a:t>k </a:t>
            </a:r>
            <a:r>
              <a:rPr lang="en-GB" altLang="it-IT" sz="1600" dirty="0"/>
              <a:t>samples per il </a:t>
            </a:r>
            <a:r>
              <a:rPr lang="en-GB" altLang="it-IT" sz="1600" dirty="0" err="1"/>
              <a:t>confronto</a:t>
            </a:r>
            <a:r>
              <a:rPr lang="en-GB" altLang="it-IT" sz="1600" dirty="0"/>
              <a:t> è sempre la </a:t>
            </a:r>
            <a:r>
              <a:rPr lang="en-GB" altLang="it-IT" sz="1600" dirty="0" err="1"/>
              <a:t>stessa</a:t>
            </a:r>
            <a:r>
              <a:rPr lang="en-GB" altLang="it-IT" sz="1600" dirty="0"/>
              <a:t> e </a:t>
            </a:r>
            <a:r>
              <a:rPr lang="en-GB" altLang="it-IT" sz="1600" dirty="0" err="1"/>
              <a:t>sono</a:t>
            </a:r>
            <a:r>
              <a:rPr lang="en-GB" altLang="it-IT" sz="1600" dirty="0"/>
              <a:t> sempre </a:t>
            </a:r>
            <a:r>
              <a:rPr lang="en-GB" altLang="it-IT" sz="1600" dirty="0" err="1"/>
              <a:t>i</a:t>
            </a:r>
            <a:r>
              <a:rPr lang="en-GB" altLang="it-IT" sz="1600" dirty="0"/>
              <a:t> </a:t>
            </a:r>
            <a:r>
              <a:rPr lang="en-GB" altLang="it-IT" sz="1600" i="1" dirty="0"/>
              <a:t>k</a:t>
            </a:r>
            <a:r>
              <a:rPr lang="en-GB" altLang="it-IT" sz="1600" dirty="0"/>
              <a:t> </a:t>
            </a:r>
            <a:r>
              <a:rPr lang="en-GB" altLang="it-IT" sz="1600" dirty="0" err="1"/>
              <a:t>vettori</a:t>
            </a:r>
            <a:r>
              <a:rPr lang="en-GB" altLang="it-IT" sz="1600" dirty="0"/>
              <a:t> di </a:t>
            </a:r>
            <a:r>
              <a:rPr lang="en-GB" altLang="it-IT" sz="1600" dirty="0" err="1"/>
              <a:t>supporto</a:t>
            </a:r>
            <a:r>
              <a:rPr lang="en-GB" altLang="it-IT" sz="1600" dirty="0"/>
              <a:t>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it-IT" sz="1600" dirty="0"/>
              <a:t>il kernel è </a:t>
            </a:r>
            <a:r>
              <a:rPr lang="en-GB" altLang="it-IT" sz="1600" dirty="0" err="1"/>
              <a:t>usato</a:t>
            </a:r>
            <a:r>
              <a:rPr lang="en-GB" altLang="it-IT" sz="1600" dirty="0"/>
              <a:t> come </a:t>
            </a:r>
            <a:r>
              <a:rPr lang="en-GB" altLang="it-IT" sz="1600" dirty="0" err="1"/>
              <a:t>misura</a:t>
            </a:r>
            <a:r>
              <a:rPr lang="en-GB" altLang="it-IT" sz="1600" dirty="0"/>
              <a:t> di </a:t>
            </a:r>
            <a:r>
              <a:rPr lang="en-GB" altLang="it-IT" sz="1600" i="1" dirty="0" err="1"/>
              <a:t>similarità</a:t>
            </a:r>
            <a:r>
              <a:rPr lang="en-GB" altLang="it-IT" sz="1600" dirty="0"/>
              <a:t> </a:t>
            </a:r>
            <a:r>
              <a:rPr lang="en-GB" altLang="it-IT" sz="1600" dirty="0" err="1"/>
              <a:t>tra</a:t>
            </a:r>
            <a:r>
              <a:rPr lang="en-GB" altLang="it-IT" sz="1600" dirty="0"/>
              <a:t> due </a:t>
            </a:r>
            <a:r>
              <a:rPr lang="en-GB" altLang="it-IT" sz="1600" dirty="0" err="1"/>
              <a:t>vettori</a:t>
            </a:r>
            <a:r>
              <a:rPr lang="en-GB" altLang="it-IT" sz="1600" dirty="0"/>
              <a:t> (</a:t>
            </a:r>
            <a:r>
              <a:rPr lang="en-GB" altLang="it-IT" sz="1600" dirty="0" err="1"/>
              <a:t>maggiore</a:t>
            </a:r>
            <a:r>
              <a:rPr lang="en-GB" altLang="it-IT" sz="1600" dirty="0"/>
              <a:t> è il </a:t>
            </a:r>
            <a:r>
              <a:rPr lang="en-GB" altLang="it-IT" sz="1600" dirty="0" err="1"/>
              <a:t>valore</a:t>
            </a:r>
            <a:r>
              <a:rPr lang="en-GB" altLang="it-IT" sz="1600" dirty="0"/>
              <a:t> </a:t>
            </a:r>
            <a:r>
              <a:rPr lang="en-GB" altLang="it-IT" sz="1600" i="1" dirty="0"/>
              <a:t>K</a:t>
            </a:r>
            <a:r>
              <a:rPr lang="fr-FR" sz="16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</a:t>
            </a:r>
            <a:r>
              <a:rPr lang="fr-FR" sz="16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fr-FR" sz="1600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-GB" altLang="it-IT" sz="1600" b="1" i="1" dirty="0"/>
              <a:t>x</a:t>
            </a:r>
            <a:r>
              <a:rPr lang="en-GB" altLang="it-IT" sz="1600" dirty="0"/>
              <a:t>), </a:t>
            </a:r>
            <a:r>
              <a:rPr lang="en-GB" altLang="it-IT" sz="1600" dirty="0" err="1"/>
              <a:t>maggiore</a:t>
            </a:r>
            <a:r>
              <a:rPr lang="en-GB" altLang="it-IT" sz="1600" dirty="0"/>
              <a:t> è la loro </a:t>
            </a:r>
            <a:r>
              <a:rPr lang="en-GB" altLang="it-IT" sz="1600" dirty="0" err="1"/>
              <a:t>similarità</a:t>
            </a:r>
            <a:r>
              <a:rPr lang="en-GB" altLang="it-IT" sz="1600" dirty="0"/>
              <a:t>) al </a:t>
            </a:r>
            <a:r>
              <a:rPr lang="en-GB" altLang="it-IT" sz="1600" dirty="0" err="1"/>
              <a:t>posto</a:t>
            </a:r>
            <a:r>
              <a:rPr lang="en-GB" altLang="it-IT" sz="1600" dirty="0"/>
              <a:t> (</a:t>
            </a:r>
            <a:r>
              <a:rPr lang="en-GB" altLang="it-IT" sz="1600" dirty="0" err="1"/>
              <a:t>dell’inverso</a:t>
            </a:r>
            <a:r>
              <a:rPr lang="en-GB" altLang="it-IT" sz="1600" dirty="0"/>
              <a:t>) </a:t>
            </a:r>
            <a:r>
              <a:rPr lang="en-GB" altLang="it-IT" sz="1600" dirty="0" err="1"/>
              <a:t>della</a:t>
            </a:r>
            <a:r>
              <a:rPr lang="en-GB" altLang="it-IT" sz="1600" dirty="0"/>
              <a:t> </a:t>
            </a:r>
            <a:r>
              <a:rPr lang="en-GB" altLang="it-IT" sz="1600" dirty="0" err="1"/>
              <a:t>distanza</a:t>
            </a:r>
            <a:r>
              <a:rPr lang="en-GB" altLang="it-IT" sz="1600" dirty="0"/>
              <a:t> </a:t>
            </a:r>
            <a:r>
              <a:rPr lang="en-GB" altLang="it-IT" sz="1600" dirty="0" err="1"/>
              <a:t>Euclidea</a:t>
            </a:r>
            <a:r>
              <a:rPr lang="en-GB" altLang="it-IT" sz="160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altLang="it-IT" sz="1600" i="1" dirty="0"/>
              <a:t>α</a:t>
            </a:r>
            <a:r>
              <a:rPr lang="en-GB" altLang="it-IT" sz="1600" i="1" baseline="-25000" dirty="0" err="1"/>
              <a:t>i</a:t>
            </a:r>
            <a:r>
              <a:rPr lang="en-GB" altLang="it-IT" sz="1600" i="1" baseline="-25000" dirty="0"/>
              <a:t> </a:t>
            </a:r>
            <a:r>
              <a:rPr lang="en-GB" altLang="it-IT" sz="1600" dirty="0"/>
              <a:t>è </a:t>
            </a:r>
            <a:r>
              <a:rPr lang="en-GB" altLang="it-IT" sz="1600" dirty="0" err="1"/>
              <a:t>usato</a:t>
            </a:r>
            <a:r>
              <a:rPr lang="en-GB" altLang="it-IT" sz="1600" dirty="0"/>
              <a:t> come peso </a:t>
            </a:r>
            <a:r>
              <a:rPr lang="en-GB" altLang="it-IT" sz="1600" dirty="0" err="1"/>
              <a:t>fisso</a:t>
            </a:r>
            <a:r>
              <a:rPr lang="en-GB" altLang="it-IT" sz="1600" dirty="0"/>
              <a:t> per </a:t>
            </a:r>
            <a:r>
              <a:rPr lang="en-GB" altLang="it-IT" sz="1600" dirty="0" err="1"/>
              <a:t>determinare</a:t>
            </a:r>
            <a:r>
              <a:rPr lang="en-GB" altLang="it-IT" sz="1600" dirty="0"/>
              <a:t> </a:t>
            </a:r>
            <a:r>
              <a:rPr lang="en-GB" altLang="it-IT" sz="1600" dirty="0" err="1"/>
              <a:t>l’importanza</a:t>
            </a:r>
            <a:r>
              <a:rPr lang="en-GB" altLang="it-IT" sz="1600" dirty="0"/>
              <a:t> </a:t>
            </a:r>
            <a:r>
              <a:rPr lang="en-GB" altLang="it-IT" sz="1600" dirty="0" err="1"/>
              <a:t>relativa</a:t>
            </a:r>
            <a:r>
              <a:rPr lang="en-GB" altLang="it-IT" sz="1600" dirty="0"/>
              <a:t> del </a:t>
            </a:r>
            <a:r>
              <a:rPr lang="en-GB" altLang="it-IT" sz="1600" dirty="0" err="1"/>
              <a:t>vettore</a:t>
            </a:r>
            <a:r>
              <a:rPr lang="en-GB" altLang="it-IT" sz="1600" dirty="0"/>
              <a:t> di </a:t>
            </a:r>
            <a:r>
              <a:rPr lang="en-GB" altLang="it-IT" sz="1600" dirty="0" err="1"/>
              <a:t>supporto</a:t>
            </a:r>
            <a:r>
              <a:rPr lang="en-GB" altLang="it-IT" sz="1600" dirty="0"/>
              <a:t> </a:t>
            </a:r>
            <a:r>
              <a:rPr lang="fr-FR" sz="16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fr-FR" sz="1600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en-GB" altLang="it-IT" sz="1600" dirty="0"/>
              <a:t>,</a:t>
            </a:r>
            <a:endParaRPr lang="en-GB" altLang="it-IT" sz="1600" i="1" baseline="-25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it-IT" sz="1600" dirty="0" err="1"/>
              <a:t>i</a:t>
            </a:r>
            <a:r>
              <a:rPr lang="en-GB" altLang="it-IT" sz="1600" dirty="0"/>
              <a:t> </a:t>
            </a:r>
            <a:r>
              <a:rPr lang="en-GB" altLang="it-IT" sz="1600" dirty="0" err="1"/>
              <a:t>valori</a:t>
            </a:r>
            <a:r>
              <a:rPr lang="en-GB" altLang="it-IT" sz="1600" dirty="0"/>
              <a:t> di ground truth </a:t>
            </a:r>
            <a:r>
              <a:rPr lang="en-GB" altLang="it-IT" sz="1600" i="1" dirty="0" err="1"/>
              <a:t>y</a:t>
            </a:r>
            <a:r>
              <a:rPr lang="en-GB" altLang="it-IT" sz="1600" i="1" baseline="-25000" dirty="0" err="1"/>
              <a:t>i</a:t>
            </a:r>
            <a:r>
              <a:rPr lang="en-GB" altLang="it-IT" sz="1600" i="1" baseline="-25000" dirty="0"/>
              <a:t> </a:t>
            </a:r>
            <a:r>
              <a:rPr lang="en-GB" altLang="it-IT" sz="1600" dirty="0" err="1"/>
              <a:t>vengono</a:t>
            </a:r>
            <a:r>
              <a:rPr lang="en-GB" altLang="it-IT" sz="1600" dirty="0"/>
              <a:t> </a:t>
            </a:r>
            <a:r>
              <a:rPr lang="en-GB" altLang="it-IT" sz="1600" dirty="0" err="1"/>
              <a:t>pesati</a:t>
            </a:r>
            <a:r>
              <a:rPr lang="en-GB" altLang="it-IT" sz="1600" dirty="0"/>
              <a:t> da </a:t>
            </a:r>
            <a:r>
              <a:rPr lang="el-GR" altLang="it-IT" sz="1600" i="1" dirty="0"/>
              <a:t>α</a:t>
            </a:r>
            <a:r>
              <a:rPr lang="en-GB" altLang="it-IT" sz="1600" i="1" baseline="-25000" dirty="0" err="1"/>
              <a:t>i</a:t>
            </a:r>
            <a:r>
              <a:rPr lang="en-GB" altLang="it-IT" sz="1600" i="1" baseline="-25000" dirty="0"/>
              <a:t> </a:t>
            </a:r>
            <a:r>
              <a:rPr lang="en-GB" altLang="it-IT" sz="1600" i="1" dirty="0"/>
              <a:t>K</a:t>
            </a:r>
            <a:r>
              <a:rPr lang="fr-FR" sz="16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</a:t>
            </a:r>
            <a:r>
              <a:rPr lang="fr-FR" sz="16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fr-FR" sz="1600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-GB" altLang="it-IT" sz="1600" b="1" i="1" dirty="0"/>
              <a:t>x</a:t>
            </a:r>
            <a:r>
              <a:rPr lang="en-GB" altLang="it-IT" sz="1600" dirty="0"/>
              <a:t>) e la media </a:t>
            </a:r>
            <a:r>
              <a:rPr lang="en-GB" altLang="it-IT" sz="1600" dirty="0" err="1"/>
              <a:t>pesata</a:t>
            </a:r>
            <a:r>
              <a:rPr lang="en-GB" altLang="it-IT" sz="1600" dirty="0"/>
              <a:t> </a:t>
            </a:r>
            <a:r>
              <a:rPr lang="en-GB" altLang="it-IT" sz="1600" dirty="0" err="1"/>
              <a:t>viene</a:t>
            </a:r>
            <a:r>
              <a:rPr lang="en-GB" altLang="it-IT" sz="1600" dirty="0"/>
              <a:t> </a:t>
            </a:r>
            <a:r>
              <a:rPr lang="en-GB" altLang="it-IT" sz="1600" dirty="0" err="1"/>
              <a:t>restituita</a:t>
            </a:r>
            <a:r>
              <a:rPr lang="en-GB" altLang="it-IT" sz="1600" dirty="0"/>
              <a:t> in output come </a:t>
            </a:r>
            <a:r>
              <a:rPr lang="en-GB" altLang="it-IT" sz="1600" dirty="0" err="1"/>
              <a:t>nel</a:t>
            </a:r>
            <a:r>
              <a:rPr lang="en-GB" altLang="it-IT" sz="1600" dirty="0"/>
              <a:t> </a:t>
            </a:r>
            <a:r>
              <a:rPr lang="en-GB" altLang="it-IT" sz="1600" dirty="0" err="1"/>
              <a:t>caso</a:t>
            </a:r>
            <a:r>
              <a:rPr lang="en-GB" altLang="it-IT" sz="1600" dirty="0"/>
              <a:t> del k-NN </a:t>
            </a:r>
            <a:r>
              <a:rPr lang="en-GB" altLang="it-IT" sz="1600" dirty="0" err="1"/>
              <a:t>usato</a:t>
            </a:r>
            <a:r>
              <a:rPr lang="en-GB" altLang="it-IT" sz="1600" dirty="0"/>
              <a:t> per </a:t>
            </a:r>
            <a:r>
              <a:rPr lang="en-GB" altLang="it-IT" sz="1600" dirty="0" err="1"/>
              <a:t>regressione</a:t>
            </a:r>
            <a:r>
              <a:rPr lang="en-GB" altLang="it-IT" sz="1600" dirty="0"/>
              <a:t> </a:t>
            </a:r>
            <a:endParaRPr lang="en-GB" altLang="it-IT" sz="1200" i="1" baseline="-25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5C8D712-FBEF-B506-5530-ABD0BB0AD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6" y="2571749"/>
            <a:ext cx="7" cy="2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E08B7B58-1AE0-2D9D-7B71-D72D24880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406" y="898778"/>
            <a:ext cx="2907378" cy="66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1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/>
        </p:nvSpPr>
        <p:spPr>
          <a:xfrm>
            <a:off x="4400550" y="933850"/>
            <a:ext cx="3650100" cy="307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In </a:t>
            </a:r>
            <a:r>
              <a:rPr lang="it" sz="1800" b="1" dirty="0">
                <a:solidFill>
                  <a:srgbClr val="292929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One-vs-One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 (OvO) si addestrano 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M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 classificatori binari per discriminare ogni possibile paio di classi, per un totale di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classificatori binari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4"/>
          <p:cNvSpPr txBox="1"/>
          <p:nvPr/>
        </p:nvSpPr>
        <p:spPr>
          <a:xfrm>
            <a:off x="115789" y="207788"/>
            <a:ext cx="72909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SVM: estensione a problemi </a:t>
            </a:r>
            <a:r>
              <a:rPr lang="it-IT" sz="20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multiclasse</a:t>
            </a:r>
            <a:r>
              <a:rPr lang="it-IT" sz="20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it-IT" sz="20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y ∈ {1, …, k}</a:t>
            </a:r>
            <a:r>
              <a:rPr lang="it-IT" sz="20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pic>
        <p:nvPicPr>
          <p:cNvPr id="245" name="Google Shape;245;p44"/>
          <p:cNvPicPr preferRelativeResize="0"/>
          <p:nvPr/>
        </p:nvPicPr>
        <p:blipFill rotWithShape="1">
          <a:blip r:embed="rId3">
            <a:alphaModFix/>
          </a:blip>
          <a:srcRect l="53810"/>
          <a:stretch/>
        </p:blipFill>
        <p:spPr>
          <a:xfrm>
            <a:off x="759650" y="988775"/>
            <a:ext cx="2924601" cy="31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4" descr="M = \frac{k(k-1)}{2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206" y="2828925"/>
            <a:ext cx="1820788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4"/>
          <p:cNvSpPr txBox="1"/>
          <p:nvPr/>
        </p:nvSpPr>
        <p:spPr>
          <a:xfrm>
            <a:off x="516835" y="3690730"/>
            <a:ext cx="7583821" cy="1149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A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 inference time si applica uno schema di voto (eventualmente pesato usando lo score): la classe che riceve più voti «vince»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5"/>
          <p:cNvPicPr preferRelativeResize="0"/>
          <p:nvPr/>
        </p:nvPicPr>
        <p:blipFill rotWithShape="1">
          <a:blip r:embed="rId3">
            <a:alphaModFix/>
          </a:blip>
          <a:srcRect r="55185"/>
          <a:stretch/>
        </p:blipFill>
        <p:spPr>
          <a:xfrm>
            <a:off x="803125" y="988775"/>
            <a:ext cx="2837649" cy="316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5"/>
          <p:cNvSpPr txBox="1"/>
          <p:nvPr/>
        </p:nvSpPr>
        <p:spPr>
          <a:xfrm>
            <a:off x="4364780" y="666618"/>
            <a:ext cx="3650100" cy="294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In </a:t>
            </a:r>
            <a:r>
              <a:rPr lang="it" sz="1800" b="1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One-vs-All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 (OvA), o </a:t>
            </a:r>
            <a:r>
              <a:rPr lang="it" sz="1800" b="1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One-vs-Rest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 (OvR) si addestrano </a:t>
            </a:r>
            <a:r>
              <a:rPr lang="it" sz="1800" i="1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M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 classificatori binari per discriminare ciascuna delle  </a:t>
            </a:r>
            <a:r>
              <a:rPr lang="it" sz="1800" i="1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k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 classi da tutte le altre </a:t>
            </a:r>
            <a:r>
              <a:rPr lang="it" sz="1800" i="1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k-1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 classi, per un totale di</a:t>
            </a:r>
          </a:p>
          <a:p>
            <a:pPr marL="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classificatori binari</a:t>
            </a:r>
            <a:endParaRPr sz="1800" dirty="0">
              <a:solidFill>
                <a:srgbClr val="292929"/>
              </a:solidFill>
              <a:highlight>
                <a:schemeClr val="lt1"/>
              </a:highlight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45" descr="M = k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9165" y="2882348"/>
            <a:ext cx="1225506" cy="28862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5"/>
          <p:cNvSpPr txBox="1"/>
          <p:nvPr/>
        </p:nvSpPr>
        <p:spPr>
          <a:xfrm>
            <a:off x="115789" y="3717502"/>
            <a:ext cx="8787987" cy="142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A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 inference time si sceglie la classe corrispondente al classificatore più </a:t>
            </a:r>
            <a:r>
              <a:rPr lang="en-GB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“confident”, </a:t>
            </a:r>
            <a:r>
              <a:rPr lang="en-GB" sz="1800" dirty="0" err="1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ovvero</a:t>
            </a:r>
            <a:r>
              <a:rPr lang="en-GB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quello</a:t>
            </a:r>
            <a:r>
              <a:rPr lang="en-GB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, per la “</a:t>
            </a:r>
            <a:r>
              <a:rPr lang="en-GB" sz="1800" dirty="0" err="1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sua</a:t>
            </a:r>
            <a:r>
              <a:rPr lang="en-GB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” </a:t>
            </a:r>
            <a:r>
              <a:rPr lang="en-GB" sz="1800" dirty="0" err="1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classe</a:t>
            </a:r>
            <a:r>
              <a:rPr lang="en-GB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positiva</a:t>
            </a:r>
            <a:r>
              <a:rPr lang="en-GB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 ha </a:t>
            </a:r>
            <a:r>
              <a:rPr lang="en-GB" sz="1800" dirty="0" err="1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stimato</a:t>
            </a:r>
            <a:r>
              <a:rPr lang="en-GB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 lo score col </a:t>
            </a:r>
            <a:r>
              <a:rPr lang="en-GB" sz="1800" dirty="0" err="1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valore</a:t>
            </a:r>
            <a:r>
              <a:rPr lang="en-GB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maggiore</a:t>
            </a:r>
            <a:r>
              <a:rPr lang="en-GB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 rispetto </a:t>
            </a:r>
            <a:r>
              <a:rPr lang="en-GB" sz="1800" dirty="0" err="1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agli</a:t>
            </a:r>
            <a:r>
              <a:rPr lang="en-GB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altri</a:t>
            </a:r>
            <a:r>
              <a:rPr lang="en-GB" sz="1800" dirty="0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classificatori</a:t>
            </a:r>
            <a:endParaRPr dirty="0">
              <a:latin typeface="+mn-lt"/>
            </a:endParaRPr>
          </a:p>
        </p:txBody>
      </p:sp>
      <p:sp>
        <p:nvSpPr>
          <p:cNvPr id="7" name="Google Shape;244;p44">
            <a:extLst>
              <a:ext uri="{FF2B5EF4-FFF2-40B4-BE49-F238E27FC236}">
                <a16:creationId xmlns:a16="http://schemas.microsoft.com/office/drawing/2014/main" id="{05C902B8-A5DD-ED34-E3A2-FD808E3463D1}"/>
              </a:ext>
            </a:extLst>
          </p:cNvPr>
          <p:cNvSpPr txBox="1"/>
          <p:nvPr/>
        </p:nvSpPr>
        <p:spPr>
          <a:xfrm>
            <a:off x="115789" y="207788"/>
            <a:ext cx="72909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SVM: estensione a problemi </a:t>
            </a:r>
            <a:r>
              <a:rPr lang="it-IT" sz="20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multiclasse</a:t>
            </a:r>
            <a:r>
              <a:rPr lang="it-IT" sz="20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it-IT" sz="20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y ∈ {1, …, k}</a:t>
            </a:r>
            <a:r>
              <a:rPr lang="it-IT" sz="20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Support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(SVR)</a:t>
            </a:r>
          </a:p>
        </p:txBody>
      </p:sp>
      <p:sp>
        <p:nvSpPr>
          <p:cNvPr id="303" name="Google Shape;303;p54"/>
          <p:cNvSpPr txBox="1"/>
          <p:nvPr/>
        </p:nvSpPr>
        <p:spPr>
          <a:xfrm>
            <a:off x="152127" y="745744"/>
            <a:ext cx="4837315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C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ome sappiamo, in un task di regressione vogliamo trovare una funzione che approssimi la relazione tra le feature e la variabile target, dove quest’ultima assume valori numerici continui </a:t>
            </a:r>
            <a:endParaRPr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Le SVM possono essere usate come metodo di regressione, mantenendo tutte le loro caratteristiche principali. In tal caso, si chiamano </a:t>
            </a: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Support </a:t>
            </a:r>
            <a:r>
              <a:rPr lang="it-IT" dirty="0" err="1">
                <a:latin typeface="+mn-lt"/>
                <a:ea typeface="Calibri"/>
                <a:cs typeface="Calibri"/>
                <a:sym typeface="Calibri"/>
              </a:rPr>
              <a:t>Vector</a:t>
            </a: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it-IT" dirty="0" err="1">
                <a:latin typeface="+mn-lt"/>
                <a:ea typeface="Calibri"/>
                <a:cs typeface="Calibri"/>
                <a:sym typeface="Calibri"/>
              </a:rPr>
              <a:t>Regression</a:t>
            </a: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 (SVR)</a:t>
            </a:r>
            <a:endParaRPr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+mn-lt"/>
              <a:ea typeface="Calibri"/>
              <a:cs typeface="Calibri"/>
              <a:sym typeface="Calibri"/>
            </a:endParaRPr>
          </a:p>
          <a:p>
            <a:pPr lvl="0"/>
            <a:r>
              <a:rPr lang="it" dirty="0">
                <a:latin typeface="+mn-lt"/>
                <a:ea typeface="Calibri"/>
                <a:cs typeface="Calibri"/>
                <a:sym typeface="Calibri"/>
              </a:rPr>
              <a:t>Nel caso della regressione i vincoli delle SVM vengono riformulati imponendo che, per ogni (</a:t>
            </a:r>
            <a:r>
              <a:rPr lang="it" b="1" i="1" dirty="0"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" i="1" baseline="-25000" dirty="0">
                <a:latin typeface="+mn-lt"/>
                <a:ea typeface="Calibri"/>
                <a:cs typeface="Calibri"/>
                <a:sym typeface="Calibri"/>
              </a:rPr>
              <a:t>i</a:t>
            </a:r>
            <a:r>
              <a:rPr lang="it" i="1" dirty="0">
                <a:latin typeface="+mn-lt"/>
                <a:ea typeface="Calibri"/>
                <a:cs typeface="Calibri"/>
                <a:sym typeface="Calibri"/>
              </a:rPr>
              <a:t>, y</a:t>
            </a:r>
            <a:r>
              <a:rPr lang="it" i="1" baseline="-25000" dirty="0">
                <a:latin typeface="+mn-lt"/>
                <a:ea typeface="Calibri"/>
                <a:cs typeface="Calibri"/>
                <a:sym typeface="Calibri"/>
              </a:rPr>
              <a:t>i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) </a:t>
            </a:r>
            <a:r>
              <a:rPr lang="it" i="1" dirty="0"/>
              <a:t>∈ T,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 la differenza tra il valore di ground truth </a:t>
            </a:r>
            <a:r>
              <a:rPr lang="it" i="1" dirty="0">
                <a:latin typeface="+mn-lt"/>
                <a:ea typeface="Calibri"/>
                <a:cs typeface="Calibri"/>
                <a:sym typeface="Calibri"/>
              </a:rPr>
              <a:t>y</a:t>
            </a:r>
            <a:r>
              <a:rPr lang="it" i="1" baseline="-25000" dirty="0">
                <a:latin typeface="+mn-lt"/>
                <a:ea typeface="Calibri"/>
                <a:cs typeface="Calibri"/>
                <a:sym typeface="Calibri"/>
              </a:rPr>
              <a:t>i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 e la predizione </a:t>
            </a:r>
            <a:r>
              <a:rPr lang="it" i="1" dirty="0">
                <a:latin typeface="+mn-lt"/>
                <a:ea typeface="Calibri"/>
                <a:cs typeface="Calibri"/>
                <a:sym typeface="Calibri"/>
              </a:rPr>
              <a:t>f(</a:t>
            </a:r>
            <a:r>
              <a:rPr lang="it" b="1" i="1" dirty="0">
                <a:ea typeface="Calibri"/>
                <a:cs typeface="Calibri"/>
                <a:sym typeface="Calibri"/>
              </a:rPr>
              <a:t>x</a:t>
            </a:r>
            <a:r>
              <a:rPr lang="it" i="1" baseline="-25000" dirty="0">
                <a:ea typeface="Calibri"/>
                <a:cs typeface="Calibri"/>
                <a:sym typeface="Calibri"/>
              </a:rPr>
              <a:t>i</a:t>
            </a:r>
            <a:r>
              <a:rPr lang="it" i="1" dirty="0">
                <a:latin typeface="+mn-lt"/>
                <a:ea typeface="Calibri"/>
                <a:cs typeface="Calibri"/>
                <a:sym typeface="Calibri"/>
              </a:rPr>
              <a:t>)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 sia inferiore o uguale ad un margine massimo di errore definito dall’iper-parametro </a:t>
            </a:r>
            <a:r>
              <a:rPr lang="it" b="1" dirty="0">
                <a:latin typeface="+mn-lt"/>
                <a:ea typeface="Calibri"/>
                <a:cs typeface="Calibri"/>
                <a:sym typeface="Calibri"/>
              </a:rPr>
              <a:t>ε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U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sando il kernel trick la funzione di regressione risultante può essere altamente non lineare (e.g., v. figura a fianco)</a:t>
            </a:r>
            <a:endParaRPr dirty="0"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137" y="1272208"/>
            <a:ext cx="3739344" cy="2925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5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calamento dei dati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55"/>
          <p:cNvSpPr txBox="1"/>
          <p:nvPr/>
        </p:nvSpPr>
        <p:spPr>
          <a:xfrm>
            <a:off x="145504" y="910300"/>
            <a:ext cx="8393907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A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nche con le SVM/SVR è utile scalare i dati prima di iniziare il training perch</a:t>
            </a:r>
            <a:r>
              <a:rPr lang="it-IT" sz="1600" dirty="0" err="1">
                <a:latin typeface="+mn-lt"/>
                <a:ea typeface="Calibri"/>
                <a:cs typeface="Calibri"/>
                <a:sym typeface="Calibri"/>
              </a:rPr>
              <a:t>é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L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’ottimizzazione, sia per la soluzione primale che duale, avviene con algoritmi iterativi come il Gradient Descent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S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ono metodi definiti rispetto ad un «margine», che è una distanza (Euclidea), il cui calcolo è influenzato dalle unità di misura delle varie feature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Anche il calcolo del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 kernel è influenzato dalle unità di misura delle varie feature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5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Support Vector Machine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55"/>
          <p:cNvSpPr txBox="1"/>
          <p:nvPr/>
        </p:nvSpPr>
        <p:spPr>
          <a:xfrm>
            <a:off x="145503" y="778966"/>
            <a:ext cx="8393907" cy="358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+mn-lt"/>
                <a:ea typeface="Calibri"/>
                <a:cs typeface="Calibri"/>
                <a:sym typeface="Calibri"/>
              </a:rPr>
              <a:t>Vantaggi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:</a:t>
            </a:r>
            <a:endParaRPr dirty="0"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Strumento molto potente, con 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una notevole resistenza all’overfitting (spesso maggiore ad altri metodi) 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Possono trattare problemi </a:t>
            </a:r>
            <a:r>
              <a:rPr lang="it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non lineari (se uso i kernel)</a:t>
            </a:r>
            <a:endParaRPr lang="it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it-IT" b="1" dirty="0">
                <a:latin typeface="+mn-lt"/>
                <a:ea typeface="Calibri"/>
                <a:cs typeface="Calibri"/>
                <a:sym typeface="Calibri"/>
              </a:rPr>
              <a:t>Limitazioni</a:t>
            </a: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Non c’è nessuna garanzia che si riesca a trovare (facendo delle prove col </a:t>
            </a:r>
            <a:r>
              <a:rPr lang="it-IT" dirty="0" err="1">
                <a:latin typeface="+mn-lt"/>
                <a:ea typeface="Calibri"/>
                <a:cs typeface="Calibri"/>
                <a:sym typeface="Calibri"/>
              </a:rPr>
              <a:t>validation</a:t>
            </a: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 set…) il kernel e i relativi iper-parametri giusti che permettano di separare due classi non linearmente separabili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+mn-lt"/>
                <a:ea typeface="Calibri"/>
                <a:cs typeface="Calibri"/>
                <a:sym typeface="Calibri"/>
              </a:rPr>
              <a:t>Svantaggi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:</a:t>
            </a:r>
            <a:endParaRPr dirty="0">
              <a:latin typeface="+mn-lt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Nel caso duale con kernel non-lineare bisogna memorizzare tutti i support </a:t>
            </a:r>
            <a:r>
              <a:rPr lang="it-IT" dirty="0" err="1">
                <a:latin typeface="+mn-lt"/>
                <a:ea typeface="Calibri"/>
                <a:cs typeface="Calibri"/>
                <a:sym typeface="Calibri"/>
              </a:rPr>
              <a:t>vector</a:t>
            </a: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, che potrebbero essere tanti con un dataset di training enorme</a:t>
            </a:r>
            <a:endParaRPr lang="it" dirty="0"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Non esiste un’interpretazione probabilistica diretta per l’appartenenza di un sample a una classe (ma questa potrebbe essere ricavata come post-processing a partire dallo score)</a:t>
            </a:r>
          </a:p>
        </p:txBody>
      </p:sp>
    </p:spTree>
    <p:extLst>
      <p:ext uri="{BB962C8B-B14F-4D97-AF65-F5344CB8AC3E}">
        <p14:creationId xmlns:p14="http://schemas.microsoft.com/office/powerpoint/2010/main" val="4390155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6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8424900" cy="868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+mn-lt"/>
              </a:rPr>
              <a:t>Riferimenti</a:t>
            </a:r>
            <a:endParaRPr dirty="0">
              <a:latin typeface="+mn-lt"/>
            </a:endParaRPr>
          </a:p>
        </p:txBody>
      </p:sp>
      <p:sp>
        <p:nvSpPr>
          <p:cNvPr id="316" name="Google Shape;316;p56"/>
          <p:cNvSpPr txBox="1">
            <a:spLocks noGrp="1"/>
          </p:cNvSpPr>
          <p:nvPr>
            <p:ph type="body" idx="1"/>
          </p:nvPr>
        </p:nvSpPr>
        <p:spPr>
          <a:xfrm>
            <a:off x="311700" y="1455014"/>
            <a:ext cx="85206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-IT" u="sng" dirty="0">
                <a:solidFill>
                  <a:schemeClr val="hlink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  <a:hlinkClick r:id="rId3"/>
              </a:rPr>
              <a:t>https://see.stanford.edu/materials/aimlcs229/cs229-notes3.pdf</a:t>
            </a:r>
            <a:endParaRPr lang="it-IT" u="sng" dirty="0">
              <a:solidFill>
                <a:schemeClr val="hlink"/>
              </a:solidFill>
              <a:highlight>
                <a:schemeClr val="lt1"/>
              </a:highlight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endParaRPr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699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 tu per tu col Machine Learning. L'incredibile viaggio di un developer nel favoloso mondo della Data Science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Alessandro Cucci, The Dot Company, 2017 [cap.5]</a:t>
            </a:r>
          </a:p>
          <a:p>
            <a:pPr marL="4699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it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69900" indent="-329565"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 b="1" dirty="0">
                <a:latin typeface="+mn-lt"/>
                <a:ea typeface="Calibri"/>
                <a:cs typeface="Calibri"/>
                <a:sym typeface="Calibri"/>
              </a:rPr>
              <a:t>Pattern Classification, second edition,</a:t>
            </a:r>
            <a:r>
              <a:rPr lang="en-GB" dirty="0">
                <a:latin typeface="+mn-lt"/>
                <a:ea typeface="Calibri"/>
                <a:cs typeface="Calibri"/>
                <a:sym typeface="Calibri"/>
              </a:rPr>
              <a:t> R. O. </a:t>
            </a:r>
            <a:r>
              <a:rPr lang="en-GB" dirty="0" err="1">
                <a:latin typeface="+mn-lt"/>
                <a:ea typeface="Calibri"/>
                <a:cs typeface="Calibri"/>
                <a:sym typeface="Calibri"/>
              </a:rPr>
              <a:t>Duda</a:t>
            </a:r>
            <a:r>
              <a:rPr lang="en-GB" dirty="0">
                <a:latin typeface="+mn-lt"/>
                <a:ea typeface="Calibri"/>
                <a:cs typeface="Calibri"/>
                <a:sym typeface="Calibri"/>
              </a:rPr>
              <a:t>, P. E. Hart, D. G. Stork, Wiley-</a:t>
            </a:r>
            <a:r>
              <a:rPr lang="en-GB" dirty="0" err="1">
                <a:latin typeface="+mn-lt"/>
                <a:ea typeface="Calibri"/>
                <a:cs typeface="Calibri"/>
                <a:sym typeface="Calibri"/>
              </a:rPr>
              <a:t>Interscience</a:t>
            </a:r>
            <a:r>
              <a:rPr lang="en-GB" dirty="0">
                <a:latin typeface="+mn-lt"/>
                <a:ea typeface="Calibri"/>
                <a:cs typeface="Calibri"/>
                <a:sym typeface="Calibri"/>
              </a:rPr>
              <a:t>, 2000</a:t>
            </a:r>
            <a:endParaRPr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it" b="1" dirty="0">
                <a:solidFill>
                  <a:srgbClr val="222222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An introduction to statistical learning</a:t>
            </a:r>
            <a:r>
              <a:rPr lang="it" dirty="0">
                <a:solidFill>
                  <a:srgbClr val="222222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, Gareth M. James, Daniela Witten, Trevor Hastie, Robert Tibshirani, New York: Springer, 2013 [cap. 4]</a:t>
            </a:r>
            <a:endParaRPr b="1" dirty="0">
              <a:solidFill>
                <a:srgbClr val="222222"/>
              </a:solidFill>
              <a:highlight>
                <a:srgbClr val="FFFFFF"/>
              </a:highlight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lassificatori Lineari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251520" y="819359"/>
            <a:ext cx="5294515" cy="347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+mj-lt"/>
                <a:ea typeface="Calibri"/>
                <a:cs typeface="Calibri"/>
                <a:sym typeface="Calibri"/>
              </a:rPr>
              <a:t>Consideriamo un task di classificazione binaria e tralasciamo il requisito di voler ottenere una stima di probabilità in output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+mj-lt"/>
                <a:ea typeface="Calibri"/>
                <a:cs typeface="Calibri"/>
                <a:sym typeface="Calibri"/>
              </a:rPr>
              <a:t>N</a:t>
            </a:r>
            <a:r>
              <a:rPr lang="it" dirty="0">
                <a:latin typeface="+mj-lt"/>
                <a:ea typeface="Calibri"/>
                <a:cs typeface="Calibri"/>
                <a:sym typeface="Calibri"/>
              </a:rPr>
              <a:t>on siamo quindi più costretti a rappresentare la ground truth (</a:t>
            </a:r>
            <a:r>
              <a:rPr lang="it" i="1" dirty="0">
                <a:latin typeface="+mj-lt"/>
                <a:ea typeface="Calibri"/>
                <a:cs typeface="Calibri"/>
                <a:sym typeface="Calibri"/>
              </a:rPr>
              <a:t>y)</a:t>
            </a:r>
            <a:r>
              <a:rPr lang="it" dirty="0">
                <a:latin typeface="+mj-lt"/>
                <a:ea typeface="Calibri"/>
                <a:cs typeface="Calibri"/>
                <a:sym typeface="Calibri"/>
              </a:rPr>
              <a:t> con 0 o 1, perciò useremo etichette positive e negative per la variabile target:</a:t>
            </a:r>
            <a:r>
              <a:rPr lang="en-GB" altLang="it-IT" dirty="0"/>
              <a:t> </a:t>
            </a:r>
            <a:r>
              <a:rPr lang="it" i="1" dirty="0"/>
              <a:t>y ∈ {-1,1} </a:t>
            </a:r>
            <a:r>
              <a:rPr lang="it" dirty="0"/>
              <a:t>(cosa che semplifica la trattazione successiva)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+mj-lt"/>
                <a:ea typeface="Calibri"/>
                <a:cs typeface="Calibri"/>
                <a:sym typeface="Calibri"/>
              </a:rPr>
              <a:t>Un </a:t>
            </a:r>
            <a:r>
              <a:rPr lang="it" i="1" dirty="0">
                <a:latin typeface="+mj-lt"/>
                <a:ea typeface="Calibri"/>
                <a:cs typeface="Calibri"/>
                <a:sym typeface="Calibri"/>
              </a:rPr>
              <a:t>classificatore lineare </a:t>
            </a:r>
            <a:r>
              <a:rPr lang="it" dirty="0">
                <a:latin typeface="+mj-lt"/>
                <a:ea typeface="Calibri"/>
                <a:cs typeface="Calibri"/>
                <a:sym typeface="Calibri"/>
              </a:rPr>
              <a:t>è basato su una decision rule e una </a:t>
            </a:r>
            <a:r>
              <a:rPr lang="it" i="1" dirty="0">
                <a:latin typeface="+mj-lt"/>
                <a:ea typeface="Calibri"/>
                <a:cs typeface="Calibri"/>
                <a:sym typeface="Calibri"/>
              </a:rPr>
              <a:t>score function lineare </a:t>
            </a:r>
            <a:r>
              <a:rPr lang="it" dirty="0">
                <a:latin typeface="+mj-lt"/>
                <a:ea typeface="Calibri"/>
                <a:cs typeface="Calibri"/>
                <a:sym typeface="Calibri"/>
              </a:rPr>
              <a:t>e può essere espresso come: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altLang="it-IT" i="1" dirty="0"/>
              <a:t>C(</a:t>
            </a:r>
            <a:r>
              <a:rPr lang="it-IT" altLang="it-IT" b="1" i="1" dirty="0"/>
              <a:t>x</a:t>
            </a:r>
            <a:r>
              <a:rPr lang="it-IT" altLang="it-IT" i="1" dirty="0"/>
              <a:t>) = </a:t>
            </a:r>
            <a:r>
              <a:rPr lang="it-IT" altLang="it-IT" b="1" dirty="0" err="1"/>
              <a:t>If</a:t>
            </a:r>
            <a:r>
              <a:rPr lang="it-IT" altLang="it-IT" i="1" dirty="0"/>
              <a:t> </a:t>
            </a:r>
            <a:r>
              <a:rPr lang="it-IT" altLang="it-IT" b="1" i="1" dirty="0" err="1"/>
              <a:t>w</a:t>
            </a:r>
            <a:r>
              <a:rPr lang="it-IT" altLang="it-IT" i="1" baseline="30000" dirty="0" err="1"/>
              <a:t>T</a:t>
            </a:r>
            <a:r>
              <a:rPr lang="it-IT" altLang="it-IT" i="1" dirty="0"/>
              <a:t> </a:t>
            </a:r>
            <a:r>
              <a:rPr lang="it-IT" altLang="it-IT" b="1" i="1" dirty="0"/>
              <a:t>x</a:t>
            </a:r>
            <a:r>
              <a:rPr lang="it-IT" altLang="it-IT" i="1" dirty="0"/>
              <a:t> + w</a:t>
            </a:r>
            <a:r>
              <a:rPr lang="it-IT" altLang="it-IT" i="1" baseline="-25000" dirty="0"/>
              <a:t>0 </a:t>
            </a:r>
            <a:r>
              <a:rPr lang="it-IT" altLang="it-IT" i="1" dirty="0"/>
              <a:t>&gt; 0</a:t>
            </a:r>
            <a:r>
              <a:rPr lang="it-IT" altLang="it-IT" dirty="0"/>
              <a:t> </a:t>
            </a:r>
            <a:r>
              <a:rPr lang="it-IT" altLang="it-IT" b="1" dirty="0" err="1"/>
              <a:t>then</a:t>
            </a:r>
            <a:r>
              <a:rPr lang="it-IT" altLang="it-IT" dirty="0"/>
              <a:t> </a:t>
            </a:r>
            <a:r>
              <a:rPr lang="it-IT" altLang="it-IT" i="1" dirty="0"/>
              <a:t>y</a:t>
            </a:r>
            <a:r>
              <a:rPr lang="it-IT" altLang="it-IT" i="1" baseline="-25000" dirty="0"/>
              <a:t>1</a:t>
            </a:r>
          </a:p>
          <a:p>
            <a:pPr lvl="1"/>
            <a:r>
              <a:rPr lang="it-IT" altLang="it-IT" dirty="0"/>
              <a:t>           </a:t>
            </a:r>
            <a:r>
              <a:rPr lang="it-IT" altLang="it-IT" b="1" dirty="0"/>
              <a:t>else</a:t>
            </a:r>
            <a:r>
              <a:rPr lang="it-IT" altLang="it-IT" dirty="0"/>
              <a:t> </a:t>
            </a:r>
            <a:r>
              <a:rPr lang="it-IT" altLang="it-IT" i="1" dirty="0"/>
              <a:t>y</a:t>
            </a:r>
            <a:r>
              <a:rPr lang="it-IT" altLang="it-IT" i="1" baseline="-25000" dirty="0"/>
              <a:t>2</a:t>
            </a:r>
          </a:p>
          <a:p>
            <a:pPr lvl="1"/>
            <a:endParaRPr lang="it-IT" altLang="it-IT" i="1" baseline="-25000" dirty="0"/>
          </a:p>
          <a:p>
            <a:pPr lvl="1"/>
            <a:endParaRPr lang="it-IT" altLang="it-IT" i="1" baseline="-25000" dirty="0"/>
          </a:p>
          <a:p>
            <a:pPr lvl="1"/>
            <a:endParaRPr lang="it-IT" altLang="it-IT" i="1" baseline="-25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71D47A-0B51-84D4-7159-F341C35BB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96" y="1226335"/>
            <a:ext cx="2824047" cy="266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3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lassificatori Lineari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251520" y="882163"/>
            <a:ext cx="5048900" cy="262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-IT" altLang="it-IT" dirty="0"/>
              <a:t>La parte parametrica di </a:t>
            </a:r>
            <a:r>
              <a:rPr lang="it-IT" altLang="it-IT" i="1" dirty="0"/>
              <a:t>C()</a:t>
            </a:r>
            <a:r>
              <a:rPr lang="it-IT" altLang="it-IT" dirty="0"/>
              <a:t>, ovvero:</a:t>
            </a:r>
          </a:p>
          <a:p>
            <a:endParaRPr lang="it-IT" altLang="it-IT" i="1" dirty="0"/>
          </a:p>
          <a:p>
            <a:r>
              <a:rPr lang="it-IT" altLang="it-IT" i="1" dirty="0"/>
              <a:t>f</a:t>
            </a:r>
            <a:r>
              <a:rPr lang="it-IT" altLang="it-IT" i="1" baseline="-25000" dirty="0"/>
              <a:t>[w0, </a:t>
            </a:r>
            <a:r>
              <a:rPr lang="it-IT" altLang="it-IT" b="1" i="1" baseline="-25000" dirty="0"/>
              <a:t>w</a:t>
            </a:r>
            <a:r>
              <a:rPr lang="it-IT" altLang="it-IT" i="1" baseline="-25000" dirty="0"/>
              <a:t>]</a:t>
            </a:r>
            <a:r>
              <a:rPr lang="it-IT" altLang="it-IT" i="1" dirty="0"/>
              <a:t>(</a:t>
            </a:r>
            <a:r>
              <a:rPr lang="it-IT" altLang="it-IT" b="1" i="1" dirty="0"/>
              <a:t>x</a:t>
            </a:r>
            <a:r>
              <a:rPr lang="it-IT" altLang="it-IT" i="1" dirty="0"/>
              <a:t>) = </a:t>
            </a:r>
            <a:r>
              <a:rPr lang="it-IT" altLang="it-IT" b="1" i="1" dirty="0" err="1"/>
              <a:t>w</a:t>
            </a:r>
            <a:r>
              <a:rPr lang="it-IT" altLang="it-IT" i="1" baseline="30000" dirty="0" err="1"/>
              <a:t>T</a:t>
            </a:r>
            <a:r>
              <a:rPr lang="it-IT" altLang="it-IT" i="1" dirty="0"/>
              <a:t> </a:t>
            </a:r>
            <a:r>
              <a:rPr lang="it-IT" altLang="it-IT" b="1" i="1" dirty="0"/>
              <a:t>x</a:t>
            </a:r>
            <a:r>
              <a:rPr lang="it-IT" altLang="it-IT" i="1" dirty="0"/>
              <a:t> + w</a:t>
            </a:r>
            <a:r>
              <a:rPr lang="it-IT" altLang="it-IT" i="1" baseline="-25000" dirty="0"/>
              <a:t>0 </a:t>
            </a:r>
          </a:p>
          <a:p>
            <a:endParaRPr lang="it-IT" altLang="it-IT" i="1" baseline="-25000" dirty="0"/>
          </a:p>
          <a:p>
            <a:r>
              <a:rPr lang="it-IT" altLang="it-IT" dirty="0"/>
              <a:t>(senza </a:t>
            </a:r>
            <a:r>
              <a:rPr lang="it-IT" altLang="it-IT" dirty="0" err="1"/>
              <a:t>decision</a:t>
            </a:r>
            <a:r>
              <a:rPr lang="it-IT" altLang="it-IT" dirty="0"/>
              <a:t> rule) è lineare, ovvero è un polinomio di primo grado e, quindi, geometricamente, corrisponde ad una funzione di predizione rappresentata da un (iper-)piano (lo dimostreremo formalmente tra un po’), esattamente come nel caso della linear </a:t>
            </a:r>
            <a:r>
              <a:rPr lang="it-IT" altLang="it-IT" dirty="0" err="1"/>
              <a:t>regression</a:t>
            </a:r>
            <a:r>
              <a:rPr lang="it-IT" altLang="it-IT" dirty="0"/>
              <a:t>: si tratta della stessa classe di funzioni!</a:t>
            </a:r>
          </a:p>
          <a:p>
            <a:pPr lvl="1"/>
            <a:endParaRPr lang="it-IT" altLang="it-IT" i="1" baseline="-25000" dirty="0"/>
          </a:p>
          <a:p>
            <a:pPr lvl="1"/>
            <a:r>
              <a:rPr lang="it-IT" altLang="it-IT" dirty="0"/>
              <a:t>Ma che forma ha il suo </a:t>
            </a:r>
            <a:r>
              <a:rPr lang="it-IT" altLang="it-IT" dirty="0" err="1"/>
              <a:t>decision</a:t>
            </a:r>
            <a:r>
              <a:rPr lang="it-IT" altLang="it-IT" dirty="0"/>
              <a:t> </a:t>
            </a:r>
            <a:r>
              <a:rPr lang="it-IT" altLang="it-IT" dirty="0" err="1"/>
              <a:t>boundary</a:t>
            </a:r>
            <a:r>
              <a:rPr lang="it-IT" altLang="it-IT" dirty="0"/>
              <a:t>?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15252C8-937D-42FC-95CD-873490834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96" y="1226335"/>
            <a:ext cx="2824047" cy="266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lassificatori Lineari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251520" y="882163"/>
            <a:ext cx="50489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-IT" altLang="it-IT" dirty="0"/>
              <a:t>Il </a:t>
            </a:r>
            <a:r>
              <a:rPr lang="it-IT" altLang="it-IT" dirty="0" err="1"/>
              <a:t>decision</a:t>
            </a:r>
            <a:r>
              <a:rPr lang="it-IT" altLang="it-IT" dirty="0"/>
              <a:t> </a:t>
            </a:r>
            <a:r>
              <a:rPr lang="it-IT" altLang="it-IT" dirty="0" err="1"/>
              <a:t>boundary</a:t>
            </a:r>
            <a:r>
              <a:rPr lang="it-IT" altLang="it-IT" dirty="0"/>
              <a:t> (</a:t>
            </a:r>
            <a:r>
              <a:rPr lang="it-IT" altLang="it-IT" i="1" dirty="0"/>
              <a:t>H</a:t>
            </a:r>
            <a:r>
              <a:rPr lang="it-IT" altLang="it-IT" dirty="0"/>
              <a:t>) corrisponde ai punti in cui la score </a:t>
            </a:r>
            <a:r>
              <a:rPr lang="it-IT" altLang="it-IT" dirty="0" err="1"/>
              <a:t>function</a:t>
            </a:r>
            <a:r>
              <a:rPr lang="it-IT" altLang="it-IT" dirty="0"/>
              <a:t> assume valore 0, perché questi sono i punti del feature </a:t>
            </a:r>
            <a:r>
              <a:rPr lang="it-IT" altLang="it-IT" dirty="0" err="1"/>
              <a:t>space</a:t>
            </a:r>
            <a:r>
              <a:rPr lang="it-IT" altLang="it-IT" dirty="0"/>
              <a:t> in cui </a:t>
            </a:r>
            <a:r>
              <a:rPr lang="it-IT" altLang="it-IT" i="1" dirty="0"/>
              <a:t>C() </a:t>
            </a:r>
            <a:r>
              <a:rPr lang="it-IT" altLang="it-IT" dirty="0"/>
              <a:t>passa dal predire una classe al predire l’altra (sono i bordi delle </a:t>
            </a:r>
            <a:r>
              <a:rPr lang="it-IT" altLang="it-IT" dirty="0" err="1"/>
              <a:t>decision</a:t>
            </a:r>
            <a:r>
              <a:rPr lang="it-IT" altLang="it-IT" dirty="0"/>
              <a:t> </a:t>
            </a:r>
            <a:r>
              <a:rPr lang="it-IT" altLang="it-IT" dirty="0" err="1"/>
              <a:t>region</a:t>
            </a:r>
            <a:r>
              <a:rPr lang="it-IT" altLang="it-IT" dirty="0"/>
              <a:t>) :</a:t>
            </a:r>
          </a:p>
          <a:p>
            <a:endParaRPr lang="it-IT" altLang="it-IT" dirty="0"/>
          </a:p>
          <a:p>
            <a:r>
              <a:rPr lang="it-IT" altLang="it-IT" i="1" dirty="0"/>
              <a:t>H = </a:t>
            </a:r>
            <a:r>
              <a:rPr lang="it-IT" altLang="it-IT" dirty="0"/>
              <a:t>{</a:t>
            </a:r>
            <a:r>
              <a:rPr lang="it-IT" altLang="it-IT" b="1" i="1" dirty="0"/>
              <a:t>x</a:t>
            </a:r>
            <a:r>
              <a:rPr lang="it-IT" altLang="it-IT" i="1" dirty="0"/>
              <a:t> | f</a:t>
            </a:r>
            <a:r>
              <a:rPr lang="it-IT" altLang="it-IT" i="1" baseline="-25000" dirty="0"/>
              <a:t>[w0,</a:t>
            </a:r>
            <a:r>
              <a:rPr lang="it-IT" altLang="it-IT" i="1" dirty="0"/>
              <a:t> </a:t>
            </a:r>
            <a:r>
              <a:rPr lang="it-IT" altLang="it-IT" b="1" i="1" baseline="-25000" dirty="0"/>
              <a:t>w</a:t>
            </a:r>
            <a:r>
              <a:rPr lang="it-IT" altLang="it-IT" i="1" baseline="-25000" dirty="0"/>
              <a:t>]</a:t>
            </a:r>
            <a:r>
              <a:rPr lang="it-IT" altLang="it-IT" i="1" dirty="0"/>
              <a:t>(</a:t>
            </a:r>
            <a:r>
              <a:rPr lang="it-IT" altLang="it-IT" b="1" i="1" dirty="0"/>
              <a:t>x</a:t>
            </a:r>
            <a:r>
              <a:rPr lang="it-IT" altLang="it-IT" i="1" dirty="0"/>
              <a:t>) = 0</a:t>
            </a:r>
            <a:r>
              <a:rPr lang="it-IT" altLang="it-IT" dirty="0"/>
              <a:t>}</a:t>
            </a:r>
            <a:r>
              <a:rPr lang="it-IT" altLang="it-IT" i="1" dirty="0"/>
              <a:t> </a:t>
            </a:r>
          </a:p>
          <a:p>
            <a:endParaRPr lang="it-IT" altLang="it-IT" i="1" dirty="0"/>
          </a:p>
          <a:p>
            <a:r>
              <a:rPr lang="it-IT" altLang="it-IT" dirty="0"/>
              <a:t>Se il feature </a:t>
            </a:r>
            <a:r>
              <a:rPr lang="it-IT" altLang="it-IT" dirty="0" err="1"/>
              <a:t>space</a:t>
            </a:r>
            <a:r>
              <a:rPr lang="it-IT" altLang="it-IT" dirty="0"/>
              <a:t> è composto da una sola feature, come nel grafico accanto,</a:t>
            </a:r>
            <a:r>
              <a:rPr lang="it-IT" altLang="it-IT" i="1" dirty="0"/>
              <a:t> H </a:t>
            </a:r>
            <a:r>
              <a:rPr lang="it-IT" altLang="it-IT" dirty="0"/>
              <a:t>è un punto</a:t>
            </a:r>
          </a:p>
          <a:p>
            <a:endParaRPr lang="it-IT" altLang="it-IT" i="1" dirty="0"/>
          </a:p>
          <a:p>
            <a:r>
              <a:rPr lang="it-IT" altLang="it-IT" dirty="0"/>
              <a:t>Nel caso generale di </a:t>
            </a:r>
            <a:r>
              <a:rPr lang="it-IT" altLang="it-IT" i="1" dirty="0"/>
              <a:t>d</a:t>
            </a:r>
            <a:r>
              <a:rPr lang="it-IT" altLang="it-IT" dirty="0"/>
              <a:t> feature,</a:t>
            </a:r>
            <a:r>
              <a:rPr lang="it-IT" altLang="it-IT" i="1" dirty="0"/>
              <a:t> H</a:t>
            </a:r>
            <a:r>
              <a:rPr lang="it-IT" altLang="it-IT" dirty="0"/>
              <a:t> è una (iper-)superficie in </a:t>
            </a:r>
            <a:r>
              <a:rPr lang="it-IT" altLang="it-IT" i="1" dirty="0"/>
              <a:t>R</a:t>
            </a:r>
            <a:r>
              <a:rPr lang="it-IT" altLang="it-IT" i="1" baseline="30000" dirty="0"/>
              <a:t>d</a:t>
            </a:r>
            <a:endParaRPr lang="it-IT" alt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2082E63-E4EE-4524-39F3-192722852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96" y="1226335"/>
            <a:ext cx="2824047" cy="266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1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lassificatori Lineari: iperpiano di decisione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428625" y="1007269"/>
            <a:ext cx="8134189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-IT" altLang="it-IT" i="1" dirty="0"/>
              <a:t>H = </a:t>
            </a:r>
            <a:r>
              <a:rPr lang="it-IT" altLang="it-IT" dirty="0"/>
              <a:t>{</a:t>
            </a:r>
            <a:r>
              <a:rPr lang="it-IT" altLang="it-IT" b="1" i="1" dirty="0"/>
              <a:t>x</a:t>
            </a:r>
            <a:r>
              <a:rPr lang="it-IT" altLang="it-IT" i="1" dirty="0"/>
              <a:t> | f</a:t>
            </a:r>
            <a:r>
              <a:rPr lang="it-IT" altLang="it-IT" i="1" baseline="-25000" dirty="0"/>
              <a:t>[w0,</a:t>
            </a:r>
            <a:r>
              <a:rPr lang="it-IT" altLang="it-IT" i="1" dirty="0"/>
              <a:t> </a:t>
            </a:r>
            <a:r>
              <a:rPr lang="it-IT" altLang="it-IT" b="1" i="1" baseline="-25000" dirty="0"/>
              <a:t>w</a:t>
            </a:r>
            <a:r>
              <a:rPr lang="it-IT" altLang="it-IT" i="1" baseline="-25000" dirty="0"/>
              <a:t>]</a:t>
            </a:r>
            <a:r>
              <a:rPr lang="it-IT" altLang="it-IT" i="1" dirty="0"/>
              <a:t>(</a:t>
            </a:r>
            <a:r>
              <a:rPr lang="it-IT" altLang="it-IT" b="1" i="1" dirty="0"/>
              <a:t>x</a:t>
            </a:r>
            <a:r>
              <a:rPr lang="it-IT" altLang="it-IT" i="1" dirty="0"/>
              <a:t>) = 0</a:t>
            </a:r>
            <a:r>
              <a:rPr lang="it-IT" altLang="it-IT" dirty="0"/>
              <a:t>}</a:t>
            </a:r>
            <a:r>
              <a:rPr lang="it-IT" altLang="it-IT" i="1" dirty="0"/>
              <a:t> </a:t>
            </a:r>
          </a:p>
          <a:p>
            <a:endParaRPr lang="it-IT" altLang="it-IT" i="1" dirty="0"/>
          </a:p>
          <a:p>
            <a:r>
              <a:rPr lang="it-IT" altLang="it-IT" dirty="0"/>
              <a:t>Per la precisione, </a:t>
            </a:r>
            <a:r>
              <a:rPr lang="it-IT" altLang="it-IT" i="1" dirty="0"/>
              <a:t>H </a:t>
            </a:r>
            <a:r>
              <a:rPr lang="it-IT" altLang="it-IT" dirty="0"/>
              <a:t>è un iperpiano. Dimostrazione:</a:t>
            </a:r>
          </a:p>
          <a:p>
            <a:endParaRPr lang="it-IT" altLang="it-IT" dirty="0"/>
          </a:p>
          <a:p>
            <a:r>
              <a:rPr lang="it-IT" altLang="it-IT" dirty="0"/>
              <a:t>Se </a:t>
            </a:r>
            <a:r>
              <a:rPr lang="it-IT" altLang="it-IT" b="1" i="1" dirty="0"/>
              <a:t>x</a:t>
            </a:r>
            <a:r>
              <a:rPr lang="it-IT" altLang="it-IT" i="1" baseline="-25000" dirty="0"/>
              <a:t>1</a:t>
            </a:r>
            <a:r>
              <a:rPr lang="it-IT" altLang="it-IT" dirty="0"/>
              <a:t>, </a:t>
            </a:r>
            <a:r>
              <a:rPr lang="it-IT" altLang="it-IT" b="1" i="1" dirty="0"/>
              <a:t>x</a:t>
            </a:r>
            <a:r>
              <a:rPr lang="it-IT" altLang="it-IT" i="1" baseline="-25000" dirty="0"/>
              <a:t>2</a:t>
            </a:r>
            <a:r>
              <a:rPr lang="it-IT" altLang="it-IT" dirty="0"/>
              <a:t> </a:t>
            </a:r>
            <a:r>
              <a:rPr lang="it-IT" altLang="it-IT" dirty="0">
                <a:sym typeface="Symbol" pitchFamily="18" charset="2"/>
              </a:rPr>
              <a:t> </a:t>
            </a:r>
            <a:r>
              <a:rPr lang="it-IT" altLang="it-IT" i="1" dirty="0"/>
              <a:t>H, </a:t>
            </a:r>
            <a:r>
              <a:rPr lang="it-IT" altLang="it-IT" dirty="0"/>
              <a:t>allora:</a:t>
            </a:r>
          </a:p>
          <a:p>
            <a:endParaRPr lang="it-IT" altLang="it-IT" dirty="0"/>
          </a:p>
          <a:p>
            <a:pPr lvl="1"/>
            <a:r>
              <a:rPr lang="it-IT" altLang="it-IT" b="1" i="1" dirty="0" err="1"/>
              <a:t>w</a:t>
            </a:r>
            <a:r>
              <a:rPr lang="it-IT" altLang="it-IT" i="1" baseline="30000" dirty="0" err="1"/>
              <a:t>T</a:t>
            </a:r>
            <a:r>
              <a:rPr lang="it-IT" altLang="it-IT" i="1" dirty="0"/>
              <a:t> </a:t>
            </a:r>
            <a:r>
              <a:rPr lang="it-IT" altLang="it-IT" b="1" i="1" dirty="0"/>
              <a:t>x</a:t>
            </a:r>
            <a:r>
              <a:rPr lang="it-IT" altLang="it-IT" i="1" baseline="-25000" dirty="0"/>
              <a:t>1</a:t>
            </a:r>
            <a:r>
              <a:rPr lang="it-IT" altLang="it-IT" i="1" dirty="0"/>
              <a:t> + w</a:t>
            </a:r>
            <a:r>
              <a:rPr lang="it-IT" altLang="it-IT" i="1" baseline="-25000" dirty="0"/>
              <a:t>0 </a:t>
            </a:r>
            <a:r>
              <a:rPr lang="it-IT" altLang="it-IT" i="1" dirty="0"/>
              <a:t>= </a:t>
            </a:r>
            <a:r>
              <a:rPr lang="it-IT" altLang="it-IT" b="1" i="1" dirty="0" err="1"/>
              <a:t>w</a:t>
            </a:r>
            <a:r>
              <a:rPr lang="it-IT" altLang="it-IT" i="1" baseline="30000" dirty="0" err="1"/>
              <a:t>T</a:t>
            </a:r>
            <a:r>
              <a:rPr lang="it-IT" altLang="it-IT" i="1" dirty="0"/>
              <a:t> </a:t>
            </a:r>
            <a:r>
              <a:rPr lang="it-IT" altLang="it-IT" b="1" i="1" dirty="0"/>
              <a:t>x</a:t>
            </a:r>
            <a:r>
              <a:rPr lang="it-IT" altLang="it-IT" i="1" baseline="-25000" dirty="0"/>
              <a:t>2</a:t>
            </a:r>
            <a:r>
              <a:rPr lang="it-IT" altLang="it-IT" i="1" dirty="0"/>
              <a:t> + w</a:t>
            </a:r>
            <a:r>
              <a:rPr lang="it-IT" altLang="it-IT" i="1" baseline="-25000" dirty="0"/>
              <a:t>0</a:t>
            </a:r>
            <a:r>
              <a:rPr lang="it-IT" altLang="it-IT" i="1" dirty="0"/>
              <a:t> = 0</a:t>
            </a:r>
            <a:endParaRPr lang="it-IT" altLang="it-IT" i="1" baseline="-25000" dirty="0"/>
          </a:p>
          <a:p>
            <a:pPr lvl="1"/>
            <a:endParaRPr lang="it-IT" altLang="it-IT" b="1" i="1" dirty="0"/>
          </a:p>
          <a:p>
            <a:pPr lvl="1"/>
            <a:r>
              <a:rPr lang="it-IT" altLang="it-IT" dirty="0"/>
              <a:t>quindi:</a:t>
            </a:r>
          </a:p>
          <a:p>
            <a:pPr lvl="1"/>
            <a:endParaRPr lang="it-IT" altLang="it-IT" b="1" i="1" dirty="0"/>
          </a:p>
          <a:p>
            <a:pPr lvl="1"/>
            <a:r>
              <a:rPr lang="it-IT" altLang="it-IT" b="1" i="1" dirty="0" err="1"/>
              <a:t>w</a:t>
            </a:r>
            <a:r>
              <a:rPr lang="it-IT" altLang="it-IT" i="1" baseline="30000" dirty="0" err="1"/>
              <a:t>T</a:t>
            </a:r>
            <a:r>
              <a:rPr lang="it-IT" altLang="it-IT" i="1" dirty="0"/>
              <a:t> (</a:t>
            </a:r>
            <a:r>
              <a:rPr lang="it-IT" altLang="it-IT" b="1" i="1" dirty="0"/>
              <a:t>x</a:t>
            </a:r>
            <a:r>
              <a:rPr lang="it-IT" altLang="it-IT" i="1" baseline="-25000" dirty="0"/>
              <a:t>1</a:t>
            </a:r>
            <a:r>
              <a:rPr lang="it-IT" altLang="it-IT" i="1" dirty="0"/>
              <a:t> – </a:t>
            </a:r>
            <a:r>
              <a:rPr lang="it-IT" altLang="it-IT" b="1" i="1" dirty="0"/>
              <a:t>x</a:t>
            </a:r>
            <a:r>
              <a:rPr lang="it-IT" altLang="it-IT" i="1" baseline="-25000" dirty="0"/>
              <a:t>2</a:t>
            </a:r>
            <a:r>
              <a:rPr lang="it-IT" altLang="it-IT" i="1" dirty="0"/>
              <a:t>)</a:t>
            </a:r>
            <a:r>
              <a:rPr lang="it-IT" altLang="it-IT" i="1" baseline="-25000" dirty="0"/>
              <a:t> </a:t>
            </a:r>
            <a:r>
              <a:rPr lang="it-IT" altLang="it-IT" i="1" dirty="0"/>
              <a:t>= 0</a:t>
            </a:r>
          </a:p>
          <a:p>
            <a:pPr lvl="1"/>
            <a:endParaRPr lang="it-IT" altLang="it-IT" i="1" dirty="0"/>
          </a:p>
          <a:p>
            <a:pPr lvl="1"/>
            <a:r>
              <a:rPr lang="it-IT" altLang="it-IT" dirty="0"/>
              <a:t>Ricordandoci che </a:t>
            </a:r>
            <a:r>
              <a:rPr lang="it-IT" altLang="it-IT" i="1" dirty="0"/>
              <a:t>cos</a:t>
            </a:r>
            <a:r>
              <a:rPr lang="it-IT" altLang="it-IT" dirty="0"/>
              <a:t> </a:t>
            </a:r>
            <a:r>
              <a:rPr lang="it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θ </a:t>
            </a:r>
            <a:r>
              <a:rPr lang="it-IT" altLang="it-IT" dirty="0"/>
              <a:t>= </a:t>
            </a:r>
            <a:r>
              <a:rPr lang="it-IT" altLang="it-IT" b="1" i="1" dirty="0" err="1"/>
              <a:t>x</a:t>
            </a:r>
            <a:r>
              <a:rPr lang="it-IT" altLang="it-IT" baseline="30000" dirty="0" err="1"/>
              <a:t>T</a:t>
            </a:r>
            <a:r>
              <a:rPr lang="it-IT" altLang="it-IT" b="1" i="1" dirty="0" err="1"/>
              <a:t>y</a:t>
            </a:r>
            <a:r>
              <a:rPr lang="it-IT" altLang="it-IT" dirty="0"/>
              <a:t> / ||</a:t>
            </a:r>
            <a:r>
              <a:rPr lang="it-IT" altLang="it-IT" b="1" i="1" dirty="0"/>
              <a:t>x</a:t>
            </a:r>
            <a:r>
              <a:rPr lang="it-IT" altLang="it-IT" dirty="0"/>
              <a:t>|| ||</a:t>
            </a:r>
            <a:r>
              <a:rPr lang="it-IT" altLang="it-IT" b="1" i="1" dirty="0"/>
              <a:t>y</a:t>
            </a:r>
            <a:r>
              <a:rPr lang="it-IT" altLang="it-IT" dirty="0"/>
              <a:t>||, ne deduciamo che l’angolo tra </a:t>
            </a:r>
            <a:r>
              <a:rPr lang="it-IT" altLang="it-IT" b="1" i="1" dirty="0"/>
              <a:t>w</a:t>
            </a:r>
            <a:r>
              <a:rPr lang="it-IT" altLang="it-IT" dirty="0"/>
              <a:t> e il vettore </a:t>
            </a:r>
            <a:r>
              <a:rPr lang="it-IT" altLang="it-IT" i="1" dirty="0"/>
              <a:t>(</a:t>
            </a:r>
            <a:r>
              <a:rPr lang="it-IT" altLang="it-IT" b="1" i="1" dirty="0"/>
              <a:t>x</a:t>
            </a:r>
            <a:r>
              <a:rPr lang="it-IT" altLang="it-IT" i="1" baseline="-25000" dirty="0"/>
              <a:t>1</a:t>
            </a:r>
            <a:r>
              <a:rPr lang="it-IT" altLang="it-IT" i="1" dirty="0"/>
              <a:t> – </a:t>
            </a:r>
            <a:r>
              <a:rPr lang="it-IT" altLang="it-IT" b="1" i="1" dirty="0"/>
              <a:t>x</a:t>
            </a:r>
            <a:r>
              <a:rPr lang="it-IT" altLang="it-IT" i="1" baseline="-25000" dirty="0"/>
              <a:t>2</a:t>
            </a:r>
            <a:r>
              <a:rPr lang="it-IT" altLang="it-IT" i="1" dirty="0"/>
              <a:t>)</a:t>
            </a:r>
            <a:r>
              <a:rPr lang="it-IT" altLang="it-IT" dirty="0"/>
              <a:t> è 90</a:t>
            </a:r>
            <a:r>
              <a:rPr lang="it-IT" altLang="it-IT" baseline="30000" dirty="0"/>
              <a:t>0</a:t>
            </a:r>
          </a:p>
          <a:p>
            <a:endParaRPr lang="it-IT" altLang="it-IT" dirty="0"/>
          </a:p>
          <a:p>
            <a:r>
              <a:rPr lang="it-IT" altLang="it-IT" dirty="0"/>
              <a:t>Ne segue che </a:t>
            </a:r>
            <a:r>
              <a:rPr lang="it-IT" altLang="it-IT" b="1" i="1" dirty="0"/>
              <a:t>w</a:t>
            </a:r>
            <a:r>
              <a:rPr lang="it-IT" altLang="it-IT" dirty="0"/>
              <a:t> è ortogonale </a:t>
            </a:r>
            <a:r>
              <a:rPr lang="it-IT" altLang="it-IT" i="1" dirty="0"/>
              <a:t>ad ogni </a:t>
            </a:r>
            <a:r>
              <a:rPr lang="it-IT" altLang="it-IT" dirty="0"/>
              <a:t>vettore </a:t>
            </a:r>
            <a:r>
              <a:rPr lang="it-IT" altLang="it-IT" i="1" dirty="0"/>
              <a:t>(</a:t>
            </a:r>
            <a:r>
              <a:rPr lang="it-IT" altLang="it-IT" b="1" i="1" dirty="0"/>
              <a:t>x</a:t>
            </a:r>
            <a:r>
              <a:rPr lang="it-IT" altLang="it-IT" i="1" baseline="-25000" dirty="0"/>
              <a:t>1</a:t>
            </a:r>
            <a:r>
              <a:rPr lang="it-IT" altLang="it-IT" i="1" dirty="0"/>
              <a:t> – </a:t>
            </a:r>
            <a:r>
              <a:rPr lang="it-IT" altLang="it-IT" b="1" i="1" dirty="0"/>
              <a:t>x</a:t>
            </a:r>
            <a:r>
              <a:rPr lang="it-IT" altLang="it-IT" i="1" baseline="-25000" dirty="0"/>
              <a:t>2</a:t>
            </a:r>
            <a:r>
              <a:rPr lang="it-IT" altLang="it-IT" i="1" dirty="0"/>
              <a:t>)</a:t>
            </a:r>
            <a:r>
              <a:rPr lang="it-IT" altLang="it-IT" dirty="0"/>
              <a:t> giacente su </a:t>
            </a:r>
            <a:r>
              <a:rPr lang="it-IT" altLang="it-IT" i="1" dirty="0"/>
              <a:t>H</a:t>
            </a:r>
            <a:r>
              <a:rPr lang="it-IT" altLang="it-IT" dirty="0"/>
              <a:t>, quindi</a:t>
            </a:r>
            <a:r>
              <a:rPr lang="it-IT" altLang="it-IT" i="1" dirty="0"/>
              <a:t> H </a:t>
            </a:r>
            <a:r>
              <a:rPr lang="it-IT" altLang="it-IT" dirty="0"/>
              <a:t>è una superficie piana</a:t>
            </a:r>
          </a:p>
          <a:p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88130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lassificatori Lineari: iperpiani corrispondenti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428625" y="1007269"/>
            <a:ext cx="8134189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-IT" altLang="it-IT" dirty="0"/>
              <a:t>Un ragionamento analogo si può applicare all’equazione </a:t>
            </a:r>
            <a:r>
              <a:rPr lang="it-IT" altLang="it-IT" i="1" dirty="0"/>
              <a:t>f</a:t>
            </a:r>
            <a:r>
              <a:rPr lang="it-IT" altLang="it-IT" i="1" baseline="-25000" dirty="0"/>
              <a:t>[w0,</a:t>
            </a:r>
            <a:r>
              <a:rPr lang="it-IT" altLang="it-IT" i="1" dirty="0"/>
              <a:t> </a:t>
            </a:r>
            <a:r>
              <a:rPr lang="it-IT" altLang="it-IT" b="1" i="1" baseline="-25000" dirty="0"/>
              <a:t>w</a:t>
            </a:r>
            <a:r>
              <a:rPr lang="it-IT" altLang="it-IT" i="1" baseline="-25000" dirty="0"/>
              <a:t>]</a:t>
            </a:r>
            <a:r>
              <a:rPr lang="it-IT" altLang="it-IT" i="1" dirty="0"/>
              <a:t>(</a:t>
            </a:r>
            <a:r>
              <a:rPr lang="it-IT" altLang="it-IT" b="1" i="1" dirty="0"/>
              <a:t>x</a:t>
            </a:r>
            <a:r>
              <a:rPr lang="it-IT" altLang="it-IT" i="1" dirty="0"/>
              <a:t>) = y</a:t>
            </a:r>
            <a:r>
              <a:rPr lang="it-IT" altLang="it-IT" dirty="0"/>
              <a:t>, dimostrando che la superficie definita da </a:t>
            </a:r>
            <a:r>
              <a:rPr lang="it-IT" altLang="it-IT" i="1" dirty="0"/>
              <a:t>F = </a:t>
            </a:r>
            <a:r>
              <a:rPr lang="it-IT" altLang="it-IT" dirty="0"/>
              <a:t>{(</a:t>
            </a:r>
            <a:r>
              <a:rPr lang="it-IT" altLang="it-IT" b="1" i="1" dirty="0" err="1"/>
              <a:t>x,</a:t>
            </a:r>
            <a:r>
              <a:rPr lang="it-IT" altLang="it-IT" i="1" dirty="0" err="1"/>
              <a:t>y</a:t>
            </a:r>
            <a:r>
              <a:rPr lang="it-IT" altLang="it-IT" i="1" dirty="0"/>
              <a:t>)</a:t>
            </a:r>
            <a:r>
              <a:rPr lang="it-IT" altLang="it-IT" b="1" i="1" dirty="0"/>
              <a:t> </a:t>
            </a:r>
            <a:r>
              <a:rPr lang="it" sz="1400" i="1" dirty="0">
                <a:latin typeface="+mj-lt"/>
              </a:rPr>
              <a:t>∈ </a:t>
            </a:r>
            <a:r>
              <a:rPr lang="it-IT" altLang="it-IT" i="1" dirty="0"/>
              <a:t>R</a:t>
            </a:r>
            <a:r>
              <a:rPr lang="it-IT" altLang="it-IT" i="1" baseline="30000" dirty="0"/>
              <a:t>d+1</a:t>
            </a:r>
            <a:r>
              <a:rPr lang="it-IT" altLang="it-IT" i="1" dirty="0"/>
              <a:t> | f</a:t>
            </a:r>
            <a:r>
              <a:rPr lang="it-IT" altLang="it-IT" i="1" baseline="-25000" dirty="0"/>
              <a:t>[w0,</a:t>
            </a:r>
            <a:r>
              <a:rPr lang="it-IT" altLang="it-IT" i="1" dirty="0"/>
              <a:t> </a:t>
            </a:r>
            <a:r>
              <a:rPr lang="it-IT" altLang="it-IT" b="1" i="1" baseline="-25000" dirty="0"/>
              <a:t>w</a:t>
            </a:r>
            <a:r>
              <a:rPr lang="it-IT" altLang="it-IT" i="1" baseline="-25000" dirty="0"/>
              <a:t>]</a:t>
            </a:r>
            <a:r>
              <a:rPr lang="it-IT" altLang="it-IT" i="1" dirty="0"/>
              <a:t>(</a:t>
            </a:r>
            <a:r>
              <a:rPr lang="it-IT" altLang="it-IT" b="1" i="1" dirty="0"/>
              <a:t>x</a:t>
            </a:r>
            <a:r>
              <a:rPr lang="it-IT" altLang="it-IT" i="1" dirty="0"/>
              <a:t>) = y</a:t>
            </a:r>
            <a:r>
              <a:rPr lang="it-IT" altLang="it-IT" dirty="0"/>
              <a:t>}</a:t>
            </a:r>
            <a:r>
              <a:rPr lang="it-IT" altLang="it-IT" i="1" dirty="0"/>
              <a:t> = </a:t>
            </a:r>
            <a:r>
              <a:rPr lang="it-IT" altLang="it-IT" dirty="0"/>
              <a:t>{(</a:t>
            </a:r>
            <a:r>
              <a:rPr lang="it-IT" altLang="it-IT" b="1" i="1" dirty="0" err="1"/>
              <a:t>x,</a:t>
            </a:r>
            <a:r>
              <a:rPr lang="it-IT" altLang="it-IT" i="1" dirty="0" err="1"/>
              <a:t>y</a:t>
            </a:r>
            <a:r>
              <a:rPr lang="it-IT" altLang="it-IT" i="1" dirty="0"/>
              <a:t>)</a:t>
            </a:r>
            <a:r>
              <a:rPr lang="it-IT" altLang="it-IT" b="1" i="1" dirty="0"/>
              <a:t> </a:t>
            </a:r>
            <a:r>
              <a:rPr lang="it" sz="1400" i="1" dirty="0">
                <a:latin typeface="+mj-lt"/>
              </a:rPr>
              <a:t>∈ </a:t>
            </a:r>
            <a:r>
              <a:rPr lang="it-IT" altLang="it-IT" i="1" dirty="0"/>
              <a:t>R</a:t>
            </a:r>
            <a:r>
              <a:rPr lang="it-IT" altLang="it-IT" i="1" baseline="30000" dirty="0"/>
              <a:t>d+1</a:t>
            </a:r>
            <a:r>
              <a:rPr lang="it-IT" altLang="it-IT" i="1" dirty="0"/>
              <a:t> | f</a:t>
            </a:r>
            <a:r>
              <a:rPr lang="it-IT" altLang="it-IT" i="1" baseline="-25000" dirty="0"/>
              <a:t>[w0,</a:t>
            </a:r>
            <a:r>
              <a:rPr lang="it-IT" altLang="it-IT" i="1" dirty="0"/>
              <a:t> </a:t>
            </a:r>
            <a:r>
              <a:rPr lang="it-IT" altLang="it-IT" b="1" i="1" baseline="-25000" dirty="0"/>
              <a:t>w</a:t>
            </a:r>
            <a:r>
              <a:rPr lang="it-IT" altLang="it-IT" i="1" baseline="-25000" dirty="0"/>
              <a:t>]</a:t>
            </a:r>
            <a:r>
              <a:rPr lang="it-IT" altLang="it-IT" i="1" dirty="0"/>
              <a:t>(</a:t>
            </a:r>
            <a:r>
              <a:rPr lang="it-IT" altLang="it-IT" b="1" i="1" dirty="0"/>
              <a:t>x</a:t>
            </a:r>
            <a:r>
              <a:rPr lang="it-IT" altLang="it-IT" i="1" dirty="0"/>
              <a:t>) - y = 0</a:t>
            </a:r>
            <a:r>
              <a:rPr lang="it-IT" altLang="it-IT" dirty="0"/>
              <a:t>}</a:t>
            </a:r>
            <a:r>
              <a:rPr lang="it-IT" altLang="it-IT" i="1" dirty="0"/>
              <a:t> </a:t>
            </a:r>
            <a:r>
              <a:rPr lang="it-IT" altLang="it-IT" dirty="0"/>
              <a:t>è un’iper-piano in </a:t>
            </a:r>
            <a:r>
              <a:rPr lang="it-IT" altLang="it-IT" i="1" dirty="0"/>
              <a:t>R</a:t>
            </a:r>
            <a:r>
              <a:rPr lang="it-IT" altLang="it-IT" i="1" baseline="30000" dirty="0"/>
              <a:t>d+1</a:t>
            </a:r>
            <a:r>
              <a:rPr lang="it-IT" altLang="it-IT" dirty="0"/>
              <a:t>, dove </a:t>
            </a:r>
            <a:r>
              <a:rPr lang="it-IT" altLang="it-IT" i="1" dirty="0"/>
              <a:t>R</a:t>
            </a:r>
            <a:r>
              <a:rPr lang="it-IT" altLang="it-IT" i="1" baseline="30000" dirty="0"/>
              <a:t>d+1</a:t>
            </a:r>
            <a:r>
              <a:rPr lang="it-IT" altLang="it-IT" dirty="0"/>
              <a:t> è lo spazio comprendente sia le feature (</a:t>
            </a:r>
            <a:r>
              <a:rPr lang="it-IT" altLang="it-IT" b="1" i="1" dirty="0"/>
              <a:t>x</a:t>
            </a:r>
            <a:r>
              <a:rPr lang="it-IT" altLang="it-IT" dirty="0"/>
              <a:t>) che la variabile target (</a:t>
            </a:r>
            <a:r>
              <a:rPr lang="it-IT" altLang="it-IT" i="1" dirty="0"/>
              <a:t>y</a:t>
            </a:r>
            <a:r>
              <a:rPr lang="it-IT" altLang="it-IT" dirty="0"/>
              <a:t>)</a:t>
            </a:r>
          </a:p>
          <a:p>
            <a:endParaRPr lang="it-IT" altLang="it-IT" dirty="0"/>
          </a:p>
          <a:p>
            <a:r>
              <a:rPr lang="it-IT" altLang="it-IT" dirty="0"/>
              <a:t>Quando </a:t>
            </a:r>
            <a:r>
              <a:rPr lang="it-IT" altLang="it-IT" i="1" dirty="0"/>
              <a:t>f(</a:t>
            </a:r>
            <a:r>
              <a:rPr lang="it-IT" altLang="it-IT" b="1" i="1" dirty="0"/>
              <a:t>x</a:t>
            </a:r>
            <a:r>
              <a:rPr lang="it-IT" altLang="it-IT" i="1" dirty="0"/>
              <a:t>)</a:t>
            </a:r>
            <a:r>
              <a:rPr lang="it-IT" altLang="it-IT" dirty="0"/>
              <a:t> interseca lo spazio delle feature alle coordinate </a:t>
            </a:r>
            <a:r>
              <a:rPr lang="it-IT" altLang="it-IT" i="1" dirty="0"/>
              <a:t>y = 0</a:t>
            </a:r>
            <a:r>
              <a:rPr lang="it-IT" altLang="it-IT" dirty="0"/>
              <a:t>, si ottiene </a:t>
            </a:r>
            <a:r>
              <a:rPr lang="it-IT" altLang="it-IT" i="1" dirty="0"/>
              <a:t>H</a:t>
            </a:r>
            <a:r>
              <a:rPr lang="it-IT" altLang="it-IT" dirty="0"/>
              <a:t>, che è anch’esso un iper-piano (in </a:t>
            </a:r>
            <a:r>
              <a:rPr lang="it-IT" altLang="it-IT" i="1" dirty="0"/>
              <a:t>R</a:t>
            </a:r>
            <a:r>
              <a:rPr lang="it-IT" altLang="it-IT" i="1" baseline="30000" dirty="0"/>
              <a:t>d</a:t>
            </a:r>
            <a:r>
              <a:rPr lang="it-IT" altLang="it-IT" dirty="0"/>
              <a:t>)</a:t>
            </a:r>
          </a:p>
          <a:p>
            <a:endParaRPr lang="it-IT" altLang="it-IT" dirty="0"/>
          </a:p>
          <a:p>
            <a:r>
              <a:rPr lang="it-IT" altLang="it-IT" dirty="0"/>
              <a:t>Esempi: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it-IT" dirty="0"/>
              <a:t>Se </a:t>
            </a:r>
            <a:r>
              <a:rPr lang="it-IT" altLang="it-IT" i="1" dirty="0"/>
              <a:t>d=1</a:t>
            </a:r>
            <a:r>
              <a:rPr lang="it-IT" altLang="it-IT" dirty="0"/>
              <a:t>, </a:t>
            </a:r>
            <a:r>
              <a:rPr lang="it-IT" altLang="it-IT" i="1" dirty="0"/>
              <a:t>f(</a:t>
            </a:r>
            <a:r>
              <a:rPr lang="it-IT" altLang="it-IT" b="1" i="1" dirty="0"/>
              <a:t>x</a:t>
            </a:r>
            <a:r>
              <a:rPr lang="it-IT" altLang="it-IT" i="1" dirty="0"/>
              <a:t>)</a:t>
            </a:r>
            <a:r>
              <a:rPr lang="it-IT" altLang="it-IT" dirty="0"/>
              <a:t> è una retta in </a:t>
            </a:r>
            <a:r>
              <a:rPr lang="it-IT" altLang="it-IT" i="1" dirty="0"/>
              <a:t>R</a:t>
            </a:r>
            <a:r>
              <a:rPr lang="it-IT" altLang="it-IT" i="1" baseline="30000" dirty="0"/>
              <a:t>2</a:t>
            </a:r>
            <a:r>
              <a:rPr lang="it-IT" altLang="it-IT" dirty="0"/>
              <a:t> e </a:t>
            </a:r>
            <a:r>
              <a:rPr lang="it-IT" altLang="it-IT" i="1" dirty="0"/>
              <a:t>H</a:t>
            </a:r>
            <a:r>
              <a:rPr lang="it-IT" altLang="it-IT" dirty="0"/>
              <a:t> è un punto in </a:t>
            </a:r>
            <a:r>
              <a:rPr lang="it-IT" altLang="it-IT" i="1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it-IT" dirty="0"/>
              <a:t>Se </a:t>
            </a:r>
            <a:r>
              <a:rPr lang="it-IT" altLang="it-IT" i="1" dirty="0"/>
              <a:t>d=2</a:t>
            </a:r>
            <a:r>
              <a:rPr lang="it-IT" altLang="it-IT" dirty="0"/>
              <a:t>, </a:t>
            </a:r>
            <a:r>
              <a:rPr lang="it-IT" altLang="it-IT" i="1" dirty="0"/>
              <a:t>f(</a:t>
            </a:r>
            <a:r>
              <a:rPr lang="it-IT" altLang="it-IT" b="1" i="1" dirty="0"/>
              <a:t>x</a:t>
            </a:r>
            <a:r>
              <a:rPr lang="it-IT" altLang="it-IT" i="1" dirty="0"/>
              <a:t>)</a:t>
            </a:r>
            <a:r>
              <a:rPr lang="it-IT" altLang="it-IT" dirty="0"/>
              <a:t> è un piano in </a:t>
            </a:r>
            <a:r>
              <a:rPr lang="it-IT" altLang="it-IT" i="1" dirty="0"/>
              <a:t>R</a:t>
            </a:r>
            <a:r>
              <a:rPr lang="it-IT" altLang="it-IT" i="1" baseline="30000" dirty="0"/>
              <a:t>3</a:t>
            </a:r>
            <a:r>
              <a:rPr lang="it-IT" altLang="it-IT" dirty="0"/>
              <a:t> e </a:t>
            </a:r>
            <a:r>
              <a:rPr lang="it-IT" altLang="it-IT" i="1" dirty="0"/>
              <a:t>H</a:t>
            </a:r>
            <a:r>
              <a:rPr lang="it-IT" altLang="it-IT" dirty="0"/>
              <a:t> è una retta in </a:t>
            </a:r>
            <a:r>
              <a:rPr lang="it-IT" altLang="it-IT" i="1" dirty="0"/>
              <a:t>R</a:t>
            </a:r>
            <a:r>
              <a:rPr lang="it-IT" altLang="it-IT" i="1" baseline="30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it-IT" dirty="0"/>
              <a:t>Se </a:t>
            </a:r>
            <a:r>
              <a:rPr lang="it-IT" altLang="it-IT" i="1" dirty="0"/>
              <a:t>d=3</a:t>
            </a:r>
            <a:r>
              <a:rPr lang="it-IT" altLang="it-IT" dirty="0"/>
              <a:t>, </a:t>
            </a:r>
            <a:r>
              <a:rPr lang="it-IT" altLang="it-IT" i="1" dirty="0"/>
              <a:t>f(</a:t>
            </a:r>
            <a:r>
              <a:rPr lang="it-IT" altLang="it-IT" b="1" i="1" dirty="0"/>
              <a:t>x</a:t>
            </a:r>
            <a:r>
              <a:rPr lang="it-IT" altLang="it-IT" i="1" dirty="0"/>
              <a:t>)</a:t>
            </a:r>
            <a:r>
              <a:rPr lang="it-IT" altLang="it-IT" dirty="0"/>
              <a:t> è un iper-piano in </a:t>
            </a:r>
            <a:r>
              <a:rPr lang="it-IT" altLang="it-IT" i="1" dirty="0"/>
              <a:t>R</a:t>
            </a:r>
            <a:r>
              <a:rPr lang="it-IT" altLang="it-IT" i="1" baseline="30000" dirty="0"/>
              <a:t>4</a:t>
            </a:r>
            <a:r>
              <a:rPr lang="it-IT" altLang="it-IT" dirty="0"/>
              <a:t> e </a:t>
            </a:r>
            <a:r>
              <a:rPr lang="it-IT" altLang="it-IT" i="1" dirty="0"/>
              <a:t>H</a:t>
            </a:r>
            <a:r>
              <a:rPr lang="it-IT" altLang="it-IT" dirty="0"/>
              <a:t> è un piano in </a:t>
            </a:r>
            <a:r>
              <a:rPr lang="it-IT" altLang="it-IT" i="1" dirty="0"/>
              <a:t>R</a:t>
            </a:r>
            <a:r>
              <a:rPr lang="it-IT" altLang="it-IT" i="1" baseline="30000" dirty="0"/>
              <a:t>3</a:t>
            </a:r>
          </a:p>
          <a:p>
            <a:endParaRPr lang="it-IT" alt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alt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B6971C3-B025-6937-886F-1D0D12793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980" y="2392017"/>
            <a:ext cx="2715299" cy="256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05620"/>
      </p:ext>
    </p:extLst>
  </p:cSld>
  <p:clrMapOvr>
    <a:masterClrMapping/>
  </p:clrMapOvr>
</p:sld>
</file>

<file path=ppt/theme/theme1.xml><?xml version="1.0" encoding="utf-8"?>
<a:theme xmlns:a="http://schemas.openxmlformats.org/drawingml/2006/main" name="Essenziale">
  <a:themeElements>
    <a:clrScheme name="Personalizzato 2">
      <a:dk1>
        <a:srgbClr val="000000"/>
      </a:dk1>
      <a:lt1>
        <a:srgbClr val="FFFFFF"/>
      </a:lt1>
      <a:dk2>
        <a:srgbClr val="C050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4474</Words>
  <Application>Microsoft Office PowerPoint</Application>
  <PresentationFormat>Presentazione su schermo (16:9)</PresentationFormat>
  <Paragraphs>435</Paragraphs>
  <Slides>48</Slides>
  <Notes>48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52" baseType="lpstr">
      <vt:lpstr>Arial</vt:lpstr>
      <vt:lpstr>Calibri</vt:lpstr>
      <vt:lpstr>Symbol</vt:lpstr>
      <vt:lpstr>Essenziale</vt:lpstr>
      <vt:lpstr>MACHINE LEARNING Support Vector Machine -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FONDAMENTI DI MACHINE LEARNING Classificazione e Regressione - </dc:title>
  <cp:lastModifiedBy>Enver Sangineto</cp:lastModifiedBy>
  <cp:revision>256</cp:revision>
  <dcterms:modified xsi:type="dcterms:W3CDTF">2024-05-06T07:08:37Z</dcterms:modified>
</cp:coreProperties>
</file>