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1"/>
  </p:notesMasterIdLst>
  <p:sldIdLst>
    <p:sldId id="256" r:id="rId2"/>
    <p:sldId id="284" r:id="rId3"/>
    <p:sldId id="270" r:id="rId4"/>
    <p:sldId id="285" r:id="rId5"/>
    <p:sldId id="286" r:id="rId6"/>
    <p:sldId id="290" r:id="rId7"/>
    <p:sldId id="291" r:id="rId8"/>
    <p:sldId id="289" r:id="rId9"/>
    <p:sldId id="293" r:id="rId10"/>
    <p:sldId id="294" r:id="rId11"/>
    <p:sldId id="295" r:id="rId12"/>
    <p:sldId id="263" r:id="rId13"/>
    <p:sldId id="283" r:id="rId14"/>
    <p:sldId id="305" r:id="rId15"/>
    <p:sldId id="297" r:id="rId16"/>
    <p:sldId id="298" r:id="rId17"/>
    <p:sldId id="299" r:id="rId18"/>
    <p:sldId id="278" r:id="rId19"/>
    <p:sldId id="300" r:id="rId20"/>
    <p:sldId id="301" r:id="rId21"/>
    <p:sldId id="302" r:id="rId22"/>
    <p:sldId id="296" r:id="rId23"/>
    <p:sldId id="264" r:id="rId24"/>
    <p:sldId id="265" r:id="rId25"/>
    <p:sldId id="266" r:id="rId26"/>
    <p:sldId id="267" r:id="rId27"/>
    <p:sldId id="303" r:id="rId28"/>
    <p:sldId id="304" r:id="rId29"/>
    <p:sldId id="27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D561E3-A35A-4BDE-9116-C3335BBB24AA}">
  <a:tblStyle styleId="{0DD561E3-A35A-4BDE-9116-C3335BBB2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05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757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086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98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433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82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3837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625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56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873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1293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60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601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5017fff18_0_1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5017fff1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18930a2f_0_74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d418930a2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5017fff18_0_15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d5017fff1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5017fff18_0_16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5017fff1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12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017fff18_0_12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5017fff1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014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aca6ea3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aca6ea3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60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89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93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59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33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017fff18_0_1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d5017fff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39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8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OBJECT_9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3">
  <p:cSld name="OBJECT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4">
  <p:cSld name="OBJECT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5">
  <p:cSld name="OBJECT_1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indent="-381000" algn="ctr">
              <a:buFont typeface="Calibri"/>
              <a:buChar char="-"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Ensemble e Model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it" dirty="0"/>
              <a:t>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Stacking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training </a:t>
            </a:r>
          </a:p>
        </p:txBody>
      </p:sp>
      <p:sp>
        <p:nvSpPr>
          <p:cNvPr id="208" name="Google Shape;208;p39"/>
          <p:cNvSpPr txBox="1"/>
          <p:nvPr/>
        </p:nvSpPr>
        <p:spPr>
          <a:xfrm>
            <a:off x="251520" y="746731"/>
            <a:ext cx="8419782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Ripeto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procedimento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tutti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vector 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ottenendo un nuovo training set 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T’ = {(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Notate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l’i-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esimo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dove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label di </a:t>
            </a:r>
            <a:r>
              <a:rPr lang="fr-F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cambiata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nfine, usando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T’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addestro un nuovo regressore di tipologia qualsiasi (e.g., usando nuovamente un modello SVR oppure cambiando e usando, e.g., una linear regression, ecc.)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meta-modello addestrato su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T’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i feature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vuol dire che il meta-modello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prende in input (anche) le predizioni dei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oltre alle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originarie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Ciò corrisponde ad un «giudice» che impara a prendere decisioni basandosi anche sulle risposte di un gruppo di altri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giudici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(parziale) indipendenza nel caso dello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Stacking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data dall’eterogeneità dei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6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Stacking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inference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08" name="Google Shape;208;p39"/>
          <p:cNvSpPr txBox="1"/>
          <p:nvPr/>
        </p:nvSpPr>
        <p:spPr>
          <a:xfrm>
            <a:off x="251520" y="746731"/>
            <a:ext cx="8419782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inference time, dato il feature vector 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feature, calcolo:</a:t>
            </a: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Infine, uso 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e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restituisco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4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odel Selection e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hyperparameter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tuning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28325" y="780325"/>
            <a:ext cx="799414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Finora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abbiamo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visto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sia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per task di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regressione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diversi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classi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di)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eventualmente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combinati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loro con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di Ensemble</a:t>
            </a:r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a qual è il modello migliore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Meglio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SVM o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logistic regression o un Naïve Bayes non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parametrico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o…?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un Ensemble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aiutarmi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Come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faccio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capire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se la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adeguata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al task/dataset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ho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oppure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farà</a:t>
            </a: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 underfitting o overfitting?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0A030B-E827-3300-5738-7472E04A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27" y="2895082"/>
            <a:ext cx="4002997" cy="18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28325" y="780325"/>
            <a:ext cx="799414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Purtroppo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non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esiste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risposta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generale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queste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domande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in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quanto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la performance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Ensemble </a:t>
            </a:r>
            <a:r>
              <a:rPr lang="en-GB" i="1" dirty="0" err="1">
                <a:latin typeface="Calibri"/>
                <a:ea typeface="Calibri"/>
                <a:cs typeface="Calibri"/>
                <a:sym typeface="Calibri"/>
              </a:rPr>
              <a:t>compresi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) è fortemente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dipendente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dal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e dal dataset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specifico</a:t>
            </a: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Questo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perchè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la “vera”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distribuzione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non è nota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cioè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come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distribuiti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al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quelli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ho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), per cui non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posso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sapere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a priori se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adeguata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farà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overfitting…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specifica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detta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“model selection”,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quindi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fatta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empiricamente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utilizzando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il validation set 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scegliendo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classificatore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regressore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con la performance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migliore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sul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validation set </a:t>
            </a:r>
            <a:endParaRPr lang="it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405A4CF-23EE-C4DB-412B-350A8667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27" y="2895082"/>
            <a:ext cx="4002997" cy="18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6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Hyperparameter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tuning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28325" y="780325"/>
            <a:ext cx="7994144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ragionamento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analogo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applica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degli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iper-parametri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Ricordiamoci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iper-parametri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per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definizione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quei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parametri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il cui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valore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calcolato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automaticamente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Ad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il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numero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vicini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nel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k-NN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Oppure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il peso (</a:t>
            </a:r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termine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regolarizzazione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LASSO Regression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O,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ancora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il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kernel in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SVM: quale kernel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dato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E,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volta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scelto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il kernel, come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scegliere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degli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iper-parametri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specifici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quel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kernel (e.g., </a:t>
            </a: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il kernel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oppure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ed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per quello polinomiale,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ecc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.)?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per la model selection,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“tuning”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degli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iper-parametri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fatto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empiricamente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 validation set,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provando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scegliendo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corrispondenti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migliore</a:t>
            </a: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odel Selection e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hyperparameter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tuning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251520" y="718332"/>
            <a:ext cx="8095004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n linea generale, il procedimento da usare è il seguente: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upponiamo di avere un dataset di training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e uno di validation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e di voler provare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modelli diversi (e.g., k-NN, SVM, …)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ome caso particolare, qualcuno di questi modelli potrebbe essere un Ensemble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er ogni modello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1 &lt;= j &lt;= q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Faccio delle prove per cercare gli iper-parametri migliori per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latin typeface="Calibri"/>
                <a:ea typeface="Calibri"/>
                <a:cs typeface="Calibri"/>
                <a:sym typeface="Calibri"/>
              </a:rPr>
              <a:t>j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d ese., se è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un k-NN per la classificazione, potrei provare con tutti i valori dispari di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da 1 a 15 </a:t>
            </a:r>
            <a:endParaRPr lang="it-IT" sz="1600" dirty="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Per ogni valore di </a:t>
            </a:r>
            <a:r>
              <a:rPr lang="it-IT" sz="1600" i="1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, u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per addestrare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fissato, e poi uso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per calcolarne la performance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celgo il valore degli iper-parametri corrispondente alla performance migliore su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desso posso passare a considerare gli iper-parametri di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latin typeface="Calibri"/>
                <a:ea typeface="Calibri"/>
                <a:cs typeface="Calibri"/>
                <a:sym typeface="Calibri"/>
              </a:rPr>
              <a:t>j+1</a:t>
            </a:r>
            <a:endParaRPr lang="it" sz="1600" i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i="1" dirty="0">
                <a:latin typeface="Calibri"/>
                <a:ea typeface="Calibri"/>
                <a:cs typeface="Calibri"/>
                <a:sym typeface="Calibri"/>
              </a:rPr>
              <a:t>Una volta fissati gli iper-parametri per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…, 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uso </a:t>
            </a:r>
            <a:r>
              <a:rPr lang="en-GB" sz="1600" dirty="0" err="1">
                <a:latin typeface="Calibri"/>
                <a:ea typeface="Calibri"/>
                <a:cs typeface="Calibri"/>
                <a:sym typeface="Calibri"/>
              </a:rPr>
              <a:t>nuovamente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per calcolare la performance di ogni modello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con i suoi iper-parametri migliori</a:t>
            </a:r>
          </a:p>
          <a:p>
            <a:pPr lvl="0"/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nfine scelgo il modello con la performance migliore</a:t>
            </a:r>
          </a:p>
        </p:txBody>
      </p:sp>
    </p:spTree>
    <p:extLst>
      <p:ext uri="{BB962C8B-B14F-4D97-AF65-F5344CB8AC3E}">
        <p14:creationId xmlns:p14="http://schemas.microsoft.com/office/powerpoint/2010/main" val="6731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odel Selection e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hyperparameter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tuning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173342" y="896563"/>
            <a:ext cx="8366224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’ estremamente importante usare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per le prove e non il dataset di testing (chiamiamolo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), altrimenti le scelte che faccio saranno influenzate dagli esempi in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e non potrò usare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per la valutazione finale</a:t>
            </a:r>
          </a:p>
          <a:p>
            <a:pPr lvl="0"/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n altri termini, non posso usare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per fissare gli iper-parametri e scegliere il modello per lo stesso motivo per cui non posso usare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per valutare un modello in fase di testing: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e uso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per il testing (i.e.,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T=D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), un modello che fa overfitting dei suoi parametri su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avrà una performance ottima se valutato su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e uso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per fissare gli iper-parametri (i.e.,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V=D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), potrei avere un overfitting degli iper-parametri, e, se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V=D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, non riuscirei ad accorgermene</a:t>
            </a:r>
          </a:p>
          <a:p>
            <a:pPr lvl="0"/>
            <a:endParaRPr lang="it" sz="16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uindi è bene tenere a mente che: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serve per ottimizzare i parametri (training)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serve per mettere a punto tutte le scelte implementative (iper-parametri, scelta del modello, ecc.)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serve per la valutazione finale </a:t>
            </a:r>
          </a:p>
        </p:txBody>
      </p:sp>
    </p:spTree>
    <p:extLst>
      <p:ext uri="{BB962C8B-B14F-4D97-AF65-F5344CB8AC3E}">
        <p14:creationId xmlns:p14="http://schemas.microsoft.com/office/powerpoint/2010/main" val="28184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celta del range di valori per un iper-parametro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67071" y="1237525"/>
            <a:ext cx="816474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ome faccio a capire quali sono i valori candidati per uno specifico iper-parametro?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ipicamente esiste un’esperienza passata che si può sfruttare e il modo più semplice per farlo è consultare la libreria di ML che si sta usando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Seguiamo un esempio utilizzando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e una SVM con kernel Gaussiano</a:t>
            </a: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324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celta del range di valori per un iper-parametro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251520" y="780326"/>
            <a:ext cx="8070949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kernel Gaussiano è definito come: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Nella documentazione di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viene definito in maniera leggermente diversa: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Quindi ho che </a:t>
            </a:r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corrisponde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a 1/2</a:t>
            </a:r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lang="it" sz="1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B4C9158-68AB-350F-12C0-8936EA08F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41" y="1296292"/>
            <a:ext cx="2438129" cy="6155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0F5812C-50A3-B44C-9976-F1BBA2FC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98" y="2427825"/>
            <a:ext cx="4510007" cy="13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Ensemble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Grid Search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251519" y="896563"/>
            <a:ext cx="8319043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suggerisce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griglia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ricerca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logaritmica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con </a:t>
            </a:r>
          </a:p>
          <a:p>
            <a:pPr lvl="0"/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/>
              <a:t>∈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{10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Attenzione: questi valori sono solo indicativi e in alcuni casi potrebbe essere necessario usare range e valori diversi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In generale, la </a:t>
            </a:r>
            <a:r>
              <a:rPr lang="it-IT" sz="1800" i="1" dirty="0" err="1">
                <a:latin typeface="Calibri"/>
                <a:ea typeface="Calibri"/>
                <a:cs typeface="Calibri"/>
                <a:sym typeface="Calibri"/>
              </a:rPr>
              <a:t>Grid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i="1" dirty="0" err="1"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consiste nell’iterare training su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e performance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su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con i valori dell’iper-parametro definiti in una griglia di valori candidati</a:t>
            </a:r>
          </a:p>
          <a:p>
            <a:pPr lvl="0"/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Nell’esempio del k-NN visto prima, la griglia era: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it" sz="1800" dirty="0"/>
              <a:t>∈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{1, 3, 5, 7, …, 15}</a:t>
            </a: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94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Grid Search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251520" y="780326"/>
            <a:ext cx="5754073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Cosa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succede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ho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più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iper-parametro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lvl="0"/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Ad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oltre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all’eventuale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kernel (e ai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suoi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corrispondenti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iper-parametri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e.g., </a:t>
            </a:r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), in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SVM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tipicamente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devo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fissare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anche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valore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“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”,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cioè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del peso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regolarizzazione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griglia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ricerca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esplorare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congiuntamente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tutti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valori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candidati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lvl="0"/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Ad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supponendo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per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semplicità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voler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provare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/>
              <a:t>∈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{10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} e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/>
              <a:t>∈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{10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10</a:t>
            </a:r>
            <a:r>
              <a:rPr lang="en-GB" sz="1800" baseline="30000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},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griglia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risultante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mostrata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figura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fianco</a:t>
            </a: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45C76A-80C6-3C13-ADB1-64096C97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59" y="1481137"/>
            <a:ext cx="2124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28324" y="1012799"/>
            <a:ext cx="8179571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nfine, il ragionamento visto finora può essere replicato usando partizioni diverse tra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Lo scopo è rendere più robusta la scelta degli iper-parametri e del tipo di modello ed evitare che queste scelte dipendano dagli specifici sample che compongono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(e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ediamo alcune delle varianti più comuni di questo processo di partizione tra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e di conseguente validazione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5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Validation - Holdout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33"/>
          <p:cNvGraphicFramePr/>
          <p:nvPr>
            <p:extLst>
              <p:ext uri="{D42A27DB-BD31-4B8C-83A1-F6EECF244321}">
                <p14:modId xmlns:p14="http://schemas.microsoft.com/office/powerpoint/2010/main" val="255104885"/>
              </p:ext>
            </p:extLst>
          </p:nvPr>
        </p:nvGraphicFramePr>
        <p:xfrm>
          <a:off x="734208" y="3652659"/>
          <a:ext cx="7071150" cy="640300"/>
        </p:xfrm>
        <a:graphic>
          <a:graphicData uri="http://schemas.openxmlformats.org/drawingml/2006/table">
            <a:tbl>
              <a:tblPr>
                <a:noFill/>
                <a:tableStyleId>{0DD561E3-A35A-4BDE-9116-C3335BBB24AA}</a:tableStyleId>
              </a:tblPr>
              <a:tblGrid>
                <a:gridCol w="117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15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9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9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8" name="Google Shape;168;p33"/>
          <p:cNvSpPr txBox="1"/>
          <p:nvPr/>
        </p:nvSpPr>
        <p:spPr>
          <a:xfrm>
            <a:off x="557941" y="995909"/>
            <a:ext cx="777436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Nel metodo Holdout, il dataset (testing escluso) viene diviso (una tantum) in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set e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E’ il metodo che abbiamo usato finora (anche se non l’abbiamo chiamato così) e corrisponde alla tecnica base di validation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Lo svantaggio di questo approccio è che le prestazioni potrebbero dipendere da quali sample sono finiti nel training set e nel validation set.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Cross-Validation - K-Fold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34"/>
          <p:cNvGraphicFramePr/>
          <p:nvPr/>
        </p:nvGraphicFramePr>
        <p:xfrm>
          <a:off x="1036438" y="2707825"/>
          <a:ext cx="7071050" cy="2240070"/>
        </p:xfrm>
        <a:graphic>
          <a:graphicData uri="http://schemas.openxmlformats.org/drawingml/2006/table">
            <a:tbl>
              <a:tblPr>
                <a:noFill/>
                <a:tableStyleId>{0DD561E3-A35A-4BDE-9116-C3335BBB24AA}</a:tableStyleId>
              </a:tblPr>
              <a:tblGrid>
                <a:gridCol w="118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0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 rowSpan="2"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5" name="Google Shape;175;p34"/>
          <p:cNvSpPr txBox="1"/>
          <p:nvPr/>
        </p:nvSpPr>
        <p:spPr>
          <a:xfrm>
            <a:off x="426203" y="725121"/>
            <a:ext cx="736268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Nella k-fold cross-validation il dataset (testing escluso) viene diviso in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parti uguali (detti «fold»), di cui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k-1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vengono usate come training set e la restante viene usata come validation 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Questo processo viene ripetuto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volte (cambiando ogni volta il validation set, i.e., il sottoinsieme su cui valutare il modello) e le prestazioni del modello sono ottenute come media delle prestazioni delle </a:t>
            </a:r>
            <a:r>
              <a:rPr lang="it" sz="1600" i="1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iterazioni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Cross-Validation - Leave-One-Out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35"/>
          <p:cNvGraphicFramePr/>
          <p:nvPr/>
        </p:nvGraphicFramePr>
        <p:xfrm>
          <a:off x="1036400" y="2686050"/>
          <a:ext cx="7071075" cy="2240070"/>
        </p:xfrm>
        <a:graphic>
          <a:graphicData uri="http://schemas.openxmlformats.org/drawingml/2006/table">
            <a:tbl>
              <a:tblPr>
                <a:noFill/>
                <a:tableStyleId>{0DD561E3-A35A-4BDE-9116-C3335BBB24AA}</a:tableStyleId>
              </a:tblPr>
              <a:tblGrid>
                <a:gridCol w="39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28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000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 gridSpan="1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 rowSpan="2" gridSpan="1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 gridSpan="1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9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2" name="Google Shape;182;p35"/>
          <p:cNvSpPr txBox="1"/>
          <p:nvPr/>
        </p:nvSpPr>
        <p:spPr>
          <a:xfrm>
            <a:off x="442913" y="948232"/>
            <a:ext cx="7664562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leave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-one-out è un caso particolare di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k-fold cross-validation in cui ogni fold contiene un solo sample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E’ una tecnica ormai poco usata e veniva utilizzata quando i dataset erano piccoli e bisognava sforzarsi per avere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abbastanza grande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Validation - Stratificazione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36"/>
          <p:cNvGraphicFramePr/>
          <p:nvPr>
            <p:extLst>
              <p:ext uri="{D42A27DB-BD31-4B8C-83A1-F6EECF244321}">
                <p14:modId xmlns:p14="http://schemas.microsoft.com/office/powerpoint/2010/main" val="198866484"/>
              </p:ext>
            </p:extLst>
          </p:nvPr>
        </p:nvGraphicFramePr>
        <p:xfrm>
          <a:off x="811675" y="3203951"/>
          <a:ext cx="7070825" cy="1051470"/>
        </p:xfrm>
        <a:graphic>
          <a:graphicData uri="http://schemas.openxmlformats.org/drawingml/2006/table">
            <a:tbl>
              <a:tblPr>
                <a:noFill/>
                <a:tableStyleId>{0DD561E3-A35A-4BDE-9116-C3335BBB24AA}</a:tableStyleId>
              </a:tblPr>
              <a:tblGrid>
                <a:gridCol w="3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1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20000">
                <a:tc gridSpan="1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⬤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⬤</a:t>
                      </a:r>
                      <a:endParaRPr sz="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⬤</a:t>
                      </a:r>
                      <a:endParaRPr sz="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⬤</a:t>
                      </a:r>
                      <a:endParaRPr sz="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⬤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⬤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⬤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 sz="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⬤</a:t>
                      </a:r>
                      <a:endParaRPr sz="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▲</a:t>
                      </a:r>
                      <a:endParaRPr/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Google Shape;189;p36"/>
          <p:cNvSpPr txBox="1"/>
          <p:nvPr/>
        </p:nvSpPr>
        <p:spPr>
          <a:xfrm>
            <a:off x="671706" y="1146984"/>
            <a:ext cx="70707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La stratificazione è una tecnica in cui si dividono i dati in modo tale che ogni subset (training/validation nella Holdout, fold nella k-fold) contenga sample di ciascuna classe in quantità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proporzionale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alla frequenza delle classi nel dataset di training (i.e., la prior di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Questo approccio è utile soprattutto per dataset sbilanciati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Considerazioni computazionali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12827" y="850067"/>
            <a:ext cx="7994144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sono grandi, fare tutte le prove di cui abbiamo parlato in questa lezione può essere computazionalmente (molto) oneroso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Ad ese., pensate ad un modello con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iper-parametri, ognuno con una griglia di ricerca di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elementi e ad una grid search fatta con cross-validation con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fold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Si tratterebbe di addestrare e valutare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h X m X k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modelli, cosa che diventa proibitiva se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sono grandi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Tuttavia, se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è grande, il bisogno di usare cross-validation diminuisce (perch</a:t>
            </a:r>
            <a:r>
              <a:rPr lang="it-IT" sz="18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ha una rilevanza statistica più significativa) e posso usare Holdout</a:t>
            </a:r>
          </a:p>
        </p:txBody>
      </p:sp>
    </p:spTree>
    <p:extLst>
      <p:ext uri="{BB962C8B-B14F-4D97-AF65-F5344CB8AC3E}">
        <p14:creationId xmlns:p14="http://schemas.microsoft.com/office/powerpoint/2010/main" val="18514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Considerazioni computazionali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12827" y="850067"/>
            <a:ext cx="7994144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Inoltre, se non riesco (per motivi computazionali) a fare una grid search congiunta degli iper-parametri, posso accontentarmi di farla sequenziale, ovvero di trovare il valore migliore di ogni iper-parametro indipendentemente dagli altri. Ad ese.: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Uso la Grid Search per trovare il valore migliore del primo iper-parametro, utilizzando il valore mediano della griglia per tutti gli altri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na volta trovato tale valore, lo tengo fisso senza cambiarlo più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Dopodichè uso la Grid Search per trovare il valore migliore del secondo iper-parametro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isso il secondo iper-parametro e passo al terzo…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Riferimenti</a:t>
            </a:r>
            <a:endParaRPr dirty="0"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>
            <a:off x="311700" y="1725252"/>
            <a:ext cx="8520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[cap.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5]</a:t>
            </a: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indent="-329565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2000</a:t>
            </a: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b="1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eorema della giuria di Condorcet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8;p39">
            <a:extLst>
              <a:ext uri="{FF2B5EF4-FFF2-40B4-BE49-F238E27FC236}">
                <a16:creationId xmlns:a16="http://schemas.microsoft.com/office/drawing/2014/main" id="{A8CC6BD8-9C90-10A7-5C39-4BB4CBCEA49F}"/>
              </a:ext>
            </a:extLst>
          </p:cNvPr>
          <p:cNvSpPr txBox="1"/>
          <p:nvPr/>
        </p:nvSpPr>
        <p:spPr>
          <a:xfrm>
            <a:off x="251520" y="526882"/>
            <a:ext cx="8549580" cy="436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Confronto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giuria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composta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da un solo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giudice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(“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monocratica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”) con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probabilità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sbagliare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 = 1 - q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emettere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sentenza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giusta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giuria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composta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giudici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prende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decisioni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maggioranza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Ipotesi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giudice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è “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intelligente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quanto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quello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monocratico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ovvero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ha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stessa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probabilità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successo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prendere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decisione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corretta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decisioni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giudici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indipendenti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l’una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dalle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altre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 &gt; ½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maggiore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“chance level”)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5"/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Condorcet ha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dimostrato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lvl="5" indent="-342900">
              <a:buFont typeface="+mj-lt"/>
              <a:buAutoNum type="arabicPeriod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giuria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giudici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ha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probabilità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successo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strettamente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maggiore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quella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monocratica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5" indent="-342900">
              <a:buFont typeface="+mj-lt"/>
              <a:buAutoNum type="arabicPeriod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tende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ad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infinito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la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probabilità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d’errore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giuria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giudici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tende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a 0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9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Ensemble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454175" y="887875"/>
            <a:ext cx="82809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ensemble learning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è un paradigma di machine learning in cui più modelli (detti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weak learner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base estimator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) sono addestrati per risolvere lo stesso task e poi combinati in un unico meta-modello (detto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strong learner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ensemble model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) per ottenere prestazioni (sperabilmente) migliori.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L’idea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base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deriva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dal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teorema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giuria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Condorcet e il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principale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consiste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nell’ottenere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modelli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(e.g.,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classificatori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siano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realmente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 err="1">
                <a:latin typeface="Calibri"/>
                <a:ea typeface="Calibri"/>
                <a:cs typeface="Calibri"/>
                <a:sym typeface="Calibri"/>
              </a:rPr>
              <a:t>indipendenti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dato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addestrati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tutti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sullo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stesso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dataset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58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training</a:t>
            </a:r>
          </a:p>
        </p:txBody>
      </p:sp>
      <p:sp>
        <p:nvSpPr>
          <p:cNvPr id="208" name="Google Shape;208;p39"/>
          <p:cNvSpPr txBox="1"/>
          <p:nvPr/>
        </p:nvSpPr>
        <p:spPr>
          <a:xfrm>
            <a:off x="251520" y="746731"/>
            <a:ext cx="8280900" cy="431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-IT" sz="1600" dirty="0" err="1"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è uno dei principali metodi di ensemble e consiste nell’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addestrare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weak learner di tipo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omogeneo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stessa classe di modelli), ognuno su un sottinsieme random dei dati, che ad inference time verranno combinati con un meccanismo di voto (classificazione) o di media (regressione). Ese.:</a:t>
            </a:r>
          </a:p>
          <a:p>
            <a:pPr marL="457200" lvl="0" indent="-342900">
              <a:buClr>
                <a:schemeClr val="dk1"/>
              </a:buClr>
              <a:buSzPts val="1800"/>
              <a:buChar char="●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 un dataset di training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cardinalità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estraggo da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sottoinsieme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maniera random (|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 &lt; n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addestro un classificatore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457200" lvl="0" indent="-342900">
              <a:buClr>
                <a:schemeClr val="dk1"/>
              </a:buClr>
              <a:buSzPts val="1800"/>
              <a:buChar char="●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estraggo un secondo insieme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(|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Siccome l’estrazione dei sample è casuale con «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reinserimento» («</a:t>
            </a: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replacement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»), l’intersezione tra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potrebbe essere non vuota</a:t>
            </a: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addestro un secondo classificatore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457200" lvl="0" indent="-342900">
              <a:buClr>
                <a:schemeClr val="dk1"/>
              </a:buClr>
              <a:buSzPts val="1800"/>
              <a:buChar char="●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fino ad ottenere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classificatori</a:t>
            </a:r>
          </a:p>
          <a:p>
            <a:pPr marL="457200" lvl="0" indent="-342900">
              <a:buClr>
                <a:schemeClr val="dk1"/>
              </a:buClr>
              <a:buSzPts val="1800"/>
              <a:buChar char="●"/>
            </a:pPr>
            <a:r>
              <a:rPr lang="it-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tutti dello stesso tipo (e.g., tutti Decision Tree oppure tutti k-NN, o tutti SVM, ecc.), ma i modelli addestrati differiscono tra di loro perch</a:t>
            </a: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sono stati addestrati su sottoinsiemi diversi dei dati</a:t>
            </a:r>
          </a:p>
          <a:p>
            <a:pPr marL="457200" lvl="0" indent="-342900">
              <a:buClr>
                <a:schemeClr val="dk1"/>
              </a:buClr>
              <a:buSzPts val="1800"/>
              <a:buChar char="●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(parziale)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indipendenza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dei weak learner, quindi, è data dalla differenza tra </a:t>
            </a:r>
            <a:r>
              <a:rPr lang="it-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T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4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251519" y="746731"/>
            <a:ext cx="8551517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buClr>
                <a:schemeClr val="dk1"/>
              </a:buClr>
              <a:buSzPts val="1800"/>
              <a:buChar char="●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inference time, uso il feature vector 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calcolare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it-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y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0" indent="-342900">
              <a:buClr>
                <a:schemeClr val="dk1"/>
              </a:buClr>
              <a:buSzPts val="1800"/>
              <a:buChar char="●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output fornisco la classe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più votata </a:t>
            </a:r>
          </a:p>
          <a:p>
            <a:pPr marL="457200" lvl="0" indent="-342900">
              <a:buClr>
                <a:schemeClr val="dk1"/>
              </a:buClr>
              <a:buSzPts val="1800"/>
              <a:buChar char="●"/>
            </a:pP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caso di regressione, il metodo è identico, con la differenza che, a inference time, fornirò in output la media tra i valori numerici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y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calcolati da </a:t>
            </a:r>
            <a:r>
              <a:rPr lang="it-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C</a:t>
            </a:r>
            <a:r>
              <a:rPr lang="it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endParaRPr lang="it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Bagging può portare ad un miglioramento rispetto all’uso di un singolo classificatore/regressore,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 la cosa non è automatica</a:t>
            </a:r>
          </a:p>
          <a:p>
            <a:pPr marL="114300">
              <a:buClr>
                <a:schemeClr val="dk1"/>
              </a:buClr>
              <a:buSzPts val="1800"/>
            </a:pP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Infatti, ogni weak learner è addestrato con un numero di sample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&lt; n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e, in alcuni casi, un unico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C()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addestrato su tutto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T,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potrebbe portare a risultati migliori</a:t>
            </a:r>
          </a:p>
          <a:p>
            <a:pPr marL="114300" lvl="2">
              <a:buClr>
                <a:schemeClr val="dk1"/>
              </a:buClr>
              <a:buSzPts val="1800"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2">
              <a:buClr>
                <a:schemeClr val="dk1"/>
              </a:buClr>
              <a:buSzPts val="1800"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5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Random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251520" y="746731"/>
            <a:ext cx="8280900" cy="29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buClr>
                <a:schemeClr val="dk1"/>
              </a:buClr>
              <a:buSzPts val="1800"/>
              <a:buChar char="●"/>
            </a:pP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2">
              <a:buClr>
                <a:schemeClr val="dk1"/>
              </a:buClr>
              <a:buSzPts val="1800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Random Forest sono un tipo particolare di Bagging il cui modello di weak 	learner è il Decision Tree</a:t>
            </a:r>
          </a:p>
          <a:p>
            <a:pPr marL="114300" lvl="2">
              <a:buClr>
                <a:schemeClr val="dk1"/>
              </a:buClr>
              <a:buSzPts val="1800"/>
            </a:pP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2">
              <a:buClr>
                <a:schemeClr val="dk1"/>
              </a:buClr>
              <a:buSzPts val="1800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mpiricamente, i Decision Tree si prestano bene ad essere usati all’interno di una Random Forest</a:t>
            </a:r>
          </a:p>
          <a:p>
            <a:pPr marL="114300" lvl="2">
              <a:buClr>
                <a:schemeClr val="dk1"/>
              </a:buClr>
              <a:buSzPts val="1800"/>
            </a:pPr>
            <a:endParaRPr lang="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2">
              <a:buClr>
                <a:schemeClr val="dk1"/>
              </a:buClr>
              <a:buSzPts val="1800"/>
            </a:pP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Probabilmente il motivo è dovuto al fatto che la struttura di un Decision Tree è, in genere, molto sensibile al dataset usato per addestrarlo, ed </a:t>
            </a:r>
            <a:r>
              <a:rPr lang="it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Decision Tree diversi compensano la tendenza di ognuno di loro verso l’overfitting</a:t>
            </a:r>
          </a:p>
          <a:p>
            <a:pPr marL="114300" lvl="2">
              <a:buClr>
                <a:schemeClr val="dk1"/>
              </a:buClr>
              <a:buSzPts val="1800"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60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Stacking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training </a:t>
            </a:r>
          </a:p>
        </p:txBody>
      </p:sp>
      <p:sp>
        <p:nvSpPr>
          <p:cNvPr id="208" name="Google Shape;208;p39"/>
          <p:cNvSpPr txBox="1"/>
          <p:nvPr/>
        </p:nvSpPr>
        <p:spPr>
          <a:xfrm>
            <a:off x="251520" y="955938"/>
            <a:ext cx="841978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Un altro importante metodo di Ensemble è lo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Stacking, in cui si addestrano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weak learner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eterogenei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(classi di modelli diversi) sullo stesso dataset. Dopodicè si addestra un «meta-modello» (o «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estimator»)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decide come «aggregare» (o «fondere») le decisioni degli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weak learner </a:t>
            </a:r>
          </a:p>
          <a:p>
            <a:pPr lvl="0"/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(con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3) e un task di regressione: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 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{(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scelgo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3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 di modelli, e.g., SVR, Decision Tree e k-NN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tutto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addestro una SVR, ottenendo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tutto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addestro un Decision Tree, ottenendo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tutto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addestro un k-NN, ottenendo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4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Stacking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training </a:t>
            </a:r>
          </a:p>
        </p:txBody>
      </p:sp>
      <p:sp>
        <p:nvSpPr>
          <p:cNvPr id="208" name="Google Shape;208;p39"/>
          <p:cNvSpPr txBox="1"/>
          <p:nvPr/>
        </p:nvSpPr>
        <p:spPr>
          <a:xfrm>
            <a:off x="251520" y="746731"/>
            <a:ext cx="8419782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questo punto costruisco un nuovo dataset con delle feature, per così dire, «arricchite» dalle predizioni di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…,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 esempio: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 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è un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vettore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.: 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3.5, -2, 1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input a 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…,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ottengo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predizioni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diverse per la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se:</a:t>
            </a: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3.5, -2, 1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1.12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3.5, -2, 1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marL="628650" lvl="5" indent="-342900">
              <a:buFont typeface="Courier New" panose="02070309020205020404" pitchFamily="49" charset="0"/>
              <a:buChar char="o"/>
            </a:pP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-0.88 = C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3.5, -2, 1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desso costruisco un nuovo feature vector 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,x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.: </a:t>
            </a:r>
            <a:r>
              <a:rPr lang="fr-FR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fr-FR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fr-FR" sz="18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[2</a:t>
            </a:r>
            <a:r>
              <a:rPr lang="fr-F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3.5, -2, 1, 0.5, 1.12, -0.88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2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3086</Words>
  <Application>Microsoft Office PowerPoint</Application>
  <PresentationFormat>Presentazione su schermo (16:9)</PresentationFormat>
  <Paragraphs>312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Essenziale</vt:lpstr>
      <vt:lpstr>MACHINE LEARNING Ensemble e Model selection-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Best Practice - </dc:title>
  <cp:lastModifiedBy>Enver Sangineto</cp:lastModifiedBy>
  <cp:revision>62</cp:revision>
  <dcterms:modified xsi:type="dcterms:W3CDTF">2024-06-13T15:56:21Z</dcterms:modified>
</cp:coreProperties>
</file>