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34"/>
  </p:notesMasterIdLst>
  <p:sldIdLst>
    <p:sldId id="256" r:id="rId2"/>
    <p:sldId id="258" r:id="rId3"/>
    <p:sldId id="260" r:id="rId4"/>
    <p:sldId id="315" r:id="rId5"/>
    <p:sldId id="314" r:id="rId6"/>
    <p:sldId id="297" r:id="rId7"/>
    <p:sldId id="298" r:id="rId8"/>
    <p:sldId id="299" r:id="rId9"/>
    <p:sldId id="264" r:id="rId10"/>
    <p:sldId id="268" r:id="rId11"/>
    <p:sldId id="301" r:id="rId12"/>
    <p:sldId id="302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03" r:id="rId21"/>
    <p:sldId id="305" r:id="rId22"/>
    <p:sldId id="288" r:id="rId23"/>
    <p:sldId id="306" r:id="rId24"/>
    <p:sldId id="310" r:id="rId25"/>
    <p:sldId id="308" r:id="rId26"/>
    <p:sldId id="309" r:id="rId27"/>
    <p:sldId id="311" r:id="rId28"/>
    <p:sldId id="289" r:id="rId29"/>
    <p:sldId id="312" r:id="rId30"/>
    <p:sldId id="290" r:id="rId31"/>
    <p:sldId id="313" r:id="rId32"/>
    <p:sldId id="291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4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dc4d5c1dd9_6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dc4d5c1dd9_6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dc4d5c1dd9_6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gdc4d5c1dd9_6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652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dc4d5c1dd9_6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gdc4d5c1dd9_6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428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dc5bd5a31b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dc5bd5a31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dc5bd5a31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gdc5bd5a31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dc5bd5a31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gdc5bd5a31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dc5bd5a31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gdc5bd5a31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c5bd5a31b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gdc5bd5a31b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dc5bd5a31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gdc5bd5a31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dc4d5c1dd9_6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gdc4d5c1dd9_6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4d5c1dd9_0_15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dc4d5c1dd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dc4d5c1dd9_6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gdc4d5c1dd9_6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569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dc4d5c1dd9_6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gdc4d5c1dd9_6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357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dc5c310bc7_1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gdc5c310bc7_1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dc5c310bc7_1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gdc5c310bc7_1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960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dc5c310bc7_1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gdc5c310bc7_1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865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dc5c310bc7_1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gdc5c310bc7_1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7636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dc5c310bc7_1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gdc5c310bc7_1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509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dc5c310bc7_1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gdc5c310bc7_1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206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dc4d5c1dd9_1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gdc4d5c1dd9_1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dc4d5c1dd9_1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gdc4d5c1dd9_1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77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4d5c1dd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c4d5c1dd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dc4d5c1dd9_1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gdc4d5c1dd9_1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dc4d5c1dd9_1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gdc4d5c1dd9_1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852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caca6ea30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caca6ea30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4d5c1dd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c4d5c1dd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23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4d5c1dd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c4d5c1dd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21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4d5c1dd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c4d5c1dd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18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4d5c1dd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c4d5c1dd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79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4d5c1dd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c4d5c1dd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00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c4d5c1dd9_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dc4d5c1dd9_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zato">
  <p:cSld name="Layout personalizza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9845" y="3959653"/>
            <a:ext cx="2707853" cy="8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369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5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7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8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1">
  <p:cSld name="OBJECT_9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2">
  <p:cSld name="OBJECT_10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zato">
  <p:cSld name="1_Layout personalizzat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51222" y="1167594"/>
            <a:ext cx="84795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3">
  <p:cSld name="OBJECT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4">
  <p:cSld name="OBJECT_1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5">
  <p:cSld name="OBJECT_1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7">
  <p:cSld name="OBJECT_15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8">
  <p:cSld name="OBJECT_16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sz="9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Layout personalizzato">
  <p:cSld name="2_Layout personalizza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01124" y="3634740"/>
            <a:ext cx="142800" cy="150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001124" y="0"/>
            <a:ext cx="142800" cy="3634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3834" y="76200"/>
            <a:ext cx="1911091" cy="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373750" y="297162"/>
            <a:ext cx="83964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415576" y="3046229"/>
            <a:ext cx="8312847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79612" y="2272462"/>
            <a:ext cx="8007350" cy="240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44233" y="1410940"/>
            <a:ext cx="400748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001124" y="2026"/>
            <a:ext cx="142800" cy="102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001124" y="1028700"/>
            <a:ext cx="142800" cy="4114800"/>
          </a:xfrm>
          <a:prstGeom prst="rect">
            <a:avLst/>
          </a:prstGeom>
          <a:solidFill>
            <a:srgbClr val="3F3F3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6728550" y="99776"/>
            <a:ext cx="2196375" cy="680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5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notes2020spring/cs229-notes7a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uiltin.com/data-science/step-step-explanation-principal-component-analysis" TargetMode="External"/><Relationship Id="rId4" Type="http://schemas.openxmlformats.org/officeDocument/2006/relationships/hyperlink" Target="http://cs229.stanford.edu/notes/cs229-notes-all/cs229-notes10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MACHINE LEARNING</a:t>
            </a:r>
            <a:endParaRPr dirty="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dirty="0"/>
              <a:t>Metodi Non Supervisionati -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2"/>
          <p:cNvSpPr txBox="1"/>
          <p:nvPr/>
        </p:nvSpPr>
        <p:spPr>
          <a:xfrm>
            <a:off x="217475" y="1124699"/>
            <a:ext cx="4091054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scelgono </a:t>
            </a:r>
            <a:r>
              <a:rPr lang="it" sz="16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caso</a:t>
            </a:r>
            <a:r>
              <a:rPr lang="it" sz="16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6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centroid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{</a:t>
            </a:r>
            <a:r>
              <a:rPr lang="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sz="16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(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sz="16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=1,…, k</a:t>
            </a:r>
            <a:r>
              <a:rPr lang="it" sz="16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Ad esempio, potrei inizializzare i centroidi estraendo a caso </a:t>
            </a:r>
            <a:r>
              <a:rPr lang="it" sz="16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sz="16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 da </a:t>
            </a:r>
            <a:r>
              <a:rPr lang="it" sz="16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oppure scegliendoli all’interno del range di valori delle feature.</a:t>
            </a:r>
            <a:r>
              <a:rPr lang="it" sz="16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6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Tutti i cluster sono inizializzati come vuoti</a:t>
            </a:r>
            <a:endParaRPr sz="1600" i="1" dirty="0"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" sz="16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assegna</a:t>
            </a:r>
            <a:r>
              <a:rPr lang="it" sz="16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ciascun punto </a:t>
            </a:r>
            <a:r>
              <a:rPr lang="it" sz="16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6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T</a:t>
            </a:r>
            <a:r>
              <a:rPr lang="it" sz="16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cluster </a:t>
            </a:r>
            <a:r>
              <a:rPr lang="it" sz="16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sz="16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cui è minima la distanza Euclidea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it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6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it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sz="16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" sz="16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calcolano</a:t>
            </a:r>
            <a:r>
              <a:rPr lang="it" sz="16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centri dei nuovi gruppi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itera finché gli spostamenti dei centroidi rispetto al passo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6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precedente non diventano trascurabili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2"/>
          <p:cNvSpPr txBox="1"/>
          <p:nvPr/>
        </p:nvSpPr>
        <p:spPr>
          <a:xfrm>
            <a:off x="251520" y="806576"/>
            <a:ext cx="8390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k-means è un algoritmo greedy che può essere riassunto come segue:</a:t>
            </a:r>
            <a:endParaRPr sz="1600" dirty="0"/>
          </a:p>
        </p:txBody>
      </p:sp>
      <p:pic>
        <p:nvPicPr>
          <p:cNvPr id="618" name="Google Shape;618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76875" y="1329925"/>
            <a:ext cx="4183200" cy="35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1"/>
          <p:cNvSpPr txBox="1"/>
          <p:nvPr/>
        </p:nvSpPr>
        <p:spPr>
          <a:xfrm>
            <a:off x="497092" y="975561"/>
            <a:ext cx="746128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Un’altra tipologia di metodi di clustering sono gli </a:t>
            </a:r>
            <a:r>
              <a:rPr lang="it-IT" sz="1800" b="1" dirty="0">
                <a:latin typeface="Calibri"/>
                <a:ea typeface="Calibri"/>
                <a:cs typeface="Calibri"/>
                <a:sym typeface="Calibri"/>
              </a:rPr>
              <a:t>algoritmi gerarchici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, che possono essere: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-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Agglomerativi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-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Divisivi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it-IT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che si basano unicamente sulla possibilità di misurare la distanza tra due cluster 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-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-IT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-IT" sz="1800" i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lang="it-IT"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 meno comuni del k-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 hanno alcuni vantaggi, tra cui quello di poter essere usati per decidere il numero di cluster (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base ad una distanza massima consentita per gli elementi dello stesso cluster</a:t>
            </a:r>
          </a:p>
        </p:txBody>
      </p:sp>
      <p:sp>
        <p:nvSpPr>
          <p:cNvPr id="986" name="Google Shape;986;p5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Hierarchical Methods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19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1"/>
          <p:cNvSpPr txBox="1"/>
          <p:nvPr/>
        </p:nvSpPr>
        <p:spPr>
          <a:xfrm>
            <a:off x="497092" y="1252559"/>
            <a:ext cx="746128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Nei metodi gerarchici </a:t>
            </a: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agglomerativi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si parte con </a:t>
            </a: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cluster 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-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C</a:t>
            </a:r>
            <a:r>
              <a:rPr lang="it-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ovvero si inizializzano 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cluster, 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ognuno composto da un singolo sample 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lang="it-IT" sz="1800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Dopodiché si procede iterativamente unendo sempre i due cluster più vicini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Nei metodi divisivi si procede al contrario, partendo da un unico cluster e dividendolo progressivamente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La natura gerarchica di questi metodi può essere illustrata con un albero detto </a:t>
            </a:r>
            <a:r>
              <a:rPr lang="it-IT" sz="1800" b="1" dirty="0" err="1">
                <a:latin typeface="Calibri"/>
                <a:ea typeface="Calibri"/>
                <a:cs typeface="Calibri"/>
                <a:sym typeface="Calibri"/>
              </a:rPr>
              <a:t>dendrogramma</a:t>
            </a: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5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Hierarchical Methods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7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5"/>
          <p:cNvSpPr txBox="1"/>
          <p:nvPr/>
        </p:nvSpPr>
        <p:spPr>
          <a:xfrm>
            <a:off x="334943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5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Hierarchical Methods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5"/>
          <p:cNvSpPr txBox="1"/>
          <p:nvPr/>
        </p:nvSpPr>
        <p:spPr>
          <a:xfrm>
            <a:off x="811284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5"/>
          <p:cNvSpPr txBox="1"/>
          <p:nvPr/>
        </p:nvSpPr>
        <p:spPr>
          <a:xfrm>
            <a:off x="1287625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5"/>
          <p:cNvSpPr txBox="1"/>
          <p:nvPr/>
        </p:nvSpPr>
        <p:spPr>
          <a:xfrm>
            <a:off x="1763966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5"/>
          <p:cNvSpPr txBox="1"/>
          <p:nvPr/>
        </p:nvSpPr>
        <p:spPr>
          <a:xfrm>
            <a:off x="2240307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5"/>
          <p:cNvSpPr txBox="1"/>
          <p:nvPr/>
        </p:nvSpPr>
        <p:spPr>
          <a:xfrm>
            <a:off x="2716648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45"/>
          <p:cNvSpPr txBox="1"/>
          <p:nvPr/>
        </p:nvSpPr>
        <p:spPr>
          <a:xfrm>
            <a:off x="3192989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45"/>
          <p:cNvSpPr txBox="1"/>
          <p:nvPr/>
        </p:nvSpPr>
        <p:spPr>
          <a:xfrm>
            <a:off x="3669330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45"/>
          <p:cNvSpPr/>
          <p:nvPr/>
        </p:nvSpPr>
        <p:spPr>
          <a:xfrm>
            <a:off x="514950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5"/>
          <p:cNvSpPr/>
          <p:nvPr/>
        </p:nvSpPr>
        <p:spPr>
          <a:xfrm>
            <a:off x="988427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5"/>
          <p:cNvSpPr/>
          <p:nvPr/>
        </p:nvSpPr>
        <p:spPr>
          <a:xfrm>
            <a:off x="1935380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5"/>
          <p:cNvSpPr/>
          <p:nvPr/>
        </p:nvSpPr>
        <p:spPr>
          <a:xfrm>
            <a:off x="2408857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5"/>
          <p:cNvSpPr/>
          <p:nvPr/>
        </p:nvSpPr>
        <p:spPr>
          <a:xfrm>
            <a:off x="1461904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5"/>
          <p:cNvSpPr/>
          <p:nvPr/>
        </p:nvSpPr>
        <p:spPr>
          <a:xfrm>
            <a:off x="2882334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5"/>
          <p:cNvSpPr/>
          <p:nvPr/>
        </p:nvSpPr>
        <p:spPr>
          <a:xfrm>
            <a:off x="3355811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5"/>
          <p:cNvSpPr/>
          <p:nvPr/>
        </p:nvSpPr>
        <p:spPr>
          <a:xfrm>
            <a:off x="3829288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5"/>
          <p:cNvSpPr/>
          <p:nvPr/>
        </p:nvSpPr>
        <p:spPr>
          <a:xfrm>
            <a:off x="6194375" y="21014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5"/>
          <p:cNvSpPr/>
          <p:nvPr/>
        </p:nvSpPr>
        <p:spPr>
          <a:xfrm>
            <a:off x="6782000" y="2551688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5"/>
          <p:cNvSpPr/>
          <p:nvPr/>
        </p:nvSpPr>
        <p:spPr>
          <a:xfrm>
            <a:off x="7731000" y="2747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5"/>
          <p:cNvSpPr/>
          <p:nvPr/>
        </p:nvSpPr>
        <p:spPr>
          <a:xfrm>
            <a:off x="7515425" y="2200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5"/>
          <p:cNvSpPr/>
          <p:nvPr/>
        </p:nvSpPr>
        <p:spPr>
          <a:xfrm>
            <a:off x="7102625" y="31026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5"/>
          <p:cNvSpPr/>
          <p:nvPr/>
        </p:nvSpPr>
        <p:spPr>
          <a:xfrm>
            <a:off x="7578600" y="33630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5"/>
          <p:cNvSpPr/>
          <p:nvPr/>
        </p:nvSpPr>
        <p:spPr>
          <a:xfrm>
            <a:off x="7058225" y="3724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5"/>
          <p:cNvSpPr/>
          <p:nvPr/>
        </p:nvSpPr>
        <p:spPr>
          <a:xfrm>
            <a:off x="8277425" y="38773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5"/>
          <p:cNvSpPr txBox="1"/>
          <p:nvPr/>
        </p:nvSpPr>
        <p:spPr>
          <a:xfrm>
            <a:off x="5821343" y="17673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45"/>
          <p:cNvSpPr txBox="1"/>
          <p:nvPr/>
        </p:nvSpPr>
        <p:spPr>
          <a:xfrm>
            <a:off x="6447459" y="22264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5"/>
          <p:cNvSpPr txBox="1"/>
          <p:nvPr/>
        </p:nvSpPr>
        <p:spPr>
          <a:xfrm>
            <a:off x="7155025" y="19197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5"/>
          <p:cNvSpPr txBox="1"/>
          <p:nvPr/>
        </p:nvSpPr>
        <p:spPr>
          <a:xfrm>
            <a:off x="7402766" y="2453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45"/>
          <p:cNvSpPr txBox="1"/>
          <p:nvPr/>
        </p:nvSpPr>
        <p:spPr>
          <a:xfrm>
            <a:off x="7955307" y="3596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5"/>
          <p:cNvSpPr txBox="1"/>
          <p:nvPr/>
        </p:nvSpPr>
        <p:spPr>
          <a:xfrm>
            <a:off x="7210623" y="310259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45"/>
          <p:cNvSpPr txBox="1"/>
          <p:nvPr/>
        </p:nvSpPr>
        <p:spPr>
          <a:xfrm>
            <a:off x="6774389" y="2834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5"/>
          <p:cNvSpPr txBox="1"/>
          <p:nvPr/>
        </p:nvSpPr>
        <p:spPr>
          <a:xfrm>
            <a:off x="6717330" y="34437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3;p46">
            <a:extLst>
              <a:ext uri="{FF2B5EF4-FFF2-40B4-BE49-F238E27FC236}">
                <a16:creationId xmlns:a16="http://schemas.microsoft.com/office/drawing/2014/main" id="{352060EC-8C36-F8E9-E6BB-796E4F3A558C}"/>
              </a:ext>
            </a:extLst>
          </p:cNvPr>
          <p:cNvSpPr txBox="1"/>
          <p:nvPr/>
        </p:nvSpPr>
        <p:spPr>
          <a:xfrm>
            <a:off x="4298950" y="14966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1° livello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6"/>
          <p:cNvSpPr txBox="1"/>
          <p:nvPr/>
        </p:nvSpPr>
        <p:spPr>
          <a:xfrm>
            <a:off x="4298950" y="14966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1° livello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6"/>
          <p:cNvSpPr txBox="1"/>
          <p:nvPr/>
        </p:nvSpPr>
        <p:spPr>
          <a:xfrm>
            <a:off x="334943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4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Hierarchical Methods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46"/>
          <p:cNvSpPr txBox="1"/>
          <p:nvPr/>
        </p:nvSpPr>
        <p:spPr>
          <a:xfrm>
            <a:off x="811284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6"/>
          <p:cNvSpPr txBox="1"/>
          <p:nvPr/>
        </p:nvSpPr>
        <p:spPr>
          <a:xfrm>
            <a:off x="1287625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46"/>
          <p:cNvSpPr txBox="1"/>
          <p:nvPr/>
        </p:nvSpPr>
        <p:spPr>
          <a:xfrm>
            <a:off x="1763966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6"/>
          <p:cNvSpPr txBox="1"/>
          <p:nvPr/>
        </p:nvSpPr>
        <p:spPr>
          <a:xfrm>
            <a:off x="2240307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46"/>
          <p:cNvSpPr txBox="1"/>
          <p:nvPr/>
        </p:nvSpPr>
        <p:spPr>
          <a:xfrm>
            <a:off x="2716648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6"/>
          <p:cNvSpPr txBox="1"/>
          <p:nvPr/>
        </p:nvSpPr>
        <p:spPr>
          <a:xfrm>
            <a:off x="3192989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46"/>
          <p:cNvSpPr txBox="1"/>
          <p:nvPr/>
        </p:nvSpPr>
        <p:spPr>
          <a:xfrm>
            <a:off x="3669330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46"/>
          <p:cNvSpPr/>
          <p:nvPr/>
        </p:nvSpPr>
        <p:spPr>
          <a:xfrm>
            <a:off x="514950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6"/>
          <p:cNvSpPr/>
          <p:nvPr/>
        </p:nvSpPr>
        <p:spPr>
          <a:xfrm>
            <a:off x="988427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6"/>
          <p:cNvSpPr/>
          <p:nvPr/>
        </p:nvSpPr>
        <p:spPr>
          <a:xfrm>
            <a:off x="1935380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6"/>
          <p:cNvSpPr/>
          <p:nvPr/>
        </p:nvSpPr>
        <p:spPr>
          <a:xfrm>
            <a:off x="2408857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6"/>
          <p:cNvSpPr/>
          <p:nvPr/>
        </p:nvSpPr>
        <p:spPr>
          <a:xfrm>
            <a:off x="1461904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6"/>
          <p:cNvSpPr/>
          <p:nvPr/>
        </p:nvSpPr>
        <p:spPr>
          <a:xfrm>
            <a:off x="2882334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6"/>
          <p:cNvSpPr/>
          <p:nvPr/>
        </p:nvSpPr>
        <p:spPr>
          <a:xfrm>
            <a:off x="3355811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6"/>
          <p:cNvSpPr/>
          <p:nvPr/>
        </p:nvSpPr>
        <p:spPr>
          <a:xfrm>
            <a:off x="3829288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6"/>
          <p:cNvSpPr/>
          <p:nvPr/>
        </p:nvSpPr>
        <p:spPr>
          <a:xfrm>
            <a:off x="6194375" y="21014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6"/>
          <p:cNvSpPr/>
          <p:nvPr/>
        </p:nvSpPr>
        <p:spPr>
          <a:xfrm>
            <a:off x="6782000" y="2551688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6"/>
          <p:cNvSpPr/>
          <p:nvPr/>
        </p:nvSpPr>
        <p:spPr>
          <a:xfrm>
            <a:off x="7731000" y="2747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6"/>
          <p:cNvSpPr/>
          <p:nvPr/>
        </p:nvSpPr>
        <p:spPr>
          <a:xfrm>
            <a:off x="7515425" y="2200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6"/>
          <p:cNvSpPr/>
          <p:nvPr/>
        </p:nvSpPr>
        <p:spPr>
          <a:xfrm>
            <a:off x="7102625" y="31026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6"/>
          <p:cNvSpPr/>
          <p:nvPr/>
        </p:nvSpPr>
        <p:spPr>
          <a:xfrm>
            <a:off x="7578600" y="33630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6"/>
          <p:cNvSpPr/>
          <p:nvPr/>
        </p:nvSpPr>
        <p:spPr>
          <a:xfrm>
            <a:off x="7058225" y="3724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6"/>
          <p:cNvSpPr/>
          <p:nvPr/>
        </p:nvSpPr>
        <p:spPr>
          <a:xfrm>
            <a:off x="8277425" y="38773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6"/>
          <p:cNvSpPr txBox="1"/>
          <p:nvPr/>
        </p:nvSpPr>
        <p:spPr>
          <a:xfrm>
            <a:off x="5821343" y="17673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46"/>
          <p:cNvSpPr txBox="1"/>
          <p:nvPr/>
        </p:nvSpPr>
        <p:spPr>
          <a:xfrm>
            <a:off x="6447459" y="22264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46"/>
          <p:cNvSpPr txBox="1"/>
          <p:nvPr/>
        </p:nvSpPr>
        <p:spPr>
          <a:xfrm>
            <a:off x="7155025" y="19197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46"/>
          <p:cNvSpPr txBox="1"/>
          <p:nvPr/>
        </p:nvSpPr>
        <p:spPr>
          <a:xfrm>
            <a:off x="7402766" y="2453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46"/>
          <p:cNvSpPr txBox="1"/>
          <p:nvPr/>
        </p:nvSpPr>
        <p:spPr>
          <a:xfrm>
            <a:off x="7955307" y="3596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6"/>
          <p:cNvSpPr txBox="1"/>
          <p:nvPr/>
        </p:nvSpPr>
        <p:spPr>
          <a:xfrm>
            <a:off x="7210623" y="310259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46"/>
          <p:cNvSpPr txBox="1"/>
          <p:nvPr/>
        </p:nvSpPr>
        <p:spPr>
          <a:xfrm>
            <a:off x="6774389" y="2834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46"/>
          <p:cNvSpPr txBox="1"/>
          <p:nvPr/>
        </p:nvSpPr>
        <p:spPr>
          <a:xfrm>
            <a:off x="6717330" y="34437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6"/>
          <p:cNvSpPr txBox="1"/>
          <p:nvPr/>
        </p:nvSpPr>
        <p:spPr>
          <a:xfrm>
            <a:off x="4298950" y="20300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8" name="Google Shape;768;p46"/>
          <p:cNvCxnSpPr>
            <a:stCxn id="747" idx="4"/>
            <a:endCxn id="745" idx="4"/>
          </p:cNvCxnSpPr>
          <p:nvPr/>
        </p:nvCxnSpPr>
        <p:spPr>
          <a:xfrm rot="-5400000" flipH="1">
            <a:off x="1752304" y="1460000"/>
            <a:ext cx="600" cy="473400"/>
          </a:xfrm>
          <a:prstGeom prst="bentConnector3">
            <a:avLst>
              <a:gd name="adj1" fmla="val 90441667"/>
            </a:avLst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46"/>
          <p:cNvCxnSpPr>
            <a:stCxn id="748" idx="4"/>
            <a:endCxn id="749" idx="4"/>
          </p:cNvCxnSpPr>
          <p:nvPr/>
        </p:nvCxnSpPr>
        <p:spPr>
          <a:xfrm rot="-5400000" flipH="1">
            <a:off x="3172734" y="1460000"/>
            <a:ext cx="600" cy="473400"/>
          </a:xfrm>
          <a:prstGeom prst="bentConnector3">
            <a:avLst>
              <a:gd name="adj1" fmla="val 85679167"/>
            </a:avLst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0" name="Google Shape;770;p46"/>
          <p:cNvSpPr/>
          <p:nvPr/>
        </p:nvSpPr>
        <p:spPr>
          <a:xfrm rot="-1384356">
            <a:off x="7307732" y="1919685"/>
            <a:ext cx="537386" cy="1062127"/>
          </a:xfrm>
          <a:prstGeom prst="ellipse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 rot="-3355779">
            <a:off x="7039863" y="2673387"/>
            <a:ext cx="488924" cy="1099824"/>
          </a:xfrm>
          <a:prstGeom prst="ellipse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33;p46">
            <a:extLst>
              <a:ext uri="{FF2B5EF4-FFF2-40B4-BE49-F238E27FC236}">
                <a16:creationId xmlns:a16="http://schemas.microsoft.com/office/drawing/2014/main" id="{46EF0EB7-F78F-0799-8F77-D9A50A69162B}"/>
              </a:ext>
            </a:extLst>
          </p:cNvPr>
          <p:cNvSpPr txBox="1"/>
          <p:nvPr/>
        </p:nvSpPr>
        <p:spPr>
          <a:xfrm>
            <a:off x="7757772" y="3210600"/>
            <a:ext cx="286302" cy="4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3;p46">
            <a:extLst>
              <a:ext uri="{FF2B5EF4-FFF2-40B4-BE49-F238E27FC236}">
                <a16:creationId xmlns:a16="http://schemas.microsoft.com/office/drawing/2014/main" id="{0D048515-E85C-89B7-CE26-813114152FB8}"/>
              </a:ext>
            </a:extLst>
          </p:cNvPr>
          <p:cNvSpPr txBox="1"/>
          <p:nvPr/>
        </p:nvSpPr>
        <p:spPr>
          <a:xfrm>
            <a:off x="7910172" y="2402219"/>
            <a:ext cx="286302" cy="4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7"/>
          <p:cNvSpPr txBox="1"/>
          <p:nvPr/>
        </p:nvSpPr>
        <p:spPr>
          <a:xfrm>
            <a:off x="4298950" y="14966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47"/>
          <p:cNvSpPr txBox="1"/>
          <p:nvPr/>
        </p:nvSpPr>
        <p:spPr>
          <a:xfrm>
            <a:off x="334943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4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Hierarchical Methods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7"/>
          <p:cNvSpPr txBox="1"/>
          <p:nvPr/>
        </p:nvSpPr>
        <p:spPr>
          <a:xfrm>
            <a:off x="811284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47"/>
          <p:cNvSpPr txBox="1"/>
          <p:nvPr/>
        </p:nvSpPr>
        <p:spPr>
          <a:xfrm>
            <a:off x="1287625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7"/>
          <p:cNvSpPr txBox="1"/>
          <p:nvPr/>
        </p:nvSpPr>
        <p:spPr>
          <a:xfrm>
            <a:off x="1763966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7"/>
          <p:cNvSpPr txBox="1"/>
          <p:nvPr/>
        </p:nvSpPr>
        <p:spPr>
          <a:xfrm>
            <a:off x="2240307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47"/>
          <p:cNvSpPr txBox="1"/>
          <p:nvPr/>
        </p:nvSpPr>
        <p:spPr>
          <a:xfrm>
            <a:off x="2716648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47"/>
          <p:cNvSpPr txBox="1"/>
          <p:nvPr/>
        </p:nvSpPr>
        <p:spPr>
          <a:xfrm>
            <a:off x="3192989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47"/>
          <p:cNvSpPr txBox="1"/>
          <p:nvPr/>
        </p:nvSpPr>
        <p:spPr>
          <a:xfrm>
            <a:off x="3669330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7"/>
          <p:cNvSpPr/>
          <p:nvPr/>
        </p:nvSpPr>
        <p:spPr>
          <a:xfrm>
            <a:off x="514950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7"/>
          <p:cNvSpPr/>
          <p:nvPr/>
        </p:nvSpPr>
        <p:spPr>
          <a:xfrm>
            <a:off x="988427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7"/>
          <p:cNvSpPr/>
          <p:nvPr/>
        </p:nvSpPr>
        <p:spPr>
          <a:xfrm>
            <a:off x="1935380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7"/>
          <p:cNvSpPr/>
          <p:nvPr/>
        </p:nvSpPr>
        <p:spPr>
          <a:xfrm>
            <a:off x="2408857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7"/>
          <p:cNvSpPr/>
          <p:nvPr/>
        </p:nvSpPr>
        <p:spPr>
          <a:xfrm>
            <a:off x="1461904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7"/>
          <p:cNvSpPr/>
          <p:nvPr/>
        </p:nvSpPr>
        <p:spPr>
          <a:xfrm>
            <a:off x="2882334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7"/>
          <p:cNvSpPr/>
          <p:nvPr/>
        </p:nvSpPr>
        <p:spPr>
          <a:xfrm>
            <a:off x="3355811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7"/>
          <p:cNvSpPr/>
          <p:nvPr/>
        </p:nvSpPr>
        <p:spPr>
          <a:xfrm>
            <a:off x="3829288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7"/>
          <p:cNvSpPr/>
          <p:nvPr/>
        </p:nvSpPr>
        <p:spPr>
          <a:xfrm>
            <a:off x="6194375" y="21014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7"/>
          <p:cNvSpPr/>
          <p:nvPr/>
        </p:nvSpPr>
        <p:spPr>
          <a:xfrm>
            <a:off x="6782000" y="2551688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7"/>
          <p:cNvSpPr/>
          <p:nvPr/>
        </p:nvSpPr>
        <p:spPr>
          <a:xfrm>
            <a:off x="7731000" y="2747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7"/>
          <p:cNvSpPr/>
          <p:nvPr/>
        </p:nvSpPr>
        <p:spPr>
          <a:xfrm>
            <a:off x="7515425" y="2200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7"/>
          <p:cNvSpPr/>
          <p:nvPr/>
        </p:nvSpPr>
        <p:spPr>
          <a:xfrm>
            <a:off x="7102625" y="31026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7"/>
          <p:cNvSpPr/>
          <p:nvPr/>
        </p:nvSpPr>
        <p:spPr>
          <a:xfrm>
            <a:off x="7578600" y="33630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7"/>
          <p:cNvSpPr/>
          <p:nvPr/>
        </p:nvSpPr>
        <p:spPr>
          <a:xfrm>
            <a:off x="7058225" y="3724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7"/>
          <p:cNvSpPr/>
          <p:nvPr/>
        </p:nvSpPr>
        <p:spPr>
          <a:xfrm>
            <a:off x="8277425" y="38773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7"/>
          <p:cNvSpPr txBox="1"/>
          <p:nvPr/>
        </p:nvSpPr>
        <p:spPr>
          <a:xfrm>
            <a:off x="5821343" y="17673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47"/>
          <p:cNvSpPr txBox="1"/>
          <p:nvPr/>
        </p:nvSpPr>
        <p:spPr>
          <a:xfrm>
            <a:off x="6447459" y="22264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47"/>
          <p:cNvSpPr txBox="1"/>
          <p:nvPr/>
        </p:nvSpPr>
        <p:spPr>
          <a:xfrm>
            <a:off x="7155025" y="19197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47"/>
          <p:cNvSpPr txBox="1"/>
          <p:nvPr/>
        </p:nvSpPr>
        <p:spPr>
          <a:xfrm>
            <a:off x="7402766" y="2453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47"/>
          <p:cNvSpPr txBox="1"/>
          <p:nvPr/>
        </p:nvSpPr>
        <p:spPr>
          <a:xfrm>
            <a:off x="7955307" y="3596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47"/>
          <p:cNvSpPr txBox="1"/>
          <p:nvPr/>
        </p:nvSpPr>
        <p:spPr>
          <a:xfrm>
            <a:off x="7210623" y="310259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47"/>
          <p:cNvSpPr txBox="1"/>
          <p:nvPr/>
        </p:nvSpPr>
        <p:spPr>
          <a:xfrm>
            <a:off x="6774389" y="2834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47"/>
          <p:cNvSpPr txBox="1"/>
          <p:nvPr/>
        </p:nvSpPr>
        <p:spPr>
          <a:xfrm>
            <a:off x="6717330" y="34437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47"/>
          <p:cNvSpPr txBox="1"/>
          <p:nvPr/>
        </p:nvSpPr>
        <p:spPr>
          <a:xfrm>
            <a:off x="4298950" y="20300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Google Shape;811;p47"/>
          <p:cNvCxnSpPr>
            <a:stCxn id="790" idx="4"/>
            <a:endCxn id="788" idx="4"/>
          </p:cNvCxnSpPr>
          <p:nvPr/>
        </p:nvCxnSpPr>
        <p:spPr>
          <a:xfrm rot="-5400000" flipH="1">
            <a:off x="1752304" y="1460000"/>
            <a:ext cx="600" cy="473400"/>
          </a:xfrm>
          <a:prstGeom prst="bentConnector3">
            <a:avLst>
              <a:gd name="adj1" fmla="val 90441667"/>
            </a:avLst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Google Shape;812;p47"/>
          <p:cNvCxnSpPr>
            <a:stCxn id="791" idx="4"/>
            <a:endCxn id="792" idx="4"/>
          </p:cNvCxnSpPr>
          <p:nvPr/>
        </p:nvCxnSpPr>
        <p:spPr>
          <a:xfrm rot="-5400000" flipH="1">
            <a:off x="3172734" y="1460000"/>
            <a:ext cx="600" cy="473400"/>
          </a:xfrm>
          <a:prstGeom prst="bentConnector3">
            <a:avLst>
              <a:gd name="adj1" fmla="val 85679167"/>
            </a:avLst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3" name="Google Shape;813;p47"/>
          <p:cNvSpPr/>
          <p:nvPr/>
        </p:nvSpPr>
        <p:spPr>
          <a:xfrm rot="-1384356">
            <a:off x="7307732" y="1919685"/>
            <a:ext cx="537386" cy="1062127"/>
          </a:xfrm>
          <a:prstGeom prst="ellipse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7"/>
          <p:cNvSpPr/>
          <p:nvPr/>
        </p:nvSpPr>
        <p:spPr>
          <a:xfrm rot="-3355779">
            <a:off x="7039863" y="2673387"/>
            <a:ext cx="488924" cy="1099824"/>
          </a:xfrm>
          <a:prstGeom prst="ellipse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7"/>
          <p:cNvSpPr txBox="1"/>
          <p:nvPr/>
        </p:nvSpPr>
        <p:spPr>
          <a:xfrm>
            <a:off x="4298950" y="25634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6" name="Google Shape;816;p47"/>
          <p:cNvCxnSpPr>
            <a:stCxn id="787" idx="4"/>
            <a:endCxn id="817" idx="4"/>
          </p:cNvCxnSpPr>
          <p:nvPr/>
        </p:nvCxnSpPr>
        <p:spPr>
          <a:xfrm rot="-5400000" flipH="1">
            <a:off x="1115177" y="1623650"/>
            <a:ext cx="564600" cy="710100"/>
          </a:xfrm>
          <a:prstGeom prst="bentConnector3">
            <a:avLst>
              <a:gd name="adj1" fmla="val 186526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7" name="Google Shape;817;p47"/>
          <p:cNvSpPr/>
          <p:nvPr/>
        </p:nvSpPr>
        <p:spPr>
          <a:xfrm>
            <a:off x="1698600" y="2153075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7"/>
          <p:cNvSpPr/>
          <p:nvPr/>
        </p:nvSpPr>
        <p:spPr>
          <a:xfrm>
            <a:off x="3119025" y="2118475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9" name="Google Shape;819;p47"/>
          <p:cNvCxnSpPr>
            <a:stCxn id="818" idx="4"/>
            <a:endCxn id="793" idx="4"/>
          </p:cNvCxnSpPr>
          <p:nvPr/>
        </p:nvCxnSpPr>
        <p:spPr>
          <a:xfrm rot="-5400000">
            <a:off x="3263175" y="1606225"/>
            <a:ext cx="530100" cy="710400"/>
          </a:xfrm>
          <a:prstGeom prst="bentConnector3">
            <a:avLst>
              <a:gd name="adj1" fmla="val -102566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0" name="Google Shape;820;p47"/>
          <p:cNvSpPr/>
          <p:nvPr/>
        </p:nvSpPr>
        <p:spPr>
          <a:xfrm rot="-4953512">
            <a:off x="7078609" y="1307879"/>
            <a:ext cx="1030782" cy="2243039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7"/>
          <p:cNvSpPr/>
          <p:nvPr/>
        </p:nvSpPr>
        <p:spPr>
          <a:xfrm rot="-4953239">
            <a:off x="6503145" y="2665027"/>
            <a:ext cx="1115809" cy="1500309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33;p46">
            <a:extLst>
              <a:ext uri="{FF2B5EF4-FFF2-40B4-BE49-F238E27FC236}">
                <a16:creationId xmlns:a16="http://schemas.microsoft.com/office/drawing/2014/main" id="{398BCEE5-E375-4F95-C7D1-785743F8E48D}"/>
              </a:ext>
            </a:extLst>
          </p:cNvPr>
          <p:cNvSpPr txBox="1"/>
          <p:nvPr/>
        </p:nvSpPr>
        <p:spPr>
          <a:xfrm>
            <a:off x="7088538" y="4025610"/>
            <a:ext cx="286302" cy="4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3;p46">
            <a:extLst>
              <a:ext uri="{FF2B5EF4-FFF2-40B4-BE49-F238E27FC236}">
                <a16:creationId xmlns:a16="http://schemas.microsoft.com/office/drawing/2014/main" id="{EB6AD303-584A-1C81-6E87-EE6B38C82324}"/>
              </a:ext>
            </a:extLst>
          </p:cNvPr>
          <p:cNvSpPr txBox="1"/>
          <p:nvPr/>
        </p:nvSpPr>
        <p:spPr>
          <a:xfrm>
            <a:off x="7757772" y="1607085"/>
            <a:ext cx="286302" cy="4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8"/>
          <p:cNvSpPr txBox="1"/>
          <p:nvPr/>
        </p:nvSpPr>
        <p:spPr>
          <a:xfrm>
            <a:off x="4298950" y="14966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48"/>
          <p:cNvSpPr txBox="1"/>
          <p:nvPr/>
        </p:nvSpPr>
        <p:spPr>
          <a:xfrm>
            <a:off x="334943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4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Hierarchical Methods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48"/>
          <p:cNvSpPr txBox="1"/>
          <p:nvPr/>
        </p:nvSpPr>
        <p:spPr>
          <a:xfrm>
            <a:off x="811284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8"/>
          <p:cNvSpPr txBox="1"/>
          <p:nvPr/>
        </p:nvSpPr>
        <p:spPr>
          <a:xfrm>
            <a:off x="1287625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48"/>
          <p:cNvSpPr txBox="1"/>
          <p:nvPr/>
        </p:nvSpPr>
        <p:spPr>
          <a:xfrm>
            <a:off x="1763966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48"/>
          <p:cNvSpPr txBox="1"/>
          <p:nvPr/>
        </p:nvSpPr>
        <p:spPr>
          <a:xfrm>
            <a:off x="2240307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48"/>
          <p:cNvSpPr txBox="1"/>
          <p:nvPr/>
        </p:nvSpPr>
        <p:spPr>
          <a:xfrm>
            <a:off x="2716648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48"/>
          <p:cNvSpPr txBox="1"/>
          <p:nvPr/>
        </p:nvSpPr>
        <p:spPr>
          <a:xfrm>
            <a:off x="3192989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48"/>
          <p:cNvSpPr txBox="1"/>
          <p:nvPr/>
        </p:nvSpPr>
        <p:spPr>
          <a:xfrm>
            <a:off x="3669330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48"/>
          <p:cNvSpPr/>
          <p:nvPr/>
        </p:nvSpPr>
        <p:spPr>
          <a:xfrm>
            <a:off x="514950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8"/>
          <p:cNvSpPr/>
          <p:nvPr/>
        </p:nvSpPr>
        <p:spPr>
          <a:xfrm>
            <a:off x="988427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"/>
          <p:cNvSpPr/>
          <p:nvPr/>
        </p:nvSpPr>
        <p:spPr>
          <a:xfrm>
            <a:off x="1935380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8"/>
          <p:cNvSpPr/>
          <p:nvPr/>
        </p:nvSpPr>
        <p:spPr>
          <a:xfrm>
            <a:off x="2408857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8"/>
          <p:cNvSpPr/>
          <p:nvPr/>
        </p:nvSpPr>
        <p:spPr>
          <a:xfrm>
            <a:off x="1461904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8"/>
          <p:cNvSpPr/>
          <p:nvPr/>
        </p:nvSpPr>
        <p:spPr>
          <a:xfrm>
            <a:off x="2882334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8"/>
          <p:cNvSpPr/>
          <p:nvPr/>
        </p:nvSpPr>
        <p:spPr>
          <a:xfrm>
            <a:off x="3355811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8"/>
          <p:cNvSpPr/>
          <p:nvPr/>
        </p:nvSpPr>
        <p:spPr>
          <a:xfrm>
            <a:off x="3829288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8"/>
          <p:cNvSpPr/>
          <p:nvPr/>
        </p:nvSpPr>
        <p:spPr>
          <a:xfrm>
            <a:off x="6194375" y="21014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8"/>
          <p:cNvSpPr/>
          <p:nvPr/>
        </p:nvSpPr>
        <p:spPr>
          <a:xfrm>
            <a:off x="6782000" y="2551688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8"/>
          <p:cNvSpPr/>
          <p:nvPr/>
        </p:nvSpPr>
        <p:spPr>
          <a:xfrm>
            <a:off x="7731000" y="2747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8"/>
          <p:cNvSpPr/>
          <p:nvPr/>
        </p:nvSpPr>
        <p:spPr>
          <a:xfrm>
            <a:off x="7515425" y="2200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8"/>
          <p:cNvSpPr/>
          <p:nvPr/>
        </p:nvSpPr>
        <p:spPr>
          <a:xfrm>
            <a:off x="7102625" y="31026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8"/>
          <p:cNvSpPr/>
          <p:nvPr/>
        </p:nvSpPr>
        <p:spPr>
          <a:xfrm>
            <a:off x="7578600" y="33630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8"/>
          <p:cNvSpPr/>
          <p:nvPr/>
        </p:nvSpPr>
        <p:spPr>
          <a:xfrm>
            <a:off x="7058225" y="3724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8277425" y="38773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 txBox="1"/>
          <p:nvPr/>
        </p:nvSpPr>
        <p:spPr>
          <a:xfrm>
            <a:off x="5821343" y="17673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48"/>
          <p:cNvSpPr txBox="1"/>
          <p:nvPr/>
        </p:nvSpPr>
        <p:spPr>
          <a:xfrm>
            <a:off x="6447459" y="22264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48"/>
          <p:cNvSpPr txBox="1"/>
          <p:nvPr/>
        </p:nvSpPr>
        <p:spPr>
          <a:xfrm>
            <a:off x="7155025" y="19197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48"/>
          <p:cNvSpPr txBox="1"/>
          <p:nvPr/>
        </p:nvSpPr>
        <p:spPr>
          <a:xfrm>
            <a:off x="7402766" y="2453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48"/>
          <p:cNvSpPr txBox="1"/>
          <p:nvPr/>
        </p:nvSpPr>
        <p:spPr>
          <a:xfrm>
            <a:off x="7955307" y="3596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48"/>
          <p:cNvSpPr txBox="1"/>
          <p:nvPr/>
        </p:nvSpPr>
        <p:spPr>
          <a:xfrm>
            <a:off x="7210623" y="310259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48"/>
          <p:cNvSpPr txBox="1"/>
          <p:nvPr/>
        </p:nvSpPr>
        <p:spPr>
          <a:xfrm>
            <a:off x="6774389" y="2834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48"/>
          <p:cNvSpPr txBox="1"/>
          <p:nvPr/>
        </p:nvSpPr>
        <p:spPr>
          <a:xfrm>
            <a:off x="6717330" y="34437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48"/>
          <p:cNvSpPr txBox="1"/>
          <p:nvPr/>
        </p:nvSpPr>
        <p:spPr>
          <a:xfrm>
            <a:off x="4298950" y="20300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1" name="Google Shape;861;p48"/>
          <p:cNvCxnSpPr>
            <a:stCxn id="840" idx="4"/>
            <a:endCxn id="838" idx="4"/>
          </p:cNvCxnSpPr>
          <p:nvPr/>
        </p:nvCxnSpPr>
        <p:spPr>
          <a:xfrm rot="-5400000" flipH="1">
            <a:off x="1752304" y="1460000"/>
            <a:ext cx="600" cy="473400"/>
          </a:xfrm>
          <a:prstGeom prst="bentConnector3">
            <a:avLst>
              <a:gd name="adj1" fmla="val 90441667"/>
            </a:avLst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48"/>
          <p:cNvCxnSpPr>
            <a:stCxn id="841" idx="4"/>
            <a:endCxn id="842" idx="4"/>
          </p:cNvCxnSpPr>
          <p:nvPr/>
        </p:nvCxnSpPr>
        <p:spPr>
          <a:xfrm rot="-5400000" flipH="1">
            <a:off x="3172734" y="1460000"/>
            <a:ext cx="600" cy="473400"/>
          </a:xfrm>
          <a:prstGeom prst="bentConnector3">
            <a:avLst>
              <a:gd name="adj1" fmla="val 85679167"/>
            </a:avLst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3" name="Google Shape;863;p48"/>
          <p:cNvSpPr/>
          <p:nvPr/>
        </p:nvSpPr>
        <p:spPr>
          <a:xfrm rot="-1384356">
            <a:off x="7307732" y="1919685"/>
            <a:ext cx="537386" cy="1062127"/>
          </a:xfrm>
          <a:prstGeom prst="ellipse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8"/>
          <p:cNvSpPr/>
          <p:nvPr/>
        </p:nvSpPr>
        <p:spPr>
          <a:xfrm rot="-3355779">
            <a:off x="7039863" y="2673387"/>
            <a:ext cx="488924" cy="1099824"/>
          </a:xfrm>
          <a:prstGeom prst="ellipse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8"/>
          <p:cNvSpPr txBox="1"/>
          <p:nvPr/>
        </p:nvSpPr>
        <p:spPr>
          <a:xfrm>
            <a:off x="4298950" y="25634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6" name="Google Shape;866;p48"/>
          <p:cNvCxnSpPr>
            <a:stCxn id="837" idx="4"/>
            <a:endCxn id="867" idx="4"/>
          </p:cNvCxnSpPr>
          <p:nvPr/>
        </p:nvCxnSpPr>
        <p:spPr>
          <a:xfrm rot="-5400000" flipH="1">
            <a:off x="1115177" y="1623650"/>
            <a:ext cx="564600" cy="710100"/>
          </a:xfrm>
          <a:prstGeom prst="bentConnector3">
            <a:avLst>
              <a:gd name="adj1" fmla="val 186526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7" name="Google Shape;867;p48"/>
          <p:cNvSpPr/>
          <p:nvPr/>
        </p:nvSpPr>
        <p:spPr>
          <a:xfrm>
            <a:off x="1698600" y="2153075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3119025" y="2118475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9" name="Google Shape;869;p48"/>
          <p:cNvCxnSpPr>
            <a:stCxn id="868" idx="4"/>
            <a:endCxn id="843" idx="4"/>
          </p:cNvCxnSpPr>
          <p:nvPr/>
        </p:nvCxnSpPr>
        <p:spPr>
          <a:xfrm rot="-5400000">
            <a:off x="3263175" y="1606225"/>
            <a:ext cx="530100" cy="710400"/>
          </a:xfrm>
          <a:prstGeom prst="bentConnector3">
            <a:avLst>
              <a:gd name="adj1" fmla="val -102566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0" name="Google Shape;870;p48"/>
          <p:cNvSpPr/>
          <p:nvPr/>
        </p:nvSpPr>
        <p:spPr>
          <a:xfrm rot="-4953512">
            <a:off x="7078609" y="1307879"/>
            <a:ext cx="1030782" cy="2243039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8"/>
          <p:cNvSpPr/>
          <p:nvPr/>
        </p:nvSpPr>
        <p:spPr>
          <a:xfrm rot="-4953239">
            <a:off x="6503145" y="2665027"/>
            <a:ext cx="1115809" cy="1500309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8"/>
          <p:cNvSpPr/>
          <p:nvPr/>
        </p:nvSpPr>
        <p:spPr>
          <a:xfrm>
            <a:off x="3474225" y="2658775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>
            <a:off x="1343475" y="2639950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4" name="Google Shape;874;p48"/>
          <p:cNvCxnSpPr>
            <a:stCxn id="836" idx="4"/>
            <a:endCxn id="873" idx="4"/>
          </p:cNvCxnSpPr>
          <p:nvPr/>
        </p:nvCxnSpPr>
        <p:spPr>
          <a:xfrm rot="-5400000" flipH="1">
            <a:off x="457500" y="1807850"/>
            <a:ext cx="1051500" cy="828600"/>
          </a:xfrm>
          <a:prstGeom prst="bentConnector3">
            <a:avLst>
              <a:gd name="adj1" fmla="val 156322"/>
            </a:avLst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5" name="Google Shape;875;p48"/>
          <p:cNvSpPr txBox="1"/>
          <p:nvPr/>
        </p:nvSpPr>
        <p:spPr>
          <a:xfrm>
            <a:off x="4298950" y="30968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6" name="Google Shape;876;p48"/>
          <p:cNvCxnSpPr>
            <a:stCxn id="839" idx="4"/>
            <a:endCxn id="872" idx="4"/>
          </p:cNvCxnSpPr>
          <p:nvPr/>
        </p:nvCxnSpPr>
        <p:spPr>
          <a:xfrm rot="-5400000" flipH="1">
            <a:off x="2460307" y="1698950"/>
            <a:ext cx="1070400" cy="1065300"/>
          </a:xfrm>
          <a:prstGeom prst="bentConnector3">
            <a:avLst>
              <a:gd name="adj1" fmla="val 156675"/>
            </a:avLst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7" name="Google Shape;877;p48"/>
          <p:cNvSpPr/>
          <p:nvPr/>
        </p:nvSpPr>
        <p:spPr>
          <a:xfrm rot="-4264885">
            <a:off x="6644836" y="616069"/>
            <a:ext cx="1303727" cy="3239295"/>
          </a:xfrm>
          <a:prstGeom prst="ellipse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8"/>
          <p:cNvSpPr/>
          <p:nvPr/>
        </p:nvSpPr>
        <p:spPr>
          <a:xfrm rot="-4264781">
            <a:off x="6602708" y="2275948"/>
            <a:ext cx="1287884" cy="2540660"/>
          </a:xfrm>
          <a:prstGeom prst="ellipse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33;p46">
            <a:extLst>
              <a:ext uri="{FF2B5EF4-FFF2-40B4-BE49-F238E27FC236}">
                <a16:creationId xmlns:a16="http://schemas.microsoft.com/office/drawing/2014/main" id="{5BF7CEF8-BDEA-B1AE-EE70-267EADAEE25A}"/>
              </a:ext>
            </a:extLst>
          </p:cNvPr>
          <p:cNvSpPr txBox="1"/>
          <p:nvPr/>
        </p:nvSpPr>
        <p:spPr>
          <a:xfrm>
            <a:off x="7287322" y="4284027"/>
            <a:ext cx="286302" cy="4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3;p46">
            <a:extLst>
              <a:ext uri="{FF2B5EF4-FFF2-40B4-BE49-F238E27FC236}">
                <a16:creationId xmlns:a16="http://schemas.microsoft.com/office/drawing/2014/main" id="{8296477C-4D20-C4A0-8A03-F4FBEE1D52BD}"/>
              </a:ext>
            </a:extLst>
          </p:cNvPr>
          <p:cNvSpPr txBox="1"/>
          <p:nvPr/>
        </p:nvSpPr>
        <p:spPr>
          <a:xfrm>
            <a:off x="7399967" y="1295662"/>
            <a:ext cx="286302" cy="4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9"/>
          <p:cNvSpPr txBox="1"/>
          <p:nvPr/>
        </p:nvSpPr>
        <p:spPr>
          <a:xfrm>
            <a:off x="4298950" y="14966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49"/>
          <p:cNvSpPr txBox="1"/>
          <p:nvPr/>
        </p:nvSpPr>
        <p:spPr>
          <a:xfrm>
            <a:off x="334943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4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Hierarchical Methods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49"/>
          <p:cNvSpPr txBox="1"/>
          <p:nvPr/>
        </p:nvSpPr>
        <p:spPr>
          <a:xfrm>
            <a:off x="811284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49"/>
          <p:cNvSpPr txBox="1"/>
          <p:nvPr/>
        </p:nvSpPr>
        <p:spPr>
          <a:xfrm>
            <a:off x="1287625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49"/>
          <p:cNvSpPr txBox="1"/>
          <p:nvPr/>
        </p:nvSpPr>
        <p:spPr>
          <a:xfrm>
            <a:off x="1763966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49"/>
          <p:cNvSpPr txBox="1"/>
          <p:nvPr/>
        </p:nvSpPr>
        <p:spPr>
          <a:xfrm>
            <a:off x="2240307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49"/>
          <p:cNvSpPr txBox="1"/>
          <p:nvPr/>
        </p:nvSpPr>
        <p:spPr>
          <a:xfrm>
            <a:off x="2716648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9"/>
          <p:cNvSpPr txBox="1"/>
          <p:nvPr/>
        </p:nvSpPr>
        <p:spPr>
          <a:xfrm>
            <a:off x="3192989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49"/>
          <p:cNvSpPr txBox="1"/>
          <p:nvPr/>
        </p:nvSpPr>
        <p:spPr>
          <a:xfrm>
            <a:off x="3669330" y="10815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49"/>
          <p:cNvSpPr/>
          <p:nvPr/>
        </p:nvSpPr>
        <p:spPr>
          <a:xfrm>
            <a:off x="514950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9"/>
          <p:cNvSpPr/>
          <p:nvPr/>
        </p:nvSpPr>
        <p:spPr>
          <a:xfrm>
            <a:off x="988427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9"/>
          <p:cNvSpPr/>
          <p:nvPr/>
        </p:nvSpPr>
        <p:spPr>
          <a:xfrm>
            <a:off x="1935380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9"/>
          <p:cNvSpPr/>
          <p:nvPr/>
        </p:nvSpPr>
        <p:spPr>
          <a:xfrm>
            <a:off x="2408857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9"/>
          <p:cNvSpPr/>
          <p:nvPr/>
        </p:nvSpPr>
        <p:spPr>
          <a:xfrm>
            <a:off x="1461904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9"/>
          <p:cNvSpPr/>
          <p:nvPr/>
        </p:nvSpPr>
        <p:spPr>
          <a:xfrm>
            <a:off x="2882334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9"/>
          <p:cNvSpPr/>
          <p:nvPr/>
        </p:nvSpPr>
        <p:spPr>
          <a:xfrm>
            <a:off x="3355811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9"/>
          <p:cNvSpPr/>
          <p:nvPr/>
        </p:nvSpPr>
        <p:spPr>
          <a:xfrm>
            <a:off x="3829288" y="15884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9"/>
          <p:cNvSpPr/>
          <p:nvPr/>
        </p:nvSpPr>
        <p:spPr>
          <a:xfrm>
            <a:off x="6194375" y="21014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9"/>
          <p:cNvSpPr/>
          <p:nvPr/>
        </p:nvSpPr>
        <p:spPr>
          <a:xfrm>
            <a:off x="6782000" y="2551688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9"/>
          <p:cNvSpPr/>
          <p:nvPr/>
        </p:nvSpPr>
        <p:spPr>
          <a:xfrm>
            <a:off x="7731000" y="2747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9"/>
          <p:cNvSpPr/>
          <p:nvPr/>
        </p:nvSpPr>
        <p:spPr>
          <a:xfrm>
            <a:off x="7515425" y="2200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9"/>
          <p:cNvSpPr/>
          <p:nvPr/>
        </p:nvSpPr>
        <p:spPr>
          <a:xfrm>
            <a:off x="7102625" y="31026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9"/>
          <p:cNvSpPr/>
          <p:nvPr/>
        </p:nvSpPr>
        <p:spPr>
          <a:xfrm>
            <a:off x="7578600" y="336300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9"/>
          <p:cNvSpPr/>
          <p:nvPr/>
        </p:nvSpPr>
        <p:spPr>
          <a:xfrm>
            <a:off x="7058225" y="37249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9"/>
          <p:cNvSpPr/>
          <p:nvPr/>
        </p:nvSpPr>
        <p:spPr>
          <a:xfrm>
            <a:off x="8277425" y="3877350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9"/>
          <p:cNvSpPr txBox="1"/>
          <p:nvPr/>
        </p:nvSpPr>
        <p:spPr>
          <a:xfrm>
            <a:off x="5821343" y="17673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49"/>
          <p:cNvSpPr txBox="1"/>
          <p:nvPr/>
        </p:nvSpPr>
        <p:spPr>
          <a:xfrm>
            <a:off x="6447459" y="22264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49"/>
          <p:cNvSpPr txBox="1"/>
          <p:nvPr/>
        </p:nvSpPr>
        <p:spPr>
          <a:xfrm>
            <a:off x="7155025" y="19197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49"/>
          <p:cNvSpPr txBox="1"/>
          <p:nvPr/>
        </p:nvSpPr>
        <p:spPr>
          <a:xfrm>
            <a:off x="7402766" y="2453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49"/>
          <p:cNvSpPr txBox="1"/>
          <p:nvPr/>
        </p:nvSpPr>
        <p:spPr>
          <a:xfrm>
            <a:off x="7955307" y="3596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49"/>
          <p:cNvSpPr txBox="1"/>
          <p:nvPr/>
        </p:nvSpPr>
        <p:spPr>
          <a:xfrm>
            <a:off x="7210623" y="310259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49"/>
          <p:cNvSpPr txBox="1"/>
          <p:nvPr/>
        </p:nvSpPr>
        <p:spPr>
          <a:xfrm>
            <a:off x="6774389" y="28341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49"/>
          <p:cNvSpPr txBox="1"/>
          <p:nvPr/>
        </p:nvSpPr>
        <p:spPr>
          <a:xfrm>
            <a:off x="6717330" y="3443747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49"/>
          <p:cNvSpPr txBox="1"/>
          <p:nvPr/>
        </p:nvSpPr>
        <p:spPr>
          <a:xfrm>
            <a:off x="4298950" y="20300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8" name="Google Shape;918;p49"/>
          <p:cNvCxnSpPr>
            <a:stCxn id="897" idx="4"/>
            <a:endCxn id="895" idx="4"/>
          </p:cNvCxnSpPr>
          <p:nvPr/>
        </p:nvCxnSpPr>
        <p:spPr>
          <a:xfrm rot="-5400000" flipH="1">
            <a:off x="1752304" y="1460000"/>
            <a:ext cx="600" cy="473400"/>
          </a:xfrm>
          <a:prstGeom prst="bentConnector3">
            <a:avLst>
              <a:gd name="adj1" fmla="val 90441667"/>
            </a:avLst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9" name="Google Shape;919;p49"/>
          <p:cNvCxnSpPr>
            <a:stCxn id="898" idx="4"/>
            <a:endCxn id="899" idx="4"/>
          </p:cNvCxnSpPr>
          <p:nvPr/>
        </p:nvCxnSpPr>
        <p:spPr>
          <a:xfrm rot="-5400000" flipH="1">
            <a:off x="3172734" y="1460000"/>
            <a:ext cx="600" cy="473400"/>
          </a:xfrm>
          <a:prstGeom prst="bentConnector3">
            <a:avLst>
              <a:gd name="adj1" fmla="val 85679167"/>
            </a:avLst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0" name="Google Shape;920;p49"/>
          <p:cNvSpPr/>
          <p:nvPr/>
        </p:nvSpPr>
        <p:spPr>
          <a:xfrm rot="-1384356">
            <a:off x="7307732" y="1919685"/>
            <a:ext cx="537386" cy="1062127"/>
          </a:xfrm>
          <a:prstGeom prst="ellipse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9"/>
          <p:cNvSpPr/>
          <p:nvPr/>
        </p:nvSpPr>
        <p:spPr>
          <a:xfrm rot="-3355779">
            <a:off x="7039863" y="2673387"/>
            <a:ext cx="488924" cy="1099824"/>
          </a:xfrm>
          <a:prstGeom prst="ellipse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9"/>
          <p:cNvSpPr txBox="1"/>
          <p:nvPr/>
        </p:nvSpPr>
        <p:spPr>
          <a:xfrm>
            <a:off x="4298950" y="25634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3" name="Google Shape;923;p49"/>
          <p:cNvCxnSpPr>
            <a:stCxn id="894" idx="4"/>
            <a:endCxn id="924" idx="4"/>
          </p:cNvCxnSpPr>
          <p:nvPr/>
        </p:nvCxnSpPr>
        <p:spPr>
          <a:xfrm rot="-5400000" flipH="1">
            <a:off x="1115177" y="1623650"/>
            <a:ext cx="564600" cy="710100"/>
          </a:xfrm>
          <a:prstGeom prst="bentConnector3">
            <a:avLst>
              <a:gd name="adj1" fmla="val 186526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4" name="Google Shape;924;p49"/>
          <p:cNvSpPr/>
          <p:nvPr/>
        </p:nvSpPr>
        <p:spPr>
          <a:xfrm>
            <a:off x="1698600" y="2153075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9"/>
          <p:cNvSpPr/>
          <p:nvPr/>
        </p:nvSpPr>
        <p:spPr>
          <a:xfrm>
            <a:off x="3119025" y="2118475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6" name="Google Shape;926;p49"/>
          <p:cNvCxnSpPr>
            <a:stCxn id="925" idx="4"/>
            <a:endCxn id="900" idx="4"/>
          </p:cNvCxnSpPr>
          <p:nvPr/>
        </p:nvCxnSpPr>
        <p:spPr>
          <a:xfrm rot="-5400000">
            <a:off x="3263175" y="1606225"/>
            <a:ext cx="530100" cy="710400"/>
          </a:xfrm>
          <a:prstGeom prst="bentConnector3">
            <a:avLst>
              <a:gd name="adj1" fmla="val -102566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7" name="Google Shape;927;p49"/>
          <p:cNvSpPr/>
          <p:nvPr/>
        </p:nvSpPr>
        <p:spPr>
          <a:xfrm rot="-4953512">
            <a:off x="7078609" y="1307879"/>
            <a:ext cx="1030782" cy="2243039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9"/>
          <p:cNvSpPr/>
          <p:nvPr/>
        </p:nvSpPr>
        <p:spPr>
          <a:xfrm rot="-4953239">
            <a:off x="6503145" y="2665027"/>
            <a:ext cx="1115809" cy="1500309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9"/>
          <p:cNvSpPr/>
          <p:nvPr/>
        </p:nvSpPr>
        <p:spPr>
          <a:xfrm>
            <a:off x="3474225" y="2658775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9"/>
          <p:cNvSpPr/>
          <p:nvPr/>
        </p:nvSpPr>
        <p:spPr>
          <a:xfrm>
            <a:off x="1343475" y="2639950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1" name="Google Shape;931;p49"/>
          <p:cNvCxnSpPr>
            <a:stCxn id="893" idx="4"/>
            <a:endCxn id="930" idx="4"/>
          </p:cNvCxnSpPr>
          <p:nvPr/>
        </p:nvCxnSpPr>
        <p:spPr>
          <a:xfrm rot="-5400000" flipH="1">
            <a:off x="457500" y="1807850"/>
            <a:ext cx="1051500" cy="828600"/>
          </a:xfrm>
          <a:prstGeom prst="bentConnector3">
            <a:avLst>
              <a:gd name="adj1" fmla="val 156322"/>
            </a:avLst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2" name="Google Shape;932;p49"/>
          <p:cNvSpPr txBox="1"/>
          <p:nvPr/>
        </p:nvSpPr>
        <p:spPr>
          <a:xfrm>
            <a:off x="4298950" y="30968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3" name="Google Shape;933;p49"/>
          <p:cNvCxnSpPr>
            <a:stCxn id="896" idx="4"/>
            <a:endCxn id="929" idx="4"/>
          </p:cNvCxnSpPr>
          <p:nvPr/>
        </p:nvCxnSpPr>
        <p:spPr>
          <a:xfrm rot="-5400000" flipH="1">
            <a:off x="2460307" y="1698950"/>
            <a:ext cx="1070400" cy="1065300"/>
          </a:xfrm>
          <a:prstGeom prst="bentConnector3">
            <a:avLst>
              <a:gd name="adj1" fmla="val 156675"/>
            </a:avLst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4" name="Google Shape;934;p49"/>
          <p:cNvSpPr/>
          <p:nvPr/>
        </p:nvSpPr>
        <p:spPr>
          <a:xfrm rot="-4264885">
            <a:off x="6644836" y="616069"/>
            <a:ext cx="1303727" cy="3239295"/>
          </a:xfrm>
          <a:prstGeom prst="ellipse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9"/>
          <p:cNvSpPr/>
          <p:nvPr/>
        </p:nvSpPr>
        <p:spPr>
          <a:xfrm rot="-4264781">
            <a:off x="6602708" y="2275948"/>
            <a:ext cx="1287884" cy="2540660"/>
          </a:xfrm>
          <a:prstGeom prst="ellipse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9"/>
          <p:cNvSpPr txBox="1"/>
          <p:nvPr/>
        </p:nvSpPr>
        <p:spPr>
          <a:xfrm>
            <a:off x="4298950" y="3630215"/>
            <a:ext cx="1052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livello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49"/>
          <p:cNvSpPr/>
          <p:nvPr/>
        </p:nvSpPr>
        <p:spPr>
          <a:xfrm>
            <a:off x="2941500" y="3264750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9"/>
          <p:cNvSpPr/>
          <p:nvPr/>
        </p:nvSpPr>
        <p:spPr>
          <a:xfrm>
            <a:off x="929250" y="3258975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9" name="Google Shape;939;p49"/>
          <p:cNvCxnSpPr>
            <a:stCxn id="938" idx="4"/>
            <a:endCxn id="937" idx="4"/>
          </p:cNvCxnSpPr>
          <p:nvPr/>
        </p:nvCxnSpPr>
        <p:spPr>
          <a:xfrm rot="-5400000" flipH="1">
            <a:off x="1986600" y="2363625"/>
            <a:ext cx="5700" cy="2012400"/>
          </a:xfrm>
          <a:prstGeom prst="bentConnector3">
            <a:avLst>
              <a:gd name="adj1" fmla="val 9464035"/>
            </a:avLst>
          </a:prstGeom>
          <a:noFill/>
          <a:ln w="28575" cap="flat" cmpd="sng">
            <a:solidFill>
              <a:srgbClr val="D4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Google Shape;940;p49"/>
          <p:cNvSpPr/>
          <p:nvPr/>
        </p:nvSpPr>
        <p:spPr>
          <a:xfrm rot="-2969095">
            <a:off x="5677575" y="851187"/>
            <a:ext cx="3114301" cy="3708865"/>
          </a:xfrm>
          <a:prstGeom prst="ellipse">
            <a:avLst/>
          </a:prstGeom>
          <a:noFill/>
          <a:ln w="28575" cap="flat" cmpd="sng">
            <a:solidFill>
              <a:srgbClr val="D4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33;p46">
            <a:extLst>
              <a:ext uri="{FF2B5EF4-FFF2-40B4-BE49-F238E27FC236}">
                <a16:creationId xmlns:a16="http://schemas.microsoft.com/office/drawing/2014/main" id="{7A28FAEF-DFF4-1ADE-3BA7-7D382E89BCAF}"/>
              </a:ext>
            </a:extLst>
          </p:cNvPr>
          <p:cNvSpPr txBox="1"/>
          <p:nvPr/>
        </p:nvSpPr>
        <p:spPr>
          <a:xfrm>
            <a:off x="7784276" y="977607"/>
            <a:ext cx="286302" cy="4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0"/>
          <p:cNvSpPr txBox="1"/>
          <p:nvPr/>
        </p:nvSpPr>
        <p:spPr>
          <a:xfrm>
            <a:off x="1908805" y="13209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5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Hierarchical Methods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50"/>
          <p:cNvSpPr txBox="1"/>
          <p:nvPr/>
        </p:nvSpPr>
        <p:spPr>
          <a:xfrm>
            <a:off x="2385146" y="13209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50"/>
          <p:cNvSpPr txBox="1"/>
          <p:nvPr/>
        </p:nvSpPr>
        <p:spPr>
          <a:xfrm>
            <a:off x="2861488" y="13209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50"/>
          <p:cNvSpPr txBox="1"/>
          <p:nvPr/>
        </p:nvSpPr>
        <p:spPr>
          <a:xfrm>
            <a:off x="3337829" y="13209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50"/>
          <p:cNvSpPr txBox="1"/>
          <p:nvPr/>
        </p:nvSpPr>
        <p:spPr>
          <a:xfrm>
            <a:off x="3814170" y="13209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50"/>
          <p:cNvSpPr txBox="1"/>
          <p:nvPr/>
        </p:nvSpPr>
        <p:spPr>
          <a:xfrm>
            <a:off x="4290511" y="13209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50"/>
          <p:cNvSpPr txBox="1"/>
          <p:nvPr/>
        </p:nvSpPr>
        <p:spPr>
          <a:xfrm>
            <a:off x="4766852" y="13209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50"/>
          <p:cNvSpPr txBox="1"/>
          <p:nvPr/>
        </p:nvSpPr>
        <p:spPr>
          <a:xfrm>
            <a:off x="5243193" y="1320972"/>
            <a:ext cx="4680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it-IT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i="0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-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50"/>
          <p:cNvSpPr/>
          <p:nvPr/>
        </p:nvSpPr>
        <p:spPr>
          <a:xfrm>
            <a:off x="2088813" y="1827825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50"/>
          <p:cNvSpPr/>
          <p:nvPr/>
        </p:nvSpPr>
        <p:spPr>
          <a:xfrm>
            <a:off x="2562289" y="1827825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50"/>
          <p:cNvSpPr/>
          <p:nvPr/>
        </p:nvSpPr>
        <p:spPr>
          <a:xfrm>
            <a:off x="3509243" y="1827825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50"/>
          <p:cNvSpPr/>
          <p:nvPr/>
        </p:nvSpPr>
        <p:spPr>
          <a:xfrm>
            <a:off x="3982720" y="1827825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50"/>
          <p:cNvSpPr/>
          <p:nvPr/>
        </p:nvSpPr>
        <p:spPr>
          <a:xfrm>
            <a:off x="3035766" y="1827825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50"/>
          <p:cNvSpPr/>
          <p:nvPr/>
        </p:nvSpPr>
        <p:spPr>
          <a:xfrm>
            <a:off x="4456196" y="1827825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50"/>
          <p:cNvSpPr/>
          <p:nvPr/>
        </p:nvSpPr>
        <p:spPr>
          <a:xfrm>
            <a:off x="4929673" y="1827825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50"/>
          <p:cNvSpPr/>
          <p:nvPr/>
        </p:nvSpPr>
        <p:spPr>
          <a:xfrm>
            <a:off x="5403150" y="1827825"/>
            <a:ext cx="108000" cy="1080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2" name="Google Shape;962;p50"/>
          <p:cNvCxnSpPr>
            <a:stCxn id="958" idx="4"/>
            <a:endCxn id="956" idx="4"/>
          </p:cNvCxnSpPr>
          <p:nvPr/>
        </p:nvCxnSpPr>
        <p:spPr>
          <a:xfrm rot="-5400000" flipH="1">
            <a:off x="3326166" y="1699425"/>
            <a:ext cx="600" cy="473400"/>
          </a:xfrm>
          <a:prstGeom prst="bentConnector3">
            <a:avLst>
              <a:gd name="adj1" fmla="val 90441667"/>
            </a:avLst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50"/>
          <p:cNvCxnSpPr>
            <a:stCxn id="959" idx="4"/>
            <a:endCxn id="960" idx="4"/>
          </p:cNvCxnSpPr>
          <p:nvPr/>
        </p:nvCxnSpPr>
        <p:spPr>
          <a:xfrm rot="-5400000" flipH="1">
            <a:off x="4746596" y="1699425"/>
            <a:ext cx="600" cy="473400"/>
          </a:xfrm>
          <a:prstGeom prst="bentConnector3">
            <a:avLst>
              <a:gd name="adj1" fmla="val 85679167"/>
            </a:avLst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50"/>
          <p:cNvCxnSpPr>
            <a:stCxn id="955" idx="4"/>
            <a:endCxn id="965" idx="4"/>
          </p:cNvCxnSpPr>
          <p:nvPr/>
        </p:nvCxnSpPr>
        <p:spPr>
          <a:xfrm rot="-5400000" flipH="1">
            <a:off x="2689039" y="1863075"/>
            <a:ext cx="564600" cy="710100"/>
          </a:xfrm>
          <a:prstGeom prst="bentConnector3">
            <a:avLst>
              <a:gd name="adj1" fmla="val 186526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Google Shape;965;p50"/>
          <p:cNvSpPr/>
          <p:nvPr/>
        </p:nvSpPr>
        <p:spPr>
          <a:xfrm>
            <a:off x="3272463" y="2392500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50"/>
          <p:cNvSpPr/>
          <p:nvPr/>
        </p:nvSpPr>
        <p:spPr>
          <a:xfrm>
            <a:off x="4692888" y="2357900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7" name="Google Shape;967;p50"/>
          <p:cNvCxnSpPr>
            <a:stCxn id="966" idx="4"/>
            <a:endCxn id="961" idx="4"/>
          </p:cNvCxnSpPr>
          <p:nvPr/>
        </p:nvCxnSpPr>
        <p:spPr>
          <a:xfrm rot="-5400000">
            <a:off x="4837038" y="1845650"/>
            <a:ext cx="530100" cy="710400"/>
          </a:xfrm>
          <a:prstGeom prst="bentConnector3">
            <a:avLst>
              <a:gd name="adj1" fmla="val -102566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8" name="Google Shape;968;p50"/>
          <p:cNvSpPr/>
          <p:nvPr/>
        </p:nvSpPr>
        <p:spPr>
          <a:xfrm>
            <a:off x="5048088" y="2898200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50"/>
          <p:cNvSpPr/>
          <p:nvPr/>
        </p:nvSpPr>
        <p:spPr>
          <a:xfrm>
            <a:off x="2917338" y="2879375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0" name="Google Shape;970;p50"/>
          <p:cNvCxnSpPr>
            <a:stCxn id="954" idx="4"/>
            <a:endCxn id="969" idx="4"/>
          </p:cNvCxnSpPr>
          <p:nvPr/>
        </p:nvCxnSpPr>
        <p:spPr>
          <a:xfrm rot="-5400000" flipH="1">
            <a:off x="2031363" y="2047275"/>
            <a:ext cx="1051500" cy="828600"/>
          </a:xfrm>
          <a:prstGeom prst="bentConnector3">
            <a:avLst>
              <a:gd name="adj1" fmla="val 156322"/>
            </a:avLst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1" name="Google Shape;971;p50"/>
          <p:cNvCxnSpPr>
            <a:stCxn id="957" idx="4"/>
            <a:endCxn id="968" idx="4"/>
          </p:cNvCxnSpPr>
          <p:nvPr/>
        </p:nvCxnSpPr>
        <p:spPr>
          <a:xfrm rot="-5400000" flipH="1">
            <a:off x="4034170" y="1938375"/>
            <a:ext cx="1070400" cy="1065300"/>
          </a:xfrm>
          <a:prstGeom prst="bentConnector3">
            <a:avLst>
              <a:gd name="adj1" fmla="val 156675"/>
            </a:avLst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2" name="Google Shape;972;p50"/>
          <p:cNvSpPr/>
          <p:nvPr/>
        </p:nvSpPr>
        <p:spPr>
          <a:xfrm>
            <a:off x="4515363" y="3504175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0"/>
          <p:cNvSpPr/>
          <p:nvPr/>
        </p:nvSpPr>
        <p:spPr>
          <a:xfrm>
            <a:off x="2503113" y="3498400"/>
            <a:ext cx="108000" cy="1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4" name="Google Shape;974;p50"/>
          <p:cNvCxnSpPr>
            <a:stCxn id="973" idx="4"/>
            <a:endCxn id="972" idx="4"/>
          </p:cNvCxnSpPr>
          <p:nvPr/>
        </p:nvCxnSpPr>
        <p:spPr>
          <a:xfrm rot="-5400000" flipH="1">
            <a:off x="3560463" y="2603050"/>
            <a:ext cx="5700" cy="2012400"/>
          </a:xfrm>
          <a:prstGeom prst="bentConnector3">
            <a:avLst>
              <a:gd name="adj1" fmla="val 9464035"/>
            </a:avLst>
          </a:prstGeom>
          <a:noFill/>
          <a:ln w="28575" cap="flat" cmpd="sng">
            <a:solidFill>
              <a:srgbClr val="D4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50"/>
          <p:cNvCxnSpPr/>
          <p:nvPr/>
        </p:nvCxnSpPr>
        <p:spPr>
          <a:xfrm>
            <a:off x="8057975" y="1560925"/>
            <a:ext cx="8400" cy="28980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6" name="Google Shape;976;p50"/>
          <p:cNvSpPr txBox="1"/>
          <p:nvPr/>
        </p:nvSpPr>
        <p:spPr>
          <a:xfrm rot="5400000">
            <a:off x="6931650" y="2643175"/>
            <a:ext cx="264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distanza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7" name="Google Shape;977;p50"/>
          <p:cNvCxnSpPr/>
          <p:nvPr/>
        </p:nvCxnSpPr>
        <p:spPr>
          <a:xfrm>
            <a:off x="5924375" y="1560925"/>
            <a:ext cx="8400" cy="28980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8" name="Google Shape;978;p50"/>
          <p:cNvSpPr txBox="1"/>
          <p:nvPr/>
        </p:nvSpPr>
        <p:spPr>
          <a:xfrm rot="5400000">
            <a:off x="4798050" y="2643175"/>
            <a:ext cx="264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Alg. Agglomerativi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9" name="Google Shape;979;p50"/>
          <p:cNvCxnSpPr/>
          <p:nvPr/>
        </p:nvCxnSpPr>
        <p:spPr>
          <a:xfrm rot="10800000">
            <a:off x="1581625" y="1552675"/>
            <a:ext cx="8400" cy="28980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0" name="Google Shape;980;p50"/>
          <p:cNvSpPr txBox="1"/>
          <p:nvPr/>
        </p:nvSpPr>
        <p:spPr>
          <a:xfrm rot="-5400000">
            <a:off x="73650" y="2906725"/>
            <a:ext cx="264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Alg. Divisivi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1"/>
          <p:cNvSpPr txBox="1"/>
          <p:nvPr/>
        </p:nvSpPr>
        <p:spPr>
          <a:xfrm>
            <a:off x="493363" y="1857916"/>
            <a:ext cx="7178392" cy="239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 inizialmente 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n </a:t>
            </a: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u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r>
              <a:rPr lang="it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…, 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r>
              <a:rPr lang="it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(ovvero inizializzo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cluster di un solo elemento)</a:t>
            </a:r>
            <a:endParaRPr sz="1800" i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trovano i due cluster più vicini 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u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 i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fondono insieme 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u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u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  <a:p>
            <a:pPr marL="457200" indent="-342900">
              <a:spcBef>
                <a:spcPts val="100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m:= m - 1</a:t>
            </a:r>
            <a:endParaRPr sz="1800" i="1" u="none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ripetono i passi 2-4 finché 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k</a:t>
            </a:r>
            <a:endParaRPr sz="1800" i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5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Agglomerative Clustering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51"/>
          <p:cNvSpPr txBox="1"/>
          <p:nvPr/>
        </p:nvSpPr>
        <p:spPr>
          <a:xfrm>
            <a:off x="493363" y="890097"/>
            <a:ext cx="79797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il numero di cluster desiderati, l’algoritmo gerarchico agglomerativo è il seguente: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/>
        </p:nvSpPr>
        <p:spPr>
          <a:xfrm>
            <a:off x="145503" y="386838"/>
            <a:ext cx="8389594" cy="455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				→	feature space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 = 1, …, d 			→ 	feature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[x</a:t>
            </a:r>
            <a:r>
              <a:rPr lang="it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..., x</a:t>
            </a:r>
            <a:r>
              <a:rPr lang="it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			→ 	feature vector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 = {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…, 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}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→ 	dataset di training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|T| 				→ 	numero di esempi di training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				→              	numero di cluster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m</a:t>
            </a:r>
            <a:r>
              <a:rPr lang="it-IT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→ 	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baricentro o «centroide»</a:t>
            </a: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it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→ 	baricentro o «centroide» del cluster q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→ 	numero di sample nel cluster q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→  	insieme di sample del cluster q</a:t>
            </a: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it-IT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→  	scatter matrix</a:t>
            </a:r>
            <a:endParaRPr lang="it-IT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it-IT" i="0" u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-IT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it-IT" i="0" u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-IT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-IT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it-IT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-IT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it-IT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-IT" b="1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-IT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-IT" b="1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-IT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-IT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-IT" b="1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-IT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 	</a:t>
            </a:r>
            <a:r>
              <a:rPr lang="it-IT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autovalori e </a:t>
            </a:r>
            <a:r>
              <a:rPr lang="it-IT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autovettori</a:t>
            </a:r>
            <a:r>
              <a:rPr lang="it-IT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della 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matrix</a:t>
            </a:r>
            <a:endParaRPr lang="it-IT"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Notazione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1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Distanze possibili per i metodi gerarchici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51"/>
          <p:cNvSpPr txBox="1"/>
          <p:nvPr/>
        </p:nvSpPr>
        <p:spPr>
          <a:xfrm>
            <a:off x="555075" y="700006"/>
            <a:ext cx="4047641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misurare la vicinanza tra due cluster è possibile usare distanze diverse: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51"/>
          <p:cNvSpPr txBox="1"/>
          <p:nvPr/>
        </p:nvSpPr>
        <p:spPr>
          <a:xfrm>
            <a:off x="562824" y="3882650"/>
            <a:ext cx="441812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GB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sz="1600" i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GB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1600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GB" sz="16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1600" i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indicano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centroidi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1600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1600" i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237EC8-B51A-E6A7-675C-3C29D30A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4" y="2571741"/>
            <a:ext cx="11" cy="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8E9E90D-0508-98DC-8D1E-8EBACE274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196" y="1356324"/>
            <a:ext cx="2086527" cy="32246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DF505AF-B38C-6ED6-1D32-8BC42C0FF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40" y="1543785"/>
            <a:ext cx="3973562" cy="20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6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1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Determinare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in base ad una soglia di distanza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51"/>
          <p:cNvSpPr txBox="1"/>
          <p:nvPr/>
        </p:nvSpPr>
        <p:spPr>
          <a:xfrm>
            <a:off x="408645" y="3357363"/>
            <a:ext cx="595555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particolare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distanza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cluster 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allora il metodo prende il nome di </a:t>
            </a: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single-linkage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uso d</a:t>
            </a:r>
            <a:r>
              <a:rPr lang="it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allora si chiama </a:t>
            </a: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complete-linkage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237EC8-B51A-E6A7-675C-3C29D30A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4" y="2571741"/>
            <a:ext cx="11" cy="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8E9E90D-0508-98DC-8D1E-8EBACE274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196" y="1356324"/>
            <a:ext cx="2086527" cy="3224633"/>
          </a:xfrm>
          <a:prstGeom prst="rect">
            <a:avLst/>
          </a:prstGeom>
        </p:spPr>
      </p:pic>
      <p:sp>
        <p:nvSpPr>
          <p:cNvPr id="2" name="Google Shape;985;p51">
            <a:extLst>
              <a:ext uri="{FF2B5EF4-FFF2-40B4-BE49-F238E27FC236}">
                <a16:creationId xmlns:a16="http://schemas.microsoft.com/office/drawing/2014/main" id="{177031C8-5BCF-43C0-3D72-ADE3DE1D66C9}"/>
              </a:ext>
            </a:extLst>
          </p:cNvPr>
          <p:cNvSpPr txBox="1"/>
          <p:nvPr/>
        </p:nvSpPr>
        <p:spPr>
          <a:xfrm>
            <a:off x="333214" y="893945"/>
            <a:ext cx="6579124" cy="226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uesta seconda versione dell’algoritmo agglomerativo permette di determinare </a:t>
            </a: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base ad una distanza massima prefissata </a:t>
            </a: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 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(che diventa il nuovo iper-parametro):</a:t>
            </a:r>
            <a:endParaRPr lang="it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lang="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 inizialmente </a:t>
            </a: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r>
              <a:rPr lang="it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…, C</a:t>
            </a:r>
            <a:r>
              <a:rPr lang="it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r>
              <a:rPr lang="it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r>
              <a:rPr lang="it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(ovvero inizializzo </a:t>
            </a: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cluster di un solo elemento) e </a:t>
            </a: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soglia prefissata</a:t>
            </a:r>
            <a:endParaRPr i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trovano i due cluster più vicini </a:t>
            </a:r>
            <a:r>
              <a:rPr lang="it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u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la loro distanza è maggiore di </a:t>
            </a:r>
            <a:r>
              <a:rPr lang="it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it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allora mi fermo</a:t>
            </a:r>
            <a:endParaRPr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Altrimenti fondo </a:t>
            </a:r>
            <a:r>
              <a:rPr lang="it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u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u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it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ripeto i passi 2-4</a:t>
            </a:r>
            <a:endParaRPr i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359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6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Trasformazione delle feature </a:t>
            </a:r>
          </a:p>
        </p:txBody>
      </p:sp>
      <p:sp>
        <p:nvSpPr>
          <p:cNvPr id="1241" name="Google Shape;1241;p62"/>
          <p:cNvSpPr txBox="1"/>
          <p:nvPr/>
        </p:nvSpPr>
        <p:spPr>
          <a:xfrm>
            <a:off x="6196012" y="4486275"/>
            <a:ext cx="346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62"/>
          <p:cNvSpPr txBox="1"/>
          <p:nvPr/>
        </p:nvSpPr>
        <p:spPr>
          <a:xfrm>
            <a:off x="133348" y="945480"/>
            <a:ext cx="821249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Abbiamo</a:t>
            </a:r>
            <a:r>
              <a:rPr lang="en-GB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visto in </a:t>
            </a:r>
            <a:r>
              <a:rPr lang="en-GB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passato</a:t>
            </a:r>
            <a:r>
              <a:rPr lang="en-GB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 </a:t>
            </a:r>
            <a:r>
              <a:rPr lang="en-GB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limitare</a:t>
            </a:r>
            <a:r>
              <a:rPr lang="en-GB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l’overfitting</a:t>
            </a:r>
            <a:r>
              <a:rPr lang="en-GB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potrei</a:t>
            </a:r>
            <a:r>
              <a:rPr lang="en-GB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GB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feature selection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 (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è u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alternativo (unsupervised) ai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filter e di wrapper, con un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funzionamento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entrambi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 in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(filter)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l’idea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selezionare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feature </a:t>
            </a:r>
            <a:r>
              <a:rPr lang="en-GB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 e </a:t>
            </a:r>
            <a:r>
              <a:rPr lang="en-GB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indipendentemente</a:t>
            </a:r>
            <a:r>
              <a:rPr lang="en-GB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dal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scelto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risolvere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uno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 di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classificazione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regressione</a:t>
            </a: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6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96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62"/>
          <p:cNvSpPr txBox="1"/>
          <p:nvPr/>
        </p:nvSpPr>
        <p:spPr>
          <a:xfrm>
            <a:off x="148846" y="1154708"/>
            <a:ext cx="5180633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Nella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 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feature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vengono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prima </a:t>
            </a: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trasformate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cercando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nuova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rappresentazione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feature space e poi </a:t>
            </a: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selezionate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base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loro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importanza</a:t>
            </a: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L’idea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mostrata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fianco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nuova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è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costituita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vettori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ortogonali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loro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tralasciamo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modo in cui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vengono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scelti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intuitivamente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dovrebbero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rappresentare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direzioni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dispersione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volta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scelti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sostituiranno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feature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originarie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it" sz="1600" i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6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642B33-374C-03AB-A79B-255A19E8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479" y="1514475"/>
            <a:ext cx="34290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62"/>
          <p:cNvSpPr txBox="1"/>
          <p:nvPr/>
        </p:nvSpPr>
        <p:spPr>
          <a:xfrm>
            <a:off x="148846" y="697508"/>
            <a:ext cx="5229066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(espresso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feature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originarie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trasformarlo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proiettandolo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nella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nuova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ed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ottenere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punto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“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sacrificare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perchè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la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direzione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contribuisce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misura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descrivere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variabilità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dataset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proietto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GB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GB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invece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decidessi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avrei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maggiore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perdita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informazione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volta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proiettati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rappresentazione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finale di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quest’esempio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sarà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buClr>
                <a:schemeClr val="dk1"/>
              </a:buClr>
              <a:buSzPts val="2400"/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PCA è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trovare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ortogonale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vettori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rappresentino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direzioni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maggiore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variabilità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 poi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vettori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significativi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237" name="Google Shape;1237;p6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1BFA7F-4D64-3A38-A982-02548B553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70" y="1007544"/>
            <a:ext cx="2806484" cy="173477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F029FD8-2FB1-CFC1-4B91-7A285DC9B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370" y="2794214"/>
            <a:ext cx="2933934" cy="209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9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62"/>
          <p:cNvSpPr txBox="1"/>
          <p:nvPr/>
        </p:nvSpPr>
        <p:spPr>
          <a:xfrm>
            <a:off x="2092271" y="945398"/>
            <a:ext cx="6629945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fatto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vogliamo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maggiore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variabilità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dà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la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scelta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Infatti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io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vorrei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(la “prima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corrispondesse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sulla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proiezione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ottengo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maggiore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varianza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dati</a:t>
            </a: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avrò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 space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originario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 cui devo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trovare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ortonormale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vettori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  <a:buSzPts val="2400"/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cui,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volta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scelta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prima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ortogonale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prima 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corrispondere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maggiore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direzione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variabilità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dati</a:t>
            </a: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così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 per le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componenti</a:t>
            </a: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6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BD1B15-9FDB-C049-4CCD-1ADF992C7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4" y="2571732"/>
            <a:ext cx="12" cy="3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DDF452A-705B-DAA6-D02A-C3E4D9A52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83" y="886033"/>
            <a:ext cx="1414766" cy="412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1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62"/>
          <p:cNvSpPr txBox="1"/>
          <p:nvPr/>
        </p:nvSpPr>
        <p:spPr>
          <a:xfrm>
            <a:off x="251520" y="850665"/>
            <a:ext cx="5343433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Assumendo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abbiano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distribuzione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multidimensionale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 non sempre vera…), la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scelta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avviene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modo tale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(v.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mostrato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nella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fianco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marL="285750" lvl="0" indent="-28575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nuova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sarà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centrata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sul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centroide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la media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85750" lvl="0" indent="-28575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corrispondono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agli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dell’ellissoide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corrispondente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loro volta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corrispondono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agli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autovettori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matrice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covarianza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Gaussiana</a:t>
            </a: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volta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ottenuta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nuova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</a:t>
            </a:r>
            <a:r>
              <a:rPr lang="en-GB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en-GB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scelgo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tenere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en-GB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corrispondenti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 di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d-p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minori</a:t>
            </a: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procedimento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l’algoritmo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segue</a:t>
            </a:r>
          </a:p>
        </p:txBody>
      </p:sp>
      <p:sp>
        <p:nvSpPr>
          <p:cNvPr id="1237" name="Google Shape;1237;p6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BD1B15-9FDB-C049-4CCD-1ADF992C7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4" y="2571732"/>
            <a:ext cx="12" cy="3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95C9EBE-045E-6CCA-E4B4-FB008FBA2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968" y="1205948"/>
            <a:ext cx="3080152" cy="30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3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3"/>
          <p:cNvSpPr txBox="1"/>
          <p:nvPr/>
        </p:nvSpPr>
        <p:spPr>
          <a:xfrm>
            <a:off x="251520" y="2511555"/>
            <a:ext cx="516513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dove </a:t>
            </a:r>
            <a:r>
              <a:rPr lang="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il baricentro di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  <a:p>
            <a:pPr lvl="0"/>
            <a:r>
              <a:rPr lang="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rappresenta la correlazione tra le feature originarie</a:t>
            </a:r>
            <a:endParaRPr lang="it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autovettori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</a:t>
            </a:r>
            <a:r>
              <a:rPr lang="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corrispondono alle direzioni di maggiore variabilità dell’informazione in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lang="it-IT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semidefinita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positiva, per cui ha tutti gli autovalori non negativi</a:t>
            </a:r>
          </a:p>
          <a:p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L’autovalore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it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corrispondente all’i-esimo </a:t>
            </a:r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autovettore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è proporzionale alla varianza degli esempi se proiettati sulla retta la cui direzione è rappresentata da </a:t>
            </a:r>
            <a:r>
              <a:rPr lang="en-GB" sz="16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600" i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63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Analysis: algoritmo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63"/>
          <p:cNvSpPr txBox="1"/>
          <p:nvPr/>
        </p:nvSpPr>
        <p:spPr>
          <a:xfrm>
            <a:off x="251520" y="724059"/>
            <a:ext cx="618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partire da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matrice di covarianza </a:t>
            </a:r>
            <a:r>
              <a:rPr lang="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può essere calcolata usando:</a:t>
            </a:r>
            <a:endParaRPr sz="16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C5F49B6-FA08-DCDA-6018-B9D61A147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968" y="1205948"/>
            <a:ext cx="3080152" cy="30736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9FDA028-2736-634C-D81D-A5274976E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80" y="1154916"/>
            <a:ext cx="2300255" cy="1194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3"/>
          <p:cNvSpPr txBox="1"/>
          <p:nvPr/>
        </p:nvSpPr>
        <p:spPr>
          <a:xfrm>
            <a:off x="251519" y="1002109"/>
            <a:ext cx="8644507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passi fondamentali della PCA sono: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calcola il baricentro 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degli esempi in 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 i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calcola la matrice di covarianza </a:t>
            </a:r>
            <a:r>
              <a:rPr lang="it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 i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ricavano gli autovalori λ</a:t>
            </a:r>
            <a:r>
              <a:rPr lang="it" sz="1800" i="0" u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λ</a:t>
            </a:r>
            <a:r>
              <a:rPr lang="it" sz="1800" i="0" u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λ</a:t>
            </a:r>
            <a:r>
              <a:rPr lang="it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gli autovettori 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800" b="1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800" b="1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800" b="1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it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ordinano gli autovettori {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800" b="1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it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i=1,…,n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ordine decrescente rispetto alla grandezza dei corrispondenti autovalori {λ</a:t>
            </a:r>
            <a:r>
              <a:rPr lang="it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it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i=1,…,n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normalizzano gli autovettori per renderli una base: 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:= 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/||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 </a:t>
            </a:r>
            <a:r>
              <a:rPr lang="it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selezionano i 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 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utovettori </a:t>
            </a:r>
            <a:r>
              <a:rPr lang="en-GB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en-GB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800" i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(corrispondenti a</a:t>
            </a: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" sz="18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autovalori più grandi)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È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ora possibile trasformare un generico feature vector 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(rappresentato con le feature originarie) nel nuovo feature vector 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lang="en-GB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en-GB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800" i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dove: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800" b="1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i =1, …,p </a:t>
            </a:r>
            <a:endParaRPr sz="18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63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Analysis: algoritmo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53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body" idx="1"/>
          </p:nvPr>
        </p:nvSpPr>
        <p:spPr>
          <a:xfrm>
            <a:off x="251520" y="816826"/>
            <a:ext cx="85206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uando la variabie target (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non esiste, oppure esiste ma il suo valore non è noto in fase di training (non ho la ground truth per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allora si parla di metodi non supervisionati (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marL="0" lvl="0" indent="0">
              <a:spcBef>
                <a:spcPts val="640"/>
              </a:spcBef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dataset di training quindi sarà del tipo </a:t>
            </a:r>
            <a:r>
              <a:rPr lang="it" sz="18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 = {</a:t>
            </a:r>
            <a:r>
              <a:rPr lang="it" sz="1800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8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8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…, </a:t>
            </a:r>
            <a:r>
              <a:rPr lang="it" sz="1800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8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(n)</a:t>
            </a:r>
            <a:r>
              <a:rPr lang="it" sz="18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}</a:t>
            </a:r>
            <a:r>
              <a:rPr lang="it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 tipo di task posso avere se non esiste la variabile target?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 sono diversi task e diverse applicazioni dei metodi non supervisionati. Due tra le principali (di cui vedremo esempi in questa lezione) sono: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Trasformazione delle feature 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non supervisionati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64"/>
          <p:cNvSpPr txBox="1"/>
          <p:nvPr/>
        </p:nvSpPr>
        <p:spPr>
          <a:xfrm>
            <a:off x="395262" y="788711"/>
            <a:ext cx="819854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un iper-parametro che devo fissare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osso farlo facilmente tenendo presente che 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proporzione della varianza rappresentata da ciascun </a:t>
            </a:r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autovettore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600" b="1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essere calcolata dividendo l'autovalore corrispondente (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it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la somma di tutti gli autovalori:</a:t>
            </a:r>
            <a:endParaRPr lang="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Decido la percentuale di varianza (informazione) che voglio mantenere. E.g.,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η* = 0.9 (=90%)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celgo il valore p* corrispondente a η* usando la formula qui sotto: </a:t>
            </a:r>
          </a:p>
        </p:txBody>
      </p:sp>
      <p:sp>
        <p:nvSpPr>
          <p:cNvPr id="1273" name="Google Shape;1273;p6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Analysis: iper-parametro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5" name="Google Shape;1275;p64"/>
          <p:cNvCxnSpPr/>
          <p:nvPr/>
        </p:nvCxnSpPr>
        <p:spPr>
          <a:xfrm>
            <a:off x="887413" y="4688681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76" name="Google Shape;1276;p64"/>
          <p:cNvCxnSpPr/>
          <p:nvPr/>
        </p:nvCxnSpPr>
        <p:spPr>
          <a:xfrm rot="10800000">
            <a:off x="887413" y="2892065"/>
            <a:ext cx="0" cy="1785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77" name="Google Shape;1277;p64"/>
          <p:cNvSpPr txBox="1"/>
          <p:nvPr/>
        </p:nvSpPr>
        <p:spPr>
          <a:xfrm>
            <a:off x="530644" y="2750797"/>
            <a:ext cx="47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64"/>
          <p:cNvSpPr txBox="1"/>
          <p:nvPr/>
        </p:nvSpPr>
        <p:spPr>
          <a:xfrm>
            <a:off x="4332288" y="4601765"/>
            <a:ext cx="47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9" name="Google Shape;1279;p64"/>
          <p:cNvCxnSpPr/>
          <p:nvPr/>
        </p:nvCxnSpPr>
        <p:spPr>
          <a:xfrm>
            <a:off x="887413" y="3470672"/>
            <a:ext cx="3333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80" name="Google Shape;1280;p64"/>
          <p:cNvSpPr txBox="1"/>
          <p:nvPr/>
        </p:nvSpPr>
        <p:spPr>
          <a:xfrm>
            <a:off x="549865" y="3256041"/>
            <a:ext cx="47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64"/>
          <p:cNvSpPr txBox="1"/>
          <p:nvPr/>
        </p:nvSpPr>
        <p:spPr>
          <a:xfrm>
            <a:off x="669925" y="4491037"/>
            <a:ext cx="47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64"/>
          <p:cNvSpPr/>
          <p:nvPr/>
        </p:nvSpPr>
        <p:spPr>
          <a:xfrm>
            <a:off x="892175" y="3429000"/>
            <a:ext cx="3319468" cy="1037332"/>
          </a:xfrm>
          <a:custGeom>
            <a:avLst/>
            <a:gdLst/>
            <a:ahLst/>
            <a:cxnLst/>
            <a:rect l="l" t="t" r="r" b="b"/>
            <a:pathLst>
              <a:path w="4080" h="1700" extrusionOk="0">
                <a:moveTo>
                  <a:pt x="0" y="1700"/>
                </a:moveTo>
                <a:cubicBezTo>
                  <a:pt x="185" y="1462"/>
                  <a:pt x="415" y="542"/>
                  <a:pt x="1095" y="271"/>
                </a:cubicBezTo>
                <a:cubicBezTo>
                  <a:pt x="1775" y="0"/>
                  <a:pt x="3583" y="108"/>
                  <a:pt x="4080" y="76"/>
                </a:cubicBezTo>
              </a:path>
            </a:pathLst>
          </a:custGeom>
          <a:noFill/>
          <a:ln w="28575" cap="flat" cmpd="sng">
            <a:solidFill>
              <a:srgbClr val="D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3" name="Google Shape;1283;p64"/>
          <p:cNvCxnSpPr>
            <a:cxnSpLocks/>
          </p:cNvCxnSpPr>
          <p:nvPr/>
        </p:nvCxnSpPr>
        <p:spPr>
          <a:xfrm>
            <a:off x="1717567" y="3613341"/>
            <a:ext cx="0" cy="105634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84" name="Google Shape;1284;p64"/>
          <p:cNvSpPr txBox="1"/>
          <p:nvPr/>
        </p:nvSpPr>
        <p:spPr>
          <a:xfrm>
            <a:off x="1566836" y="4622047"/>
            <a:ext cx="47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p*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77;p64">
            <a:extLst>
              <a:ext uri="{FF2B5EF4-FFF2-40B4-BE49-F238E27FC236}">
                <a16:creationId xmlns:a16="http://schemas.microsoft.com/office/drawing/2014/main" id="{A978E3D2-C718-118C-3724-D52FD8DCFE58}"/>
              </a:ext>
            </a:extLst>
          </p:cNvPr>
          <p:cNvSpPr txBox="1"/>
          <p:nvPr/>
        </p:nvSpPr>
        <p:spPr>
          <a:xfrm>
            <a:off x="533915" y="3478390"/>
            <a:ext cx="47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it" sz="18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η*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1279;p64">
            <a:extLst>
              <a:ext uri="{FF2B5EF4-FFF2-40B4-BE49-F238E27FC236}">
                <a16:creationId xmlns:a16="http://schemas.microsoft.com/office/drawing/2014/main" id="{8F478971-66F9-788B-7437-EEDC39C6BB6D}"/>
              </a:ext>
            </a:extLst>
          </p:cNvPr>
          <p:cNvCxnSpPr>
            <a:cxnSpLocks/>
          </p:cNvCxnSpPr>
          <p:nvPr/>
        </p:nvCxnSpPr>
        <p:spPr>
          <a:xfrm>
            <a:off x="887412" y="3613341"/>
            <a:ext cx="84839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9B7C4CC5-76F9-8A55-25EF-FCCA9FF7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085" y="2418637"/>
            <a:ext cx="1848108" cy="102884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Analysis: limitazioni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6" name="Google Shape;1286;p64"/>
          <p:cNvGrpSpPr/>
          <p:nvPr/>
        </p:nvGrpSpPr>
        <p:grpSpPr>
          <a:xfrm>
            <a:off x="3632504" y="3137762"/>
            <a:ext cx="3408300" cy="1653778"/>
            <a:chOff x="2771775" y="2031206"/>
            <a:chExt cx="3408300" cy="1653778"/>
          </a:xfrm>
        </p:grpSpPr>
        <p:cxnSp>
          <p:nvCxnSpPr>
            <p:cNvPr id="1287" name="Google Shape;1287;p64"/>
            <p:cNvCxnSpPr/>
            <p:nvPr/>
          </p:nvCxnSpPr>
          <p:spPr>
            <a:xfrm>
              <a:off x="2771775" y="3684984"/>
              <a:ext cx="3408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288" name="Google Shape;1288;p64"/>
            <p:cNvCxnSpPr/>
            <p:nvPr/>
          </p:nvCxnSpPr>
          <p:spPr>
            <a:xfrm rot="10800000">
              <a:off x="2795587" y="2075184"/>
              <a:ext cx="0" cy="1609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289" name="Google Shape;1289;p64"/>
            <p:cNvSpPr/>
            <p:nvPr/>
          </p:nvSpPr>
          <p:spPr>
            <a:xfrm rot="-1107665">
              <a:off x="3525344" y="2641219"/>
              <a:ext cx="1663611" cy="23471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4"/>
            <p:cNvSpPr/>
            <p:nvPr/>
          </p:nvSpPr>
          <p:spPr>
            <a:xfrm rot="-1107665">
              <a:off x="3707517" y="2880669"/>
              <a:ext cx="1663611" cy="259206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1" name="Google Shape;1291;p64"/>
            <p:cNvCxnSpPr/>
            <p:nvPr/>
          </p:nvCxnSpPr>
          <p:spPr>
            <a:xfrm rot="10800000" flipH="1">
              <a:off x="3425825" y="2509753"/>
              <a:ext cx="2170200" cy="696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292" name="Google Shape;1292;p64"/>
            <p:cNvSpPr/>
            <p:nvPr/>
          </p:nvSpPr>
          <p:spPr>
            <a:xfrm>
              <a:off x="4052887" y="2266950"/>
              <a:ext cx="657225" cy="1070372"/>
            </a:xfrm>
            <a:custGeom>
              <a:avLst/>
              <a:gdLst/>
              <a:ahLst/>
              <a:cxnLst/>
              <a:rect l="l" t="t" r="r" b="b"/>
              <a:pathLst>
                <a:path w="414" h="899" extrusionOk="0">
                  <a:moveTo>
                    <a:pt x="414" y="89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4"/>
            <p:cNvSpPr txBox="1"/>
            <p:nvPr/>
          </p:nvSpPr>
          <p:spPr>
            <a:xfrm>
              <a:off x="5508625" y="2301478"/>
              <a:ext cx="6303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it" sz="1800" b="1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it" sz="1800" i="0" u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64"/>
            <p:cNvSpPr txBox="1"/>
            <p:nvPr/>
          </p:nvSpPr>
          <p:spPr>
            <a:xfrm>
              <a:off x="3851275" y="2031206"/>
              <a:ext cx="6303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it" sz="1800" b="1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it" sz="1800" i="0" u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264;p63">
            <a:extLst>
              <a:ext uri="{FF2B5EF4-FFF2-40B4-BE49-F238E27FC236}">
                <a16:creationId xmlns:a16="http://schemas.microsoft.com/office/drawing/2014/main" id="{B7AEFFC9-5A5B-035F-4E1A-BE7F046126DF}"/>
              </a:ext>
            </a:extLst>
          </p:cNvPr>
          <p:cNvSpPr txBox="1"/>
          <p:nvPr/>
        </p:nvSpPr>
        <p:spPr>
          <a:xfrm>
            <a:off x="190506" y="887669"/>
            <a:ext cx="8644507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due maggiori limitazioni della PCA sono: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 dati non hanno una distribuzione Gaussiana, le componenti principali calcolate usando l’algoritmo della PCA potrebbero non essere realmente rappresentative della distribuzione di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Similmente ai metodi di Filter, anche l</a:t>
            </a:r>
            <a:r>
              <a:rPr lang="it" sz="16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PCA, eliminando le feature </a:t>
            </a:r>
            <a:r>
              <a:rPr lang="it" sz="160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 e indipendentemente dal </a:t>
            </a:r>
            <a:r>
              <a:rPr lang="it" sz="16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dello specifico classificatore/regressore, fa delle scelte che sono indipendenti dal task e dal metodo specifico usato per risolvere quel task, e che, quindi, potrebbero essere sub-ottimali (v. ese. 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nella</a:t>
            </a:r>
            <a:r>
              <a:rPr lang="it" sz="16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figura qui sotto </a:t>
            </a:r>
            <a:r>
              <a:rPr lang="it" sz="16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un caso di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classificazione binaria)</a:t>
            </a:r>
            <a:endParaRPr lang="it-IT" sz="1600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1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5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Riferimenti</a:t>
            </a:r>
            <a:endParaRPr dirty="0"/>
          </a:p>
        </p:txBody>
      </p:sp>
      <p:sp>
        <p:nvSpPr>
          <p:cNvPr id="1300" name="Google Shape;1300;p65"/>
          <p:cNvSpPr txBox="1">
            <a:spLocks noGrp="1"/>
          </p:cNvSpPr>
          <p:nvPr>
            <p:ph type="body" idx="1"/>
          </p:nvPr>
        </p:nvSpPr>
        <p:spPr>
          <a:xfrm>
            <a:off x="311700" y="863606"/>
            <a:ext cx="85206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tu per tu col Machine Learning. L'incredibile viaggio di un developer nel favoloso mondo della Data Science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Alessandro Cucci, The Dot Company, 2017 [cap.9]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u="sng" dirty="0">
                <a:solidFill>
                  <a:schemeClr val="hlink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http://cs229.stanford.edu/notes2020spring/cs229-notes7a.pdf</a:t>
            </a:r>
            <a:r>
              <a:rPr lang="it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u="sng" dirty="0">
                <a:solidFill>
                  <a:schemeClr val="hlink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http://cs229.stanford.edu/notes2020spring/cs229-notes10.pdf</a:t>
            </a:r>
            <a:r>
              <a:rPr lang="it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-IT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5"/>
              </a:rPr>
              <a:t>https://builtin.com/data-science/step-step-explanation-principal-component-analysis</a:t>
            </a:r>
            <a:r>
              <a:rPr lang="it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Rousseeuw, P. J. (1987). </a:t>
            </a:r>
            <a:r>
              <a:rPr lang="it" b="1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Silhouettes: a graphical aid to the interpretation and validation of cluster analysis. </a:t>
            </a:r>
            <a:r>
              <a:rPr lang="it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Journal of computational and applied mathematics, 20, 53-65.</a:t>
            </a:r>
            <a:endParaRPr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Caliński, T., &amp; Harabasz, J. (1974). </a:t>
            </a:r>
            <a:r>
              <a:rPr lang="it" b="1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 dendrite method for cluster analysis.</a:t>
            </a:r>
            <a:r>
              <a:rPr lang="it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Communications in Statistics-theory and Methods, 3(1), 1-27.</a:t>
            </a:r>
            <a:endParaRPr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Davies, D. L., &amp; Bouldin, D. W. (1979). </a:t>
            </a:r>
            <a:r>
              <a:rPr lang="it" b="1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 cluster separation measure. </a:t>
            </a:r>
            <a:r>
              <a:rPr lang="it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IEEE transactions on pattern analysis and machine intelligence, (2), 224-227.</a:t>
            </a:r>
          </a:p>
          <a:p>
            <a:pPr marL="4572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Pattern Classification, second edition,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R. O.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Duda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P. E. Hart, D. G. Stork, Wiley-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Interscience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2000</a:t>
            </a:r>
          </a:p>
          <a:p>
            <a:pPr marL="4572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contenente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demo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grafica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vista a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lezione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https://builtin.com/data-science/step-step-explanation-principal-component-analysis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endParaRPr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lustering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E51666-BE4F-AC96-4315-CEBAF09B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1" y="2571743"/>
            <a:ext cx="18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3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body" idx="1"/>
          </p:nvPr>
        </p:nvSpPr>
        <p:spPr>
          <a:xfrm>
            <a:off x="251520" y="816826"/>
            <a:ext cx="8520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tipico task unsupervised è il clustering, ovvero il raggruppamento dei feature vector in sotto-gruppi spazialmente distinti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’idea generale alla base del clustering è di raggruppare i dati rispetto alla loro «similitudine» (calcolata nel feature space)</a:t>
            </a:r>
          </a:p>
        </p:txBody>
      </p:sp>
      <p:sp>
        <p:nvSpPr>
          <p:cNvPr id="150" name="Google Shape;150;p34"/>
          <p:cNvSpPr txBox="1"/>
          <p:nvPr/>
        </p:nvSpPr>
        <p:spPr>
          <a:xfrm>
            <a:off x="251520" y="137161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Clustering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909CB4-2E44-B08C-2F6D-A2423B03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93" y="2925927"/>
            <a:ext cx="4311148" cy="18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body" idx="1"/>
          </p:nvPr>
        </p:nvSpPr>
        <p:spPr>
          <a:xfrm>
            <a:off x="251520" y="775786"/>
            <a:ext cx="8520600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Potrei, ad esempio, usare il clustering per suddividere i clienti di un servizio on-line in base ai loro profili o preferenze (rappresentati da corrispondenti feature vector)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opodichè, potrei suggerire ad un dato cliente di acquistare servizi già acquistati da altri clienti nel suo stesso gruppo, sfruttando l’ipotesi che, se i clienti sono «simili» allora probabilmente gradiscono prodotti simili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ppure i feature vector potrebbero rappresentare, e.g., i meta-dati di contenuti mutimediali su un social media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 aver c</a:t>
            </a:r>
            <a:r>
              <a:rPr lang="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lusterizzato questi meta-dati, se un utente fruisce di un video in un dato cluster, la piattaforma può suggerirgli altri video dello stesso cluster </a:t>
            </a:r>
          </a:p>
        </p:txBody>
      </p:sp>
      <p:sp>
        <p:nvSpPr>
          <p:cNvPr id="150" name="Google Shape;150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909CB4-2E44-B08C-2F6D-A2423B03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93" y="2925927"/>
            <a:ext cx="4311148" cy="18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body" idx="1"/>
          </p:nvPr>
        </p:nvSpPr>
        <p:spPr>
          <a:xfrm>
            <a:off x="251520" y="748094"/>
            <a:ext cx="5520942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termini più precisi, i metodi di </a:t>
            </a:r>
            <a:r>
              <a:rPr lang="it-IT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(raggruppamento) suddividono i dati in gruppi (</a:t>
            </a:r>
            <a:r>
              <a:rPr lang="it-IT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modo tale che i punti “simili” finiscano nello stesso gruppo, mentre punti diversi finiscano in gruppi diversi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qualche modo il clustering ricorda la classificazione, nella quale esempi simili appartengono alla stessa classe, con l’importante differenza che </a:t>
            </a:r>
            <a:r>
              <a:rPr lang="it-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ho a disposizione il valore di y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(la variabile che mi definisce il raggruppamento) e, anzi, tale valore è proprio ciò che </a:t>
            </a:r>
            <a:r>
              <a:rPr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voglio trovare</a:t>
            </a:r>
            <a:endParaRPr lang="it-IT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Nell’esempio a fianco, il «colore» dei gruppi non è dato a training time, ed è il </a:t>
            </a:r>
            <a:r>
              <a:rPr lang="it-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risultato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clustering. Ovvero, solo dopo che ho risolto il task del clustering posso capire, dato </a:t>
            </a:r>
            <a:r>
              <a:rPr lang="it-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6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-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600" i="1" dirty="0"/>
              <a:t>∈ </a:t>
            </a:r>
            <a:r>
              <a:rPr lang="it-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quali sono gli altri esempi appartenenti allo stesso gruppo</a:t>
            </a:r>
          </a:p>
        </p:txBody>
      </p:sp>
      <p:sp>
        <p:nvSpPr>
          <p:cNvPr id="150" name="Google Shape;150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lustering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E51666-BE4F-AC96-4315-CEBAF09B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1" y="2571743"/>
            <a:ext cx="18" cy="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25572F-B5E6-E997-0C6F-BE4C9C369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94" y="1276118"/>
            <a:ext cx="2945571" cy="21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5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body" idx="1"/>
          </p:nvPr>
        </p:nvSpPr>
        <p:spPr>
          <a:xfrm>
            <a:off x="251520" y="748094"/>
            <a:ext cx="537436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Inoltre, tipicamente, non so neanche quanti sono i cluster in un insieme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numero di cluster (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da cercare devo trattarlo come un iper-parametro e fare prove diverse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Oppure 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dipende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dall’applicazione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voglio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gruppi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it-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lustering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E51666-BE4F-AC96-4315-CEBAF09B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1" y="2571743"/>
            <a:ext cx="18" cy="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25572F-B5E6-E997-0C6F-BE4C9C369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94" y="1276118"/>
            <a:ext cx="2945571" cy="21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6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/>
          <p:nvPr/>
        </p:nvSpPr>
        <p:spPr>
          <a:xfrm>
            <a:off x="371625" y="853475"/>
            <a:ext cx="8247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l’algoritmo di clustering più usato, ed è anche uno dei più semplici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8"/>
          <p:cNvSpPr txBox="1"/>
          <p:nvPr/>
        </p:nvSpPr>
        <p:spPr>
          <a:xfrm>
            <a:off x="356366" y="1426054"/>
            <a:ext cx="51876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Rappresenta la (dis-)similitudine tra punti con una distanza geometrica, (tipicamente la distanza 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Euclidea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appresenta ogni cluster col suo punto medio (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 cui il nome), detto anche baricentro 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centroide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centroide di un cluster è ottenuto sommando tutti i punti di quel cluster e dividendo per il numero di punti del cluster </a:t>
            </a:r>
            <a:endParaRPr dirty="0"/>
          </a:p>
        </p:txBody>
      </p:sp>
      <p:sp>
        <p:nvSpPr>
          <p:cNvPr id="176" name="Google Shape;176;p38"/>
          <p:cNvSpPr/>
          <p:nvPr/>
        </p:nvSpPr>
        <p:spPr>
          <a:xfrm rot="4676321">
            <a:off x="6532664" y="3214420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8"/>
          <p:cNvSpPr/>
          <p:nvPr/>
        </p:nvSpPr>
        <p:spPr>
          <a:xfrm rot="4676321">
            <a:off x="6676446" y="3456293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8"/>
          <p:cNvSpPr/>
          <p:nvPr/>
        </p:nvSpPr>
        <p:spPr>
          <a:xfrm rot="4676321">
            <a:off x="6464670" y="3300262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8"/>
          <p:cNvSpPr/>
          <p:nvPr/>
        </p:nvSpPr>
        <p:spPr>
          <a:xfrm rot="4676321">
            <a:off x="6641859" y="3551147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8"/>
          <p:cNvSpPr/>
          <p:nvPr/>
        </p:nvSpPr>
        <p:spPr>
          <a:xfrm rot="4672375">
            <a:off x="6398336" y="3390805"/>
            <a:ext cx="37129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8"/>
          <p:cNvSpPr/>
          <p:nvPr/>
        </p:nvSpPr>
        <p:spPr>
          <a:xfrm rot="4672375">
            <a:off x="6605324" y="3403715"/>
            <a:ext cx="37129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 rot="4676321">
            <a:off x="6523999" y="3428511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8"/>
          <p:cNvSpPr/>
          <p:nvPr/>
        </p:nvSpPr>
        <p:spPr>
          <a:xfrm rot="4676321">
            <a:off x="6765307" y="3270515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8"/>
          <p:cNvSpPr/>
          <p:nvPr/>
        </p:nvSpPr>
        <p:spPr>
          <a:xfrm rot="4676321">
            <a:off x="6209794" y="3162752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 rot="4676321">
            <a:off x="6419974" y="2909622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8"/>
          <p:cNvSpPr/>
          <p:nvPr/>
        </p:nvSpPr>
        <p:spPr>
          <a:xfrm rot="4676321">
            <a:off x="6504046" y="3227297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8"/>
          <p:cNvSpPr/>
          <p:nvPr/>
        </p:nvSpPr>
        <p:spPr>
          <a:xfrm rot="4676321">
            <a:off x="6315948" y="3145072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8"/>
          <p:cNvSpPr/>
          <p:nvPr/>
        </p:nvSpPr>
        <p:spPr>
          <a:xfrm rot="4676321">
            <a:off x="6360644" y="3003634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8"/>
          <p:cNvSpPr/>
          <p:nvPr/>
        </p:nvSpPr>
        <p:spPr>
          <a:xfrm rot="4674315">
            <a:off x="6470491" y="3118644"/>
            <a:ext cx="34363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8"/>
          <p:cNvSpPr/>
          <p:nvPr/>
        </p:nvSpPr>
        <p:spPr>
          <a:xfrm rot="4676321">
            <a:off x="6672987" y="3316258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8"/>
          <p:cNvSpPr/>
          <p:nvPr/>
        </p:nvSpPr>
        <p:spPr>
          <a:xfrm rot="4676321">
            <a:off x="6759719" y="3081088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8"/>
          <p:cNvSpPr/>
          <p:nvPr/>
        </p:nvSpPr>
        <p:spPr>
          <a:xfrm rot="4676321">
            <a:off x="6546582" y="2925224"/>
            <a:ext cx="35892" cy="27042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8"/>
          <p:cNvSpPr/>
          <p:nvPr/>
        </p:nvSpPr>
        <p:spPr>
          <a:xfrm rot="4676321">
            <a:off x="6724069" y="3174820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8"/>
          <p:cNvSpPr/>
          <p:nvPr/>
        </p:nvSpPr>
        <p:spPr>
          <a:xfrm rot="4676321">
            <a:off x="6481697" y="3015139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8"/>
          <p:cNvSpPr/>
          <p:nvPr/>
        </p:nvSpPr>
        <p:spPr>
          <a:xfrm rot="4674315">
            <a:off x="6176240" y="2966541"/>
            <a:ext cx="34363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8"/>
          <p:cNvSpPr/>
          <p:nvPr/>
        </p:nvSpPr>
        <p:spPr>
          <a:xfrm rot="4676321">
            <a:off x="6655694" y="3154894"/>
            <a:ext cx="35892" cy="2855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8"/>
          <p:cNvSpPr/>
          <p:nvPr/>
        </p:nvSpPr>
        <p:spPr>
          <a:xfrm rot="3080412">
            <a:off x="6709250" y="2329051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8"/>
          <p:cNvSpPr/>
          <p:nvPr/>
        </p:nvSpPr>
        <p:spPr>
          <a:xfrm rot="3080412">
            <a:off x="6885215" y="2436982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8"/>
          <p:cNvSpPr/>
          <p:nvPr/>
        </p:nvSpPr>
        <p:spPr>
          <a:xfrm rot="3080412">
            <a:off x="6635489" y="2439050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8"/>
          <p:cNvSpPr/>
          <p:nvPr/>
        </p:nvSpPr>
        <p:spPr>
          <a:xfrm rot="3080412">
            <a:off x="6901582" y="2554144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8"/>
          <p:cNvSpPr/>
          <p:nvPr/>
        </p:nvSpPr>
        <p:spPr>
          <a:xfrm rot="3084650">
            <a:off x="6623285" y="2574725"/>
            <a:ext cx="37997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8"/>
          <p:cNvSpPr/>
          <p:nvPr/>
        </p:nvSpPr>
        <p:spPr>
          <a:xfrm rot="3084650">
            <a:off x="6801067" y="2437183"/>
            <a:ext cx="37997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8"/>
          <p:cNvSpPr/>
          <p:nvPr/>
        </p:nvSpPr>
        <p:spPr>
          <a:xfrm rot="3080412">
            <a:off x="6745599" y="2520541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8"/>
          <p:cNvSpPr/>
          <p:nvPr/>
        </p:nvSpPr>
        <p:spPr>
          <a:xfrm rot="3080412">
            <a:off x="6870674" y="2192197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8"/>
          <p:cNvSpPr/>
          <p:nvPr/>
        </p:nvSpPr>
        <p:spPr>
          <a:xfrm rot="3080412">
            <a:off x="6358817" y="2490349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8"/>
          <p:cNvSpPr/>
          <p:nvPr/>
        </p:nvSpPr>
        <p:spPr>
          <a:xfrm rot="3080412">
            <a:off x="6412895" y="2092217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8"/>
          <p:cNvSpPr/>
          <p:nvPr/>
        </p:nvSpPr>
        <p:spPr>
          <a:xfrm rot="3080412">
            <a:off x="6633489" y="2339666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8"/>
          <p:cNvSpPr/>
          <p:nvPr/>
        </p:nvSpPr>
        <p:spPr>
          <a:xfrm rot="3080412">
            <a:off x="6438451" y="2396220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8"/>
          <p:cNvSpPr/>
          <p:nvPr/>
        </p:nvSpPr>
        <p:spPr>
          <a:xfrm rot="3080412">
            <a:off x="6408344" y="2226502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8"/>
          <p:cNvSpPr/>
          <p:nvPr/>
        </p:nvSpPr>
        <p:spPr>
          <a:xfrm rot="3098919">
            <a:off x="6554149" y="2259086"/>
            <a:ext cx="34812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/>
          <p:nvPr/>
        </p:nvSpPr>
        <p:spPr>
          <a:xfrm rot="3080412">
            <a:off x="6815839" y="2303541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8"/>
          <p:cNvSpPr/>
          <p:nvPr/>
        </p:nvSpPr>
        <p:spPr>
          <a:xfrm rot="3080412">
            <a:off x="6776075" y="2012349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/>
          <p:nvPr/>
        </p:nvSpPr>
        <p:spPr>
          <a:xfrm rot="3080412">
            <a:off x="6524847" y="2015588"/>
            <a:ext cx="36498" cy="2928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/>
          <p:nvPr/>
        </p:nvSpPr>
        <p:spPr>
          <a:xfrm rot="3080412">
            <a:off x="6791027" y="2129194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8"/>
          <p:cNvSpPr/>
          <p:nvPr/>
        </p:nvSpPr>
        <p:spPr>
          <a:xfrm rot="3080412">
            <a:off x="6514195" y="2149903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8"/>
          <p:cNvSpPr/>
          <p:nvPr/>
        </p:nvSpPr>
        <p:spPr>
          <a:xfrm rot="3098919">
            <a:off x="6237893" y="2324767"/>
            <a:ext cx="34812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/>
          <p:nvPr/>
        </p:nvSpPr>
        <p:spPr>
          <a:xfrm rot="3080412">
            <a:off x="6724862" y="2159424"/>
            <a:ext cx="36498" cy="3060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/>
          <p:nvPr/>
        </p:nvSpPr>
        <p:spPr>
          <a:xfrm rot="5623279">
            <a:off x="8108120" y="2371340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8"/>
          <p:cNvSpPr/>
          <p:nvPr/>
        </p:nvSpPr>
        <p:spPr>
          <a:xfrm rot="5623279">
            <a:off x="8150114" y="2584530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8"/>
          <p:cNvSpPr/>
          <p:nvPr/>
        </p:nvSpPr>
        <p:spPr>
          <a:xfrm rot="5623279">
            <a:off x="8006821" y="2377367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8"/>
          <p:cNvSpPr/>
          <p:nvPr/>
        </p:nvSpPr>
        <p:spPr>
          <a:xfrm rot="5623279">
            <a:off x="8096266" y="2670185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/>
          <p:nvPr/>
        </p:nvSpPr>
        <p:spPr>
          <a:xfrm rot="5617977">
            <a:off x="7926770" y="2450882"/>
            <a:ext cx="37876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/>
          <p:nvPr/>
        </p:nvSpPr>
        <p:spPr>
          <a:xfrm rot="5617977">
            <a:off x="8102142" y="2514751"/>
            <a:ext cx="37876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8"/>
          <p:cNvSpPr/>
          <p:nvPr/>
        </p:nvSpPr>
        <p:spPr>
          <a:xfrm rot="5623279">
            <a:off x="8025576" y="2519345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8"/>
          <p:cNvSpPr/>
          <p:nvPr/>
        </p:nvSpPr>
        <p:spPr>
          <a:xfrm rot="5623279">
            <a:off x="8273807" y="2421978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8"/>
          <p:cNvSpPr/>
          <p:nvPr/>
        </p:nvSpPr>
        <p:spPr>
          <a:xfrm rot="5623279">
            <a:off x="7821644" y="2177965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8"/>
          <p:cNvSpPr/>
          <p:nvPr/>
        </p:nvSpPr>
        <p:spPr>
          <a:xfrm rot="5623279">
            <a:off x="8067080" y="1978457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/>
          <p:nvPr/>
        </p:nvSpPr>
        <p:spPr>
          <a:xfrm rot="5623279">
            <a:off x="8059263" y="2314629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8"/>
          <p:cNvSpPr/>
          <p:nvPr/>
        </p:nvSpPr>
        <p:spPr>
          <a:xfrm rot="5623279">
            <a:off x="7917731" y="2186591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8"/>
          <p:cNvSpPr/>
          <p:nvPr/>
        </p:nvSpPr>
        <p:spPr>
          <a:xfrm rot="5623279">
            <a:off x="7992091" y="2057174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8"/>
          <p:cNvSpPr/>
          <p:nvPr/>
        </p:nvSpPr>
        <p:spPr>
          <a:xfrm rot="5632711">
            <a:off x="8057823" y="2198308"/>
            <a:ext cx="35481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/>
          <p:nvPr/>
        </p:nvSpPr>
        <p:spPr>
          <a:xfrm rot="5623279">
            <a:off x="8182558" y="2444629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8"/>
          <p:cNvSpPr/>
          <p:nvPr/>
        </p:nvSpPr>
        <p:spPr>
          <a:xfrm rot="5623279">
            <a:off x="8316911" y="2232509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8"/>
          <p:cNvSpPr/>
          <p:nvPr/>
        </p:nvSpPr>
        <p:spPr>
          <a:xfrm rot="5623279">
            <a:off x="8172583" y="2025459"/>
            <a:ext cx="36978" cy="2447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/>
          <p:nvPr/>
        </p:nvSpPr>
        <p:spPr>
          <a:xfrm rot="5623279">
            <a:off x="8262429" y="2316786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"/>
          <p:cNvSpPr/>
          <p:nvPr/>
        </p:nvSpPr>
        <p:spPr>
          <a:xfrm rot="5623279">
            <a:off x="8093653" y="2098454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8"/>
          <p:cNvSpPr/>
          <p:nvPr/>
        </p:nvSpPr>
        <p:spPr>
          <a:xfrm rot="5632711">
            <a:off x="7842355" y="1974705"/>
            <a:ext cx="35481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8"/>
          <p:cNvSpPr/>
          <p:nvPr/>
        </p:nvSpPr>
        <p:spPr>
          <a:xfrm rot="5623279">
            <a:off x="8208460" y="2280138"/>
            <a:ext cx="36978" cy="260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8361006" y="4000458"/>
            <a:ext cx="497543" cy="44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it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</a:t>
            </a:r>
            <a:r>
              <a:rPr lang="it" sz="180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8"/>
          <p:cNvSpPr/>
          <p:nvPr/>
        </p:nvSpPr>
        <p:spPr>
          <a:xfrm>
            <a:off x="5845692" y="4013549"/>
            <a:ext cx="2884114" cy="1309"/>
          </a:xfrm>
          <a:custGeom>
            <a:avLst/>
            <a:gdLst/>
            <a:ahLst/>
            <a:cxnLst/>
            <a:rect l="l" t="t" r="r" b="b"/>
            <a:pathLst>
              <a:path w="4032" h="2" extrusionOk="0">
                <a:moveTo>
                  <a:pt x="0" y="2"/>
                </a:moveTo>
                <a:lnTo>
                  <a:pt x="403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38"/>
          <p:cNvCxnSpPr/>
          <p:nvPr/>
        </p:nvCxnSpPr>
        <p:spPr>
          <a:xfrm rot="10800000">
            <a:off x="5863194" y="1865226"/>
            <a:ext cx="0" cy="214963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42" name="Google Shape;242;p38"/>
          <p:cNvSpPr txBox="1"/>
          <p:nvPr/>
        </p:nvSpPr>
        <p:spPr>
          <a:xfrm>
            <a:off x="5399386" y="1776311"/>
            <a:ext cx="497543" cy="44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38"/>
          <p:cNvGrpSpPr/>
          <p:nvPr/>
        </p:nvGrpSpPr>
        <p:grpSpPr>
          <a:xfrm>
            <a:off x="6369384" y="1997326"/>
            <a:ext cx="672291" cy="486786"/>
            <a:chOff x="2671" y="4449"/>
            <a:chExt cx="939" cy="706"/>
          </a:xfrm>
        </p:grpSpPr>
        <p:sp>
          <p:nvSpPr>
            <p:cNvPr id="244" name="Google Shape;244;p38"/>
            <p:cNvSpPr/>
            <p:nvPr/>
          </p:nvSpPr>
          <p:spPr>
            <a:xfrm>
              <a:off x="3245" y="478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3479" y="4701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3304" y="4952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3610" y="478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3435" y="5078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3420" y="478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3464" y="4910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2671" y="5155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3070" y="478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2793" y="4878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3202" y="4868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3121" y="5110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2902" y="499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3056" y="499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3294" y="4657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2968" y="4449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2793" y="4701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3099" y="4533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2924" y="4826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2910" y="4533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2953" y="4659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38"/>
          <p:cNvGrpSpPr/>
          <p:nvPr/>
        </p:nvGrpSpPr>
        <p:grpSpPr>
          <a:xfrm rot="4075978" flipH="1">
            <a:off x="7766308" y="2027490"/>
            <a:ext cx="642112" cy="508735"/>
            <a:chOff x="2671" y="4449"/>
            <a:chExt cx="939" cy="706"/>
          </a:xfrm>
        </p:grpSpPr>
        <p:sp>
          <p:nvSpPr>
            <p:cNvPr id="266" name="Google Shape;266;p38"/>
            <p:cNvSpPr/>
            <p:nvPr/>
          </p:nvSpPr>
          <p:spPr>
            <a:xfrm>
              <a:off x="3245" y="478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3479" y="4701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3304" y="4952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3610" y="478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3435" y="5078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3420" y="478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3464" y="4910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2671" y="5155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3070" y="478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2793" y="4878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3202" y="4868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3121" y="5110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2902" y="499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3056" y="499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294" y="4657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968" y="4449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2793" y="4701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3099" y="4533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2924" y="4826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2910" y="4533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2953" y="4659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38"/>
          <p:cNvGrpSpPr/>
          <p:nvPr/>
        </p:nvGrpSpPr>
        <p:grpSpPr>
          <a:xfrm rot="2478203">
            <a:off x="6221656" y="2963431"/>
            <a:ext cx="685531" cy="476677"/>
            <a:chOff x="2671" y="4449"/>
            <a:chExt cx="939" cy="706"/>
          </a:xfrm>
        </p:grpSpPr>
        <p:sp>
          <p:nvSpPr>
            <p:cNvPr id="288" name="Google Shape;288;p38"/>
            <p:cNvSpPr/>
            <p:nvPr/>
          </p:nvSpPr>
          <p:spPr>
            <a:xfrm>
              <a:off x="3245" y="478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3479" y="4701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3304" y="4952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3610" y="478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3435" y="5078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3420" y="478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3464" y="4910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2671" y="5155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3070" y="478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2793" y="4878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202" y="4868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121" y="5110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2902" y="499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3056" y="499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3294" y="4657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968" y="4449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793" y="4701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3099" y="4533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924" y="4826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910" y="4533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953" y="4659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38"/>
          <p:cNvSpPr/>
          <p:nvPr/>
        </p:nvSpPr>
        <p:spPr>
          <a:xfrm rot="2489980">
            <a:off x="7988097" y="3412969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8"/>
          <p:cNvSpPr/>
          <p:nvPr/>
        </p:nvSpPr>
        <p:spPr>
          <a:xfrm rot="2489980">
            <a:off x="8154368" y="3474496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8"/>
          <p:cNvSpPr/>
          <p:nvPr/>
        </p:nvSpPr>
        <p:spPr>
          <a:xfrm rot="2489980">
            <a:off x="7943091" y="3526860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8"/>
          <p:cNvSpPr/>
          <p:nvPr/>
        </p:nvSpPr>
        <p:spPr>
          <a:xfrm rot="2489980">
            <a:off x="8186871" y="3576605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8"/>
          <p:cNvSpPr/>
          <p:nvPr/>
        </p:nvSpPr>
        <p:spPr>
          <a:xfrm rot="2476222">
            <a:off x="7954389" y="3651132"/>
            <a:ext cx="33004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8"/>
          <p:cNvSpPr/>
          <p:nvPr/>
        </p:nvSpPr>
        <p:spPr>
          <a:xfrm rot="2476222">
            <a:off x="8083155" y="3491423"/>
            <a:ext cx="33004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8"/>
          <p:cNvSpPr/>
          <p:nvPr/>
        </p:nvSpPr>
        <p:spPr>
          <a:xfrm rot="2489980">
            <a:off x="8049354" y="3577914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/>
          <p:nvPr/>
        </p:nvSpPr>
        <p:spPr>
          <a:xfrm rot="2489980">
            <a:off x="8103111" y="3257187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8"/>
          <p:cNvSpPr/>
          <p:nvPr/>
        </p:nvSpPr>
        <p:spPr>
          <a:xfrm rot="2489980">
            <a:off x="7716813" y="3628969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 rot="2489980">
            <a:off x="7699311" y="3259805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/>
          <p:nvPr/>
        </p:nvSpPr>
        <p:spPr>
          <a:xfrm rot="2489980">
            <a:off x="7925589" y="3437841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/>
        </p:nvSpPr>
        <p:spPr>
          <a:xfrm rot="2489980">
            <a:off x="7769319" y="3528169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/>
          <p:nvPr/>
        </p:nvSpPr>
        <p:spPr>
          <a:xfrm rot="2489980">
            <a:off x="7716813" y="3381550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/>
          <p:nvPr/>
        </p:nvSpPr>
        <p:spPr>
          <a:xfrm rot="2477020">
            <a:off x="7845642" y="3381476"/>
            <a:ext cx="30496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8"/>
          <p:cNvSpPr/>
          <p:nvPr/>
        </p:nvSpPr>
        <p:spPr>
          <a:xfrm rot="2489980">
            <a:off x="8074358" y="3368459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/>
          <p:nvPr/>
        </p:nvSpPr>
        <p:spPr>
          <a:xfrm rot="2489980">
            <a:off x="7994347" y="3114495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/>
          <p:nvPr/>
        </p:nvSpPr>
        <p:spPr>
          <a:xfrm rot="2489980">
            <a:off x="7781892" y="3168202"/>
            <a:ext cx="31859" cy="26963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/>
          <p:nvPr/>
        </p:nvSpPr>
        <p:spPr>
          <a:xfrm rot="2489980">
            <a:off x="8025601" y="3216605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8"/>
          <p:cNvSpPr/>
          <p:nvPr/>
        </p:nvSpPr>
        <p:spPr>
          <a:xfrm rot="2489980">
            <a:off x="7794322" y="3291223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8"/>
          <p:cNvSpPr/>
          <p:nvPr/>
        </p:nvSpPr>
        <p:spPr>
          <a:xfrm rot="2477020">
            <a:off x="7588110" y="3504531"/>
            <a:ext cx="30496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8"/>
          <p:cNvSpPr/>
          <p:nvPr/>
        </p:nvSpPr>
        <p:spPr>
          <a:xfrm rot="2489980">
            <a:off x="7974345" y="3257187"/>
            <a:ext cx="31859" cy="2832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6690798" y="2281620"/>
            <a:ext cx="11251" cy="9164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1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333333"/>
            </a:solidFill>
            <a:prstDash val="solid"/>
            <a:miter lim="800000"/>
            <a:headEnd type="none" w="sm" len="sm"/>
            <a:tailEnd type="oval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6482671" y="3192327"/>
            <a:ext cx="10001" cy="1047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1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333333"/>
            </a:solidFill>
            <a:prstDash val="solid"/>
            <a:miter lim="800000"/>
            <a:headEnd type="none" w="sm" len="sm"/>
            <a:tailEnd type="oval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8061796" y="2264602"/>
            <a:ext cx="10001" cy="1047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1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333333"/>
            </a:solidFill>
            <a:prstDash val="solid"/>
            <a:miter lim="800000"/>
            <a:headEnd type="none" w="sm" len="sm"/>
            <a:tailEnd type="oval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7905576" y="3404922"/>
            <a:ext cx="10001" cy="10473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1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333333"/>
            </a:solidFill>
            <a:prstDash val="solid"/>
            <a:miter lim="800000"/>
            <a:headEnd type="none" w="sm" len="sm"/>
            <a:tailEnd type="oval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8"/>
          <p:cNvSpPr txBox="1"/>
          <p:nvPr/>
        </p:nvSpPr>
        <p:spPr>
          <a:xfrm>
            <a:off x="6025997" y="4591300"/>
            <a:ext cx="1966073" cy="36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" sz="180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Centri dei cluster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6208237" y="1938638"/>
            <a:ext cx="901294" cy="743482"/>
          </a:xfrm>
          <a:prstGeom prst="ellipse">
            <a:avLst/>
          </a:prstGeom>
          <a:noFill/>
          <a:ln w="19050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/>
          <p:nvPr/>
        </p:nvSpPr>
        <p:spPr>
          <a:xfrm rot="6376901">
            <a:off x="7604315" y="1896360"/>
            <a:ext cx="864576" cy="775687"/>
          </a:xfrm>
          <a:prstGeom prst="ellipse">
            <a:avLst/>
          </a:prstGeom>
          <a:noFill/>
          <a:ln w="19050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8"/>
          <p:cNvSpPr/>
          <p:nvPr/>
        </p:nvSpPr>
        <p:spPr>
          <a:xfrm rot="2052402">
            <a:off x="6036859" y="2846731"/>
            <a:ext cx="914131" cy="733913"/>
          </a:xfrm>
          <a:prstGeom prst="ellipse">
            <a:avLst/>
          </a:prstGeom>
          <a:noFill/>
          <a:ln w="19050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7474646" y="3053985"/>
            <a:ext cx="901294" cy="743482"/>
          </a:xfrm>
          <a:prstGeom prst="ellipse">
            <a:avLst/>
          </a:prstGeom>
          <a:noFill/>
          <a:ln w="19050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6524213" y="3274267"/>
            <a:ext cx="352858" cy="1287791"/>
          </a:xfrm>
          <a:custGeom>
            <a:avLst/>
            <a:gdLst/>
            <a:ahLst/>
            <a:cxnLst/>
            <a:rect l="l" t="t" r="r" b="b"/>
            <a:pathLst>
              <a:path w="245" h="938" extrusionOk="0">
                <a:moveTo>
                  <a:pt x="245" y="938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D4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6885822" y="3467236"/>
            <a:ext cx="986711" cy="1107913"/>
          </a:xfrm>
          <a:custGeom>
            <a:avLst/>
            <a:gdLst/>
            <a:ahLst/>
            <a:cxnLst/>
            <a:rect l="l" t="t" r="r" b="b"/>
            <a:pathLst>
              <a:path w="748" h="772" extrusionOk="0">
                <a:moveTo>
                  <a:pt x="0" y="772"/>
                </a:moveTo>
                <a:lnTo>
                  <a:pt x="748" y="0"/>
                </a:lnTo>
              </a:path>
            </a:pathLst>
          </a:custGeom>
          <a:noFill/>
          <a:ln w="28575" cap="flat" cmpd="sng">
            <a:solidFill>
              <a:srgbClr val="D4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6705800" y="2339220"/>
            <a:ext cx="181273" cy="2243784"/>
          </a:xfrm>
          <a:custGeom>
            <a:avLst/>
            <a:gdLst/>
            <a:ahLst/>
            <a:cxnLst/>
            <a:rect l="l" t="t" r="r" b="b"/>
            <a:pathLst>
              <a:path w="145" h="1714" extrusionOk="0">
                <a:moveTo>
                  <a:pt x="145" y="1714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D4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6890823" y="2281620"/>
            <a:ext cx="1133940" cy="2283057"/>
          </a:xfrm>
          <a:custGeom>
            <a:avLst/>
            <a:gdLst/>
            <a:ahLst/>
            <a:cxnLst/>
            <a:rect l="l" t="t" r="r" b="b"/>
            <a:pathLst>
              <a:path w="844" h="1712" extrusionOk="0">
                <a:moveTo>
                  <a:pt x="0" y="1712"/>
                </a:moveTo>
                <a:lnTo>
                  <a:pt x="844" y="0"/>
                </a:lnTo>
              </a:path>
            </a:pathLst>
          </a:custGeom>
          <a:noFill/>
          <a:ln w="28575" cap="flat" cmpd="sng">
            <a:solidFill>
              <a:srgbClr val="D4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senziale">
  <a:themeElements>
    <a:clrScheme name="Personalizzato 2">
      <a:dk1>
        <a:srgbClr val="000000"/>
      </a:dk1>
      <a:lt1>
        <a:srgbClr val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2866</Words>
  <Application>Microsoft Office PowerPoint</Application>
  <PresentationFormat>Presentazione su schermo (16:9)</PresentationFormat>
  <Paragraphs>301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Calibri</vt:lpstr>
      <vt:lpstr>Noto Sans Symbols</vt:lpstr>
      <vt:lpstr>Times New Roman</vt:lpstr>
      <vt:lpstr>Essenziale</vt:lpstr>
      <vt:lpstr>MACHINE LEARNING Metodi Non Supervisionati -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Algoritmi Non Supervisionati - </dc:title>
  <cp:lastModifiedBy>Enver Sangineto</cp:lastModifiedBy>
  <cp:revision>104</cp:revision>
  <dcterms:modified xsi:type="dcterms:W3CDTF">2024-05-14T06:49:37Z</dcterms:modified>
</cp:coreProperties>
</file>