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60"/>
  </p:notesMasterIdLst>
  <p:sldIdLst>
    <p:sldId id="256" r:id="rId2"/>
    <p:sldId id="259" r:id="rId3"/>
    <p:sldId id="307" r:id="rId4"/>
    <p:sldId id="369" r:id="rId5"/>
    <p:sldId id="368" r:id="rId6"/>
    <p:sldId id="367" r:id="rId7"/>
    <p:sldId id="308" r:id="rId8"/>
    <p:sldId id="309" r:id="rId9"/>
    <p:sldId id="372" r:id="rId10"/>
    <p:sldId id="310" r:id="rId11"/>
    <p:sldId id="311" r:id="rId12"/>
    <p:sldId id="265" r:id="rId13"/>
    <p:sldId id="313" r:id="rId14"/>
    <p:sldId id="314" r:id="rId15"/>
    <p:sldId id="371" r:id="rId16"/>
    <p:sldId id="370" r:id="rId17"/>
    <p:sldId id="332" r:id="rId18"/>
    <p:sldId id="315" r:id="rId19"/>
    <p:sldId id="337" r:id="rId20"/>
    <p:sldId id="333" r:id="rId21"/>
    <p:sldId id="334" r:id="rId22"/>
    <p:sldId id="335" r:id="rId23"/>
    <p:sldId id="336" r:id="rId24"/>
    <p:sldId id="317" r:id="rId25"/>
    <p:sldId id="339" r:id="rId26"/>
    <p:sldId id="340" r:id="rId27"/>
    <p:sldId id="341" r:id="rId28"/>
    <p:sldId id="342" r:id="rId29"/>
    <p:sldId id="343" r:id="rId30"/>
    <p:sldId id="345" r:id="rId31"/>
    <p:sldId id="346" r:id="rId32"/>
    <p:sldId id="349" r:id="rId33"/>
    <p:sldId id="348" r:id="rId34"/>
    <p:sldId id="373" r:id="rId35"/>
    <p:sldId id="347" r:id="rId36"/>
    <p:sldId id="350" r:id="rId37"/>
    <p:sldId id="351" r:id="rId38"/>
    <p:sldId id="352" r:id="rId39"/>
    <p:sldId id="353" r:id="rId40"/>
    <p:sldId id="374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3" r:id="rId50"/>
    <p:sldId id="362" r:id="rId51"/>
    <p:sldId id="321" r:id="rId52"/>
    <p:sldId id="364" r:id="rId53"/>
    <p:sldId id="365" r:id="rId54"/>
    <p:sldId id="366" r:id="rId55"/>
    <p:sldId id="301" r:id="rId56"/>
    <p:sldId id="302" r:id="rId57"/>
    <p:sldId id="304" r:id="rId58"/>
    <p:sldId id="306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69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8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0405f0ed_0_7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a0405f0e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0405f0ed_0_7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a0405f0e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38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14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900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00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542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387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73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0405f0ed_0_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da0405f0e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551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120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300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430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75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558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199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216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426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6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571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6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288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149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864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528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546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13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825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176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52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712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800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376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098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49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407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954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5882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295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156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6744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0639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178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1456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5724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3396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a0405f0ed_0_23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da0405f0ed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a0405f0ed_0_23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da0405f0e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a0405f0ed_0_27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da0405f0e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aca6ea30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aca6ea30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5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08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79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0405f0ed_0_8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a0405f0e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35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2">
  <p:cSld name="OBJECT_1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3">
  <p:cSld name="OBJECT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5">
  <p:cSld name="OBJECT_1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6">
  <p:cSld name="OBJECT_1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7">
  <p:cSld name="OBJECT_15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Reti Neurali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93320" y="715364"/>
            <a:ext cx="7407300" cy="38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it-IT" altLang="it-IT" sz="1200" dirty="0"/>
              <a:t>La «funzione di input» (</a:t>
            </a:r>
            <a:r>
              <a:rPr lang="it-IT" altLang="it-IT" sz="1200" i="1" dirty="0"/>
              <a:t>input </a:t>
            </a:r>
            <a:r>
              <a:rPr lang="it-IT" altLang="it-IT" sz="1200" i="1" dirty="0" err="1"/>
              <a:t>function</a:t>
            </a:r>
            <a:r>
              <a:rPr lang="it-IT" altLang="it-IT" sz="1200" dirty="0"/>
              <a:t>) è una combinazione lineare delle feature </a:t>
            </a:r>
            <a:r>
              <a:rPr lang="it-IT" altLang="it-IT" sz="1200" i="1" dirty="0"/>
              <a:t>x</a:t>
            </a:r>
            <a:r>
              <a:rPr lang="it-IT" altLang="it-IT" sz="1200" i="1" baseline="-25000" dirty="0"/>
              <a:t>1</a:t>
            </a:r>
            <a:r>
              <a:rPr lang="it-IT" altLang="it-IT" sz="1200" i="1" dirty="0"/>
              <a:t>, …, </a:t>
            </a:r>
            <a:r>
              <a:rPr lang="it-IT" altLang="it-IT" sz="1200" i="1" dirty="0" err="1"/>
              <a:t>x</a:t>
            </a:r>
            <a:r>
              <a:rPr lang="it-IT" altLang="it-IT" sz="1200" i="1" baseline="-25000" dirty="0" err="1"/>
              <a:t>n</a:t>
            </a:r>
            <a:r>
              <a:rPr lang="it-IT" altLang="it-IT" sz="1200" dirty="0"/>
              <a:t> tramite i </a:t>
            </a:r>
            <a:r>
              <a:rPr lang="it-IT" altLang="it-IT" sz="1200" i="1" dirty="0"/>
              <a:t>pesi</a:t>
            </a:r>
            <a:r>
              <a:rPr lang="it-IT" altLang="it-IT" sz="1200" dirty="0"/>
              <a:t> (ovvero i parametri):</a:t>
            </a:r>
          </a:p>
          <a:p>
            <a:pPr eaLnBrk="1" hangingPunct="1"/>
            <a:endParaRPr lang="it-IT" altLang="it-IT" sz="1200" dirty="0"/>
          </a:p>
          <a:p>
            <a:pPr eaLnBrk="1" hangingPunct="1"/>
            <a:endParaRPr lang="it-IT" altLang="it-IT" sz="1200" dirty="0"/>
          </a:p>
          <a:p>
            <a:pPr eaLnBrk="1" hangingPunct="1"/>
            <a:endParaRPr lang="it-IT" altLang="it-IT" sz="1200" dirty="0"/>
          </a:p>
          <a:p>
            <a:pPr eaLnBrk="1" hangingPunct="1"/>
            <a:r>
              <a:rPr lang="it-IT" altLang="it-IT" sz="1200" dirty="0"/>
              <a:t>L’input </a:t>
            </a:r>
            <a:r>
              <a:rPr lang="it-IT" altLang="it-IT" sz="1200" dirty="0" err="1"/>
              <a:t>function</a:t>
            </a:r>
            <a:r>
              <a:rPr lang="it-IT" altLang="it-IT" sz="1200" dirty="0"/>
              <a:t>, quindi, è esattamente uguale alla funzione ipotesi della Linear </a:t>
            </a:r>
            <a:r>
              <a:rPr lang="it-IT" altLang="it-IT" sz="1200" dirty="0" err="1"/>
              <a:t>Regression</a:t>
            </a:r>
            <a:r>
              <a:rPr lang="it-IT" altLang="it-IT" sz="1200" dirty="0"/>
              <a:t> o alla score </a:t>
            </a:r>
            <a:r>
              <a:rPr lang="it-IT" altLang="it-IT" sz="1200" dirty="0" err="1"/>
              <a:t>function</a:t>
            </a:r>
            <a:r>
              <a:rPr lang="it-IT" altLang="it-IT" sz="1200" dirty="0"/>
              <a:t> di un classificatore lineare (e.g., nella </a:t>
            </a:r>
            <a:r>
              <a:rPr lang="it-IT" altLang="it-IT" sz="1200" dirty="0" err="1"/>
              <a:t>Logistic</a:t>
            </a:r>
            <a:r>
              <a:rPr lang="it-IT" altLang="it-IT" sz="1200" dirty="0"/>
              <a:t>/</a:t>
            </a:r>
            <a:r>
              <a:rPr lang="it-IT" altLang="it-IT" sz="1200" dirty="0" err="1"/>
              <a:t>Softmax</a:t>
            </a:r>
            <a:r>
              <a:rPr lang="it-IT" altLang="it-IT" sz="1200" dirty="0"/>
              <a:t> </a:t>
            </a:r>
            <a:r>
              <a:rPr lang="it-IT" altLang="it-IT" sz="1200" dirty="0" err="1"/>
              <a:t>Regression</a:t>
            </a:r>
            <a:r>
              <a:rPr lang="it-IT" altLang="it-IT" sz="1200" dirty="0"/>
              <a:t> o nelle SVM senza kernel) </a:t>
            </a:r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9F97AD-B4E2-F022-7B9A-CC5F5E27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2571748"/>
            <a:ext cx="6" cy="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15AEA8B-E99C-88D6-AB84-4FF42AF7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808" y="1052403"/>
            <a:ext cx="3296193" cy="5526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98FADD2-EF70-CDBA-C9E2-2983D8531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1" y="2353469"/>
            <a:ext cx="7132938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437115" y="766542"/>
            <a:ext cx="7862228" cy="134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altLang="it-IT" dirty="0"/>
              <a:t>La </a:t>
            </a:r>
            <a:r>
              <a:rPr lang="en-GB" altLang="it-IT" dirty="0" err="1"/>
              <a:t>funzione</a:t>
            </a:r>
            <a:r>
              <a:rPr lang="en-GB" altLang="it-IT" dirty="0"/>
              <a:t> (non </a:t>
            </a:r>
            <a:r>
              <a:rPr lang="en-GB" altLang="it-IT" dirty="0" err="1"/>
              <a:t>lineare</a:t>
            </a:r>
            <a:r>
              <a:rPr lang="en-GB" altLang="it-IT" dirty="0"/>
              <a:t>) </a:t>
            </a:r>
            <a:r>
              <a:rPr lang="en-GB" altLang="it-IT" i="1" dirty="0"/>
              <a:t>f(), </a:t>
            </a:r>
            <a:r>
              <a:rPr lang="en-GB" altLang="it-IT" dirty="0" err="1"/>
              <a:t>detta</a:t>
            </a:r>
            <a:r>
              <a:rPr lang="en-GB" altLang="it-IT" dirty="0"/>
              <a:t> </a:t>
            </a:r>
            <a:r>
              <a:rPr lang="en-GB" altLang="it-IT" i="1" dirty="0"/>
              <a:t>activation function</a:t>
            </a:r>
            <a:r>
              <a:rPr lang="en-GB" altLang="it-IT" dirty="0"/>
              <a:t> (o “</a:t>
            </a:r>
            <a:r>
              <a:rPr lang="en-GB" altLang="it-IT" dirty="0" err="1"/>
              <a:t>nonlinearità</a:t>
            </a:r>
            <a:r>
              <a:rPr lang="en-GB" altLang="it-IT" dirty="0"/>
              <a:t>”) ha lo </a:t>
            </a:r>
            <a:r>
              <a:rPr lang="en-GB" altLang="it-IT" dirty="0" err="1"/>
              <a:t>scopo</a:t>
            </a:r>
            <a:r>
              <a:rPr lang="en-GB" altLang="it-IT" dirty="0"/>
              <a:t> di </a:t>
            </a:r>
            <a:r>
              <a:rPr lang="en-GB" altLang="it-IT" dirty="0" err="1"/>
              <a:t>trasformare</a:t>
            </a:r>
            <a:r>
              <a:rPr lang="en-GB" altLang="it-IT" dirty="0"/>
              <a:t> il </a:t>
            </a:r>
            <a:r>
              <a:rPr lang="en-GB" altLang="it-IT" dirty="0" err="1"/>
              <a:t>valore</a:t>
            </a:r>
            <a:r>
              <a:rPr lang="en-GB" altLang="it-IT" dirty="0"/>
              <a:t> </a:t>
            </a:r>
            <a:r>
              <a:rPr lang="en-GB" altLang="it-IT" dirty="0" err="1"/>
              <a:t>della</a:t>
            </a:r>
            <a:r>
              <a:rPr lang="en-GB" altLang="it-IT" dirty="0"/>
              <a:t> </a:t>
            </a:r>
            <a:r>
              <a:rPr lang="it-IT" altLang="it-IT" dirty="0"/>
              <a:t>funzione di input in maniera non lineare e l</a:t>
            </a:r>
            <a:r>
              <a:rPr lang="en-GB" altLang="it-IT" dirty="0"/>
              <a:t>a </a:t>
            </a:r>
            <a:r>
              <a:rPr lang="en-GB" altLang="it-IT" dirty="0" err="1"/>
              <a:t>sua</a:t>
            </a:r>
            <a:r>
              <a:rPr lang="en-GB" altLang="it-IT" dirty="0"/>
              <a:t> </a:t>
            </a:r>
            <a:r>
              <a:rPr lang="en-GB" altLang="it-IT" dirty="0" err="1"/>
              <a:t>importanza</a:t>
            </a:r>
            <a:r>
              <a:rPr lang="en-GB" altLang="it-IT" dirty="0"/>
              <a:t> </a:t>
            </a:r>
            <a:r>
              <a:rPr lang="en-GB" altLang="it-IT" dirty="0" err="1"/>
              <a:t>sarà</a:t>
            </a:r>
            <a:r>
              <a:rPr lang="en-GB" altLang="it-IT" dirty="0"/>
              <a:t> </a:t>
            </a:r>
            <a:r>
              <a:rPr lang="en-GB" altLang="it-IT" dirty="0" err="1"/>
              <a:t>chiara</a:t>
            </a:r>
            <a:r>
              <a:rPr lang="en-GB" altLang="it-IT" dirty="0"/>
              <a:t> in </a:t>
            </a:r>
            <a:r>
              <a:rPr lang="en-GB" altLang="it-IT" dirty="0" err="1"/>
              <a:t>seguito</a:t>
            </a:r>
            <a:endParaRPr lang="en-GB" altLang="it-IT" i="1" dirty="0"/>
          </a:p>
          <a:p>
            <a:pPr eaLnBrk="1" hangingPunct="1"/>
            <a:r>
              <a:rPr lang="en-GB" altLang="it-IT" dirty="0"/>
              <a:t> </a:t>
            </a:r>
          </a:p>
          <a:p>
            <a:pPr eaLnBrk="1" hangingPunct="1"/>
            <a:r>
              <a:rPr lang="en-GB" altLang="it-IT" dirty="0" err="1"/>
              <a:t>Storicamente</a:t>
            </a:r>
            <a:r>
              <a:rPr lang="en-GB" altLang="it-IT" dirty="0"/>
              <a:t> il </a:t>
            </a:r>
            <a:r>
              <a:rPr lang="en-GB" altLang="it-IT" dirty="0" err="1"/>
              <a:t>Percettrone</a:t>
            </a:r>
            <a:r>
              <a:rPr lang="en-GB" altLang="it-IT" dirty="0"/>
              <a:t> era visto come un </a:t>
            </a:r>
            <a:r>
              <a:rPr lang="en-GB" altLang="it-IT" dirty="0" err="1"/>
              <a:t>classificatore</a:t>
            </a:r>
            <a:r>
              <a:rPr lang="en-GB" altLang="it-IT" dirty="0"/>
              <a:t> </a:t>
            </a:r>
            <a:r>
              <a:rPr lang="en-GB" altLang="it-IT" dirty="0" err="1"/>
              <a:t>binario</a:t>
            </a:r>
            <a:r>
              <a:rPr lang="en-GB" altLang="it-IT" dirty="0"/>
              <a:t> e la </a:t>
            </a:r>
            <a:r>
              <a:rPr lang="en-GB" altLang="it-IT" dirty="0" err="1"/>
              <a:t>funzione</a:t>
            </a:r>
            <a:r>
              <a:rPr lang="en-GB" altLang="it-IT" dirty="0"/>
              <a:t> di </a:t>
            </a:r>
            <a:r>
              <a:rPr lang="en-GB" altLang="it-IT" dirty="0" err="1"/>
              <a:t>attivazione</a:t>
            </a:r>
            <a:r>
              <a:rPr lang="en-GB" altLang="it-IT" dirty="0"/>
              <a:t> </a:t>
            </a:r>
            <a:r>
              <a:rPr lang="en-GB" altLang="it-IT" dirty="0" err="1"/>
              <a:t>corrispondeva</a:t>
            </a:r>
            <a:r>
              <a:rPr lang="en-GB" altLang="it-IT" dirty="0"/>
              <a:t> </a:t>
            </a:r>
            <a:r>
              <a:rPr lang="en-GB" altLang="it-IT" dirty="0" err="1"/>
              <a:t>alla</a:t>
            </a:r>
            <a:r>
              <a:rPr lang="en-GB" altLang="it-IT" dirty="0"/>
              <a:t> decision rule di un </a:t>
            </a:r>
            <a:r>
              <a:rPr lang="en-GB" altLang="it-IT" dirty="0" err="1"/>
              <a:t>classificatore</a:t>
            </a:r>
            <a:r>
              <a:rPr lang="en-GB" altLang="it-IT" dirty="0"/>
              <a:t> </a:t>
            </a:r>
            <a:r>
              <a:rPr lang="en-GB" altLang="it-IT" dirty="0" err="1"/>
              <a:t>lineare</a:t>
            </a:r>
            <a:r>
              <a:rPr lang="en-GB" altLang="it-IT" dirty="0"/>
              <a:t> (v. </a:t>
            </a:r>
            <a:r>
              <a:rPr lang="en-GB" altLang="it-IT" dirty="0" err="1"/>
              <a:t>figura</a:t>
            </a:r>
            <a:r>
              <a:rPr lang="en-GB" altLang="it-IT" dirty="0"/>
              <a:t> sotto)</a:t>
            </a:r>
          </a:p>
          <a:p>
            <a:pPr eaLnBrk="1" hangingPunct="1"/>
            <a:endParaRPr lang="en-GB" alt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Activation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A848BD-B81C-ACBD-E253-35DF3C88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0" y="2571746"/>
            <a:ext cx="20" cy="8"/>
          </a:xfrm>
          <a:prstGeom prst="rect">
            <a:avLst/>
          </a:prstGeom>
        </p:spPr>
      </p:pic>
      <p:sp>
        <p:nvSpPr>
          <p:cNvPr id="6" name="Google Shape;204;p38">
            <a:extLst>
              <a:ext uri="{FF2B5EF4-FFF2-40B4-BE49-F238E27FC236}">
                <a16:creationId xmlns:a16="http://schemas.microsoft.com/office/drawing/2014/main" id="{2DA8905C-B2EA-E1A8-CD91-52EAF44E49A7}"/>
              </a:ext>
            </a:extLst>
          </p:cNvPr>
          <p:cNvSpPr txBox="1"/>
          <p:nvPr/>
        </p:nvSpPr>
        <p:spPr>
          <a:xfrm>
            <a:off x="437115" y="2508789"/>
            <a:ext cx="2417930" cy="208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dirty="0"/>
              <a:t>Activation function </a:t>
            </a:r>
            <a:r>
              <a:rPr lang="en-GB" altLang="it-IT" dirty="0" err="1"/>
              <a:t>più</a:t>
            </a:r>
            <a:r>
              <a:rPr lang="en-GB" altLang="it-IT" dirty="0"/>
              <a:t> “</a:t>
            </a:r>
            <a:r>
              <a:rPr lang="en-GB" altLang="it-IT" dirty="0" err="1"/>
              <a:t>moderne</a:t>
            </a:r>
            <a:r>
              <a:rPr lang="en-GB" altLang="it-IT" dirty="0"/>
              <a:t>” </a:t>
            </a:r>
            <a:r>
              <a:rPr lang="en-GB" altLang="it-IT" dirty="0" err="1"/>
              <a:t>sono</a:t>
            </a:r>
            <a:r>
              <a:rPr lang="en-GB" altLang="it-IT" dirty="0"/>
              <a:t> in </a:t>
            </a:r>
            <a:r>
              <a:rPr lang="en-GB" altLang="it-IT" dirty="0" err="1"/>
              <a:t>genere</a:t>
            </a:r>
            <a:r>
              <a:rPr lang="en-GB" altLang="it-IT" dirty="0"/>
              <a:t> </a:t>
            </a:r>
            <a:r>
              <a:rPr lang="en-GB" altLang="it-IT" dirty="0" err="1"/>
              <a:t>totalmente</a:t>
            </a:r>
            <a:r>
              <a:rPr lang="en-GB" altLang="it-IT" dirty="0"/>
              <a:t> o </a:t>
            </a:r>
            <a:r>
              <a:rPr lang="en-GB" altLang="it-IT" dirty="0" err="1"/>
              <a:t>parzialmente</a:t>
            </a:r>
            <a:r>
              <a:rPr lang="en-GB" altLang="it-IT" dirty="0"/>
              <a:t> </a:t>
            </a:r>
            <a:r>
              <a:rPr lang="en-GB" altLang="it-IT" dirty="0" err="1"/>
              <a:t>differenziabili</a:t>
            </a:r>
            <a:r>
              <a:rPr lang="en-GB" altLang="it-IT" dirty="0"/>
              <a:t> e il loro output è </a:t>
            </a:r>
            <a:r>
              <a:rPr lang="en-GB" altLang="it-IT" dirty="0" err="1"/>
              <a:t>detto</a:t>
            </a:r>
            <a:r>
              <a:rPr lang="en-GB" altLang="it-IT" dirty="0"/>
              <a:t> </a:t>
            </a:r>
            <a:r>
              <a:rPr lang="en-GB" altLang="it-IT" i="1" dirty="0"/>
              <a:t>activation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114BCED-233A-EB38-3738-57EDE907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121" y="2250991"/>
            <a:ext cx="5006151" cy="17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ipiche funzioni di attivazione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A7F8502-88D5-8517-A009-6DC3AF76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" y="833340"/>
            <a:ext cx="6547177" cy="4172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ipiche funzioni di attivazione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C3D48E-1B38-2896-9EC1-04465BB6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2571747"/>
            <a:ext cx="5" cy="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F5F80EA-D825-145D-6296-8FAF8B750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59" y="1239865"/>
            <a:ext cx="4553787" cy="30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1014844"/>
            <a:ext cx="7972780" cy="237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sz="1600" dirty="0" err="1"/>
              <a:t>Storicamente</a:t>
            </a:r>
            <a:r>
              <a:rPr lang="en-GB" altLang="it-IT" sz="1600" dirty="0"/>
              <a:t> la </a:t>
            </a:r>
            <a:r>
              <a:rPr lang="en-GB" altLang="it-IT" sz="1600" dirty="0" err="1"/>
              <a:t>funzione</a:t>
            </a:r>
            <a:r>
              <a:rPr lang="en-GB" altLang="it-IT" sz="1600" dirty="0"/>
              <a:t> di </a:t>
            </a:r>
            <a:r>
              <a:rPr lang="en-GB" altLang="it-IT" sz="1600" dirty="0" err="1"/>
              <a:t>attivazione</a:t>
            </a:r>
            <a:r>
              <a:rPr lang="en-GB" altLang="it-IT" sz="1600" dirty="0"/>
              <a:t> del </a:t>
            </a:r>
            <a:r>
              <a:rPr lang="en-GB" altLang="it-IT" sz="1600" dirty="0" err="1"/>
              <a:t>Percettrone</a:t>
            </a:r>
            <a:r>
              <a:rPr lang="en-GB" altLang="it-IT" sz="1600" dirty="0"/>
              <a:t> era la sign function </a:t>
            </a:r>
            <a:r>
              <a:rPr lang="en-GB" altLang="it-IT" sz="1600" dirty="0" err="1"/>
              <a:t>che</a:t>
            </a:r>
            <a:r>
              <a:rPr lang="en-GB" altLang="it-IT" sz="1600" dirty="0"/>
              <a:t>, </a:t>
            </a:r>
            <a:r>
              <a:rPr lang="en-GB" altLang="it-IT" sz="1600" dirty="0" err="1"/>
              <a:t>quindi</a:t>
            </a:r>
            <a:r>
              <a:rPr lang="en-GB" altLang="it-IT" sz="1600" dirty="0"/>
              <a:t>, coincide con la decision rule </a:t>
            </a:r>
            <a:r>
              <a:rPr lang="en-GB" altLang="it-IT" sz="1600" dirty="0" err="1"/>
              <a:t>dei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classificatori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lineari</a:t>
            </a:r>
            <a:r>
              <a:rPr lang="en-GB" altLang="it-IT" sz="1600" dirty="0"/>
              <a:t> o </a:t>
            </a:r>
            <a:r>
              <a:rPr lang="en-GB" altLang="it-IT" sz="1600" dirty="0" err="1"/>
              <a:t>delle</a:t>
            </a:r>
            <a:r>
              <a:rPr lang="en-GB" altLang="it-IT" sz="1600" dirty="0"/>
              <a:t> SVM</a:t>
            </a:r>
          </a:p>
          <a:p>
            <a:pPr eaLnBrk="1" hangingPunct="1"/>
            <a:endParaRPr lang="en-GB" altLang="it-IT" sz="1600" dirty="0"/>
          </a:p>
          <a:p>
            <a:pPr eaLnBrk="1" hangingPunct="1"/>
            <a:r>
              <a:rPr lang="en-GB" altLang="it-IT" sz="1600" dirty="0" err="1"/>
              <a:t>Più</a:t>
            </a:r>
            <a:r>
              <a:rPr lang="en-GB" altLang="it-IT" sz="1600" dirty="0"/>
              <a:t> in </a:t>
            </a:r>
            <a:r>
              <a:rPr lang="en-GB" altLang="it-IT" sz="1600" dirty="0" err="1"/>
              <a:t>generale</a:t>
            </a:r>
            <a:r>
              <a:rPr lang="en-GB" altLang="it-IT" sz="1600" dirty="0"/>
              <a:t>, </a:t>
            </a:r>
            <a:r>
              <a:rPr lang="en-GB" altLang="it-IT" sz="1600" dirty="0" err="1"/>
              <a:t>noi</a:t>
            </a:r>
            <a:r>
              <a:rPr lang="en-GB" altLang="it-IT" sz="1600" dirty="0"/>
              <a:t> col </a:t>
            </a:r>
            <a:r>
              <a:rPr lang="en-GB" altLang="it-IT" sz="1600" dirty="0" err="1"/>
              <a:t>termine</a:t>
            </a:r>
            <a:r>
              <a:rPr lang="en-GB" altLang="it-IT" sz="1600" dirty="0"/>
              <a:t> “</a:t>
            </a:r>
            <a:r>
              <a:rPr lang="en-GB" altLang="it-IT" sz="1600" dirty="0" err="1"/>
              <a:t>Percettrone</a:t>
            </a:r>
            <a:r>
              <a:rPr lang="en-GB" altLang="it-IT" sz="1600" dirty="0"/>
              <a:t>” </a:t>
            </a:r>
            <a:r>
              <a:rPr lang="en-GB" altLang="it-IT" sz="1600" dirty="0" err="1"/>
              <a:t>intenderemo</a:t>
            </a:r>
            <a:r>
              <a:rPr lang="en-GB" altLang="it-IT" sz="1600" dirty="0"/>
              <a:t> la </a:t>
            </a:r>
            <a:r>
              <a:rPr lang="en-GB" altLang="it-IT" sz="1600" dirty="0" err="1"/>
              <a:t>struttura</a:t>
            </a:r>
            <a:r>
              <a:rPr lang="en-GB" altLang="it-IT" sz="1600" dirty="0"/>
              <a:t> vista </a:t>
            </a:r>
            <a:r>
              <a:rPr lang="en-GB" altLang="it-IT" sz="1600" dirty="0" err="1"/>
              <a:t>finora</a:t>
            </a:r>
            <a:r>
              <a:rPr lang="en-GB" altLang="it-IT" sz="1600" dirty="0"/>
              <a:t> con </a:t>
            </a:r>
            <a:r>
              <a:rPr lang="en-GB" altLang="it-IT" sz="1600" dirty="0" err="1"/>
              <a:t>una</a:t>
            </a:r>
            <a:r>
              <a:rPr lang="en-GB" altLang="it-IT" sz="1600" dirty="0"/>
              <a:t> </a:t>
            </a:r>
            <a:r>
              <a:rPr lang="en-GB" altLang="it-IT" sz="1600" dirty="0" err="1"/>
              <a:t>nonlinearità</a:t>
            </a:r>
            <a:r>
              <a:rPr lang="en-GB" altLang="it-IT" sz="1600" dirty="0"/>
              <a:t> </a:t>
            </a:r>
            <a:r>
              <a:rPr lang="en-GB" altLang="it-IT" sz="1600" dirty="0" err="1"/>
              <a:t>qualsiasi</a:t>
            </a:r>
            <a:r>
              <a:rPr lang="en-GB" altLang="it-IT" sz="1600" dirty="0"/>
              <a:t> </a:t>
            </a:r>
            <a:r>
              <a:rPr lang="en-GB" altLang="it-IT" sz="1600" dirty="0" err="1"/>
              <a:t>associata</a:t>
            </a:r>
            <a:r>
              <a:rPr lang="en-GB" altLang="it-IT" sz="1600" dirty="0"/>
              <a:t> al </a:t>
            </a:r>
            <a:r>
              <a:rPr lang="en-GB" altLang="it-IT" sz="1600" dirty="0" err="1"/>
              <a:t>nodo</a:t>
            </a:r>
            <a:r>
              <a:rPr lang="en-GB" altLang="it-IT" sz="1600" dirty="0"/>
              <a:t> di output</a:t>
            </a:r>
          </a:p>
          <a:p>
            <a:pPr eaLnBrk="1" hangingPunct="1"/>
            <a:endParaRPr lang="en-GB" altLang="it-IT" sz="1600" dirty="0"/>
          </a:p>
          <a:p>
            <a:pPr eaLnBrk="1" hangingPunct="1"/>
            <a:r>
              <a:rPr lang="en-GB" altLang="it-IT" sz="1600" dirty="0"/>
              <a:t>È </a:t>
            </a:r>
            <a:r>
              <a:rPr lang="en-GB" altLang="it-IT" sz="1600" dirty="0" err="1"/>
              <a:t>interessante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notare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che</a:t>
            </a:r>
            <a:r>
              <a:rPr lang="en-GB" altLang="it-IT" sz="1600" dirty="0"/>
              <a:t>, ad </a:t>
            </a:r>
            <a:r>
              <a:rPr lang="en-GB" altLang="it-IT" sz="1600" dirty="0" err="1"/>
              <a:t>esempio</a:t>
            </a:r>
            <a:r>
              <a:rPr lang="en-GB" altLang="it-IT" sz="1600" dirty="0"/>
              <a:t>, se </a:t>
            </a:r>
            <a:r>
              <a:rPr lang="en-GB" altLang="it-IT" sz="1600" dirty="0" err="1"/>
              <a:t>usassimo</a:t>
            </a:r>
            <a:r>
              <a:rPr lang="en-GB" altLang="it-IT" sz="1600" dirty="0"/>
              <a:t> la logistic function, </a:t>
            </a:r>
            <a:r>
              <a:rPr lang="en-GB" altLang="it-IT" sz="1600" dirty="0" err="1"/>
              <a:t>otterremmo</a:t>
            </a:r>
            <a:r>
              <a:rPr lang="en-GB" altLang="it-IT" sz="1600" dirty="0"/>
              <a:t> lo </a:t>
            </a:r>
            <a:r>
              <a:rPr lang="en-GB" altLang="it-IT" sz="1600" dirty="0" err="1"/>
              <a:t>stesso</a:t>
            </a:r>
            <a:r>
              <a:rPr lang="en-GB" altLang="it-IT" sz="1600" dirty="0"/>
              <a:t> </a:t>
            </a:r>
            <a:r>
              <a:rPr lang="en-GB" altLang="it-IT" sz="1600" dirty="0" err="1"/>
              <a:t>modello</a:t>
            </a:r>
            <a:r>
              <a:rPr lang="en-GB" altLang="it-IT" sz="1600" dirty="0"/>
              <a:t> </a:t>
            </a:r>
            <a:r>
              <a:rPr lang="en-GB" altLang="it-IT" sz="1600" dirty="0" err="1"/>
              <a:t>della</a:t>
            </a:r>
            <a:r>
              <a:rPr lang="en-GB" altLang="it-IT" sz="1600" dirty="0"/>
              <a:t> Logistic Regression</a:t>
            </a:r>
          </a:p>
          <a:p>
            <a:pPr eaLnBrk="1" hangingPunct="1"/>
            <a:endParaRPr lang="en-GB" altLang="it-IT" sz="1600" dirty="0"/>
          </a:p>
          <a:p>
            <a:pPr eaLnBrk="1" hangingPunct="1"/>
            <a:r>
              <a:rPr lang="en-GB" altLang="it-IT" sz="1600" dirty="0" err="1"/>
              <a:t>Eliminando</a:t>
            </a:r>
            <a:r>
              <a:rPr lang="en-GB" altLang="it-IT" sz="1600" dirty="0"/>
              <a:t> del </a:t>
            </a:r>
            <a:r>
              <a:rPr lang="en-GB" altLang="it-IT" sz="1600" dirty="0" err="1"/>
              <a:t>tutto</a:t>
            </a:r>
            <a:r>
              <a:rPr lang="en-GB" altLang="it-IT" sz="1600" dirty="0"/>
              <a:t> la </a:t>
            </a:r>
            <a:r>
              <a:rPr lang="en-GB" altLang="it-IT" sz="1600" dirty="0" err="1"/>
              <a:t>funzione</a:t>
            </a:r>
            <a:r>
              <a:rPr lang="en-GB" altLang="it-IT" sz="1600" dirty="0"/>
              <a:t> di </a:t>
            </a:r>
            <a:r>
              <a:rPr lang="en-GB" altLang="it-IT" sz="1600" dirty="0" err="1"/>
              <a:t>attivazione</a:t>
            </a:r>
            <a:r>
              <a:rPr lang="en-GB" altLang="it-IT" sz="1600" dirty="0"/>
              <a:t> (o </a:t>
            </a:r>
            <a:r>
              <a:rPr lang="en-GB" altLang="it-IT" sz="1600" dirty="0" err="1"/>
              <a:t>usando</a:t>
            </a:r>
            <a:r>
              <a:rPr lang="en-GB" altLang="it-IT" sz="1600" dirty="0"/>
              <a:t> la “</a:t>
            </a:r>
            <a:r>
              <a:rPr lang="en-GB" altLang="it-IT" sz="1600" dirty="0" err="1"/>
              <a:t>funzione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identità</a:t>
            </a:r>
            <a:r>
              <a:rPr lang="en-GB" altLang="it-IT" sz="1600" dirty="0"/>
              <a:t>”), </a:t>
            </a:r>
            <a:r>
              <a:rPr lang="en-GB" altLang="it-IT" sz="1600" dirty="0" err="1"/>
              <a:t>otteniamo</a:t>
            </a:r>
            <a:r>
              <a:rPr lang="en-GB" altLang="it-IT" sz="1600" dirty="0"/>
              <a:t> il </a:t>
            </a:r>
            <a:r>
              <a:rPr lang="en-GB" altLang="it-IT" sz="1600" dirty="0" err="1"/>
              <a:t>modello</a:t>
            </a:r>
            <a:r>
              <a:rPr lang="en-GB" altLang="it-IT" sz="1600" dirty="0"/>
              <a:t> </a:t>
            </a:r>
            <a:r>
              <a:rPr lang="en-GB" altLang="it-IT" sz="1600" dirty="0" err="1"/>
              <a:t>della</a:t>
            </a:r>
            <a:r>
              <a:rPr lang="en-GB" altLang="it-IT" sz="1600" dirty="0"/>
              <a:t> Linear Regression o, </a:t>
            </a:r>
            <a:r>
              <a:rPr lang="en-GB" altLang="it-IT" sz="1600" dirty="0" err="1"/>
              <a:t>equivalentemente</a:t>
            </a:r>
            <a:r>
              <a:rPr lang="en-GB" altLang="it-IT" sz="1600" dirty="0"/>
              <a:t>, la Score Function di un </a:t>
            </a:r>
            <a:r>
              <a:rPr lang="en-GB" altLang="it-IT" sz="1600" dirty="0" err="1"/>
              <a:t>classificatore</a:t>
            </a:r>
            <a:r>
              <a:rPr lang="en-GB" altLang="it-IT" sz="1600" dirty="0"/>
              <a:t> </a:t>
            </a:r>
            <a:r>
              <a:rPr lang="en-GB" altLang="it-IT" sz="1600" dirty="0" err="1"/>
              <a:t>lineare</a:t>
            </a:r>
            <a:endParaRPr lang="en-GB" altLang="it-IT" sz="1600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Analogie tra il </a:t>
            </a:r>
            <a:r>
              <a:rPr lang="it-IT" sz="20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r>
              <a:rPr lang="it-IT" sz="20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e altri modelli parametrici lineari</a:t>
            </a:r>
            <a:endParaRPr sz="20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3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93320" y="1160894"/>
            <a:ext cx="7972780" cy="237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sz="1800" dirty="0"/>
              <a:t>In </a:t>
            </a:r>
            <a:r>
              <a:rPr lang="en-GB" altLang="it-IT" sz="1800" dirty="0" err="1"/>
              <a:t>sostanza</a:t>
            </a:r>
            <a:r>
              <a:rPr lang="en-GB" altLang="it-IT" sz="1800" dirty="0"/>
              <a:t>, al di </a:t>
            </a:r>
            <a:r>
              <a:rPr lang="en-GB" altLang="it-IT" sz="1800" dirty="0" err="1"/>
              <a:t>là</a:t>
            </a:r>
            <a:r>
              <a:rPr lang="en-GB" altLang="it-IT" sz="1800" dirty="0"/>
              <a:t> </a:t>
            </a:r>
            <a:r>
              <a:rPr lang="en-GB" altLang="it-IT" sz="1800" dirty="0" err="1"/>
              <a:t>della</a:t>
            </a:r>
            <a:r>
              <a:rPr lang="en-GB" altLang="it-IT" sz="1800" dirty="0"/>
              <a:t> </a:t>
            </a:r>
            <a:r>
              <a:rPr lang="en-GB" altLang="it-IT" sz="1800" dirty="0" err="1"/>
              <a:t>terminologia</a:t>
            </a:r>
            <a:r>
              <a:rPr lang="en-GB" altLang="it-IT" sz="1800" dirty="0"/>
              <a:t> </a:t>
            </a:r>
            <a:r>
              <a:rPr lang="en-GB" altLang="it-IT" sz="1800" dirty="0" err="1"/>
              <a:t>peculiare</a:t>
            </a:r>
            <a:r>
              <a:rPr lang="en-GB" altLang="it-IT" sz="1800" dirty="0"/>
              <a:t> </a:t>
            </a:r>
            <a:r>
              <a:rPr lang="en-GB" altLang="it-IT" sz="1800" dirty="0" err="1"/>
              <a:t>delle</a:t>
            </a:r>
            <a:r>
              <a:rPr lang="en-GB" altLang="it-IT" sz="1800" dirty="0"/>
              <a:t> ANN e </a:t>
            </a:r>
            <a:r>
              <a:rPr lang="en-GB" altLang="it-IT" sz="1800" dirty="0" err="1"/>
              <a:t>dell’analogia</a:t>
            </a:r>
            <a:r>
              <a:rPr lang="en-GB" altLang="it-IT" sz="1800" dirty="0"/>
              <a:t> </a:t>
            </a:r>
            <a:r>
              <a:rPr lang="en-GB" altLang="it-IT" sz="1800" dirty="0" err="1"/>
              <a:t>biologica</a:t>
            </a:r>
            <a:r>
              <a:rPr lang="en-GB" altLang="it-IT" sz="1800" dirty="0"/>
              <a:t>, un </a:t>
            </a:r>
            <a:r>
              <a:rPr lang="en-GB" altLang="it-IT" sz="1800" dirty="0" err="1"/>
              <a:t>Percettrone</a:t>
            </a:r>
            <a:r>
              <a:rPr lang="en-GB" altLang="it-IT" sz="1800" dirty="0"/>
              <a:t> non è </a:t>
            </a:r>
            <a:r>
              <a:rPr lang="en-GB" altLang="it-IT" sz="1800" dirty="0" err="1"/>
              <a:t>altro</a:t>
            </a:r>
            <a:r>
              <a:rPr lang="en-GB" altLang="it-IT" sz="1800" dirty="0"/>
              <a:t> </a:t>
            </a:r>
            <a:r>
              <a:rPr lang="en-GB" altLang="it-IT" sz="1800" dirty="0" err="1"/>
              <a:t>che</a:t>
            </a:r>
            <a:r>
              <a:rPr lang="en-GB" altLang="it-IT" sz="1800" dirty="0"/>
              <a:t> un </a:t>
            </a:r>
            <a:r>
              <a:rPr lang="en-GB" altLang="it-IT" sz="1800" dirty="0" err="1"/>
              <a:t>classificatore</a:t>
            </a:r>
            <a:r>
              <a:rPr lang="en-GB" altLang="it-IT" sz="1800" dirty="0"/>
              <a:t> </a:t>
            </a:r>
            <a:r>
              <a:rPr lang="en-GB" altLang="it-IT" sz="1800" dirty="0" err="1"/>
              <a:t>lineare</a:t>
            </a:r>
            <a:endParaRPr lang="en-GB" altLang="it-IT" sz="1800" dirty="0"/>
          </a:p>
          <a:p>
            <a:pPr eaLnBrk="1" hangingPunct="1"/>
            <a:endParaRPr lang="en-GB" altLang="it-IT" sz="1800" dirty="0"/>
          </a:p>
          <a:p>
            <a:pPr eaLnBrk="1" hangingPunct="1"/>
            <a:r>
              <a:rPr lang="en-GB" altLang="it-IT" sz="1800" dirty="0" err="1"/>
              <a:t>Quindi</a:t>
            </a:r>
            <a:r>
              <a:rPr lang="en-GB" altLang="it-IT" sz="1800" dirty="0"/>
              <a:t> ha un </a:t>
            </a:r>
            <a:r>
              <a:rPr lang="en-GB" altLang="it-IT" sz="1800" dirty="0" err="1"/>
              <a:t>bordo</a:t>
            </a:r>
            <a:r>
              <a:rPr lang="en-GB" altLang="it-IT" sz="1800" dirty="0"/>
              <a:t> di </a:t>
            </a:r>
            <a:r>
              <a:rPr lang="en-GB" altLang="it-IT" sz="1800" dirty="0" err="1"/>
              <a:t>decisione</a:t>
            </a:r>
            <a:r>
              <a:rPr lang="en-GB" altLang="it-IT" sz="1800" dirty="0"/>
              <a:t> </a:t>
            </a:r>
            <a:r>
              <a:rPr lang="en-GB" altLang="it-IT" sz="1800" dirty="0" err="1"/>
              <a:t>che</a:t>
            </a:r>
            <a:r>
              <a:rPr lang="en-GB" altLang="it-IT" sz="1800" dirty="0"/>
              <a:t> è un </a:t>
            </a:r>
            <a:r>
              <a:rPr lang="en-GB" altLang="it-IT" sz="1800" dirty="0" err="1"/>
              <a:t>iper</a:t>
            </a:r>
            <a:r>
              <a:rPr lang="en-GB" altLang="it-IT" sz="1800" dirty="0"/>
              <a:t>-piano. E, di </a:t>
            </a:r>
            <a:r>
              <a:rPr lang="en-GB" altLang="it-IT" sz="1800" dirty="0" err="1"/>
              <a:t>conseguenza</a:t>
            </a:r>
            <a:r>
              <a:rPr lang="en-GB" altLang="it-IT" sz="1800" dirty="0"/>
              <a:t>, non </a:t>
            </a:r>
            <a:r>
              <a:rPr lang="en-GB" altLang="it-IT" sz="1800" dirty="0" err="1"/>
              <a:t>può</a:t>
            </a:r>
            <a:r>
              <a:rPr lang="en-GB" altLang="it-IT" sz="1800" dirty="0"/>
              <a:t> </a:t>
            </a:r>
            <a:r>
              <a:rPr lang="en-GB" altLang="it-IT" sz="1800" dirty="0" err="1"/>
              <a:t>classificare</a:t>
            </a:r>
            <a:r>
              <a:rPr lang="en-GB" altLang="it-IT" sz="1800" dirty="0"/>
              <a:t> </a:t>
            </a:r>
            <a:r>
              <a:rPr lang="en-GB" altLang="it-IT" sz="1800" dirty="0" err="1"/>
              <a:t>classi</a:t>
            </a:r>
            <a:r>
              <a:rPr lang="en-GB" altLang="it-IT" sz="1800" dirty="0"/>
              <a:t> </a:t>
            </a:r>
            <a:r>
              <a:rPr lang="en-GB" altLang="it-IT" sz="1800" dirty="0" err="1"/>
              <a:t>linearmente</a:t>
            </a:r>
            <a:r>
              <a:rPr lang="en-GB" altLang="it-IT" sz="1800" dirty="0"/>
              <a:t> non </a:t>
            </a:r>
            <a:r>
              <a:rPr lang="en-GB" altLang="it-IT" sz="1800" dirty="0" err="1"/>
              <a:t>separabili</a:t>
            </a:r>
            <a:r>
              <a:rPr lang="en-GB" altLang="it-IT" sz="1800" dirty="0"/>
              <a:t> (</a:t>
            </a:r>
            <a:r>
              <a:rPr lang="en-GB" altLang="it-IT" sz="1800" dirty="0" err="1"/>
              <a:t>farebbe</a:t>
            </a:r>
            <a:r>
              <a:rPr lang="en-GB" altLang="it-IT" sz="1800" dirty="0"/>
              <a:t> “underfitting”)</a:t>
            </a:r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Limiti del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2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35120" y="1035645"/>
            <a:ext cx="7407300" cy="32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sz="1200" dirty="0"/>
              <a:t>Questa </a:t>
            </a:r>
            <a:r>
              <a:rPr lang="en-GB" altLang="it-IT" sz="1200" dirty="0" err="1"/>
              <a:t>cosa</a:t>
            </a:r>
            <a:r>
              <a:rPr lang="en-GB" altLang="it-IT" sz="1200" dirty="0"/>
              <a:t> fu </a:t>
            </a:r>
            <a:r>
              <a:rPr lang="en-GB" altLang="it-IT" sz="1200" dirty="0" err="1"/>
              <a:t>dimostrata</a:t>
            </a:r>
            <a:r>
              <a:rPr lang="en-GB" altLang="it-IT" sz="1200" dirty="0"/>
              <a:t> per la prima volta </a:t>
            </a:r>
            <a:r>
              <a:rPr lang="en-GB" altLang="it-IT" sz="1200" dirty="0" err="1"/>
              <a:t>nel</a:t>
            </a:r>
            <a:r>
              <a:rPr lang="en-GB" altLang="it-IT" sz="1200" dirty="0"/>
              <a:t> 1969 da Minsky e </a:t>
            </a:r>
            <a:r>
              <a:rPr lang="en-GB" altLang="it-IT" sz="1200" dirty="0" err="1"/>
              <a:t>Papert</a:t>
            </a:r>
            <a:r>
              <a:rPr lang="en-GB" altLang="it-IT" sz="1200" dirty="0"/>
              <a:t> (“</a:t>
            </a:r>
            <a:r>
              <a:rPr lang="en-US" altLang="it-IT" sz="1200" dirty="0" err="1"/>
              <a:t>Perceptrons</a:t>
            </a:r>
            <a:r>
              <a:rPr lang="en-US" altLang="it-IT" sz="1200" dirty="0"/>
              <a:t>: an introduction to computational geometry”</a:t>
            </a:r>
            <a:r>
              <a:rPr lang="en-GB" altLang="it-IT" sz="1200" dirty="0"/>
              <a:t>), </a:t>
            </a:r>
            <a:r>
              <a:rPr lang="en-GB" altLang="it-IT" sz="1200" dirty="0" err="1"/>
              <a:t>utlizzando</a:t>
            </a:r>
            <a:r>
              <a:rPr lang="en-GB" altLang="it-IT" sz="1200" dirty="0"/>
              <a:t> il “</a:t>
            </a:r>
            <a:r>
              <a:rPr lang="en-GB" altLang="it-IT" sz="1200" dirty="0" err="1"/>
              <a:t>problema</a:t>
            </a:r>
            <a:r>
              <a:rPr lang="en-GB" altLang="it-IT" sz="1200" dirty="0"/>
              <a:t> </a:t>
            </a:r>
            <a:r>
              <a:rPr lang="en-GB" altLang="it-IT" sz="1200" dirty="0" err="1"/>
              <a:t>dello</a:t>
            </a:r>
            <a:r>
              <a:rPr lang="en-GB" altLang="it-IT" sz="1200" dirty="0"/>
              <a:t> XOR”</a:t>
            </a:r>
          </a:p>
          <a:p>
            <a:pPr eaLnBrk="1" hangingPunct="1"/>
            <a:endParaRPr lang="en-GB" altLang="it-IT" sz="1200" dirty="0"/>
          </a:p>
          <a:p>
            <a:pPr eaLnBrk="1" hangingPunct="1"/>
            <a:endParaRPr lang="en-GB" altLang="it-IT" sz="1200" dirty="0"/>
          </a:p>
          <a:p>
            <a:pPr eaLnBrk="1" hangingPunct="1"/>
            <a:endParaRPr lang="en-GB" altLang="it-IT" sz="1200" dirty="0"/>
          </a:p>
          <a:p>
            <a:pPr eaLnBrk="1" hangingPunct="1"/>
            <a:endParaRPr lang="en-GB" altLang="it-IT" sz="1200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r>
              <a:rPr lang="en-GB" altLang="it-IT" dirty="0"/>
              <a:t>	</a:t>
            </a:r>
            <a:r>
              <a:rPr lang="en-GB" altLang="it-IT" dirty="0" err="1"/>
              <a:t>Funzione</a:t>
            </a:r>
            <a:r>
              <a:rPr lang="en-GB" altLang="it-IT" dirty="0"/>
              <a:t> XOR                                                Decision regions non </a:t>
            </a:r>
            <a:r>
              <a:rPr lang="en-GB" altLang="it-IT" dirty="0" err="1"/>
              <a:t>connesse</a:t>
            </a:r>
            <a:endParaRPr lang="en-GB" altLang="it-IT" dirty="0"/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Limiti del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852F9DF-8660-8E42-3FFC-51302101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92" y="1862909"/>
            <a:ext cx="2620392" cy="224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1AFCA1-DDC8-1DC3-29F6-38BDCC558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9" y="1986959"/>
            <a:ext cx="1960754" cy="18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4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410705" y="986644"/>
            <a:ext cx="8299342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dirty="0" err="1"/>
              <a:t>Abbiamo</a:t>
            </a:r>
            <a:r>
              <a:rPr lang="en-GB" altLang="it-IT" dirty="0"/>
              <a:t> </a:t>
            </a:r>
            <a:r>
              <a:rPr lang="en-GB" altLang="it-IT" dirty="0" err="1"/>
              <a:t>già</a:t>
            </a:r>
            <a:r>
              <a:rPr lang="en-GB" altLang="it-IT" dirty="0"/>
              <a:t> </a:t>
            </a:r>
            <a:r>
              <a:rPr lang="en-GB" altLang="it-IT" dirty="0" err="1"/>
              <a:t>incontrato</a:t>
            </a:r>
            <a:r>
              <a:rPr lang="en-GB" altLang="it-IT" dirty="0"/>
              <a:t> il </a:t>
            </a:r>
            <a:r>
              <a:rPr lang="en-GB" altLang="it-IT" dirty="0" err="1"/>
              <a:t>problema</a:t>
            </a:r>
            <a:r>
              <a:rPr lang="en-GB" altLang="it-IT" dirty="0"/>
              <a:t> </a:t>
            </a:r>
            <a:r>
              <a:rPr lang="en-GB" altLang="it-IT" dirty="0" err="1"/>
              <a:t>della</a:t>
            </a:r>
            <a:r>
              <a:rPr lang="en-GB" altLang="it-IT" dirty="0"/>
              <a:t> </a:t>
            </a:r>
            <a:r>
              <a:rPr lang="en-GB" altLang="it-IT" dirty="0" err="1"/>
              <a:t>separazione</a:t>
            </a:r>
            <a:r>
              <a:rPr lang="en-GB" altLang="it-IT" dirty="0"/>
              <a:t> </a:t>
            </a:r>
            <a:r>
              <a:rPr lang="en-GB" altLang="it-IT" dirty="0" err="1"/>
              <a:t>lineare</a:t>
            </a:r>
            <a:r>
              <a:rPr lang="en-GB" altLang="it-IT" dirty="0"/>
              <a:t> </a:t>
            </a:r>
            <a:r>
              <a:rPr lang="en-GB" altLang="it-IT" dirty="0" err="1"/>
              <a:t>quando</a:t>
            </a:r>
            <a:r>
              <a:rPr lang="en-GB" altLang="it-IT" dirty="0"/>
              <a:t> </a:t>
            </a:r>
            <a:r>
              <a:rPr lang="en-GB" altLang="it-IT" dirty="0" err="1"/>
              <a:t>abbiamo</a:t>
            </a:r>
            <a:r>
              <a:rPr lang="en-GB" altLang="it-IT" dirty="0"/>
              <a:t> </a:t>
            </a:r>
            <a:r>
              <a:rPr lang="en-GB" altLang="it-IT" dirty="0" err="1"/>
              <a:t>studiato</a:t>
            </a:r>
            <a:r>
              <a:rPr lang="en-GB" altLang="it-IT" dirty="0"/>
              <a:t> le SVM</a:t>
            </a:r>
          </a:p>
          <a:p>
            <a:pPr eaLnBrk="1" hangingPunct="1"/>
            <a:r>
              <a:rPr lang="en-GB" altLang="it-IT" dirty="0"/>
              <a:t>Nel </a:t>
            </a:r>
            <a:r>
              <a:rPr lang="en-GB" altLang="it-IT" dirty="0" err="1"/>
              <a:t>caso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SVM </a:t>
            </a:r>
            <a:r>
              <a:rPr lang="en-GB" altLang="it-IT" dirty="0" err="1"/>
              <a:t>abbiamo</a:t>
            </a:r>
            <a:r>
              <a:rPr lang="en-GB" altLang="it-IT" dirty="0"/>
              <a:t> visto </a:t>
            </a:r>
            <a:r>
              <a:rPr lang="en-GB" altLang="it-IT" dirty="0" err="1"/>
              <a:t>che</a:t>
            </a:r>
            <a:r>
              <a:rPr lang="en-GB" altLang="it-IT" dirty="0"/>
              <a:t> il </a:t>
            </a:r>
            <a:r>
              <a:rPr lang="en-GB" altLang="it-IT" dirty="0" err="1"/>
              <a:t>problema</a:t>
            </a:r>
            <a:r>
              <a:rPr lang="en-GB" altLang="it-IT" dirty="0"/>
              <a:t> </a:t>
            </a:r>
            <a:r>
              <a:rPr lang="en-GB" altLang="it-IT" dirty="0" err="1"/>
              <a:t>viene</a:t>
            </a:r>
            <a:r>
              <a:rPr lang="en-GB" altLang="it-IT" dirty="0"/>
              <a:t> </a:t>
            </a:r>
            <a:r>
              <a:rPr lang="en-GB" altLang="it-IT" dirty="0" err="1"/>
              <a:t>affrontato</a:t>
            </a:r>
            <a:r>
              <a:rPr lang="en-GB" altLang="it-IT" dirty="0"/>
              <a:t> col “trucco del kernel”</a:t>
            </a:r>
          </a:p>
          <a:p>
            <a:pPr eaLnBrk="1" hangingPunct="1"/>
            <a:r>
              <a:rPr lang="en-GB" altLang="it-IT" dirty="0"/>
              <a:t>Il kernel, </a:t>
            </a:r>
            <a:r>
              <a:rPr lang="en-GB" altLang="it-IT" dirty="0" err="1"/>
              <a:t>nelle</a:t>
            </a:r>
            <a:r>
              <a:rPr lang="en-GB" altLang="it-IT" dirty="0"/>
              <a:t> SVM, serve a </a:t>
            </a:r>
            <a:r>
              <a:rPr lang="en-GB" altLang="it-IT" dirty="0" err="1"/>
              <a:t>simulare</a:t>
            </a:r>
            <a:r>
              <a:rPr lang="en-GB" altLang="it-IT" dirty="0"/>
              <a:t> la </a:t>
            </a:r>
            <a:r>
              <a:rPr lang="en-GB" altLang="it-IT" dirty="0" err="1"/>
              <a:t>creazione</a:t>
            </a:r>
            <a:r>
              <a:rPr lang="en-GB" altLang="it-IT" dirty="0"/>
              <a:t> di uno </a:t>
            </a:r>
            <a:r>
              <a:rPr lang="en-GB" altLang="it-IT" dirty="0" err="1"/>
              <a:t>spazio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feature diverse in cui </a:t>
            </a:r>
            <a:r>
              <a:rPr lang="en-GB" altLang="it-IT" dirty="0" err="1"/>
              <a:t>i</a:t>
            </a:r>
            <a:r>
              <a:rPr lang="en-GB" altLang="it-IT" dirty="0"/>
              <a:t> feature vector </a:t>
            </a:r>
            <a:r>
              <a:rPr lang="en-GB" altLang="it-IT" dirty="0" err="1"/>
              <a:t>delle</a:t>
            </a:r>
            <a:r>
              <a:rPr lang="en-GB" altLang="it-IT" dirty="0"/>
              <a:t> due </a:t>
            </a:r>
            <a:r>
              <a:rPr lang="en-GB" altLang="it-IT" dirty="0" err="1"/>
              <a:t>classi</a:t>
            </a:r>
            <a:r>
              <a:rPr lang="en-GB" altLang="it-IT" dirty="0"/>
              <a:t> </a:t>
            </a:r>
            <a:r>
              <a:rPr lang="en-GB" altLang="it-IT" dirty="0" err="1"/>
              <a:t>siano</a:t>
            </a:r>
            <a:r>
              <a:rPr lang="en-GB" altLang="it-IT" dirty="0"/>
              <a:t> (</a:t>
            </a:r>
            <a:r>
              <a:rPr lang="en-GB" altLang="it-IT" dirty="0" err="1"/>
              <a:t>sperabilmente</a:t>
            </a:r>
            <a:r>
              <a:rPr lang="en-GB" altLang="it-IT" dirty="0"/>
              <a:t>) </a:t>
            </a:r>
            <a:r>
              <a:rPr lang="en-GB" altLang="it-IT" dirty="0" err="1"/>
              <a:t>linearmente</a:t>
            </a:r>
            <a:r>
              <a:rPr lang="en-GB" altLang="it-IT" dirty="0"/>
              <a:t> </a:t>
            </a:r>
            <a:r>
              <a:rPr lang="en-GB" altLang="it-IT" dirty="0" err="1"/>
              <a:t>separabili</a:t>
            </a:r>
            <a:endParaRPr lang="en-GB" altLang="it-IT" dirty="0"/>
          </a:p>
          <a:p>
            <a:pPr eaLnBrk="1" hangingPunct="1"/>
            <a:r>
              <a:rPr lang="en-GB" altLang="it-IT" dirty="0" err="1"/>
              <a:t>Abbiamo</a:t>
            </a:r>
            <a:r>
              <a:rPr lang="en-GB" altLang="it-IT" dirty="0"/>
              <a:t> </a:t>
            </a:r>
            <a:r>
              <a:rPr lang="en-GB" altLang="it-IT" dirty="0" err="1"/>
              <a:t>anche</a:t>
            </a:r>
            <a:r>
              <a:rPr lang="en-GB" altLang="it-IT" dirty="0"/>
              <a:t> </a:t>
            </a:r>
            <a:r>
              <a:rPr lang="en-GB" altLang="it-IT" dirty="0" err="1"/>
              <a:t>osservato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, </a:t>
            </a:r>
            <a:r>
              <a:rPr lang="en-GB" altLang="it-IT" dirty="0" err="1"/>
              <a:t>usando</a:t>
            </a:r>
            <a:r>
              <a:rPr lang="en-GB" altLang="it-IT" dirty="0"/>
              <a:t> il kernel </a:t>
            </a:r>
            <a:r>
              <a:rPr lang="en-GB" altLang="it-IT" dirty="0" err="1"/>
              <a:t>nelle</a:t>
            </a:r>
            <a:r>
              <a:rPr lang="en-GB" altLang="it-IT" dirty="0"/>
              <a:t> SVM, non </a:t>
            </a:r>
            <a:r>
              <a:rPr lang="en-GB" altLang="it-IT" dirty="0" err="1"/>
              <a:t>c’è</a:t>
            </a:r>
            <a:r>
              <a:rPr lang="en-GB" altLang="it-IT" dirty="0"/>
              <a:t> </a:t>
            </a:r>
            <a:r>
              <a:rPr lang="en-GB" altLang="it-IT" dirty="0" err="1"/>
              <a:t>bisogno</a:t>
            </a:r>
            <a:r>
              <a:rPr lang="en-GB" altLang="it-IT" dirty="0"/>
              <a:t> di </a:t>
            </a:r>
            <a:r>
              <a:rPr lang="en-GB" altLang="it-IT" dirty="0" err="1"/>
              <a:t>creare</a:t>
            </a:r>
            <a:r>
              <a:rPr lang="en-GB" altLang="it-IT" dirty="0"/>
              <a:t> </a:t>
            </a:r>
            <a:r>
              <a:rPr lang="en-GB" altLang="it-IT" dirty="0" err="1"/>
              <a:t>esplicitamente</a:t>
            </a:r>
            <a:r>
              <a:rPr lang="en-GB" altLang="it-IT" dirty="0"/>
              <a:t> la </a:t>
            </a:r>
            <a:r>
              <a:rPr lang="en-GB" altLang="it-IT" dirty="0" err="1"/>
              <a:t>funzione</a:t>
            </a:r>
            <a:r>
              <a:rPr lang="en-GB" altLang="it-IT" dirty="0"/>
              <a:t> di mapping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i="1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dovrebbe</a:t>
            </a:r>
            <a:r>
              <a:rPr lang="el-GR" altLang="it-IT" dirty="0"/>
              <a:t> </a:t>
            </a:r>
            <a:r>
              <a:rPr lang="en-GB" altLang="it-IT" dirty="0" err="1"/>
              <a:t>trasformare</a:t>
            </a:r>
            <a:r>
              <a:rPr lang="en-GB" altLang="it-IT" dirty="0"/>
              <a:t> </a:t>
            </a:r>
            <a:r>
              <a:rPr lang="en-GB" altLang="it-IT" b="1" i="1" dirty="0"/>
              <a:t>x </a:t>
            </a:r>
            <a:r>
              <a:rPr lang="en-GB" altLang="it-IT" dirty="0"/>
              <a:t>in un feature vector </a:t>
            </a:r>
            <a:r>
              <a:rPr lang="en-GB" altLang="it-IT" dirty="0" err="1"/>
              <a:t>definito</a:t>
            </a:r>
            <a:r>
              <a:rPr lang="en-GB" altLang="it-IT" dirty="0"/>
              <a:t> in uno </a:t>
            </a:r>
            <a:r>
              <a:rPr lang="en-GB" altLang="it-IT" dirty="0" err="1"/>
              <a:t>spazio</a:t>
            </a:r>
            <a:r>
              <a:rPr lang="en-GB" altLang="it-IT" dirty="0"/>
              <a:t> </a:t>
            </a:r>
            <a:r>
              <a:rPr lang="en-GB" altLang="it-IT" dirty="0" err="1"/>
              <a:t>diverso</a:t>
            </a:r>
            <a:endParaRPr lang="en-GB" altLang="it-IT" dirty="0"/>
          </a:p>
          <a:p>
            <a:pPr eaLnBrk="1" hangingPunct="1"/>
            <a:r>
              <a:rPr lang="en-GB" altLang="it-IT" dirty="0"/>
              <a:t>Lo </a:t>
            </a:r>
            <a:r>
              <a:rPr lang="en-GB" altLang="it-IT" dirty="0" err="1"/>
              <a:t>svantaggio</a:t>
            </a:r>
            <a:r>
              <a:rPr lang="en-GB" altLang="it-IT" dirty="0"/>
              <a:t> del kernel, </a:t>
            </a:r>
            <a:r>
              <a:rPr lang="en-GB" altLang="it-IT" dirty="0" err="1"/>
              <a:t>però</a:t>
            </a:r>
            <a:r>
              <a:rPr lang="en-GB" altLang="it-IT" dirty="0"/>
              <a:t>, </a:t>
            </a:r>
            <a:r>
              <a:rPr lang="en-GB" altLang="it-IT" dirty="0" err="1"/>
              <a:t>stà</a:t>
            </a:r>
            <a:r>
              <a:rPr lang="en-GB" altLang="it-IT" dirty="0"/>
              <a:t> </a:t>
            </a:r>
            <a:r>
              <a:rPr lang="en-GB" altLang="it-IT" dirty="0" err="1"/>
              <a:t>nel</a:t>
            </a:r>
            <a:r>
              <a:rPr lang="en-GB" altLang="it-IT" dirty="0"/>
              <a:t> </a:t>
            </a:r>
            <a:r>
              <a:rPr lang="en-GB" altLang="it-IT" dirty="0" err="1"/>
              <a:t>fatto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deve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“</a:t>
            </a:r>
            <a:r>
              <a:rPr lang="en-GB" altLang="it-IT" dirty="0" err="1"/>
              <a:t>scelto</a:t>
            </a:r>
            <a:r>
              <a:rPr lang="en-GB" altLang="it-IT" dirty="0"/>
              <a:t> a mano”, </a:t>
            </a:r>
            <a:r>
              <a:rPr lang="en-GB" altLang="it-IT" dirty="0" err="1"/>
              <a:t>valori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suoi</a:t>
            </a:r>
            <a:r>
              <a:rPr lang="en-GB" altLang="it-IT" dirty="0"/>
              <a:t> </a:t>
            </a:r>
            <a:r>
              <a:rPr lang="en-GB" altLang="it-IT" dirty="0" err="1"/>
              <a:t>iper-parametri</a:t>
            </a:r>
            <a:r>
              <a:rPr lang="en-GB" altLang="it-IT" dirty="0"/>
              <a:t> </a:t>
            </a:r>
            <a:r>
              <a:rPr lang="en-GB" altLang="it-IT" dirty="0" err="1"/>
              <a:t>compresi</a:t>
            </a:r>
            <a:endParaRPr lang="en-GB" altLang="it-IT" dirty="0"/>
          </a:p>
          <a:p>
            <a:pPr eaLnBrk="1" hangingPunct="1"/>
            <a:r>
              <a:rPr lang="en-GB" altLang="it-IT" dirty="0"/>
              <a:t>E non </a:t>
            </a:r>
            <a:r>
              <a:rPr lang="en-GB" altLang="it-IT" dirty="0" err="1"/>
              <a:t>c’è</a:t>
            </a:r>
            <a:r>
              <a:rPr lang="en-GB" altLang="it-IT" dirty="0"/>
              <a:t> </a:t>
            </a:r>
            <a:r>
              <a:rPr lang="en-GB" altLang="it-IT" dirty="0" err="1"/>
              <a:t>nessuna</a:t>
            </a:r>
            <a:r>
              <a:rPr lang="en-GB" altLang="it-IT" dirty="0"/>
              <a:t> </a:t>
            </a:r>
            <a:r>
              <a:rPr lang="en-GB" altLang="it-IT" dirty="0" err="1"/>
              <a:t>garanzia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un </a:t>
            </a:r>
            <a:r>
              <a:rPr lang="en-GB" altLang="it-IT" dirty="0" err="1"/>
              <a:t>determinato</a:t>
            </a:r>
            <a:r>
              <a:rPr lang="en-GB" altLang="it-IT" dirty="0"/>
              <a:t> kernel, con </a:t>
            </a:r>
            <a:r>
              <a:rPr lang="en-GB" altLang="it-IT" dirty="0" err="1"/>
              <a:t>determinati</a:t>
            </a:r>
            <a:r>
              <a:rPr lang="en-GB" altLang="it-IT" dirty="0"/>
              <a:t> </a:t>
            </a:r>
            <a:r>
              <a:rPr lang="en-GB" altLang="it-IT" dirty="0" err="1"/>
              <a:t>valori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suoi</a:t>
            </a:r>
            <a:r>
              <a:rPr lang="en-GB" altLang="it-IT" dirty="0"/>
              <a:t> </a:t>
            </a:r>
            <a:r>
              <a:rPr lang="en-GB" altLang="it-IT" dirty="0" err="1"/>
              <a:t>iper-parametri</a:t>
            </a:r>
            <a:r>
              <a:rPr lang="en-GB" altLang="it-IT" dirty="0"/>
              <a:t>, </a:t>
            </a:r>
            <a:r>
              <a:rPr lang="en-GB" altLang="it-IT" dirty="0" err="1"/>
              <a:t>porti</a:t>
            </a:r>
            <a:r>
              <a:rPr lang="en-GB" altLang="it-IT" dirty="0"/>
              <a:t> ad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separazione</a:t>
            </a:r>
            <a:r>
              <a:rPr lang="en-GB" altLang="it-IT" dirty="0"/>
              <a:t> </a:t>
            </a:r>
            <a:r>
              <a:rPr lang="en-GB" altLang="it-IT" dirty="0" err="1"/>
              <a:t>lineare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</a:t>
            </a:r>
            <a:r>
              <a:rPr lang="en-GB" altLang="it-IT" dirty="0" err="1"/>
              <a:t>classi</a:t>
            </a:r>
            <a:r>
              <a:rPr lang="en-GB" altLang="it-IT" dirty="0"/>
              <a:t> </a:t>
            </a:r>
          </a:p>
          <a:p>
            <a:pPr eaLnBrk="1" hangingPunct="1"/>
            <a:r>
              <a:rPr lang="en-GB" altLang="it-IT" dirty="0" err="1"/>
              <a:t>Ebbene</a:t>
            </a:r>
            <a:r>
              <a:rPr lang="en-GB" altLang="it-IT" dirty="0"/>
              <a:t>, le ANN </a:t>
            </a:r>
            <a:r>
              <a:rPr lang="en-GB" altLang="it-IT" dirty="0" err="1"/>
              <a:t>risolvono</a:t>
            </a:r>
            <a:r>
              <a:rPr lang="en-GB" altLang="it-IT" dirty="0"/>
              <a:t> il </a:t>
            </a:r>
            <a:r>
              <a:rPr lang="en-GB" altLang="it-IT" dirty="0" err="1"/>
              <a:t>problema</a:t>
            </a:r>
            <a:r>
              <a:rPr lang="en-GB" altLang="it-IT" dirty="0"/>
              <a:t> </a:t>
            </a:r>
            <a:r>
              <a:rPr lang="en-GB" altLang="it-IT" dirty="0" err="1"/>
              <a:t>della</a:t>
            </a:r>
            <a:r>
              <a:rPr lang="en-GB" altLang="it-IT" dirty="0"/>
              <a:t> non </a:t>
            </a:r>
            <a:r>
              <a:rPr lang="en-GB" altLang="it-IT" dirty="0" err="1"/>
              <a:t>separabilità</a:t>
            </a:r>
            <a:r>
              <a:rPr lang="en-GB" altLang="it-IT" dirty="0"/>
              <a:t> </a:t>
            </a:r>
            <a:r>
              <a:rPr lang="en-GB" altLang="it-IT" dirty="0" err="1"/>
              <a:t>lineare</a:t>
            </a:r>
            <a:r>
              <a:rPr lang="en-GB" altLang="it-IT" dirty="0"/>
              <a:t> </a:t>
            </a:r>
            <a:r>
              <a:rPr lang="en-GB" altLang="it-IT" i="1" dirty="0" err="1"/>
              <a:t>costruendo</a:t>
            </a:r>
            <a:r>
              <a:rPr lang="en-GB" altLang="it-IT" i="1" dirty="0"/>
              <a:t> </a:t>
            </a:r>
            <a:r>
              <a:rPr lang="en-GB" altLang="it-IT" i="1" dirty="0" err="1"/>
              <a:t>esplicitamente</a:t>
            </a:r>
            <a:r>
              <a:rPr lang="en-GB" altLang="it-IT" i="1" dirty="0"/>
              <a:t> </a:t>
            </a:r>
            <a:r>
              <a:rPr lang="en-GB" altLang="it-IT" b="1" i="1" dirty="0"/>
              <a:t>y</a:t>
            </a:r>
            <a:r>
              <a:rPr lang="en-GB" altLang="it-IT" i="1" dirty="0"/>
              <a:t> =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endParaRPr lang="en-GB" altLang="it-IT" i="1" dirty="0"/>
          </a:p>
          <a:p>
            <a:pPr eaLnBrk="1" hangingPunct="1"/>
            <a:r>
              <a:rPr lang="en-GB" altLang="it-IT" dirty="0"/>
              <a:t>Per </a:t>
            </a:r>
            <a:r>
              <a:rPr lang="en-GB" altLang="it-IT" dirty="0" err="1"/>
              <a:t>l’esattezza</a:t>
            </a:r>
            <a:r>
              <a:rPr lang="en-GB" altLang="it-IT" dirty="0"/>
              <a:t>, </a:t>
            </a:r>
            <a:r>
              <a:rPr lang="en-GB" altLang="it-IT" dirty="0" err="1"/>
              <a:t>usando</a:t>
            </a:r>
            <a:r>
              <a:rPr lang="en-GB" altLang="it-IT" dirty="0"/>
              <a:t> le ANN, è </a:t>
            </a:r>
            <a:r>
              <a:rPr lang="en-GB" altLang="it-IT" dirty="0" err="1"/>
              <a:t>possibile</a:t>
            </a:r>
            <a:r>
              <a:rPr lang="en-GB" altLang="it-IT" dirty="0"/>
              <a:t> </a:t>
            </a:r>
            <a:r>
              <a:rPr lang="en-GB" altLang="it-IT" dirty="0" err="1"/>
              <a:t>rappresentare</a:t>
            </a:r>
            <a:r>
              <a:rPr lang="en-GB" altLang="it-IT" dirty="0"/>
              <a:t> la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i="1" dirty="0"/>
              <a:t> </a:t>
            </a:r>
            <a:r>
              <a:rPr lang="en-GB" altLang="it-IT" dirty="0"/>
              <a:t>con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(</a:t>
            </a:r>
            <a:r>
              <a:rPr lang="en-GB" altLang="it-IT" dirty="0" err="1"/>
              <a:t>analitica</a:t>
            </a:r>
            <a:r>
              <a:rPr lang="en-GB" altLang="it-IT" dirty="0"/>
              <a:t>) </a:t>
            </a:r>
            <a:r>
              <a:rPr lang="en-GB" altLang="it-IT" dirty="0" err="1"/>
              <a:t>parametrica</a:t>
            </a:r>
            <a:r>
              <a:rPr lang="en-GB" altLang="it-IT" dirty="0"/>
              <a:t>, </a:t>
            </a:r>
            <a:r>
              <a:rPr lang="en-GB" altLang="it-IT" dirty="0" err="1"/>
              <a:t>quindi</a:t>
            </a:r>
            <a:r>
              <a:rPr lang="en-GB" altLang="it-IT" dirty="0"/>
              <a:t> </a:t>
            </a:r>
            <a:r>
              <a:rPr lang="en-GB" altLang="it-IT" i="1" dirty="0" err="1"/>
              <a:t>ottimizzabile</a:t>
            </a:r>
            <a:r>
              <a:rPr lang="en-GB" altLang="it-IT" i="1" dirty="0"/>
              <a:t> </a:t>
            </a:r>
            <a:r>
              <a:rPr lang="en-GB" altLang="it-IT" i="1" dirty="0" err="1"/>
              <a:t>automaticamente</a:t>
            </a:r>
            <a:r>
              <a:rPr lang="en-GB" altLang="it-IT" i="1" dirty="0"/>
              <a:t> </a:t>
            </a:r>
            <a:r>
              <a:rPr lang="en-GB" altLang="it-IT" dirty="0" err="1"/>
              <a:t>usando</a:t>
            </a:r>
            <a:r>
              <a:rPr lang="en-GB" altLang="it-IT" dirty="0"/>
              <a:t> il Gradient Descent</a:t>
            </a:r>
          </a:p>
          <a:p>
            <a:pPr eaLnBrk="1" hangingPunct="1"/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i="1" dirty="0"/>
              <a:t> </a:t>
            </a:r>
            <a:r>
              <a:rPr lang="en-GB" altLang="it-IT" dirty="0" err="1"/>
              <a:t>viene</a:t>
            </a:r>
            <a:r>
              <a:rPr lang="en-GB" altLang="it-IT" dirty="0"/>
              <a:t> </a:t>
            </a:r>
            <a:r>
              <a:rPr lang="en-GB" altLang="it-IT" dirty="0" err="1"/>
              <a:t>realizzato</a:t>
            </a:r>
            <a:r>
              <a:rPr lang="en-GB" altLang="it-IT" dirty="0"/>
              <a:t> </a:t>
            </a:r>
            <a:r>
              <a:rPr lang="en-GB" altLang="it-IT" dirty="0" err="1"/>
              <a:t>usando</a:t>
            </a:r>
            <a:r>
              <a:rPr lang="en-GB" altLang="it-IT" dirty="0"/>
              <a:t> “layer” </a:t>
            </a:r>
            <a:r>
              <a:rPr lang="en-GB" altLang="it-IT" dirty="0" err="1"/>
              <a:t>aggiuntivi</a:t>
            </a:r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Limiti del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4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39522" y="883415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(MLP)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339522" y="883415"/>
            <a:ext cx="4829163" cy="225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dirty="0"/>
              <a:t>Un Multilayer Perceptron (MLP) è </a:t>
            </a:r>
            <a:r>
              <a:rPr lang="en-GB" altLang="it-IT" dirty="0" err="1"/>
              <a:t>una</a:t>
            </a:r>
            <a:r>
              <a:rPr lang="en-GB" altLang="it-IT" dirty="0"/>
              <a:t> ANN </a:t>
            </a:r>
            <a:r>
              <a:rPr lang="en-GB" altLang="it-IT" dirty="0" err="1"/>
              <a:t>composta</a:t>
            </a:r>
            <a:r>
              <a:rPr lang="en-GB" altLang="it-IT" dirty="0"/>
              <a:t> da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serie</a:t>
            </a:r>
            <a:r>
              <a:rPr lang="en-GB" altLang="it-IT" dirty="0"/>
              <a:t> di </a:t>
            </a:r>
            <a:r>
              <a:rPr lang="en-GB" altLang="it-IT" dirty="0" err="1"/>
              <a:t>Percettroni</a:t>
            </a:r>
            <a:endParaRPr lang="en-GB" altLang="it-IT" dirty="0"/>
          </a:p>
          <a:p>
            <a:pPr eaLnBrk="1" hangingPunct="1"/>
            <a:r>
              <a:rPr lang="en-GB" altLang="it-IT" dirty="0"/>
              <a:t>In </a:t>
            </a:r>
            <a:r>
              <a:rPr lang="en-GB" altLang="it-IT" dirty="0" err="1"/>
              <a:t>particolare</a:t>
            </a:r>
            <a:r>
              <a:rPr lang="en-GB" altLang="it-IT" dirty="0"/>
              <a:t>, </a:t>
            </a:r>
            <a:r>
              <a:rPr lang="en-GB" altLang="it-IT" dirty="0" err="1"/>
              <a:t>esistono</a:t>
            </a:r>
            <a:r>
              <a:rPr lang="en-GB" altLang="it-IT" dirty="0"/>
              <a:t> 3 “layer“, </a:t>
            </a:r>
            <a:r>
              <a:rPr lang="en-GB" altLang="it-IT" dirty="0" err="1"/>
              <a:t>ognuno</a:t>
            </a:r>
            <a:r>
              <a:rPr lang="en-GB" altLang="it-IT" dirty="0"/>
              <a:t> </a:t>
            </a:r>
            <a:r>
              <a:rPr lang="en-GB" altLang="it-IT" dirty="0" err="1"/>
              <a:t>composto</a:t>
            </a:r>
            <a:r>
              <a:rPr lang="en-GB" altLang="it-IT" dirty="0"/>
              <a:t> da un </a:t>
            </a:r>
            <a:r>
              <a:rPr lang="en-GB" altLang="it-IT" dirty="0" err="1"/>
              <a:t>insieme</a:t>
            </a:r>
            <a:r>
              <a:rPr lang="en-GB" altLang="it-IT" dirty="0"/>
              <a:t> di </a:t>
            </a:r>
            <a:r>
              <a:rPr lang="en-GB" altLang="it-IT" dirty="0" err="1"/>
              <a:t>neuroni</a:t>
            </a:r>
            <a:r>
              <a:rPr lang="en-GB" altLang="it-IT" dirty="0"/>
              <a:t> (v. </a:t>
            </a:r>
            <a:r>
              <a:rPr lang="en-GB" altLang="it-IT" dirty="0" err="1"/>
              <a:t>figura</a:t>
            </a:r>
            <a:r>
              <a:rPr lang="en-GB" altLang="it-IT" dirty="0"/>
              <a:t> a </a:t>
            </a:r>
            <a:r>
              <a:rPr lang="en-GB" altLang="it-IT" dirty="0" err="1"/>
              <a:t>lato</a:t>
            </a:r>
            <a:r>
              <a:rPr lang="en-GB" altLang="it-IT" dirty="0"/>
              <a:t>)</a:t>
            </a:r>
          </a:p>
          <a:p>
            <a:pPr eaLnBrk="1" hangingPunct="1"/>
            <a:r>
              <a:rPr lang="en-GB" altLang="it-IT" dirty="0"/>
              <a:t>Le </a:t>
            </a:r>
            <a:r>
              <a:rPr lang="en-GB" altLang="it-IT" dirty="0" err="1"/>
              <a:t>connessioni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possibili</a:t>
            </a:r>
            <a:r>
              <a:rPr lang="en-GB" altLang="it-IT" dirty="0"/>
              <a:t> solo </a:t>
            </a:r>
            <a:r>
              <a:rPr lang="en-GB" altLang="it-IT" dirty="0" err="1"/>
              <a:t>tra</a:t>
            </a:r>
            <a:r>
              <a:rPr lang="en-GB" altLang="it-IT" dirty="0"/>
              <a:t> layer </a:t>
            </a:r>
            <a:r>
              <a:rPr lang="en-GB" altLang="it-IT" dirty="0" err="1"/>
              <a:t>consecutivi</a:t>
            </a:r>
            <a:endParaRPr lang="en-GB" altLang="it-IT" dirty="0"/>
          </a:p>
          <a:p>
            <a:pPr eaLnBrk="1" hangingPunct="1"/>
            <a:r>
              <a:rPr lang="en-GB" altLang="it-IT" dirty="0" err="1"/>
              <a:t>Ogni</a:t>
            </a:r>
            <a:r>
              <a:rPr lang="en-GB" altLang="it-IT" dirty="0"/>
              <a:t> neurone del primo layer (</a:t>
            </a:r>
            <a:r>
              <a:rPr lang="en-GB" altLang="it-IT" i="1" dirty="0"/>
              <a:t>input layer</a:t>
            </a:r>
            <a:r>
              <a:rPr lang="en-GB" altLang="it-IT" dirty="0"/>
              <a:t>) è </a:t>
            </a:r>
            <a:r>
              <a:rPr lang="en-GB" altLang="it-IT" dirty="0" err="1"/>
              <a:t>connesso</a:t>
            </a:r>
            <a:r>
              <a:rPr lang="en-GB" altLang="it-IT" dirty="0"/>
              <a:t> con tutti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neuroni</a:t>
            </a:r>
            <a:r>
              <a:rPr lang="en-GB" altLang="it-IT" dirty="0"/>
              <a:t> del secondo layer (</a:t>
            </a:r>
            <a:r>
              <a:rPr lang="en-GB" altLang="it-IT" i="1" dirty="0"/>
              <a:t>hidden layer</a:t>
            </a:r>
            <a:r>
              <a:rPr lang="en-GB" altLang="it-IT" dirty="0"/>
              <a:t>)</a:t>
            </a:r>
          </a:p>
          <a:p>
            <a:pPr eaLnBrk="1" hangingPunct="1"/>
            <a:r>
              <a:rPr lang="en-GB" altLang="it-IT" dirty="0"/>
              <a:t>A </a:t>
            </a:r>
            <a:r>
              <a:rPr lang="en-GB" altLang="it-IT" dirty="0" err="1"/>
              <a:t>sua</a:t>
            </a:r>
            <a:r>
              <a:rPr lang="en-GB" altLang="it-IT" dirty="0"/>
              <a:t> volta, </a:t>
            </a:r>
            <a:r>
              <a:rPr lang="en-GB" altLang="it-IT" dirty="0" err="1"/>
              <a:t>ogni</a:t>
            </a:r>
            <a:r>
              <a:rPr lang="en-GB" altLang="it-IT" dirty="0"/>
              <a:t> neurone </a:t>
            </a:r>
            <a:r>
              <a:rPr lang="en-GB" altLang="it-IT" dirty="0" err="1"/>
              <a:t>dell’hidden</a:t>
            </a:r>
            <a:r>
              <a:rPr lang="en-GB" altLang="it-IT" dirty="0"/>
              <a:t> layer è </a:t>
            </a:r>
            <a:r>
              <a:rPr lang="en-GB" altLang="it-IT" dirty="0" err="1"/>
              <a:t>connesso</a:t>
            </a:r>
            <a:r>
              <a:rPr lang="en-GB" altLang="it-IT" dirty="0"/>
              <a:t> con il neurone di output (</a:t>
            </a:r>
            <a:r>
              <a:rPr lang="en-GB" altLang="it-IT" i="1" dirty="0"/>
              <a:t>output layer</a:t>
            </a:r>
            <a:r>
              <a:rPr lang="en-GB" altLang="it-IT" dirty="0"/>
              <a:t>)</a:t>
            </a:r>
          </a:p>
          <a:p>
            <a:pPr eaLnBrk="1" hangingPunct="1"/>
            <a:r>
              <a:rPr lang="en-GB" altLang="it-IT" dirty="0"/>
              <a:t>Ad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dirty="0" err="1"/>
              <a:t>connessione</a:t>
            </a:r>
            <a:r>
              <a:rPr lang="en-GB" altLang="it-IT" dirty="0"/>
              <a:t> è </a:t>
            </a:r>
            <a:r>
              <a:rPr lang="en-GB" altLang="it-IT" dirty="0" err="1"/>
              <a:t>associato</a:t>
            </a:r>
            <a:r>
              <a:rPr lang="en-GB" altLang="it-IT" dirty="0"/>
              <a:t> un peso (</a:t>
            </a:r>
            <a:r>
              <a:rPr lang="en-GB" altLang="it-IT" dirty="0" err="1"/>
              <a:t>parametro</a:t>
            </a:r>
            <a:r>
              <a:rPr lang="en-GB" altLang="it-IT" dirty="0"/>
              <a:t>)</a:t>
            </a:r>
          </a:p>
          <a:p>
            <a:pPr eaLnBrk="1" hangingPunct="1"/>
            <a:endParaRPr lang="en-GB" alt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A4D62AC-11EB-DE8E-979D-E5D58C11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7" y="1235344"/>
            <a:ext cx="3600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11413" y="654014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(MLP)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251520" y="587200"/>
            <a:ext cx="4857272" cy="396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dirty="0" err="1"/>
              <a:t>L’hidden</a:t>
            </a:r>
            <a:r>
              <a:rPr lang="en-GB" altLang="it-IT" dirty="0"/>
              <a:t> layer </a:t>
            </a:r>
            <a:r>
              <a:rPr lang="en-GB" altLang="it-IT" dirty="0" err="1"/>
              <a:t>implementa</a:t>
            </a:r>
            <a:r>
              <a:rPr lang="en-GB" altLang="it-IT" dirty="0"/>
              <a:t> la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b="1" i="1" dirty="0"/>
              <a:t>y</a:t>
            </a:r>
            <a:r>
              <a:rPr lang="en-GB" altLang="it-IT" dirty="0"/>
              <a:t> =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dirty="0"/>
              <a:t>, </a:t>
            </a:r>
            <a:r>
              <a:rPr lang="en-GB" altLang="it-IT" dirty="0" err="1"/>
              <a:t>ovvero</a:t>
            </a:r>
            <a:r>
              <a:rPr lang="en-GB" altLang="it-IT" dirty="0"/>
              <a:t> la </a:t>
            </a:r>
            <a:r>
              <a:rPr lang="en-GB" altLang="it-IT" dirty="0" err="1"/>
              <a:t>trasformazione</a:t>
            </a:r>
            <a:r>
              <a:rPr lang="en-GB" altLang="it-IT" dirty="0"/>
              <a:t> del feature space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stiamo</a:t>
            </a:r>
            <a:r>
              <a:rPr lang="en-GB" altLang="it-IT" dirty="0"/>
              <a:t> </a:t>
            </a:r>
            <a:r>
              <a:rPr lang="en-GB" altLang="it-IT" dirty="0" err="1"/>
              <a:t>cercando</a:t>
            </a:r>
            <a:r>
              <a:rPr lang="en-GB" altLang="it-IT" dirty="0"/>
              <a:t> di </a:t>
            </a:r>
            <a:r>
              <a:rPr lang="en-GB" altLang="it-IT" dirty="0" err="1"/>
              <a:t>costruire</a:t>
            </a:r>
            <a:endParaRPr lang="en-GB" altLang="it-IT" dirty="0"/>
          </a:p>
          <a:p>
            <a:pPr eaLnBrk="1" hangingPunct="1"/>
            <a:r>
              <a:rPr lang="en-GB" altLang="it-IT" dirty="0" err="1"/>
              <a:t>Infatti</a:t>
            </a:r>
            <a:r>
              <a:rPr lang="en-GB" altLang="it-IT" dirty="0"/>
              <a:t> </a:t>
            </a:r>
            <a:r>
              <a:rPr lang="en-GB" altLang="it-IT" b="1" i="1" dirty="0"/>
              <a:t>y </a:t>
            </a:r>
            <a:r>
              <a:rPr lang="en-GB" altLang="it-IT" i="1" dirty="0"/>
              <a:t>= [y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…, 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j</a:t>
            </a:r>
            <a:r>
              <a:rPr lang="en-GB" altLang="it-IT" i="1" dirty="0"/>
              <a:t>, …, 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m</a:t>
            </a:r>
            <a:r>
              <a:rPr lang="en-GB" altLang="it-IT" i="1" dirty="0"/>
              <a:t>] </a:t>
            </a:r>
            <a:r>
              <a:rPr lang="en-GB" altLang="it-IT" dirty="0"/>
              <a:t>è un </a:t>
            </a:r>
            <a:r>
              <a:rPr lang="en-GB" altLang="it-IT" dirty="0" err="1"/>
              <a:t>vettore</a:t>
            </a:r>
            <a:r>
              <a:rPr lang="en-GB" altLang="it-IT" dirty="0"/>
              <a:t> di </a:t>
            </a:r>
            <a:r>
              <a:rPr lang="en-GB" altLang="it-IT" i="1" dirty="0"/>
              <a:t>m</a:t>
            </a:r>
            <a:r>
              <a:rPr lang="en-GB" altLang="it-IT" dirty="0"/>
              <a:t> </a:t>
            </a:r>
            <a:r>
              <a:rPr lang="en-GB" altLang="it-IT" dirty="0" err="1"/>
              <a:t>valori</a:t>
            </a:r>
            <a:r>
              <a:rPr lang="en-GB" altLang="it-IT" dirty="0"/>
              <a:t> </a:t>
            </a:r>
            <a:r>
              <a:rPr lang="en-GB" altLang="it-IT" dirty="0" err="1"/>
              <a:t>reali</a:t>
            </a:r>
            <a:r>
              <a:rPr lang="en-GB" altLang="it-IT" dirty="0"/>
              <a:t>, dove: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it-IT" i="1" dirty="0" err="1"/>
              <a:t>y</a:t>
            </a:r>
            <a:r>
              <a:rPr lang="en-GB" altLang="it-IT" baseline="-25000" dirty="0" err="1"/>
              <a:t>j</a:t>
            </a:r>
            <a:r>
              <a:rPr lang="en-GB" altLang="it-IT" dirty="0"/>
              <a:t> è </a:t>
            </a:r>
            <a:r>
              <a:rPr lang="en-GB" altLang="it-IT" dirty="0" err="1"/>
              <a:t>l’output</a:t>
            </a:r>
            <a:r>
              <a:rPr lang="en-GB" altLang="it-IT" dirty="0"/>
              <a:t> (</a:t>
            </a:r>
            <a:r>
              <a:rPr lang="en-GB" altLang="it-IT" dirty="0" err="1"/>
              <a:t>l’activation</a:t>
            </a:r>
            <a:r>
              <a:rPr lang="en-GB" altLang="it-IT" dirty="0"/>
              <a:t>) del j-</a:t>
            </a:r>
            <a:r>
              <a:rPr lang="en-GB" altLang="it-IT" dirty="0" err="1"/>
              <a:t>esimo</a:t>
            </a:r>
            <a:r>
              <a:rPr lang="en-GB" altLang="it-IT" dirty="0"/>
              <a:t> neurone </a:t>
            </a:r>
            <a:r>
              <a:rPr lang="en-GB" altLang="it-IT" dirty="0" err="1"/>
              <a:t>dell’hidden</a:t>
            </a:r>
            <a:r>
              <a:rPr lang="en-GB" altLang="it-IT" dirty="0"/>
              <a:t> layer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it-IT" dirty="0"/>
              <a:t>Tale neurone è </a:t>
            </a:r>
            <a:r>
              <a:rPr lang="en-GB" altLang="it-IT" dirty="0" err="1"/>
              <a:t>collegato</a:t>
            </a:r>
            <a:r>
              <a:rPr lang="en-GB" altLang="it-IT" dirty="0"/>
              <a:t> con tutti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neuroni</a:t>
            </a:r>
            <a:r>
              <a:rPr lang="en-GB" altLang="it-IT" dirty="0"/>
              <a:t> di input, per cui è </a:t>
            </a:r>
            <a:r>
              <a:rPr lang="en-GB" altLang="it-IT" dirty="0" err="1"/>
              <a:t>anch’esso</a:t>
            </a:r>
            <a:r>
              <a:rPr lang="en-GB" altLang="it-IT" dirty="0"/>
              <a:t> un </a:t>
            </a:r>
            <a:r>
              <a:rPr lang="en-GB" altLang="it-IT" dirty="0" err="1"/>
              <a:t>Percettrone</a:t>
            </a:r>
            <a:r>
              <a:rPr lang="en-GB" altLang="it-IT" dirty="0"/>
              <a:t>, </a:t>
            </a:r>
            <a:r>
              <a:rPr lang="en-GB" altLang="it-IT" dirty="0" err="1"/>
              <a:t>nel</a:t>
            </a:r>
            <a:r>
              <a:rPr lang="en-GB" altLang="it-IT" dirty="0"/>
              <a:t> senso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calcola</a:t>
            </a:r>
            <a:r>
              <a:rPr lang="en-GB" altLang="it-IT" dirty="0"/>
              <a:t>: </a:t>
            </a:r>
            <a:r>
              <a:rPr lang="en-GB" altLang="it-IT" i="1" dirty="0" err="1"/>
              <a:t>y</a:t>
            </a:r>
            <a:r>
              <a:rPr lang="en-GB" altLang="it-IT" i="1" baseline="-25000" dirty="0" err="1"/>
              <a:t>j</a:t>
            </a:r>
            <a:r>
              <a:rPr lang="en-GB" altLang="it-IT" i="1" dirty="0"/>
              <a:t> = f(</a:t>
            </a:r>
            <a:r>
              <a:rPr lang="en-GB" altLang="it-IT" b="1" i="1" dirty="0" err="1"/>
              <a:t>w</a:t>
            </a:r>
            <a:r>
              <a:rPr lang="en-GB" altLang="it-IT" i="1" baseline="-25000" dirty="0" err="1"/>
              <a:t>j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,</a:t>
            </a:r>
            <a:r>
              <a:rPr lang="en-GB" altLang="it-IT" i="1" dirty="0"/>
              <a:t> </a:t>
            </a:r>
            <a:r>
              <a:rPr lang="en-GB" altLang="it-IT" dirty="0"/>
              <a:t>dove: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altLang="it-IT" dirty="0"/>
              <a:t> </a:t>
            </a:r>
            <a:r>
              <a:rPr lang="en-GB" altLang="it-IT" i="1" dirty="0"/>
              <a:t>f() </a:t>
            </a:r>
            <a:r>
              <a:rPr lang="en-GB" altLang="it-IT" dirty="0"/>
              <a:t>è la </a:t>
            </a:r>
            <a:r>
              <a:rPr lang="en-GB" altLang="it-IT" dirty="0" err="1"/>
              <a:t>nonlinearità</a:t>
            </a:r>
            <a:endParaRPr lang="en-GB" altLang="it-IT" dirty="0"/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altLang="it-IT" dirty="0"/>
              <a:t> </a:t>
            </a:r>
            <a:r>
              <a:rPr lang="en-GB" altLang="it-IT" b="1" i="1" dirty="0" err="1"/>
              <a:t>w</a:t>
            </a:r>
            <a:r>
              <a:rPr lang="en-GB" altLang="it-IT" i="1" baseline="-25000" dirty="0" err="1"/>
              <a:t>j</a:t>
            </a:r>
            <a:r>
              <a:rPr lang="en-GB" altLang="it-IT" dirty="0"/>
              <a:t> è il </a:t>
            </a:r>
            <a:r>
              <a:rPr lang="en-GB" altLang="it-IT" dirty="0" err="1"/>
              <a:t>vettore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pesi</a:t>
            </a:r>
            <a:r>
              <a:rPr lang="en-GB" altLang="it-IT" dirty="0"/>
              <a:t> </a:t>
            </a:r>
            <a:r>
              <a:rPr lang="en-GB" altLang="it-IT" b="1" i="1" dirty="0" err="1"/>
              <a:t>w</a:t>
            </a:r>
            <a:r>
              <a:rPr lang="en-GB" altLang="it-IT" i="1" baseline="-25000" dirty="0" err="1"/>
              <a:t>j</a:t>
            </a:r>
            <a:r>
              <a:rPr lang="en-GB" altLang="it-IT" i="1" baseline="-25000" dirty="0"/>
              <a:t> </a:t>
            </a:r>
            <a:r>
              <a:rPr lang="en-GB" altLang="it-IT" i="1" dirty="0"/>
              <a:t>= </a:t>
            </a:r>
            <a:r>
              <a:rPr lang="en-GB" altLang="it-IT" dirty="0"/>
              <a:t>[</a:t>
            </a:r>
            <a:r>
              <a:rPr lang="en-GB" altLang="it-IT" i="1" dirty="0"/>
              <a:t>w</a:t>
            </a:r>
            <a:r>
              <a:rPr lang="en-GB" altLang="it-IT" i="1" baseline="-25000" dirty="0"/>
              <a:t>1j</a:t>
            </a:r>
            <a:r>
              <a:rPr lang="en-GB" altLang="it-IT" i="1" dirty="0"/>
              <a:t>, w</a:t>
            </a:r>
            <a:r>
              <a:rPr lang="en-GB" altLang="it-IT" i="1" baseline="-25000" dirty="0"/>
              <a:t>2j</a:t>
            </a:r>
            <a:r>
              <a:rPr lang="en-GB" altLang="it-IT" i="1" dirty="0"/>
              <a:t>, … </a:t>
            </a:r>
            <a:r>
              <a:rPr lang="en-GB" altLang="it-IT" i="1" dirty="0" err="1"/>
              <a:t>w</a:t>
            </a:r>
            <a:r>
              <a:rPr lang="en-GB" altLang="it-IT" i="1" baseline="-25000" dirty="0" err="1"/>
              <a:t>ij</a:t>
            </a:r>
            <a:r>
              <a:rPr lang="en-GB" altLang="it-IT" i="1" dirty="0"/>
              <a:t>, …, </a:t>
            </a:r>
            <a:r>
              <a:rPr lang="en-GB" altLang="it-IT" i="1" dirty="0" err="1"/>
              <a:t>w</a:t>
            </a:r>
            <a:r>
              <a:rPr lang="en-GB" altLang="it-IT" i="1" baseline="-25000" dirty="0" err="1"/>
              <a:t>nj</a:t>
            </a:r>
            <a:r>
              <a:rPr lang="en-GB" altLang="it-IT" dirty="0"/>
              <a:t>]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it-IT" dirty="0"/>
              <a:t>Per cui </a:t>
            </a:r>
            <a:r>
              <a:rPr lang="en-GB" altLang="it-IT" b="1" i="1" dirty="0"/>
              <a:t>y</a:t>
            </a:r>
            <a:r>
              <a:rPr lang="en-GB" altLang="it-IT" dirty="0"/>
              <a:t> =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i="1" dirty="0"/>
              <a:t> = </a:t>
            </a:r>
            <a:r>
              <a:rPr lang="en-GB" altLang="it-IT" dirty="0"/>
              <a:t>[</a:t>
            </a:r>
            <a:r>
              <a:rPr lang="en-GB" altLang="it-IT" i="1" dirty="0"/>
              <a:t>f(</a:t>
            </a:r>
            <a:r>
              <a:rPr lang="en-GB" altLang="it-IT" b="1" i="1" dirty="0"/>
              <a:t>w</a:t>
            </a:r>
            <a:r>
              <a:rPr lang="en-GB" altLang="it-IT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), …, f(</a:t>
            </a:r>
            <a:r>
              <a:rPr lang="en-GB" altLang="it-IT" b="1" i="1" dirty="0" err="1"/>
              <a:t>w</a:t>
            </a:r>
            <a:r>
              <a:rPr lang="en-GB" altLang="it-IT" i="1" baseline="-25000" dirty="0" err="1"/>
              <a:t>j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), …, f(</a:t>
            </a:r>
            <a:r>
              <a:rPr lang="en-GB" altLang="it-IT" b="1" i="1" dirty="0" err="1"/>
              <a:t>w</a:t>
            </a:r>
            <a:r>
              <a:rPr lang="en-GB" altLang="it-IT" i="1" baseline="-25000" dirty="0" err="1"/>
              <a:t>m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]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dirty="0"/>
              <a:t> è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da </a:t>
            </a:r>
            <a:r>
              <a:rPr lang="en-GB" altLang="it-IT" i="1" dirty="0"/>
              <a:t>R</a:t>
            </a:r>
            <a:r>
              <a:rPr lang="en-GB" altLang="it-IT" i="1" baseline="30000" dirty="0"/>
              <a:t>n</a:t>
            </a:r>
            <a:r>
              <a:rPr lang="en-GB" altLang="it-IT" dirty="0"/>
              <a:t> ad </a:t>
            </a:r>
            <a:r>
              <a:rPr lang="en-GB" altLang="it-IT" i="1" dirty="0"/>
              <a:t>R</a:t>
            </a:r>
            <a:r>
              <a:rPr lang="en-GB" altLang="it-IT" i="1" baseline="30000" dirty="0"/>
              <a:t>m</a:t>
            </a:r>
            <a:r>
              <a:rPr lang="en-GB" altLang="it-IT" dirty="0"/>
              <a:t> ed è </a:t>
            </a:r>
            <a:r>
              <a:rPr lang="en-GB" altLang="it-IT" dirty="0" err="1"/>
              <a:t>parametrica</a:t>
            </a:r>
            <a:endParaRPr lang="en-GB" altLang="it-IT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it-IT" dirty="0"/>
              <a:t>I </a:t>
            </a:r>
            <a:r>
              <a:rPr lang="en-GB" altLang="it-IT" dirty="0" err="1"/>
              <a:t>suoi</a:t>
            </a:r>
            <a:r>
              <a:rPr lang="en-GB" altLang="it-IT" dirty="0"/>
              <a:t> </a:t>
            </a:r>
            <a:r>
              <a:rPr lang="en-GB" altLang="it-IT" dirty="0" err="1"/>
              <a:t>parametri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vettori</a:t>
            </a:r>
            <a:r>
              <a:rPr lang="en-GB" altLang="it-IT" dirty="0"/>
              <a:t> </a:t>
            </a:r>
            <a:r>
              <a:rPr lang="en-GB" altLang="it-IT" b="1" i="1" dirty="0"/>
              <a:t>w</a:t>
            </a:r>
            <a:r>
              <a:rPr lang="en-GB" altLang="it-IT" i="1" baseline="-25000" dirty="0"/>
              <a:t>1</a:t>
            </a:r>
            <a:r>
              <a:rPr lang="en-GB" altLang="it-IT" dirty="0"/>
              <a:t>, …, </a:t>
            </a:r>
            <a:r>
              <a:rPr lang="en-GB" altLang="it-IT" b="1" i="1" dirty="0" err="1"/>
              <a:t>w</a:t>
            </a:r>
            <a:r>
              <a:rPr lang="en-GB" altLang="it-IT" i="1" baseline="-25000" dirty="0" err="1"/>
              <a:t>m</a:t>
            </a:r>
            <a:r>
              <a:rPr lang="en-GB" altLang="it-IT" dirty="0"/>
              <a:t>,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posso</a:t>
            </a:r>
            <a:r>
              <a:rPr lang="en-GB" altLang="it-IT" dirty="0"/>
              <a:t> “</a:t>
            </a:r>
            <a:r>
              <a:rPr lang="en-GB" altLang="it-IT" dirty="0" err="1"/>
              <a:t>impilare</a:t>
            </a:r>
            <a:r>
              <a:rPr lang="en-GB" altLang="it-IT" dirty="0"/>
              <a:t>” </a:t>
            </a:r>
            <a:r>
              <a:rPr lang="en-GB" altLang="it-IT" dirty="0" err="1"/>
              <a:t>nella</a:t>
            </a:r>
            <a:r>
              <a:rPr lang="en-GB" altLang="it-IT" dirty="0"/>
              <a:t> </a:t>
            </a:r>
            <a:r>
              <a:rPr lang="en-GB" altLang="it-IT" dirty="0" err="1"/>
              <a:t>matrice</a:t>
            </a:r>
            <a:r>
              <a:rPr lang="en-GB" altLang="it-IT" dirty="0"/>
              <a:t> </a:t>
            </a:r>
            <a:r>
              <a:rPr lang="en-GB" altLang="it-IT" i="1" dirty="0"/>
              <a:t>W</a:t>
            </a:r>
            <a:r>
              <a:rPr lang="en-GB" altLang="it-IT" dirty="0"/>
              <a:t> di </a:t>
            </a:r>
            <a:r>
              <a:rPr lang="en-GB" altLang="it-IT" dirty="0" err="1"/>
              <a:t>dimensioni</a:t>
            </a:r>
            <a:r>
              <a:rPr lang="en-GB" altLang="it-IT" dirty="0"/>
              <a:t> </a:t>
            </a:r>
            <a:r>
              <a:rPr lang="en-GB" altLang="it-IT" i="1" dirty="0"/>
              <a:t>m X n</a:t>
            </a:r>
            <a:r>
              <a:rPr lang="en-GB" altLang="it-IT" dirty="0"/>
              <a:t>:</a:t>
            </a:r>
            <a:endParaRPr lang="en-GB" altLang="it-IT" i="1" dirty="0"/>
          </a:p>
          <a:p>
            <a:pPr eaLnBrk="1" hangingPunct="1"/>
            <a:endParaRPr lang="en-GB" altLang="it-IT" i="1" dirty="0"/>
          </a:p>
          <a:p>
            <a:pPr eaLnBrk="1" hangingPunct="1"/>
            <a:endParaRPr lang="en-GB" alt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A4D62AC-11EB-DE8E-979D-E5D58C11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7" y="1235344"/>
            <a:ext cx="3600450" cy="27813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46E40F1-2406-2A38-9C20-75CE814AB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4173012"/>
            <a:ext cx="1051046" cy="6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/>
        </p:nvSpPr>
        <p:spPr>
          <a:xfrm>
            <a:off x="251520" y="519361"/>
            <a:ext cx="8343901" cy="40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j = 1, …, n 		→ 	features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[x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	feature vector (x</a:t>
            </a:r>
            <a:r>
              <a:rPr lang="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 per comodità notazionale)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= [t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, ..., t</a:t>
            </a:r>
            <a:r>
              <a:rPr lang="it" sz="1800" baseline="-25000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		→    	</a:t>
            </a:r>
            <a:r>
              <a:rPr lang="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vettore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ground-truth per le variabili target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i = 1, …, N 		→ 	training sample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w, v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→ 	vettori di parametri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it-IT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it-IT" sz="1800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→ 	vettore </a:t>
            </a: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trasposto</a:t>
            </a:r>
            <a:endParaRPr lang="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W, V			→ 	matrici di parametri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 = </a:t>
            </a:r>
            <a:r>
              <a:rPr lang="en-GB" altLang="it-IT" sz="1800" dirty="0"/>
              <a:t>{</a:t>
            </a:r>
            <a:r>
              <a:rPr lang="en-GB" altLang="it-IT" sz="1800" i="1" dirty="0" err="1"/>
              <a:t>W,</a:t>
            </a:r>
            <a:r>
              <a:rPr lang="en-GB" altLang="it-IT" sz="1800" b="1" i="1" dirty="0" err="1"/>
              <a:t>v</a:t>
            </a:r>
            <a:r>
              <a:rPr lang="en-GB" altLang="it-IT" sz="1800" dirty="0"/>
              <a:t>}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→ 	insieme di più vettori e matrici di parametri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J()			→    	loss function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39522" y="883415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(MLP)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339522" y="883415"/>
            <a:ext cx="4829163" cy="320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i="1" dirty="0"/>
              <a:t>W </a:t>
            </a:r>
            <a:r>
              <a:rPr lang="en-GB" altLang="it-IT" dirty="0"/>
              <a:t>è </a:t>
            </a:r>
            <a:r>
              <a:rPr lang="en-GB" altLang="it-IT" dirty="0" err="1"/>
              <a:t>detta</a:t>
            </a:r>
            <a:r>
              <a:rPr lang="en-GB" altLang="it-IT" dirty="0"/>
              <a:t> la </a:t>
            </a:r>
            <a:r>
              <a:rPr lang="en-GB" altLang="it-IT" dirty="0" err="1"/>
              <a:t>matrice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pesi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</a:t>
            </a:r>
            <a:r>
              <a:rPr lang="en-GB" altLang="it-IT" dirty="0" err="1"/>
              <a:t>connessioni</a:t>
            </a:r>
            <a:r>
              <a:rPr lang="en-GB" altLang="it-IT" dirty="0"/>
              <a:t> “input-to-hidden”</a:t>
            </a:r>
          </a:p>
          <a:p>
            <a:pPr eaLnBrk="1" hangingPunct="1"/>
            <a:endParaRPr lang="en-GB" altLang="it-IT" i="1" dirty="0"/>
          </a:p>
          <a:p>
            <a:pPr eaLnBrk="1" hangingPunct="1"/>
            <a:r>
              <a:rPr lang="en-GB" altLang="it-IT" b="1" i="1" dirty="0"/>
              <a:t>y</a:t>
            </a:r>
            <a:r>
              <a:rPr lang="en-GB" altLang="it-IT" dirty="0"/>
              <a:t>, </a:t>
            </a:r>
            <a:r>
              <a:rPr lang="en-GB" altLang="it-IT" dirty="0" err="1"/>
              <a:t>invece</a:t>
            </a:r>
            <a:r>
              <a:rPr lang="en-GB" altLang="it-IT" dirty="0"/>
              <a:t>,</a:t>
            </a:r>
            <a:r>
              <a:rPr lang="en-GB" altLang="it-IT" i="1" dirty="0"/>
              <a:t> </a:t>
            </a:r>
            <a:r>
              <a:rPr lang="en-GB" altLang="it-IT" dirty="0"/>
              <a:t>è </a:t>
            </a:r>
            <a:r>
              <a:rPr lang="en-GB" altLang="it-IT" dirty="0" err="1"/>
              <a:t>detto</a:t>
            </a:r>
            <a:r>
              <a:rPr lang="en-GB" altLang="it-IT" dirty="0"/>
              <a:t> “activation vector”, in </a:t>
            </a:r>
            <a:r>
              <a:rPr lang="en-GB" altLang="it-IT" dirty="0" err="1"/>
              <a:t>quanto</a:t>
            </a:r>
            <a:r>
              <a:rPr lang="en-GB" altLang="it-IT" dirty="0"/>
              <a:t> è un </a:t>
            </a:r>
            <a:r>
              <a:rPr lang="en-GB" altLang="it-IT" dirty="0" err="1"/>
              <a:t>vettore</a:t>
            </a:r>
            <a:r>
              <a:rPr lang="en-GB" altLang="it-IT" dirty="0"/>
              <a:t> di activation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Con un leggero </a:t>
            </a:r>
            <a:r>
              <a:rPr lang="en-GB" altLang="it-IT" dirty="0" err="1"/>
              <a:t>abuso</a:t>
            </a:r>
            <a:r>
              <a:rPr lang="en-GB" altLang="it-IT" dirty="0"/>
              <a:t> </a:t>
            </a:r>
            <a:r>
              <a:rPr lang="en-GB" altLang="it-IT" dirty="0" err="1"/>
              <a:t>notazionale</a:t>
            </a:r>
            <a:r>
              <a:rPr lang="en-GB" altLang="it-IT" dirty="0"/>
              <a:t>, </a:t>
            </a:r>
            <a:r>
              <a:rPr lang="en-GB" altLang="it-IT" dirty="0" err="1"/>
              <a:t>considerando</a:t>
            </a:r>
            <a:r>
              <a:rPr lang="en-GB" altLang="it-IT" dirty="0"/>
              <a:t> </a:t>
            </a:r>
            <a:r>
              <a:rPr lang="en-GB" altLang="it-IT" i="1" dirty="0"/>
              <a:t>f() </a:t>
            </a:r>
            <a:r>
              <a:rPr lang="en-GB" altLang="it-IT" dirty="0"/>
              <a:t>come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i="1" dirty="0"/>
              <a:t>element-wise</a:t>
            </a:r>
            <a:r>
              <a:rPr lang="en-GB" altLang="it-IT" dirty="0"/>
              <a:t> </a:t>
            </a:r>
            <a:r>
              <a:rPr lang="en-GB" altLang="it-IT" dirty="0" err="1"/>
              <a:t>applicata</a:t>
            </a:r>
            <a:r>
              <a:rPr lang="en-GB" altLang="it-IT" dirty="0"/>
              <a:t> ad un </a:t>
            </a:r>
            <a:r>
              <a:rPr lang="en-GB" altLang="it-IT" dirty="0" err="1"/>
              <a:t>vettore</a:t>
            </a:r>
            <a:r>
              <a:rPr lang="en-GB" altLang="it-IT" dirty="0"/>
              <a:t>, </a:t>
            </a:r>
            <a:r>
              <a:rPr lang="en-GB" altLang="it-IT" dirty="0" err="1"/>
              <a:t>potremmo</a:t>
            </a:r>
            <a:r>
              <a:rPr lang="en-GB" altLang="it-IT" dirty="0"/>
              <a:t> </a:t>
            </a:r>
            <a:r>
              <a:rPr lang="en-GB" altLang="it-IT" dirty="0" err="1"/>
              <a:t>anche</a:t>
            </a:r>
            <a:r>
              <a:rPr lang="en-GB" altLang="it-IT" dirty="0"/>
              <a:t> </a:t>
            </a:r>
            <a:r>
              <a:rPr lang="en-GB" altLang="it-IT" dirty="0" err="1"/>
              <a:t>scrivere</a:t>
            </a:r>
            <a:r>
              <a:rPr lang="en-GB" altLang="it-IT" dirty="0"/>
              <a:t>: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b="1" i="1" dirty="0"/>
              <a:t>y</a:t>
            </a:r>
            <a:r>
              <a:rPr lang="en-GB" altLang="it-IT" i="1" dirty="0"/>
              <a:t> =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</a:t>
            </a:r>
          </a:p>
          <a:p>
            <a:pPr eaLnBrk="1" hangingPunct="1"/>
            <a:endParaRPr lang="en-GB" altLang="it-IT" i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A4D62AC-11EB-DE8E-979D-E5D58C11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7" y="1235344"/>
            <a:ext cx="3600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39522" y="883415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(MLP)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339523" y="883414"/>
            <a:ext cx="4798166" cy="350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b="1" i="1" dirty="0"/>
              <a:t>y</a:t>
            </a:r>
            <a:r>
              <a:rPr lang="en-GB" altLang="it-IT" i="1" dirty="0"/>
              <a:t> </a:t>
            </a:r>
            <a:r>
              <a:rPr lang="en-GB" altLang="it-IT" dirty="0" err="1"/>
              <a:t>viene</a:t>
            </a:r>
            <a:r>
              <a:rPr lang="en-GB" altLang="it-IT" dirty="0"/>
              <a:t> </a:t>
            </a:r>
            <a:r>
              <a:rPr lang="en-GB" altLang="it-IT" dirty="0" err="1"/>
              <a:t>quindi</a:t>
            </a:r>
            <a:r>
              <a:rPr lang="en-GB" altLang="it-IT" dirty="0"/>
              <a:t> </a:t>
            </a:r>
            <a:r>
              <a:rPr lang="en-GB" altLang="it-IT" dirty="0" err="1"/>
              <a:t>dato</a:t>
            </a:r>
            <a:r>
              <a:rPr lang="en-GB" altLang="it-IT" dirty="0"/>
              <a:t> in input al secondo layer, </a:t>
            </a:r>
            <a:r>
              <a:rPr lang="en-GB" altLang="it-IT" dirty="0" err="1"/>
              <a:t>anch’esso</a:t>
            </a:r>
            <a:r>
              <a:rPr lang="en-GB" altLang="it-IT" dirty="0"/>
              <a:t> un </a:t>
            </a:r>
            <a:r>
              <a:rPr lang="en-GB" altLang="it-IT" dirty="0" err="1"/>
              <a:t>Percettrone</a:t>
            </a:r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 err="1"/>
              <a:t>L’output</a:t>
            </a:r>
            <a:r>
              <a:rPr lang="en-GB" altLang="it-IT" dirty="0"/>
              <a:t> </a:t>
            </a:r>
            <a:r>
              <a:rPr lang="en-GB" altLang="it-IT" i="1" dirty="0"/>
              <a:t>z</a:t>
            </a:r>
            <a:r>
              <a:rPr lang="en-GB" altLang="it-IT" dirty="0"/>
              <a:t> è uno </a:t>
            </a:r>
            <a:r>
              <a:rPr lang="en-GB" altLang="it-IT" dirty="0" err="1"/>
              <a:t>scalare</a:t>
            </a:r>
            <a:r>
              <a:rPr lang="en-GB" altLang="it-IT" dirty="0"/>
              <a:t>, ed è </a:t>
            </a:r>
            <a:r>
              <a:rPr lang="en-GB" altLang="it-IT" dirty="0" err="1"/>
              <a:t>ottenuto</a:t>
            </a:r>
            <a:r>
              <a:rPr lang="en-GB" altLang="it-IT" dirty="0"/>
              <a:t> con la </a:t>
            </a:r>
            <a:r>
              <a:rPr lang="en-GB" altLang="it-IT" dirty="0" err="1"/>
              <a:t>solita</a:t>
            </a:r>
            <a:r>
              <a:rPr lang="en-GB" altLang="it-IT" dirty="0"/>
              <a:t> </a:t>
            </a:r>
            <a:r>
              <a:rPr lang="en-GB" altLang="it-IT" dirty="0" err="1"/>
              <a:t>regola</a:t>
            </a:r>
            <a:r>
              <a:rPr lang="en-GB" altLang="it-IT" dirty="0"/>
              <a:t> del </a:t>
            </a:r>
            <a:r>
              <a:rPr lang="en-GB" altLang="it-IT" dirty="0" err="1"/>
              <a:t>Percettrone</a:t>
            </a:r>
            <a:r>
              <a:rPr lang="en-GB" altLang="it-IT" dirty="0"/>
              <a:t>, </a:t>
            </a:r>
            <a:r>
              <a:rPr lang="en-GB" altLang="it-IT" dirty="0" err="1"/>
              <a:t>ovvero</a:t>
            </a:r>
            <a:r>
              <a:rPr lang="en-GB" altLang="it-IT" dirty="0"/>
              <a:t>: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i="1" dirty="0"/>
              <a:t>z </a:t>
            </a:r>
            <a:r>
              <a:rPr lang="en-GB" altLang="it-IT" dirty="0"/>
              <a:t>= </a:t>
            </a:r>
            <a:r>
              <a:rPr lang="en-GB" altLang="it-IT" i="1" dirty="0"/>
              <a:t>f(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y</a:t>
            </a:r>
            <a:r>
              <a:rPr lang="en-GB" altLang="it-IT" i="1" dirty="0"/>
              <a:t>)</a:t>
            </a:r>
            <a:r>
              <a:rPr lang="en-GB" altLang="it-IT" dirty="0"/>
              <a:t>,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dove </a:t>
            </a:r>
            <a:r>
              <a:rPr lang="en-GB" altLang="it-IT" b="1" i="1" dirty="0"/>
              <a:t>v</a:t>
            </a:r>
            <a:r>
              <a:rPr lang="en-GB" altLang="it-IT" i="1" dirty="0"/>
              <a:t> = [v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…, </a:t>
            </a:r>
            <a:r>
              <a:rPr lang="en-GB" altLang="it-IT" i="1" dirty="0" err="1"/>
              <a:t>v</a:t>
            </a:r>
            <a:r>
              <a:rPr lang="en-GB" altLang="it-IT" i="1" baseline="-25000" dirty="0" err="1"/>
              <a:t>m</a:t>
            </a:r>
            <a:r>
              <a:rPr lang="en-GB" altLang="it-IT" i="1" dirty="0"/>
              <a:t>] </a:t>
            </a:r>
            <a:r>
              <a:rPr lang="en-GB" altLang="it-IT" dirty="0"/>
              <a:t>è il </a:t>
            </a:r>
            <a:r>
              <a:rPr lang="en-GB" altLang="it-IT" dirty="0" err="1"/>
              <a:t>vettore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pesi</a:t>
            </a:r>
            <a:r>
              <a:rPr lang="en-GB" altLang="it-IT" i="1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</a:t>
            </a:r>
            <a:r>
              <a:rPr lang="en-GB" altLang="it-IT" dirty="0" err="1"/>
              <a:t>connessioni</a:t>
            </a:r>
            <a:r>
              <a:rPr lang="en-GB" altLang="it-IT" dirty="0"/>
              <a:t> </a:t>
            </a:r>
            <a:r>
              <a:rPr lang="en-GB" altLang="it-IT" i="1" dirty="0"/>
              <a:t>“</a:t>
            </a:r>
            <a:r>
              <a:rPr lang="en-GB" altLang="it-IT" dirty="0"/>
              <a:t>hidden-to-output”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La </a:t>
            </a:r>
            <a:r>
              <a:rPr lang="en-GB" altLang="it-IT" dirty="0" err="1"/>
              <a:t>cosa</a:t>
            </a:r>
            <a:r>
              <a:rPr lang="en-GB" altLang="it-IT" dirty="0"/>
              <a:t> </a:t>
            </a:r>
            <a:r>
              <a:rPr lang="en-GB" altLang="it-IT" dirty="0" err="1"/>
              <a:t>importante</a:t>
            </a:r>
            <a:r>
              <a:rPr lang="en-GB" altLang="it-IT" dirty="0"/>
              <a:t> da </a:t>
            </a:r>
            <a:r>
              <a:rPr lang="en-GB" altLang="it-IT" dirty="0" err="1"/>
              <a:t>notare</a:t>
            </a:r>
            <a:r>
              <a:rPr lang="en-GB" altLang="it-IT" dirty="0"/>
              <a:t> è </a:t>
            </a:r>
            <a:r>
              <a:rPr lang="en-GB" altLang="it-IT" dirty="0" err="1"/>
              <a:t>che</a:t>
            </a:r>
            <a:r>
              <a:rPr lang="en-GB" altLang="it-IT" dirty="0"/>
              <a:t> il </a:t>
            </a:r>
            <a:r>
              <a:rPr lang="en-GB" altLang="it-IT" dirty="0" err="1"/>
              <a:t>Percettrone</a:t>
            </a:r>
            <a:r>
              <a:rPr lang="en-GB" altLang="it-IT" dirty="0"/>
              <a:t> </a:t>
            </a:r>
            <a:r>
              <a:rPr lang="en-GB" altLang="it-IT" dirty="0" err="1"/>
              <a:t>dell’ultimo</a:t>
            </a:r>
            <a:r>
              <a:rPr lang="en-GB" altLang="it-IT" dirty="0"/>
              <a:t> layer </a:t>
            </a:r>
            <a:r>
              <a:rPr lang="en-GB" altLang="it-IT" dirty="0" err="1"/>
              <a:t>prende</a:t>
            </a:r>
            <a:r>
              <a:rPr lang="en-GB" altLang="it-IT" dirty="0"/>
              <a:t> in input </a:t>
            </a:r>
            <a:r>
              <a:rPr lang="en-GB" altLang="it-IT" b="1" i="1" dirty="0"/>
              <a:t>y</a:t>
            </a:r>
            <a:r>
              <a:rPr lang="en-GB" altLang="it-IT" dirty="0"/>
              <a:t> e non </a:t>
            </a:r>
            <a:r>
              <a:rPr lang="en-GB" altLang="it-IT" b="1" i="1" dirty="0"/>
              <a:t>x</a:t>
            </a:r>
            <a:r>
              <a:rPr lang="en-GB" altLang="it-IT" dirty="0"/>
              <a:t>!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 err="1"/>
              <a:t>Ovvero</a:t>
            </a:r>
            <a:r>
              <a:rPr lang="en-GB" altLang="it-IT" dirty="0"/>
              <a:t>, </a:t>
            </a:r>
            <a:r>
              <a:rPr lang="en-GB" altLang="it-IT" dirty="0" err="1"/>
              <a:t>prende</a:t>
            </a:r>
            <a:r>
              <a:rPr lang="en-GB" altLang="it-IT" dirty="0"/>
              <a:t> in input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versione</a:t>
            </a:r>
            <a:r>
              <a:rPr lang="en-GB" altLang="it-IT" dirty="0"/>
              <a:t> </a:t>
            </a:r>
            <a:r>
              <a:rPr lang="en-GB" altLang="it-IT" dirty="0" err="1"/>
              <a:t>modificata</a:t>
            </a:r>
            <a:r>
              <a:rPr lang="en-GB" altLang="it-IT" dirty="0"/>
              <a:t> di </a:t>
            </a:r>
            <a:r>
              <a:rPr lang="en-GB" altLang="it-IT" b="1" i="1" dirty="0"/>
              <a:t>x</a:t>
            </a:r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 err="1"/>
              <a:t>Tra</a:t>
            </a:r>
            <a:r>
              <a:rPr lang="en-GB" altLang="it-IT" dirty="0"/>
              <a:t> un </a:t>
            </a:r>
            <a:r>
              <a:rPr lang="en-GB" altLang="it-IT" dirty="0" err="1"/>
              <a:t>pò</a:t>
            </a:r>
            <a:r>
              <a:rPr lang="en-GB" altLang="it-IT" dirty="0"/>
              <a:t> </a:t>
            </a:r>
            <a:r>
              <a:rPr lang="en-GB" altLang="it-IT" dirty="0" err="1"/>
              <a:t>vedremo</a:t>
            </a:r>
            <a:r>
              <a:rPr lang="en-GB" altLang="it-IT" dirty="0"/>
              <a:t> </a:t>
            </a:r>
            <a:r>
              <a:rPr lang="en-GB" altLang="it-IT" dirty="0" err="1"/>
              <a:t>perchè</a:t>
            </a:r>
            <a:r>
              <a:rPr lang="en-GB" altLang="it-IT" dirty="0"/>
              <a:t> </a:t>
            </a:r>
            <a:r>
              <a:rPr lang="en-GB" altLang="it-IT" dirty="0" err="1"/>
              <a:t>ciò</a:t>
            </a:r>
            <a:r>
              <a:rPr lang="en-GB" altLang="it-IT" dirty="0"/>
              <a:t> è </a:t>
            </a:r>
            <a:r>
              <a:rPr lang="en-GB" altLang="it-IT" dirty="0" err="1"/>
              <a:t>fondamentale</a:t>
            </a:r>
            <a:r>
              <a:rPr lang="en-GB" altLang="it-IT" dirty="0"/>
              <a:t> per </a:t>
            </a:r>
            <a:r>
              <a:rPr lang="en-GB" altLang="it-IT" dirty="0" err="1"/>
              <a:t>risolvere</a:t>
            </a:r>
            <a:r>
              <a:rPr lang="en-GB" altLang="it-IT" dirty="0"/>
              <a:t> </a:t>
            </a:r>
            <a:r>
              <a:rPr lang="en-GB" altLang="it-IT" dirty="0" err="1"/>
              <a:t>problemi</a:t>
            </a:r>
            <a:r>
              <a:rPr lang="en-GB" altLang="it-IT" dirty="0"/>
              <a:t> non-</a:t>
            </a:r>
            <a:r>
              <a:rPr lang="en-GB" altLang="it-IT" dirty="0" err="1"/>
              <a:t>lineari</a:t>
            </a:r>
            <a:endParaRPr lang="en-GB" altLang="it-IT" dirty="0"/>
          </a:p>
          <a:p>
            <a:endParaRPr lang="en-GB" alt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A4D62AC-11EB-DE8E-979D-E5D58C11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7" y="1235344"/>
            <a:ext cx="3600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39522" y="883415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(MLP)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339523" y="883414"/>
            <a:ext cx="4798166" cy="350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dirty="0" err="1"/>
              <a:t>Intanto</a:t>
            </a:r>
            <a:r>
              <a:rPr lang="en-GB" altLang="it-IT" dirty="0"/>
              <a:t> </a:t>
            </a:r>
            <a:r>
              <a:rPr lang="en-GB" altLang="it-IT" dirty="0" err="1"/>
              <a:t>scriviamo</a:t>
            </a:r>
            <a:r>
              <a:rPr lang="en-GB" altLang="it-IT" dirty="0"/>
              <a:t> la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complessiva</a:t>
            </a:r>
            <a:r>
              <a:rPr lang="en-GB" altLang="it-IT" dirty="0"/>
              <a:t> </a:t>
            </a:r>
            <a:r>
              <a:rPr lang="en-GB" altLang="it-IT" dirty="0" err="1"/>
              <a:t>calcolata</a:t>
            </a:r>
            <a:r>
              <a:rPr lang="en-GB" altLang="it-IT" dirty="0"/>
              <a:t> da </a:t>
            </a:r>
            <a:r>
              <a:rPr lang="en-GB" altLang="it-IT" dirty="0" err="1"/>
              <a:t>questo</a:t>
            </a:r>
            <a:r>
              <a:rPr lang="en-GB" altLang="it-IT" dirty="0"/>
              <a:t> MLP:</a:t>
            </a:r>
          </a:p>
          <a:p>
            <a:pPr eaLnBrk="1" hangingPunct="1"/>
            <a:endParaRPr lang="en-GB" altLang="it-IT" dirty="0"/>
          </a:p>
          <a:p>
            <a:r>
              <a:rPr lang="en-GB" altLang="it-IT" i="1" dirty="0"/>
              <a:t>z = f</a:t>
            </a:r>
            <a:r>
              <a:rPr lang="en-GB" altLang="it-IT" dirty="0"/>
              <a:t>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</a:t>
            </a:r>
          </a:p>
          <a:p>
            <a:endParaRPr lang="en-GB" altLang="it-IT" i="1" dirty="0"/>
          </a:p>
          <a:p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“</a:t>
            </a:r>
            <a:r>
              <a:rPr lang="en-GB" altLang="it-IT" dirty="0" err="1"/>
              <a:t>analatica</a:t>
            </a:r>
            <a:r>
              <a:rPr lang="en-GB" altLang="it-IT" dirty="0"/>
              <a:t>” (</a:t>
            </a:r>
            <a:r>
              <a:rPr lang="en-GB" altLang="it-IT" dirty="0" err="1"/>
              <a:t>composta</a:t>
            </a:r>
            <a:r>
              <a:rPr lang="en-GB" altLang="it-IT" dirty="0"/>
              <a:t>), </a:t>
            </a:r>
            <a:r>
              <a:rPr lang="en-GB" altLang="it-IT" dirty="0" err="1"/>
              <a:t>i</a:t>
            </a:r>
            <a:r>
              <a:rPr lang="en-GB" altLang="it-IT" dirty="0"/>
              <a:t> cui </a:t>
            </a:r>
            <a:r>
              <a:rPr lang="en-GB" altLang="it-IT" dirty="0" err="1"/>
              <a:t>parametri</a:t>
            </a:r>
            <a:r>
              <a:rPr lang="en-GB" altLang="it-IT" dirty="0"/>
              <a:t> </a:t>
            </a:r>
            <a:r>
              <a:rPr lang="en-GB" altLang="it-IT" dirty="0" err="1"/>
              <a:t>complessivi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GB" altLang="it-IT" dirty="0"/>
              <a:t> {</a:t>
            </a:r>
            <a:r>
              <a:rPr lang="en-GB" altLang="it-IT" i="1" dirty="0" err="1"/>
              <a:t>W,</a:t>
            </a:r>
            <a:r>
              <a:rPr lang="en-GB" altLang="it-IT" b="1" i="1" dirty="0" err="1"/>
              <a:t>v</a:t>
            </a:r>
            <a:r>
              <a:rPr lang="en-GB" altLang="it-IT" dirty="0"/>
              <a:t>} </a:t>
            </a:r>
          </a:p>
          <a:p>
            <a:endParaRPr lang="en-GB" alt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A4D62AC-11EB-DE8E-979D-E5D58C11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7" y="1235344"/>
            <a:ext cx="3600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39522" y="883415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(MLP)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339523" y="883414"/>
            <a:ext cx="4798166" cy="350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altLang="it-IT" dirty="0" err="1"/>
              <a:t>Potrei</a:t>
            </a:r>
            <a:r>
              <a:rPr lang="en-GB" altLang="it-IT" dirty="0"/>
              <a:t> </a:t>
            </a:r>
            <a:r>
              <a:rPr lang="en-GB" altLang="it-IT" dirty="0" err="1"/>
              <a:t>anche</a:t>
            </a:r>
            <a:r>
              <a:rPr lang="en-GB" altLang="it-IT" dirty="0"/>
              <a:t> </a:t>
            </a:r>
            <a:r>
              <a:rPr lang="en-GB" altLang="it-IT" dirty="0" err="1"/>
              <a:t>usare</a:t>
            </a:r>
            <a:r>
              <a:rPr lang="en-GB" altLang="it-IT" dirty="0"/>
              <a:t> </a:t>
            </a:r>
            <a:r>
              <a:rPr lang="en-GB" altLang="it-IT" dirty="0" err="1"/>
              <a:t>nonlinearità</a:t>
            </a:r>
            <a:r>
              <a:rPr lang="en-GB" altLang="it-IT" dirty="0"/>
              <a:t> diverse </a:t>
            </a:r>
            <a:r>
              <a:rPr lang="en-GB" altLang="it-IT" dirty="0" err="1"/>
              <a:t>nei</a:t>
            </a:r>
            <a:r>
              <a:rPr lang="en-GB" altLang="it-IT" dirty="0"/>
              <a:t> due layer (e.g., </a:t>
            </a:r>
            <a:r>
              <a:rPr lang="en-GB" altLang="it-IT" i="1" dirty="0"/>
              <a:t>f()</a:t>
            </a:r>
            <a:r>
              <a:rPr lang="en-GB" altLang="it-IT" dirty="0"/>
              <a:t> e </a:t>
            </a:r>
            <a:r>
              <a:rPr lang="en-GB" altLang="it-IT" i="1" dirty="0"/>
              <a:t>g()</a:t>
            </a:r>
            <a:r>
              <a:rPr lang="en-GB" altLang="it-IT" dirty="0"/>
              <a:t>), </a:t>
            </a:r>
            <a:r>
              <a:rPr lang="en-GB" altLang="it-IT" dirty="0" err="1"/>
              <a:t>ottenendo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r>
              <a:rPr lang="en-GB" altLang="it-IT" i="1" dirty="0"/>
              <a:t>z = 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</a:t>
            </a:r>
          </a:p>
          <a:p>
            <a:endParaRPr lang="en-GB" altLang="it-IT" dirty="0"/>
          </a:p>
          <a:p>
            <a:r>
              <a:rPr lang="en-GB" altLang="it-IT" dirty="0"/>
              <a:t>Se </a:t>
            </a:r>
            <a:r>
              <a:rPr lang="en-GB" altLang="it-IT" i="1" dirty="0"/>
              <a:t>f() </a:t>
            </a:r>
            <a:r>
              <a:rPr lang="en-GB" altLang="it-IT" dirty="0"/>
              <a:t>e </a:t>
            </a:r>
            <a:r>
              <a:rPr lang="en-GB" altLang="it-IT" i="1" dirty="0"/>
              <a:t>g()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differenziabili</a:t>
            </a:r>
            <a:r>
              <a:rPr lang="en-GB" altLang="it-IT" dirty="0"/>
              <a:t>, </a:t>
            </a:r>
            <a:r>
              <a:rPr lang="en-GB" altLang="it-IT" dirty="0" err="1"/>
              <a:t>allora</a:t>
            </a:r>
            <a:r>
              <a:rPr lang="en-GB" altLang="it-IT" dirty="0"/>
              <a:t>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usare</a:t>
            </a:r>
            <a:r>
              <a:rPr lang="en-GB" altLang="it-IT" dirty="0"/>
              <a:t> il </a:t>
            </a:r>
            <a:r>
              <a:rPr lang="en-US" dirty="0"/>
              <a:t>Gradient Descent per </a:t>
            </a:r>
            <a:r>
              <a:rPr lang="en-US" dirty="0" err="1"/>
              <a:t>trovare</a:t>
            </a:r>
            <a:r>
              <a:rPr lang="en-US" dirty="0"/>
              <a:t> </a:t>
            </a:r>
            <a:r>
              <a:rPr lang="en-GB" altLang="it-IT" dirty="0"/>
              <a:t>{</a:t>
            </a:r>
            <a:r>
              <a:rPr lang="en-GB" altLang="it-IT" i="1" dirty="0" err="1"/>
              <a:t>W,</a:t>
            </a:r>
            <a:r>
              <a:rPr lang="en-GB" altLang="it-IT" b="1" i="1" dirty="0" err="1"/>
              <a:t>v</a:t>
            </a:r>
            <a:r>
              <a:rPr lang="en-GB" altLang="it-IT" dirty="0"/>
              <a:t>}</a:t>
            </a:r>
            <a:r>
              <a:rPr lang="en-US" dirty="0"/>
              <a:t> </a:t>
            </a:r>
          </a:p>
          <a:p>
            <a:endParaRPr lang="en-US" altLang="it-IT" dirty="0"/>
          </a:p>
          <a:p>
            <a:r>
              <a:rPr lang="en-US" dirty="0"/>
              <a:t>Come </a:t>
            </a:r>
            <a:r>
              <a:rPr lang="en-US" dirty="0" err="1"/>
              <a:t>addestrare</a:t>
            </a:r>
            <a:r>
              <a:rPr lang="en-US" dirty="0"/>
              <a:t> un MLP lo </a:t>
            </a:r>
            <a:r>
              <a:rPr lang="en-US" dirty="0" err="1"/>
              <a:t>vedremo</a:t>
            </a:r>
            <a:r>
              <a:rPr lang="en-US" dirty="0"/>
              <a:t> in </a:t>
            </a:r>
            <a:r>
              <a:rPr lang="en-US" dirty="0" err="1"/>
              <a:t>seguito</a:t>
            </a:r>
            <a:r>
              <a:rPr lang="en-US" dirty="0"/>
              <a:t>, per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concentriamoci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i="1" dirty="0" err="1"/>
              <a:t>capacità</a:t>
            </a:r>
            <a:r>
              <a:rPr lang="en-US" i="1" dirty="0"/>
              <a:t> di </a:t>
            </a:r>
            <a:r>
              <a:rPr lang="en-US" i="1" dirty="0" err="1"/>
              <a:t>rappresentazione</a:t>
            </a:r>
            <a:r>
              <a:rPr lang="en-US" i="1" dirty="0"/>
              <a:t> </a:t>
            </a:r>
            <a:r>
              <a:rPr lang="en-US" dirty="0" err="1"/>
              <a:t>dell’MLP</a:t>
            </a:r>
            <a:r>
              <a:rPr lang="en-US" dirty="0"/>
              <a:t>, </a:t>
            </a:r>
            <a:r>
              <a:rPr lang="en-US" dirty="0" err="1"/>
              <a:t>assumendo</a:t>
            </a:r>
            <a:r>
              <a:rPr lang="en-US" dirty="0"/>
              <a:t> di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trovare</a:t>
            </a:r>
            <a:r>
              <a:rPr lang="en-US" dirty="0"/>
              <a:t> “</a:t>
            </a:r>
            <a:r>
              <a:rPr lang="en-US" dirty="0" err="1"/>
              <a:t>magicamente</a:t>
            </a:r>
            <a:r>
              <a:rPr lang="en-US" dirty="0"/>
              <a:t>” il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pesi</a:t>
            </a:r>
            <a:endParaRPr lang="en-US" dirty="0"/>
          </a:p>
          <a:p>
            <a:endParaRPr lang="en-GB" altLang="it-IT" dirty="0"/>
          </a:p>
          <a:p>
            <a:endParaRPr lang="en-GB" alt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A4D62AC-11EB-DE8E-979D-E5D58C11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7" y="1235344"/>
            <a:ext cx="3600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514606" y="1040887"/>
            <a:ext cx="4057394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Nella </a:t>
            </a:r>
            <a:r>
              <a:rPr lang="en-US" dirty="0" err="1"/>
              <a:t>figura</a:t>
            </a:r>
            <a:r>
              <a:rPr lang="en-US" dirty="0"/>
              <a:t> a </a:t>
            </a:r>
            <a:r>
              <a:rPr lang="en-US" dirty="0" err="1"/>
              <a:t>lato</a:t>
            </a:r>
            <a:r>
              <a:rPr lang="en-US" dirty="0"/>
              <a:t> è </a:t>
            </a:r>
            <a:r>
              <a:rPr lang="en-US" dirty="0" err="1"/>
              <a:t>mostrato</a:t>
            </a:r>
            <a:r>
              <a:rPr lang="en-US" dirty="0"/>
              <a:t> un MLP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risolve</a:t>
            </a:r>
            <a:r>
              <a:rPr lang="en-US" dirty="0"/>
              <a:t> il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XOR 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trovato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 </a:t>
            </a:r>
            <a:r>
              <a:rPr lang="en-US" dirty="0" err="1"/>
              <a:t>perchè</a:t>
            </a:r>
            <a:r>
              <a:rPr lang="en-US" dirty="0"/>
              <a:t> lo </a:t>
            </a:r>
            <a:r>
              <a:rPr lang="en-US" dirty="0" err="1"/>
              <a:t>scopo</a:t>
            </a:r>
            <a:r>
              <a:rPr lang="en-US" dirty="0"/>
              <a:t> è </a:t>
            </a:r>
            <a:r>
              <a:rPr lang="en-US" dirty="0" err="1"/>
              <a:t>dimostrare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ANN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r>
              <a:rPr lang="en-US" dirty="0"/>
              <a:t> non </a:t>
            </a:r>
            <a:r>
              <a:rPr lang="en-US" dirty="0" err="1"/>
              <a:t>lineare</a:t>
            </a:r>
            <a:r>
              <a:rPr lang="en-US" dirty="0"/>
              <a:t> del </a:t>
            </a:r>
            <a:r>
              <a:rPr lang="en-US" dirty="0" err="1"/>
              <a:t>Percettrone</a:t>
            </a:r>
            <a:r>
              <a:rPr lang="en-US" dirty="0"/>
              <a:t> (per </a:t>
            </a:r>
            <a:r>
              <a:rPr lang="en-US" dirty="0" err="1"/>
              <a:t>ora</a:t>
            </a:r>
            <a:r>
              <a:rPr lang="en-US" dirty="0"/>
              <a:t> non </a:t>
            </a:r>
            <a:r>
              <a:rPr lang="en-US" dirty="0" err="1"/>
              <a:t>stiamo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il training)</a:t>
            </a:r>
          </a:p>
          <a:p>
            <a:endParaRPr lang="en-US" dirty="0"/>
          </a:p>
          <a:p>
            <a:r>
              <a:rPr lang="en-US" dirty="0" err="1"/>
              <a:t>Esistono</a:t>
            </a:r>
            <a:r>
              <a:rPr lang="en-US" dirty="0"/>
              <a:t> infinite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combinazioni</a:t>
            </a:r>
            <a:r>
              <a:rPr lang="en-US" dirty="0"/>
              <a:t> di </a:t>
            </a:r>
            <a:r>
              <a:rPr lang="en-US" dirty="0" err="1"/>
              <a:t>pesi</a:t>
            </a:r>
            <a:r>
              <a:rPr lang="en-US" dirty="0"/>
              <a:t> e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scelta</a:t>
            </a:r>
            <a:r>
              <a:rPr lang="en-US" dirty="0"/>
              <a:t> è solo un </a:t>
            </a:r>
            <a:r>
              <a:rPr lang="en-US" dirty="0" err="1"/>
              <a:t>esempio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, le </a:t>
            </a:r>
            <a:r>
              <a:rPr lang="en-US" dirty="0" err="1"/>
              <a:t>nonlinearità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sign function (per </a:t>
            </a:r>
            <a:r>
              <a:rPr lang="en-US" dirty="0" err="1"/>
              <a:t>ora</a:t>
            </a:r>
            <a:r>
              <a:rPr lang="en-US" dirty="0"/>
              <a:t> non </a:t>
            </a:r>
            <a:r>
              <a:rPr lang="en-US" dirty="0" err="1"/>
              <a:t>c’interessa</a:t>
            </a:r>
            <a:r>
              <a:rPr lang="en-US" dirty="0"/>
              <a:t> se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differenziabili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possibile soluzione al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09EE7-0449-55FD-27E6-04896E73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8" cy="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3E5B4EF-3AC1-E439-C1B9-9E7627FF5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07" y="1213949"/>
            <a:ext cx="2952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825739"/>
            <a:ext cx="4498711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Calcoliamo</a:t>
            </a:r>
            <a:r>
              <a:rPr lang="en-US" dirty="0"/>
              <a:t> </a:t>
            </a:r>
            <a:r>
              <a:rPr lang="en-GB" altLang="it-IT" b="1" i="1" dirty="0"/>
              <a:t>y</a:t>
            </a:r>
            <a:r>
              <a:rPr lang="en-GB" altLang="it-IT" dirty="0"/>
              <a:t> = [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y</a:t>
            </a:r>
            <a:r>
              <a:rPr lang="en-GB" altLang="it-IT" i="1" baseline="-25000" dirty="0"/>
              <a:t>2</a:t>
            </a:r>
            <a:r>
              <a:rPr lang="en-GB" altLang="it-IT" dirty="0"/>
              <a:t>] =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i="1" dirty="0"/>
              <a:t> = </a:t>
            </a:r>
            <a:r>
              <a:rPr lang="en-GB" altLang="it-IT" dirty="0"/>
              <a:t>[</a:t>
            </a:r>
            <a:r>
              <a:rPr lang="en-GB" altLang="it-IT" i="1" dirty="0"/>
              <a:t>f(</a:t>
            </a:r>
            <a:r>
              <a:rPr lang="en-GB" altLang="it-IT" b="1" i="1" dirty="0"/>
              <a:t>w</a:t>
            </a:r>
            <a:r>
              <a:rPr lang="en-GB" altLang="it-IT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), f(</a:t>
            </a:r>
            <a:r>
              <a:rPr lang="en-GB" altLang="it-IT" b="1" i="1" dirty="0"/>
              <a:t>w</a:t>
            </a:r>
            <a:r>
              <a:rPr lang="en-GB" altLang="it-IT" i="1" baseline="-25000" dirty="0"/>
              <a:t>2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]: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 </a:t>
            </a:r>
            <a:r>
              <a:rPr lang="en-GB" altLang="it-IT" i="1" dirty="0"/>
              <a:t>z </a:t>
            </a:r>
            <a:r>
              <a:rPr lang="en-GB" altLang="it-IT" dirty="0"/>
              <a:t>= </a:t>
            </a:r>
            <a:r>
              <a:rPr lang="en-GB" altLang="it-IT" i="1" dirty="0"/>
              <a:t>f(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y</a:t>
            </a:r>
            <a:r>
              <a:rPr lang="en-GB" altLang="it-IT" i="1" dirty="0"/>
              <a:t>)</a:t>
            </a:r>
            <a:r>
              <a:rPr lang="en-GB" altLang="it-IT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Ricordiamoci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altLang="it-IT" i="1" dirty="0"/>
              <a:t>f(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y</a:t>
            </a:r>
            <a:r>
              <a:rPr lang="en-GB" altLang="it-IT" i="1" dirty="0"/>
              <a:t>)</a:t>
            </a:r>
            <a:r>
              <a:rPr lang="en-GB" altLang="it-IT" dirty="0"/>
              <a:t> </a:t>
            </a:r>
            <a:r>
              <a:rPr lang="en-GB" dirty="0"/>
              <a:t>è </a:t>
            </a:r>
            <a:r>
              <a:rPr lang="en-GB" dirty="0" err="1"/>
              <a:t>definita</a:t>
            </a:r>
            <a:r>
              <a:rPr lang="en-GB" dirty="0"/>
              <a:t> </a:t>
            </a:r>
            <a:r>
              <a:rPr lang="en-GB" dirty="0" err="1"/>
              <a:t>nello</a:t>
            </a:r>
            <a:r>
              <a:rPr lang="en-GB" dirty="0"/>
              <a:t> </a:t>
            </a:r>
            <a:r>
              <a:rPr lang="en-GB" dirty="0" err="1"/>
              <a:t>spazio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cui </a:t>
            </a:r>
            <a:r>
              <a:rPr lang="en-GB" dirty="0" err="1"/>
              <a:t>assi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US" dirty="0"/>
              <a:t> 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</a:t>
            </a:r>
            <a:r>
              <a:rPr lang="en-GB" altLang="it-IT" dirty="0"/>
              <a:t>e</a:t>
            </a:r>
            <a:r>
              <a:rPr lang="en-GB" altLang="it-IT" i="1" dirty="0"/>
              <a:t> y</a:t>
            </a:r>
            <a:r>
              <a:rPr lang="en-GB" altLang="it-IT" i="1" baseline="-25000" dirty="0"/>
              <a:t>2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possibile soluzione al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09EE7-0449-55FD-27E6-04896E73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8" cy="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FAC414B-D5EC-68E3-073A-3565A66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8" y="2571748"/>
            <a:ext cx="24" cy="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0AAC40-655F-AE5B-E5D9-E766ED00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13" y="1221702"/>
            <a:ext cx="2962275" cy="15430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3ADE61-A8E7-4D61-C646-5724ECBA8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863" y="1221702"/>
            <a:ext cx="2952750" cy="28860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28F46C-9872-B876-7F63-C516563FB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613" y="3545802"/>
            <a:ext cx="2876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825739"/>
            <a:ext cx="4914840" cy="189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Calcoliamo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decision boundary e le decision region </a:t>
            </a:r>
            <a:r>
              <a:rPr lang="en-US" dirty="0" err="1"/>
              <a:t>sia</a:t>
            </a:r>
            <a:r>
              <a:rPr lang="en-US" dirty="0"/>
              <a:t> di 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= f(</a:t>
            </a:r>
            <a:r>
              <a:rPr lang="en-GB" altLang="it-IT" b="1" i="1" dirty="0"/>
              <a:t>w</a:t>
            </a:r>
            <a:r>
              <a:rPr lang="en-GB" altLang="it-IT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 </a:t>
            </a:r>
            <a:r>
              <a:rPr lang="en-GB" altLang="it-IT" dirty="0" err="1"/>
              <a:t>che</a:t>
            </a:r>
            <a:r>
              <a:rPr lang="en-GB" altLang="it-IT" dirty="0"/>
              <a:t> di</a:t>
            </a:r>
            <a:r>
              <a:rPr lang="en-GB" altLang="it-IT" i="1" dirty="0"/>
              <a:t> y</a:t>
            </a:r>
            <a:r>
              <a:rPr lang="en-GB" altLang="it-IT" i="1" baseline="-25000" dirty="0"/>
              <a:t>2  </a:t>
            </a:r>
            <a:r>
              <a:rPr lang="en-GB" altLang="it-IT" i="1" dirty="0"/>
              <a:t>= f(</a:t>
            </a:r>
            <a:r>
              <a:rPr lang="en-GB" altLang="it-IT" b="1" i="1" dirty="0"/>
              <a:t>w</a:t>
            </a:r>
            <a:r>
              <a:rPr lang="en-GB" altLang="it-IT" i="1" baseline="-25000" dirty="0"/>
              <a:t>2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 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i="1" dirty="0"/>
              <a:t>x</a:t>
            </a:r>
            <a:r>
              <a:rPr lang="en-GB" altLang="it-IT" i="1" baseline="-25000" dirty="0"/>
              <a:t>2</a:t>
            </a:r>
            <a:r>
              <a:rPr lang="en-GB" altLang="it-IT" i="1" dirty="0"/>
              <a:t> = - x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- 0.5 	(y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i="1" dirty="0"/>
              <a:t>x</a:t>
            </a:r>
            <a:r>
              <a:rPr lang="en-GB" altLang="it-IT" i="1" baseline="-25000" dirty="0"/>
              <a:t>2</a:t>
            </a:r>
            <a:r>
              <a:rPr lang="en-GB" altLang="it-IT" i="1" dirty="0"/>
              <a:t> = - x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+ 1.5 	(y</a:t>
            </a:r>
            <a:r>
              <a:rPr lang="en-GB" altLang="it-IT" i="1" baseline="-25000" dirty="0"/>
              <a:t>2</a:t>
            </a:r>
            <a:r>
              <a:rPr lang="en-GB" altLang="it-IT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dirty="0"/>
          </a:p>
          <a:p>
            <a:r>
              <a:rPr lang="en-GB" dirty="0"/>
              <a:t>I </a:t>
            </a:r>
            <a:r>
              <a:rPr lang="en-GB" dirty="0" err="1"/>
              <a:t>grafici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funzioni</a:t>
            </a:r>
            <a:r>
              <a:rPr lang="en-GB" dirty="0"/>
              <a:t> </a:t>
            </a:r>
            <a:r>
              <a:rPr lang="en-GB" altLang="it-IT" i="1" dirty="0"/>
              <a:t>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 </a:t>
            </a:r>
            <a:r>
              <a:rPr lang="en-GB" altLang="it-IT" dirty="0"/>
              <a:t>ed</a:t>
            </a:r>
            <a:r>
              <a:rPr lang="en-GB" altLang="it-IT" i="1" dirty="0"/>
              <a:t> 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2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 </a:t>
            </a:r>
            <a:r>
              <a:rPr lang="en-GB" altLang="it-IT" dirty="0" err="1"/>
              <a:t>sono</a:t>
            </a:r>
            <a:r>
              <a:rPr lang="en-US" dirty="0"/>
              <a:t> </a:t>
            </a:r>
            <a:r>
              <a:rPr lang="en-US" dirty="0" err="1"/>
              <a:t>mostrati</a:t>
            </a:r>
            <a:r>
              <a:rPr lang="en-US" dirty="0"/>
              <a:t> sotto</a:t>
            </a:r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possibile soluzione al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09EE7-0449-55FD-27E6-04896E73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8" cy="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FAC414B-D5EC-68E3-073A-3565A66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8" y="2571748"/>
            <a:ext cx="24" cy="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3ADE61-A8E7-4D61-C646-5724ECBA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863" y="1221702"/>
            <a:ext cx="2952750" cy="28860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0F1809-1F27-F2C0-A46E-19613C4D8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21" y="2813578"/>
            <a:ext cx="5000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5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52879" y="598556"/>
            <a:ext cx="4829825" cy="243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/>
              <a:t>Calcoliamo</a:t>
            </a:r>
            <a:r>
              <a:rPr lang="en-US" sz="1200" dirty="0"/>
              <a:t> il decision boundary </a:t>
            </a:r>
            <a:r>
              <a:rPr lang="en-GB" sz="1200" dirty="0"/>
              <a:t>di </a:t>
            </a:r>
            <a:r>
              <a:rPr lang="en-GB" sz="1200" i="1" dirty="0"/>
              <a:t>z = </a:t>
            </a:r>
            <a:r>
              <a:rPr lang="en-GB" altLang="it-IT" sz="1200" i="1" dirty="0"/>
              <a:t>f(</a:t>
            </a:r>
            <a:r>
              <a:rPr lang="en-GB" altLang="it-IT" sz="1200" b="1" i="1" dirty="0" err="1"/>
              <a:t>v</a:t>
            </a:r>
            <a:r>
              <a:rPr lang="en-GB" altLang="it-IT" sz="1200" i="1" baseline="30000" dirty="0" err="1"/>
              <a:t>T</a:t>
            </a:r>
            <a:r>
              <a:rPr lang="en-GB" altLang="it-IT" sz="1200" i="1" dirty="0"/>
              <a:t> </a:t>
            </a:r>
            <a:r>
              <a:rPr lang="en-GB" altLang="it-IT" sz="1200" b="1" i="1" dirty="0"/>
              <a:t>y</a:t>
            </a:r>
            <a:r>
              <a:rPr lang="en-GB" altLang="it-IT" sz="1200" i="1" dirty="0"/>
              <a:t>)</a:t>
            </a:r>
            <a:r>
              <a:rPr lang="en-GB" altLang="it-IT" sz="1200" dirty="0"/>
              <a:t>:</a:t>
            </a:r>
          </a:p>
          <a:p>
            <a:endParaRPr lang="en-GB" alt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sz="1200" i="1" dirty="0"/>
              <a:t>y</a:t>
            </a:r>
            <a:r>
              <a:rPr lang="en-GB" altLang="it-IT" sz="1200" i="1" baseline="-25000" dirty="0"/>
              <a:t>1</a:t>
            </a:r>
            <a:r>
              <a:rPr lang="en-GB" altLang="it-IT" sz="1200" i="1" dirty="0"/>
              <a:t> = y</a:t>
            </a:r>
            <a:r>
              <a:rPr lang="en-GB" altLang="it-IT" sz="1200" i="1" baseline="-25000" dirty="0"/>
              <a:t>2</a:t>
            </a:r>
            <a:r>
              <a:rPr lang="en-GB" altLang="it-IT" sz="1200" i="1" dirty="0"/>
              <a:t> + 0.5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sz="1200" dirty="0"/>
          </a:p>
          <a:p>
            <a:r>
              <a:rPr lang="en-GB" sz="1200" dirty="0"/>
              <a:t>Il </a:t>
            </a:r>
            <a:r>
              <a:rPr lang="en-GB" sz="1200" dirty="0" err="1"/>
              <a:t>grafico</a:t>
            </a:r>
            <a:r>
              <a:rPr lang="en-GB" sz="1200" dirty="0"/>
              <a:t> qui sotto </a:t>
            </a:r>
            <a:r>
              <a:rPr lang="en-GB" sz="1200" dirty="0" err="1"/>
              <a:t>mostra</a:t>
            </a:r>
            <a:r>
              <a:rPr lang="en-GB" sz="1200" dirty="0"/>
              <a:t> le decision region di </a:t>
            </a:r>
            <a:r>
              <a:rPr lang="en-GB" altLang="it-IT" sz="1200" i="1" dirty="0"/>
              <a:t>f(</a:t>
            </a:r>
            <a:r>
              <a:rPr lang="en-GB" altLang="it-IT" sz="1200" b="1" i="1" dirty="0" err="1"/>
              <a:t>v</a:t>
            </a:r>
            <a:r>
              <a:rPr lang="en-GB" altLang="it-IT" sz="1200" i="1" baseline="30000" dirty="0" err="1"/>
              <a:t>T</a:t>
            </a:r>
            <a:r>
              <a:rPr lang="en-GB" altLang="it-IT" sz="1200" i="1" dirty="0"/>
              <a:t> </a:t>
            </a:r>
            <a:r>
              <a:rPr lang="en-GB" altLang="it-IT" sz="1200" b="1" i="1" dirty="0"/>
              <a:t>y</a:t>
            </a:r>
            <a:r>
              <a:rPr lang="en-GB" altLang="it-IT" sz="1200" i="1" dirty="0"/>
              <a:t>) </a:t>
            </a:r>
            <a:r>
              <a:rPr lang="en-GB" altLang="it-IT" sz="1200" dirty="0"/>
              <a:t>(in </a:t>
            </a:r>
            <a:r>
              <a:rPr lang="en-GB" altLang="it-IT" sz="1200" dirty="0" err="1"/>
              <a:t>giallo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quando</a:t>
            </a:r>
            <a:r>
              <a:rPr lang="en-GB" altLang="it-IT" sz="1200" dirty="0"/>
              <a:t> </a:t>
            </a:r>
            <a:r>
              <a:rPr lang="en-GB" altLang="it-IT" sz="1200" i="1" dirty="0"/>
              <a:t>z = 1</a:t>
            </a:r>
            <a:r>
              <a:rPr lang="en-GB" altLang="it-IT" sz="1200" dirty="0"/>
              <a:t>)</a:t>
            </a:r>
            <a:r>
              <a:rPr lang="en-GB" altLang="it-IT" sz="1200" i="1" dirty="0"/>
              <a:t> </a:t>
            </a:r>
          </a:p>
          <a:p>
            <a:endParaRPr lang="en-GB" altLang="it-IT" sz="1200" i="1" dirty="0"/>
          </a:p>
          <a:p>
            <a:r>
              <a:rPr lang="en-GB" sz="1200" dirty="0"/>
              <a:t>A</a:t>
            </a:r>
            <a:r>
              <a:rPr lang="en-US" sz="1200" dirty="0" err="1"/>
              <a:t>ttenzione</a:t>
            </a:r>
            <a:r>
              <a:rPr lang="en-US" sz="1200" dirty="0"/>
              <a:t>: in </a:t>
            </a:r>
            <a:r>
              <a:rPr lang="en-US" sz="1200" dirty="0" err="1"/>
              <a:t>quest’esempio</a:t>
            </a:r>
            <a:r>
              <a:rPr lang="en-US" sz="1200" dirty="0"/>
              <a:t> </a:t>
            </a:r>
            <a:r>
              <a:rPr lang="en-GB" altLang="it-IT" sz="1200" i="1" dirty="0"/>
              <a:t>y</a:t>
            </a:r>
            <a:r>
              <a:rPr lang="en-GB" altLang="it-IT" sz="1200" i="1" baseline="-25000" dirty="0"/>
              <a:t>1</a:t>
            </a:r>
            <a:r>
              <a:rPr lang="en-GB" altLang="it-IT" sz="1200" i="1" dirty="0"/>
              <a:t> </a:t>
            </a:r>
            <a:r>
              <a:rPr lang="en-GB" altLang="it-IT" sz="1200" dirty="0"/>
              <a:t>ed</a:t>
            </a:r>
            <a:r>
              <a:rPr lang="en-GB" altLang="it-IT" sz="1200" i="1" dirty="0"/>
              <a:t> y</a:t>
            </a:r>
            <a:r>
              <a:rPr lang="en-GB" altLang="it-IT" sz="1200" i="1" baseline="-25000" dirty="0"/>
              <a:t>2</a:t>
            </a:r>
            <a:r>
              <a:rPr lang="en-GB" altLang="it-IT" sz="1200" i="1" dirty="0"/>
              <a:t> </a:t>
            </a:r>
            <a:r>
              <a:rPr lang="en-GB" altLang="it-IT" sz="1200" dirty="0" err="1"/>
              <a:t>possono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assumere</a:t>
            </a:r>
            <a:r>
              <a:rPr lang="en-GB" altLang="it-IT" sz="1200" dirty="0"/>
              <a:t> solo </a:t>
            </a:r>
            <a:r>
              <a:rPr lang="en-GB" altLang="it-IT" sz="1200" dirty="0" err="1"/>
              <a:t>valori</a:t>
            </a:r>
            <a:r>
              <a:rPr lang="en-GB" altLang="it-IT" sz="1200" dirty="0"/>
              <a:t> </a:t>
            </a:r>
            <a:r>
              <a:rPr lang="en-GB" altLang="it-IT" sz="1200" dirty="0" err="1"/>
              <a:t>discreti</a:t>
            </a:r>
            <a:r>
              <a:rPr lang="en-GB" altLang="it-IT" sz="1200" dirty="0"/>
              <a:t> (</a:t>
            </a:r>
            <a:r>
              <a:rPr lang="en-GB" altLang="it-IT" sz="1200" dirty="0" err="1"/>
              <a:t>indicati</a:t>
            </a:r>
            <a:r>
              <a:rPr lang="en-GB" altLang="it-IT" sz="1200" dirty="0"/>
              <a:t> </a:t>
            </a:r>
            <a:r>
              <a:rPr lang="en-GB" altLang="it-IT" sz="1200" dirty="0" err="1"/>
              <a:t>dai</a:t>
            </a:r>
            <a:r>
              <a:rPr lang="en-GB" altLang="it-IT" sz="1200" dirty="0"/>
              <a:t> 4 </a:t>
            </a:r>
            <a:r>
              <a:rPr lang="en-GB" altLang="it-IT" sz="1200" dirty="0" err="1"/>
              <a:t>punti</a:t>
            </a:r>
            <a:r>
              <a:rPr lang="en-GB" altLang="it-IT" sz="1200" dirty="0"/>
              <a:t> </a:t>
            </a:r>
            <a:r>
              <a:rPr lang="en-GB" altLang="it-IT" sz="1200" dirty="0" err="1"/>
              <a:t>neri</a:t>
            </a:r>
            <a:r>
              <a:rPr lang="en-GB" altLang="it-IT" sz="1200" dirty="0"/>
              <a:t>) a causa </a:t>
            </a:r>
            <a:r>
              <a:rPr lang="en-GB" altLang="it-IT" sz="1200" dirty="0" err="1"/>
              <a:t>delle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nonlinearità</a:t>
            </a:r>
            <a:r>
              <a:rPr lang="en-GB" altLang="it-IT" sz="1200" dirty="0"/>
              <a:t> di </a:t>
            </a:r>
            <a:r>
              <a:rPr lang="en-GB" altLang="it-IT" sz="1200" dirty="0" err="1"/>
              <a:t>tipo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binario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che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abbiamo</a:t>
            </a:r>
            <a:r>
              <a:rPr lang="en-GB" altLang="it-IT" sz="1200" dirty="0"/>
              <a:t> </a:t>
            </a:r>
            <a:r>
              <a:rPr lang="en-GB" altLang="it-IT" sz="1200" dirty="0" err="1"/>
              <a:t>scelto</a:t>
            </a:r>
            <a:r>
              <a:rPr lang="en-GB" altLang="it-IT" sz="1200" dirty="0"/>
              <a:t> (sign function)</a:t>
            </a:r>
          </a:p>
          <a:p>
            <a:r>
              <a:rPr lang="en-GB" altLang="it-IT" sz="1200" dirty="0"/>
              <a:t>Se </a:t>
            </a:r>
            <a:r>
              <a:rPr lang="en-GB" altLang="it-IT" sz="1200" dirty="0" err="1"/>
              <a:t>invece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l’output</a:t>
            </a:r>
            <a:r>
              <a:rPr lang="en-GB" altLang="it-IT" sz="1200" dirty="0"/>
              <a:t> </a:t>
            </a:r>
            <a:r>
              <a:rPr lang="en-GB" altLang="it-IT" sz="1200" dirty="0" err="1"/>
              <a:t>delle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nonlinearità</a:t>
            </a:r>
            <a:r>
              <a:rPr lang="en-GB" altLang="it-IT" sz="1200" dirty="0"/>
              <a:t> è continuo, </a:t>
            </a:r>
            <a:r>
              <a:rPr lang="en-GB" altLang="it-IT" sz="1200" i="1" dirty="0"/>
              <a:t>y</a:t>
            </a:r>
            <a:r>
              <a:rPr lang="en-GB" altLang="it-IT" sz="1200" i="1" baseline="-25000" dirty="0"/>
              <a:t>1</a:t>
            </a:r>
            <a:r>
              <a:rPr lang="en-GB" altLang="it-IT" sz="1200" i="1" dirty="0"/>
              <a:t> </a:t>
            </a:r>
            <a:r>
              <a:rPr lang="en-GB" altLang="it-IT" sz="1200" dirty="0"/>
              <a:t>e</a:t>
            </a:r>
            <a:r>
              <a:rPr lang="en-GB" altLang="it-IT" sz="1200" i="1" dirty="0"/>
              <a:t> y</a:t>
            </a:r>
            <a:r>
              <a:rPr lang="en-GB" altLang="it-IT" sz="1200" i="1" baseline="-25000" dirty="0"/>
              <a:t>2</a:t>
            </a:r>
            <a:r>
              <a:rPr lang="en-GB" altLang="it-IT" sz="1200" i="1" dirty="0"/>
              <a:t> </a:t>
            </a:r>
            <a:r>
              <a:rPr lang="en-GB" altLang="it-IT" sz="1200" dirty="0" err="1"/>
              <a:t>definiranno</a:t>
            </a:r>
            <a:r>
              <a:rPr lang="en-GB" altLang="it-IT" sz="1200" dirty="0"/>
              <a:t> uno </a:t>
            </a:r>
            <a:r>
              <a:rPr lang="en-GB" altLang="it-IT" sz="1200" dirty="0" err="1"/>
              <a:t>spazio</a:t>
            </a:r>
            <a:r>
              <a:rPr lang="en-GB" altLang="it-IT" sz="1200" dirty="0"/>
              <a:t> continuo (</a:t>
            </a:r>
            <a:r>
              <a:rPr lang="en-GB" altLang="it-IT" sz="1200" i="1" dirty="0"/>
              <a:t>R</a:t>
            </a:r>
            <a:r>
              <a:rPr lang="en-GB" altLang="it-IT" sz="1200" i="1" baseline="30000" dirty="0"/>
              <a:t>2</a:t>
            </a:r>
            <a:r>
              <a:rPr lang="en-GB" altLang="it-IT" sz="1200" dirty="0"/>
              <a:t>)</a:t>
            </a:r>
            <a:endParaRPr lang="en-US" sz="1200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possibile soluzione al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09EE7-0449-55FD-27E6-04896E73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8" cy="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FAC414B-D5EC-68E3-073A-3565A66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8" y="2571748"/>
            <a:ext cx="24" cy="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3ADE61-A8E7-4D61-C646-5724ECBA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863" y="1221702"/>
            <a:ext cx="2952750" cy="28860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603E610-2A26-DB40-6C62-E29EA1F30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941" y="3120523"/>
            <a:ext cx="1855197" cy="17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96738" y="1840878"/>
            <a:ext cx="4638196" cy="39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i="1" dirty="0"/>
              <a:t>z = 1 </a:t>
            </a:r>
            <a:r>
              <a:rPr lang="en-GB" dirty="0"/>
              <a:t>se e solo se 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= 1 and y</a:t>
            </a:r>
            <a:r>
              <a:rPr lang="en-GB" altLang="it-IT" i="1" baseline="-25000" dirty="0"/>
              <a:t>2</a:t>
            </a:r>
            <a:r>
              <a:rPr lang="en-GB" altLang="it-IT" i="1" dirty="0"/>
              <a:t> = -1</a:t>
            </a:r>
          </a:p>
          <a:p>
            <a:endParaRPr lang="en-GB" alt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possibile soluzione al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09EE7-0449-55FD-27E6-04896E73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8" cy="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FAC414B-D5EC-68E3-073A-3565A66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8" y="2571748"/>
            <a:ext cx="24" cy="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3ADE61-A8E7-4D61-C646-5724ECBA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863" y="1221702"/>
            <a:ext cx="2952750" cy="288607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EE492C9-277E-2E29-57BA-10ADC7718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05" y="929225"/>
            <a:ext cx="2876550" cy="5619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D870D4-5E32-E121-73CE-0D26AF249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942" y="2812717"/>
            <a:ext cx="2047196" cy="1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39522" y="883415"/>
            <a:ext cx="7582384" cy="383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endParaRPr lang="en-GB" altLang="it-IT" dirty="0"/>
          </a:p>
          <a:p>
            <a:pPr eaLnBrk="1" hangingPunct="1"/>
            <a:r>
              <a:rPr lang="en-GB" altLang="it-IT" dirty="0"/>
              <a:t>                </a:t>
            </a:r>
          </a:p>
          <a:p>
            <a:pPr eaLnBrk="1" hangingPunct="1"/>
            <a:endParaRPr lang="en-GB" altLang="it-IT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Una possibile soluzione al problema dello XOR</a:t>
            </a:r>
          </a:p>
        </p:txBody>
      </p:sp>
      <p:sp>
        <p:nvSpPr>
          <p:cNvPr id="2" name="Google Shape;204;p38">
            <a:extLst>
              <a:ext uri="{FF2B5EF4-FFF2-40B4-BE49-F238E27FC236}">
                <a16:creationId xmlns:a16="http://schemas.microsoft.com/office/drawing/2014/main" id="{F54E469D-F744-1CD4-8796-FCF0A5866644}"/>
              </a:ext>
            </a:extLst>
          </p:cNvPr>
          <p:cNvSpPr txBox="1"/>
          <p:nvPr/>
        </p:nvSpPr>
        <p:spPr>
          <a:xfrm>
            <a:off x="180773" y="602572"/>
            <a:ext cx="3495877" cy="408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GB" altLang="it-IT" dirty="0"/>
              <a:t>Andiamo </a:t>
            </a:r>
            <a:r>
              <a:rPr lang="en-GB" altLang="it-IT" dirty="0" err="1"/>
              <a:t>adesso</a:t>
            </a:r>
            <a:r>
              <a:rPr lang="en-GB" altLang="it-IT" dirty="0"/>
              <a:t> a </a:t>
            </a:r>
            <a:r>
              <a:rPr lang="en-GB" altLang="it-IT" dirty="0" err="1"/>
              <a:t>disegnare</a:t>
            </a:r>
            <a:r>
              <a:rPr lang="en-GB" altLang="it-IT" dirty="0"/>
              <a:t> il </a:t>
            </a:r>
            <a:r>
              <a:rPr lang="en-GB" altLang="it-IT" dirty="0" err="1"/>
              <a:t>grafico</a:t>
            </a:r>
            <a:r>
              <a:rPr lang="en-GB" altLang="it-IT" dirty="0"/>
              <a:t> di </a:t>
            </a:r>
            <a:r>
              <a:rPr lang="en-GB" altLang="it-IT" i="1" dirty="0"/>
              <a:t>z = f</a:t>
            </a:r>
            <a:r>
              <a:rPr lang="en-GB" altLang="it-IT" dirty="0"/>
              <a:t>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</a:t>
            </a:r>
          </a:p>
          <a:p>
            <a:pPr eaLnBrk="1" hangingPunct="1"/>
            <a:endParaRPr lang="en-GB" altLang="it-IT" i="1" dirty="0"/>
          </a:p>
          <a:p>
            <a:r>
              <a:rPr lang="en-GB" altLang="it-IT" dirty="0"/>
              <a:t>A </a:t>
            </a:r>
            <a:r>
              <a:rPr lang="en-GB" altLang="it-IT" dirty="0" err="1"/>
              <a:t>differenza</a:t>
            </a:r>
            <a:r>
              <a:rPr lang="en-GB" altLang="it-IT" dirty="0"/>
              <a:t> </a:t>
            </a:r>
            <a:r>
              <a:rPr lang="en-GB" altLang="it-IT" dirty="0" err="1"/>
              <a:t>della</a:t>
            </a:r>
            <a:r>
              <a:rPr lang="en-GB" altLang="it-IT" dirty="0"/>
              <a:t>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i="1" dirty="0"/>
              <a:t>f(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y</a:t>
            </a:r>
            <a:r>
              <a:rPr lang="en-GB" altLang="it-IT" i="1" dirty="0"/>
              <a:t>), </a:t>
            </a:r>
            <a:r>
              <a:rPr lang="en-GB" altLang="it-IT" dirty="0"/>
              <a:t>il cui input </a:t>
            </a:r>
            <a:r>
              <a:rPr lang="en-GB" altLang="it-IT" dirty="0" err="1"/>
              <a:t>sono</a:t>
            </a:r>
            <a:r>
              <a:rPr lang="en-GB" altLang="it-IT" dirty="0"/>
              <a:t> </a:t>
            </a:r>
            <a:r>
              <a:rPr lang="en-GB" altLang="it-IT" dirty="0" err="1"/>
              <a:t>i</a:t>
            </a:r>
            <a:r>
              <a:rPr lang="en-GB" altLang="it-IT" dirty="0"/>
              <a:t> </a:t>
            </a:r>
            <a:r>
              <a:rPr lang="en-GB" altLang="it-IT" dirty="0" err="1"/>
              <a:t>valori</a:t>
            </a:r>
            <a:r>
              <a:rPr lang="en-GB" altLang="it-IT" dirty="0"/>
              <a:t> di 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</a:t>
            </a:r>
            <a:r>
              <a:rPr lang="en-GB" altLang="it-IT" dirty="0"/>
              <a:t>ed</a:t>
            </a:r>
            <a:r>
              <a:rPr lang="en-GB" altLang="it-IT" i="1" dirty="0"/>
              <a:t> y</a:t>
            </a:r>
            <a:r>
              <a:rPr lang="en-GB" altLang="it-IT" i="1" baseline="-25000" dirty="0"/>
              <a:t>2</a:t>
            </a:r>
            <a:r>
              <a:rPr lang="en-GB" altLang="it-IT" dirty="0"/>
              <a:t>, </a:t>
            </a:r>
            <a:r>
              <a:rPr lang="en-GB" altLang="it-IT" i="1" dirty="0"/>
              <a:t>f</a:t>
            </a:r>
            <a:r>
              <a:rPr lang="en-GB" altLang="it-IT" dirty="0"/>
              <a:t>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</a:t>
            </a:r>
            <a:r>
              <a:rPr lang="en-GB" altLang="it-IT" dirty="0" err="1"/>
              <a:t>prende</a:t>
            </a:r>
            <a:r>
              <a:rPr lang="en-GB" altLang="it-IT" dirty="0"/>
              <a:t> in input le feature </a:t>
            </a:r>
            <a:r>
              <a:rPr lang="en-GB" altLang="it-IT" dirty="0" err="1"/>
              <a:t>iniziali</a:t>
            </a:r>
            <a:r>
              <a:rPr lang="en-GB" altLang="it-IT" dirty="0"/>
              <a:t> </a:t>
            </a:r>
            <a:r>
              <a:rPr lang="en-GB" altLang="it-IT" i="1" dirty="0"/>
              <a:t>x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</a:t>
            </a:r>
            <a:r>
              <a:rPr lang="en-GB" altLang="it-IT" dirty="0"/>
              <a:t>ed</a:t>
            </a:r>
            <a:r>
              <a:rPr lang="en-GB" altLang="it-IT" i="1" dirty="0"/>
              <a:t> x</a:t>
            </a:r>
            <a:r>
              <a:rPr lang="en-GB" altLang="it-IT" i="1" baseline="-25000" dirty="0"/>
              <a:t>2 </a:t>
            </a:r>
          </a:p>
          <a:p>
            <a:endParaRPr lang="en-GB" altLang="it-IT" i="1" baseline="-25000" dirty="0"/>
          </a:p>
          <a:p>
            <a:r>
              <a:rPr lang="en-GB" altLang="it-IT" dirty="0"/>
              <a:t>Per </a:t>
            </a:r>
            <a:r>
              <a:rPr lang="en-GB" altLang="it-IT" dirty="0" err="1"/>
              <a:t>costruire</a:t>
            </a:r>
            <a:r>
              <a:rPr lang="en-GB" altLang="it-IT" dirty="0"/>
              <a:t> il </a:t>
            </a:r>
            <a:r>
              <a:rPr lang="en-GB" altLang="it-IT" dirty="0" err="1"/>
              <a:t>grafico</a:t>
            </a:r>
            <a:r>
              <a:rPr lang="en-GB" altLang="it-IT" dirty="0"/>
              <a:t> di </a:t>
            </a:r>
            <a:r>
              <a:rPr lang="en-GB" altLang="it-IT" i="1" dirty="0"/>
              <a:t>f</a:t>
            </a:r>
            <a:r>
              <a:rPr lang="en-GB" altLang="it-IT" dirty="0"/>
              <a:t>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</a:t>
            </a:r>
            <a:r>
              <a:rPr lang="en-GB" altLang="it-IT" dirty="0"/>
              <a:t> devo </a:t>
            </a:r>
            <a:r>
              <a:rPr lang="en-GB" altLang="it-IT" dirty="0" err="1"/>
              <a:t>tener</a:t>
            </a:r>
            <a:r>
              <a:rPr lang="en-GB" altLang="it-IT" dirty="0"/>
              <a:t> a </a:t>
            </a:r>
            <a:r>
              <a:rPr lang="en-GB" altLang="it-IT" dirty="0" err="1"/>
              <a:t>mente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i="1" dirty="0"/>
              <a:t>z = 1 </a:t>
            </a:r>
            <a:r>
              <a:rPr lang="en-GB" dirty="0"/>
              <a:t>se e solo se 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= 1 and y</a:t>
            </a:r>
            <a:r>
              <a:rPr lang="en-GB" altLang="it-IT" i="1" baseline="-25000" dirty="0"/>
              <a:t>2</a:t>
            </a:r>
            <a:r>
              <a:rPr lang="en-GB" altLang="it-IT" i="1" dirty="0"/>
              <a:t> = -1.</a:t>
            </a:r>
            <a:r>
              <a:rPr lang="en-GB" altLang="it-IT" dirty="0"/>
              <a:t> Nella </a:t>
            </a:r>
            <a:r>
              <a:rPr lang="en-GB" altLang="it-IT" dirty="0" err="1"/>
              <a:t>figura</a:t>
            </a:r>
            <a:r>
              <a:rPr lang="en-GB" altLang="it-IT" dirty="0"/>
              <a:t> a </a:t>
            </a:r>
            <a:r>
              <a:rPr lang="en-GB" altLang="it-IT" dirty="0" err="1"/>
              <a:t>destra</a:t>
            </a:r>
            <a:r>
              <a:rPr lang="en-GB" altLang="it-IT" dirty="0"/>
              <a:t> </a:t>
            </a:r>
            <a:r>
              <a:rPr lang="en-GB" altLang="it-IT" dirty="0" err="1"/>
              <a:t>ciò</a:t>
            </a:r>
            <a:r>
              <a:rPr lang="en-GB" altLang="it-IT" dirty="0"/>
              <a:t> è </a:t>
            </a:r>
            <a:r>
              <a:rPr lang="en-GB" altLang="it-IT" dirty="0" err="1"/>
              <a:t>ottenuto</a:t>
            </a:r>
            <a:r>
              <a:rPr lang="en-GB" altLang="it-IT" dirty="0"/>
              <a:t> </a:t>
            </a:r>
            <a:r>
              <a:rPr lang="en-GB" altLang="it-IT" dirty="0" err="1"/>
              <a:t>considerando</a:t>
            </a:r>
            <a:r>
              <a:rPr lang="en-GB" altLang="it-IT" dirty="0"/>
              <a:t> </a:t>
            </a:r>
            <a:r>
              <a:rPr lang="en-GB" altLang="it-IT" dirty="0" err="1"/>
              <a:t>l’intersezione</a:t>
            </a:r>
            <a:r>
              <a:rPr lang="en-GB" altLang="it-IT" dirty="0"/>
              <a:t> di </a:t>
            </a:r>
            <a:r>
              <a:rPr lang="en-GB" altLang="it-IT" dirty="0" err="1"/>
              <a:t>questi</a:t>
            </a:r>
            <a:r>
              <a:rPr lang="en-GB" altLang="it-IT" dirty="0"/>
              <a:t> due </a:t>
            </a:r>
            <a:r>
              <a:rPr lang="en-GB" altLang="it-IT" dirty="0" err="1"/>
              <a:t>eventi</a:t>
            </a:r>
            <a:endParaRPr lang="en-GB" altLang="it-IT" dirty="0"/>
          </a:p>
          <a:p>
            <a:endParaRPr lang="en-GB" altLang="it-IT" i="1" dirty="0"/>
          </a:p>
          <a:p>
            <a:r>
              <a:rPr lang="en-GB" altLang="it-IT" dirty="0"/>
              <a:t>Il </a:t>
            </a:r>
            <a:r>
              <a:rPr lang="en-GB" altLang="it-IT" dirty="0" err="1"/>
              <a:t>grafico</a:t>
            </a:r>
            <a:r>
              <a:rPr lang="en-GB" altLang="it-IT" dirty="0"/>
              <a:t> di </a:t>
            </a:r>
            <a:r>
              <a:rPr lang="en-GB" altLang="it-IT" i="1" dirty="0"/>
              <a:t>f</a:t>
            </a:r>
            <a:r>
              <a:rPr lang="en-GB" altLang="it-IT" dirty="0"/>
              <a:t>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</a:t>
            </a:r>
            <a:r>
              <a:rPr lang="en-GB" altLang="it-IT" dirty="0"/>
              <a:t> </a:t>
            </a:r>
            <a:r>
              <a:rPr lang="en-GB" altLang="it-IT" dirty="0" err="1"/>
              <a:t>mostra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decision region (</a:t>
            </a:r>
            <a:r>
              <a:rPr lang="en-GB" altLang="it-IT" i="1" dirty="0"/>
              <a:t>R</a:t>
            </a:r>
            <a:r>
              <a:rPr lang="en-GB" altLang="it-IT" i="1" baseline="-25000" dirty="0"/>
              <a:t>2</a:t>
            </a:r>
            <a:r>
              <a:rPr lang="en-GB" altLang="it-IT" dirty="0"/>
              <a:t>) di </a:t>
            </a:r>
            <a:r>
              <a:rPr lang="en-GB" altLang="it-IT" dirty="0" err="1"/>
              <a:t>questo</a:t>
            </a:r>
            <a:r>
              <a:rPr lang="en-GB" altLang="it-IT" dirty="0"/>
              <a:t> MLP non è </a:t>
            </a:r>
            <a:r>
              <a:rPr lang="en-GB" altLang="it-IT" dirty="0" err="1"/>
              <a:t>connessa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 err="1"/>
              <a:t>Perciò</a:t>
            </a:r>
            <a:r>
              <a:rPr lang="en-GB" altLang="it-IT" dirty="0"/>
              <a:t> </a:t>
            </a:r>
            <a:r>
              <a:rPr lang="en-GB" altLang="it-IT" i="1" dirty="0"/>
              <a:t>f</a:t>
            </a:r>
            <a:r>
              <a:rPr lang="en-GB" altLang="it-IT" dirty="0"/>
              <a:t>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</a:t>
            </a:r>
            <a:r>
              <a:rPr lang="en-GB" altLang="it-IT" dirty="0"/>
              <a:t> </a:t>
            </a:r>
            <a:r>
              <a:rPr lang="en-GB" altLang="it-IT" dirty="0" err="1"/>
              <a:t>riesce</a:t>
            </a:r>
            <a:r>
              <a:rPr lang="en-GB" altLang="it-IT" dirty="0"/>
              <a:t> a </a:t>
            </a:r>
            <a:r>
              <a:rPr lang="en-GB" altLang="it-IT" dirty="0" err="1"/>
              <a:t>rappresentare</a:t>
            </a:r>
            <a:r>
              <a:rPr lang="en-GB" altLang="it-IT" dirty="0"/>
              <a:t> </a:t>
            </a:r>
            <a:r>
              <a:rPr lang="en-GB" altLang="it-IT" dirty="0" err="1"/>
              <a:t>partizioni</a:t>
            </a:r>
            <a:r>
              <a:rPr lang="en-GB" altLang="it-IT" dirty="0"/>
              <a:t> </a:t>
            </a:r>
            <a:r>
              <a:rPr lang="en-GB" altLang="it-IT" dirty="0" err="1"/>
              <a:t>dello</a:t>
            </a:r>
            <a:r>
              <a:rPr lang="en-GB" altLang="it-IT" dirty="0"/>
              <a:t> </a:t>
            </a:r>
            <a:r>
              <a:rPr lang="en-GB" altLang="it-IT" dirty="0" err="1"/>
              <a:t>spazio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feature (</a:t>
            </a:r>
            <a:r>
              <a:rPr lang="en-GB" altLang="it-IT" i="1" dirty="0"/>
              <a:t>x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</a:t>
            </a:r>
            <a:r>
              <a:rPr lang="en-GB" altLang="it-IT" dirty="0"/>
              <a:t>ed</a:t>
            </a:r>
            <a:r>
              <a:rPr lang="en-GB" altLang="it-IT" i="1" dirty="0"/>
              <a:t> x</a:t>
            </a:r>
            <a:r>
              <a:rPr lang="en-GB" altLang="it-IT" i="1" baseline="-25000" dirty="0"/>
              <a:t>2</a:t>
            </a:r>
            <a:r>
              <a:rPr lang="en-GB" altLang="it-IT" dirty="0"/>
              <a:t>) </a:t>
            </a:r>
            <a:r>
              <a:rPr lang="en-GB" altLang="it-IT" b="1" dirty="0"/>
              <a:t>non </a:t>
            </a:r>
            <a:r>
              <a:rPr lang="en-GB" altLang="it-IT" b="1" dirty="0" err="1"/>
              <a:t>linearmente</a:t>
            </a:r>
            <a:r>
              <a:rPr lang="en-GB" altLang="it-IT" b="1" dirty="0"/>
              <a:t> </a:t>
            </a:r>
            <a:r>
              <a:rPr lang="en-GB" altLang="it-IT" b="1" dirty="0" err="1"/>
              <a:t>separabili</a:t>
            </a:r>
            <a:r>
              <a:rPr lang="en-GB" altLang="it-IT" dirty="0"/>
              <a:t>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D41638A-9BA9-6C0F-8E07-0EB99C52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1031454"/>
            <a:ext cx="5127827" cy="3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82085" y="835478"/>
            <a:ext cx="74073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Le </a:t>
            </a:r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(ANN) sono dei modelli </a:t>
            </a:r>
            <a:r>
              <a:rPr lang="it-IT" i="1" dirty="0"/>
              <a:t>parametrici</a:t>
            </a:r>
            <a:r>
              <a:rPr lang="it-IT" dirty="0"/>
              <a:t> ispirati alle reti neurali </a:t>
            </a:r>
            <a:r>
              <a:rPr lang="it-IT" i="1" dirty="0"/>
              <a:t>biologiche</a:t>
            </a:r>
            <a:r>
              <a:rPr lang="it-IT" dirty="0"/>
              <a:t> e possono essere usate in maniera molto flessibile sia come modelli discriminativi che generativi per task discriminativi (e.g., regressione e classificazione) e per task generativi (e anche per task </a:t>
            </a:r>
            <a:r>
              <a:rPr lang="it-IT" dirty="0" err="1"/>
              <a:t>unsupervised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In questo corso vedremo il caso particolare (ma fondamentale) di ANN discriminative applicate a problemi discriminativi</a:t>
            </a:r>
          </a:p>
          <a:p>
            <a:endParaRPr lang="it-IT" dirty="0"/>
          </a:p>
          <a:p>
            <a:r>
              <a:rPr lang="it-IT" dirty="0"/>
              <a:t>Nella trattazione che faremo studieremo i vari modelli di ANN in linea generale e poi vedremo che gli stessi modelli, con piccole variazioni, possono essere usati sia per la regressione che per la classificazione</a:t>
            </a:r>
          </a:p>
          <a:p>
            <a:endParaRPr lang="it-IT" dirty="0"/>
          </a:p>
          <a:p>
            <a:r>
              <a:rPr lang="en-US" dirty="0"/>
              <a:t>Le ANN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per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motivi</a:t>
            </a:r>
            <a:r>
              <a:rPr lang="en-US" dirty="0"/>
              <a:t>, </a:t>
            </a:r>
            <a:r>
              <a:rPr lang="en-US" dirty="0" err="1"/>
              <a:t>tra</a:t>
            </a:r>
            <a:r>
              <a:rPr lang="en-US" dirty="0"/>
              <a:t> cui:</a:t>
            </a:r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La loro </a:t>
            </a:r>
            <a:r>
              <a:rPr lang="en-US" dirty="0" err="1"/>
              <a:t>generalità</a:t>
            </a:r>
            <a:r>
              <a:rPr lang="en-US" dirty="0"/>
              <a:t> li </a:t>
            </a:r>
            <a:r>
              <a:rPr lang="en-US" dirty="0" err="1"/>
              <a:t>rende</a:t>
            </a:r>
            <a:r>
              <a:rPr lang="en-US" dirty="0"/>
              <a:t> un framework </a:t>
            </a:r>
            <a:r>
              <a:rPr lang="en-US" dirty="0" err="1"/>
              <a:t>capace</a:t>
            </a:r>
            <a:r>
              <a:rPr lang="en-US" dirty="0"/>
              <a:t> di </a:t>
            </a:r>
            <a:r>
              <a:rPr lang="en-US" dirty="0" err="1"/>
              <a:t>unificare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del ML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Sono un </a:t>
            </a:r>
            <a:r>
              <a:rPr lang="en-US" dirty="0" err="1"/>
              <a:t>metodo</a:t>
            </a:r>
            <a:r>
              <a:rPr lang="en-US" dirty="0"/>
              <a:t> molto </a:t>
            </a:r>
            <a:r>
              <a:rPr lang="en-US" dirty="0" err="1"/>
              <a:t>potente</a:t>
            </a:r>
            <a:r>
              <a:rPr lang="en-US" dirty="0"/>
              <a:t> per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ML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Sono </a:t>
            </a:r>
            <a:r>
              <a:rPr lang="en-US" dirty="0" err="1"/>
              <a:t>alla</a:t>
            </a:r>
            <a:r>
              <a:rPr lang="en-US" dirty="0"/>
              <a:t> base </a:t>
            </a:r>
            <a:r>
              <a:rPr lang="en-US" dirty="0" err="1"/>
              <a:t>dell’IA</a:t>
            </a:r>
            <a:r>
              <a:rPr lang="en-US" dirty="0"/>
              <a:t> </a:t>
            </a:r>
            <a:r>
              <a:rPr lang="en-US" dirty="0" err="1"/>
              <a:t>moderna</a:t>
            </a:r>
            <a:r>
              <a:rPr lang="en-US" dirty="0"/>
              <a:t> (“Deep Learning”)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Networks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825739"/>
            <a:ext cx="5565080" cy="40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Ciò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ha </a:t>
            </a:r>
            <a:r>
              <a:rPr lang="en-GB" dirty="0" err="1"/>
              <a:t>permesso</a:t>
            </a:r>
            <a:r>
              <a:rPr lang="en-GB" dirty="0"/>
              <a:t> la </a:t>
            </a:r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due </a:t>
            </a:r>
            <a:r>
              <a:rPr lang="en-GB" dirty="0" err="1"/>
              <a:t>classi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la </a:t>
            </a:r>
            <a:r>
              <a:rPr lang="en-GB" dirty="0" err="1"/>
              <a:t>trasformazione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spazio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feature (</a:t>
            </a:r>
            <a:r>
              <a:rPr lang="en-GB" i="1" dirty="0"/>
              <a:t>x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</a:t>
            </a:r>
            <a:r>
              <a:rPr lang="en-GB" altLang="it-IT" dirty="0"/>
              <a:t>e </a:t>
            </a:r>
            <a:r>
              <a:rPr lang="en-GB" altLang="it-IT" i="1" dirty="0"/>
              <a:t>x</a:t>
            </a:r>
            <a:r>
              <a:rPr lang="en-GB" altLang="it-IT" i="1" baseline="-25000" dirty="0"/>
              <a:t>2</a:t>
            </a:r>
            <a:r>
              <a:rPr lang="en-GB" dirty="0"/>
              <a:t>) in un </a:t>
            </a:r>
            <a:r>
              <a:rPr lang="en-GB" b="1" dirty="0"/>
              <a:t>nuovo </a:t>
            </a:r>
            <a:r>
              <a:rPr lang="en-GB" b="1" dirty="0" err="1"/>
              <a:t>spazio</a:t>
            </a:r>
            <a:r>
              <a:rPr lang="en-GB" b="1" dirty="0"/>
              <a:t> </a:t>
            </a:r>
            <a:r>
              <a:rPr lang="en-GB" b="1" dirty="0" err="1"/>
              <a:t>delle</a:t>
            </a:r>
            <a:r>
              <a:rPr lang="en-GB" b="1" dirty="0"/>
              <a:t> feature </a:t>
            </a:r>
            <a:r>
              <a:rPr lang="en-GB" dirty="0"/>
              <a:t>(</a:t>
            </a:r>
            <a:r>
              <a:rPr lang="en-GB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 </a:t>
            </a:r>
            <a:r>
              <a:rPr lang="en-GB" altLang="it-IT" dirty="0"/>
              <a:t>e 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2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Questa </a:t>
            </a:r>
            <a:r>
              <a:rPr lang="en-GB" dirty="0" err="1"/>
              <a:t>trasformazione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operata</a:t>
            </a:r>
            <a:r>
              <a:rPr lang="en-GB" dirty="0"/>
              <a:t> </a:t>
            </a:r>
            <a:r>
              <a:rPr lang="en-GB" dirty="0" err="1"/>
              <a:t>dall’hidden</a:t>
            </a:r>
            <a:r>
              <a:rPr lang="en-GB" dirty="0"/>
              <a:t> layer: </a:t>
            </a:r>
          </a:p>
          <a:p>
            <a:r>
              <a:rPr lang="en-GB" altLang="it-IT" b="1" i="1" dirty="0"/>
              <a:t>y</a:t>
            </a:r>
            <a:r>
              <a:rPr lang="en-GB" altLang="it-IT" dirty="0"/>
              <a:t> = [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y</a:t>
            </a:r>
            <a:r>
              <a:rPr lang="en-GB" altLang="it-IT" i="1" baseline="-25000" dirty="0"/>
              <a:t>2</a:t>
            </a:r>
            <a:r>
              <a:rPr lang="en-GB" altLang="it-IT" dirty="0"/>
              <a:t>] =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altLang="it-IT" i="1" dirty="0"/>
              <a:t> = </a:t>
            </a:r>
            <a:r>
              <a:rPr lang="en-GB" altLang="it-IT" dirty="0"/>
              <a:t>[</a:t>
            </a:r>
            <a:r>
              <a:rPr lang="en-GB" altLang="it-IT" i="1" dirty="0"/>
              <a:t>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), 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2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]</a:t>
            </a:r>
            <a:endParaRPr lang="en-GB" dirty="0"/>
          </a:p>
          <a:p>
            <a:endParaRPr lang="en-GB" dirty="0"/>
          </a:p>
          <a:p>
            <a:endParaRPr lang="en-GB" altLang="it-IT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Trasformazione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feature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09EE7-0449-55FD-27E6-04896E73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8" cy="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FAC414B-D5EC-68E3-073A-3565A66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8" y="2571748"/>
            <a:ext cx="24" cy="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0AAC40-655F-AE5B-E5D9-E766ED00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50" y="1735263"/>
            <a:ext cx="2962275" cy="15430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228F46C-9872-B876-7F63-C516563FB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50" y="3385782"/>
            <a:ext cx="2876550" cy="5619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B9C53CA-9266-FCB7-3AFC-CE2AB1FEF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6" y="2571743"/>
            <a:ext cx="7" cy="1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F404A4E-C5AB-AA50-5D65-EB26113F4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9274" y="1137294"/>
            <a:ext cx="1939463" cy="37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05137" y="519317"/>
            <a:ext cx="8335433" cy="38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Generaliziamo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visto </a:t>
            </a:r>
            <a:r>
              <a:rPr lang="en-US" dirty="0" err="1"/>
              <a:t>finora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Teorema</a:t>
            </a:r>
            <a:r>
              <a:rPr lang="en-US" b="1" dirty="0"/>
              <a:t> di </a:t>
            </a:r>
            <a:r>
              <a:rPr lang="en-US" b="1" dirty="0" err="1"/>
              <a:t>approssimazione</a:t>
            </a:r>
            <a:r>
              <a:rPr lang="en-US" b="1" dirty="0"/>
              <a:t> </a:t>
            </a:r>
            <a:r>
              <a:rPr lang="en-US" b="1" dirty="0" err="1"/>
              <a:t>universale</a:t>
            </a:r>
            <a:r>
              <a:rPr lang="en-US" b="1" dirty="0"/>
              <a:t> </a:t>
            </a:r>
            <a:r>
              <a:rPr lang="en-US" dirty="0"/>
              <a:t>[</a:t>
            </a:r>
            <a:r>
              <a:rPr lang="en-US" dirty="0" err="1"/>
              <a:t>Cybenko</a:t>
            </a:r>
            <a:r>
              <a:rPr lang="en-US" dirty="0"/>
              <a:t> e </a:t>
            </a:r>
            <a:r>
              <a:rPr lang="en-US" dirty="0" err="1"/>
              <a:t>altri</a:t>
            </a:r>
            <a:r>
              <a:rPr lang="en-US" dirty="0"/>
              <a:t>]: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continua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con </a:t>
            </a:r>
            <a:r>
              <a:rPr lang="en-US" dirty="0" err="1"/>
              <a:t>dominio</a:t>
            </a:r>
            <a:r>
              <a:rPr lang="en-US" dirty="0"/>
              <a:t> in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compatto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approssimata</a:t>
            </a:r>
            <a:r>
              <a:rPr lang="en-US" dirty="0"/>
              <a:t> con un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desiderato</a:t>
            </a:r>
            <a:r>
              <a:rPr lang="en-US" dirty="0"/>
              <a:t>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accuratezza</a:t>
            </a:r>
            <a:r>
              <a:rPr lang="en-US" dirty="0"/>
              <a:t> da un MLP con un </a:t>
            </a:r>
            <a:r>
              <a:rPr lang="en-US" dirty="0" err="1"/>
              <a:t>unico</a:t>
            </a:r>
            <a:r>
              <a:rPr lang="en-US" dirty="0"/>
              <a:t> hidden layer, </a:t>
            </a:r>
            <a:r>
              <a:rPr lang="en-US" dirty="0" err="1"/>
              <a:t>funzioni</a:t>
            </a:r>
            <a:r>
              <a:rPr lang="en-US" dirty="0"/>
              <a:t> di </a:t>
            </a:r>
            <a:r>
              <a:rPr lang="en-US" dirty="0" err="1"/>
              <a:t>attivazione</a:t>
            </a:r>
            <a:r>
              <a:rPr lang="en-US" dirty="0"/>
              <a:t> </a:t>
            </a:r>
            <a:r>
              <a:rPr lang="en-US" dirty="0" err="1"/>
              <a:t>sigmoidali</a:t>
            </a:r>
            <a:r>
              <a:rPr lang="en-US" dirty="0"/>
              <a:t>, un </a:t>
            </a:r>
            <a:r>
              <a:rPr lang="en-US" dirty="0" err="1"/>
              <a:t>appropriato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(finito) di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nell’hidden</a:t>
            </a:r>
            <a:r>
              <a:rPr lang="en-US" dirty="0"/>
              <a:t> layer e un </a:t>
            </a:r>
            <a:r>
              <a:rPr lang="en-US" dirty="0" err="1"/>
              <a:t>appropriato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Ciò</a:t>
            </a:r>
            <a:r>
              <a:rPr lang="en-US" dirty="0"/>
              <a:t>, in </a:t>
            </a:r>
            <a:r>
              <a:rPr lang="en-US" dirty="0" err="1"/>
              <a:t>sostanza</a:t>
            </a:r>
            <a:r>
              <a:rPr lang="en-US" dirty="0"/>
              <a:t>,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 MLP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calcola</a:t>
            </a:r>
            <a:r>
              <a:rPr lang="en-US" dirty="0"/>
              <a:t>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</a:t>
            </a:r>
            <a:r>
              <a:rPr lang="en-GB" altLang="it-IT" dirty="0" err="1"/>
              <a:t>può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</a:t>
            </a:r>
            <a:r>
              <a:rPr lang="en-GB" altLang="it-IT" dirty="0" err="1"/>
              <a:t>usato</a:t>
            </a:r>
            <a:r>
              <a:rPr lang="en-GB" altLang="it-IT" dirty="0"/>
              <a:t> per </a:t>
            </a:r>
            <a:r>
              <a:rPr lang="en-GB" altLang="it-IT" dirty="0" err="1"/>
              <a:t>approssimare</a:t>
            </a:r>
            <a:r>
              <a:rPr lang="en-GB" altLang="it-IT" dirty="0"/>
              <a:t> </a:t>
            </a:r>
            <a:r>
              <a:rPr lang="en-GB" altLang="it-IT" i="1" dirty="0" err="1"/>
              <a:t>qualsiasi</a:t>
            </a:r>
            <a:r>
              <a:rPr lang="en-GB" altLang="it-IT" i="1" dirty="0"/>
              <a:t> </a:t>
            </a:r>
            <a:r>
              <a:rPr lang="en-GB" altLang="it-IT" i="1" dirty="0" err="1"/>
              <a:t>funzione</a:t>
            </a:r>
            <a:r>
              <a:rPr lang="en-GB" altLang="it-IT" i="1" dirty="0"/>
              <a:t>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</a:t>
            </a:r>
            <a:r>
              <a:rPr lang="en-US" dirty="0"/>
              <a:t>da </a:t>
            </a:r>
            <a:r>
              <a:rPr lang="en-GB" altLang="it-IT" i="1" dirty="0"/>
              <a:t>R</a:t>
            </a:r>
            <a:r>
              <a:rPr lang="en-GB" altLang="it-IT" i="1" baseline="30000" dirty="0"/>
              <a:t>n</a:t>
            </a:r>
            <a:r>
              <a:rPr lang="en-GB" altLang="it-IT" dirty="0"/>
              <a:t> ad </a:t>
            </a:r>
            <a:r>
              <a:rPr lang="en-GB" altLang="it-IT" i="1" dirty="0"/>
              <a:t>R con un </a:t>
            </a:r>
            <a:r>
              <a:rPr lang="en-GB" altLang="it-IT" i="1" dirty="0" err="1"/>
              <a:t>qualsiasi</a:t>
            </a:r>
            <a:r>
              <a:rPr lang="en-GB" altLang="it-IT" i="1" dirty="0"/>
              <a:t> </a:t>
            </a:r>
            <a:r>
              <a:rPr lang="en-GB" altLang="it-IT" i="1" dirty="0" err="1"/>
              <a:t>desiderato</a:t>
            </a:r>
            <a:r>
              <a:rPr lang="en-GB" altLang="it-IT" i="1" dirty="0"/>
              <a:t> </a:t>
            </a:r>
            <a:r>
              <a:rPr lang="en-GB" altLang="it-IT" i="1" dirty="0" err="1"/>
              <a:t>livello</a:t>
            </a:r>
            <a:r>
              <a:rPr lang="en-GB" altLang="it-IT" i="1" dirty="0"/>
              <a:t> di </a:t>
            </a:r>
            <a:r>
              <a:rPr lang="en-GB" altLang="it-IT" i="1" dirty="0" err="1"/>
              <a:t>precisione</a:t>
            </a:r>
            <a:endParaRPr lang="en-GB" altLang="it-IT" i="1" dirty="0"/>
          </a:p>
          <a:p>
            <a:endParaRPr lang="en-GB" i="1" dirty="0"/>
          </a:p>
          <a:p>
            <a:r>
              <a:rPr lang="en-GB" dirty="0"/>
              <a:t>In </a:t>
            </a:r>
            <a:r>
              <a:rPr lang="en-GB" dirty="0" err="1"/>
              <a:t>altre</a:t>
            </a:r>
            <a:r>
              <a:rPr lang="en-GB" dirty="0"/>
              <a:t> parole,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</a:t>
            </a:r>
            <a:r>
              <a:rPr lang="en-GB" altLang="it-IT" dirty="0" err="1"/>
              <a:t>può</a:t>
            </a:r>
            <a:r>
              <a:rPr lang="en-GB" altLang="it-IT" dirty="0"/>
              <a:t> </a:t>
            </a:r>
            <a:r>
              <a:rPr lang="en-GB" altLang="it-IT" dirty="0" err="1"/>
              <a:t>approssimare</a:t>
            </a:r>
            <a:r>
              <a:rPr lang="en-GB" altLang="it-IT" dirty="0"/>
              <a:t>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qualsiasi</a:t>
            </a:r>
            <a:r>
              <a:rPr lang="en-GB" altLang="it-IT" dirty="0"/>
              <a:t> (</a:t>
            </a:r>
            <a:r>
              <a:rPr lang="en-GB" altLang="it-IT" dirty="0" err="1"/>
              <a:t>ideale</a:t>
            </a:r>
            <a:r>
              <a:rPr lang="en-GB" altLang="it-IT" dirty="0"/>
              <a:t>) </a:t>
            </a:r>
            <a:r>
              <a:rPr lang="en-GB" altLang="it-IT" dirty="0" err="1"/>
              <a:t>funzione</a:t>
            </a:r>
            <a:r>
              <a:rPr lang="en-GB" altLang="it-IT" dirty="0"/>
              <a:t> di </a:t>
            </a:r>
            <a:r>
              <a:rPr lang="en-GB" altLang="it-IT" dirty="0" err="1"/>
              <a:t>predizione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dati</a:t>
            </a:r>
            <a:r>
              <a:rPr lang="en-GB" altLang="it-IT" dirty="0"/>
              <a:t> e, </a:t>
            </a:r>
            <a:r>
              <a:rPr lang="en-GB" altLang="it-IT" dirty="0" err="1"/>
              <a:t>quindi</a:t>
            </a:r>
            <a:r>
              <a:rPr lang="en-GB" altLang="it-IT" dirty="0"/>
              <a:t>, per un </a:t>
            </a:r>
            <a:r>
              <a:rPr lang="en-GB" altLang="it-IT" dirty="0" err="1"/>
              <a:t>qualsiasi</a:t>
            </a:r>
            <a:r>
              <a:rPr lang="en-GB" altLang="it-IT" dirty="0"/>
              <a:t> task, </a:t>
            </a:r>
            <a:r>
              <a:rPr lang="en-GB" altLang="it-IT" dirty="0" err="1"/>
              <a:t>esiste</a:t>
            </a:r>
            <a:r>
              <a:rPr lang="en-GB" altLang="it-IT" dirty="0"/>
              <a:t> sempre un MLP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può</a:t>
            </a:r>
            <a:r>
              <a:rPr lang="en-GB" altLang="it-IT" dirty="0"/>
              <a:t> </a:t>
            </a:r>
            <a:r>
              <a:rPr lang="en-GB" altLang="it-IT" dirty="0" err="1"/>
              <a:t>risolverlo</a:t>
            </a:r>
            <a:r>
              <a:rPr lang="en-GB" altLang="it-IT" i="1" dirty="0"/>
              <a:t> con un </a:t>
            </a:r>
            <a:r>
              <a:rPr lang="en-GB" altLang="it-IT" i="1" dirty="0" err="1"/>
              <a:t>sufficiente</a:t>
            </a:r>
            <a:r>
              <a:rPr lang="en-GB" altLang="it-IT" i="1" dirty="0"/>
              <a:t> </a:t>
            </a:r>
            <a:r>
              <a:rPr lang="en-GB" altLang="it-IT" i="1" dirty="0" err="1"/>
              <a:t>grado</a:t>
            </a:r>
            <a:r>
              <a:rPr lang="en-GB" altLang="it-IT" i="1" dirty="0"/>
              <a:t> di </a:t>
            </a:r>
            <a:r>
              <a:rPr lang="en-GB" altLang="it-IT" i="1" dirty="0" err="1"/>
              <a:t>precisione</a:t>
            </a:r>
            <a:r>
              <a:rPr lang="en-GB" altLang="it-IT" i="1" dirty="0"/>
              <a:t> </a:t>
            </a:r>
            <a:r>
              <a:rPr lang="it-IT" altLang="it-IT" i="1" dirty="0"/>
              <a:t>senza </a:t>
            </a:r>
            <a:r>
              <a:rPr lang="en-GB" i="1" dirty="0"/>
              <a:t>fare underfitting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teorema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esteso</a:t>
            </a:r>
            <a:r>
              <a:rPr lang="en-GB" dirty="0"/>
              <a:t> a </a:t>
            </a:r>
            <a:r>
              <a:rPr lang="en-GB" dirty="0" err="1"/>
              <a:t>nonlinearità</a:t>
            </a:r>
            <a:r>
              <a:rPr lang="en-GB" dirty="0"/>
              <a:t> diverse </a:t>
            </a:r>
            <a:r>
              <a:rPr lang="en-GB" dirty="0" err="1"/>
              <a:t>dalle</a:t>
            </a:r>
            <a:r>
              <a:rPr lang="en-GB" dirty="0"/>
              <a:t> </a:t>
            </a:r>
            <a:r>
              <a:rPr lang="en-GB" dirty="0" err="1"/>
              <a:t>funzioni</a:t>
            </a:r>
            <a:r>
              <a:rPr lang="en-GB" dirty="0"/>
              <a:t> </a:t>
            </a:r>
            <a:r>
              <a:rPr lang="en-GB" dirty="0" err="1"/>
              <a:t>sigmoidali</a:t>
            </a:r>
            <a:endParaRPr lang="en-US" dirty="0"/>
          </a:p>
          <a:p>
            <a:endParaRPr lang="en-US" dirty="0"/>
          </a:p>
          <a:p>
            <a:endParaRPr lang="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Potere espressivo del MLP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8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52866" y="649816"/>
            <a:ext cx="5691344" cy="384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, da un dataset di training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</a:t>
            </a:r>
            <a:r>
              <a:rPr lang="en-US" dirty="0" err="1"/>
              <a:t>coppie</a:t>
            </a:r>
            <a:r>
              <a:rPr lang="en-US" dirty="0"/>
              <a:t> di </a:t>
            </a:r>
            <a:r>
              <a:rPr lang="en-US" dirty="0" err="1"/>
              <a:t>associazioni</a:t>
            </a:r>
            <a:r>
              <a:rPr lang="en-US" dirty="0"/>
              <a:t>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indipendenti-variabile</a:t>
            </a:r>
            <a:r>
              <a:rPr lang="en-US" dirty="0"/>
              <a:t> target (</a:t>
            </a:r>
            <a:r>
              <a:rPr lang="en-US" b="1" i="1" dirty="0"/>
              <a:t>x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), lo </a:t>
            </a:r>
            <a:r>
              <a:rPr lang="en-US" dirty="0" err="1"/>
              <a:t>scopo</a:t>
            </a:r>
            <a:r>
              <a:rPr lang="en-US" dirty="0"/>
              <a:t> è </a:t>
            </a:r>
            <a:r>
              <a:rPr lang="en-US" dirty="0" err="1"/>
              <a:t>trovare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rappresenti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b="1" i="1" dirty="0"/>
              <a:t>x</a:t>
            </a:r>
            <a:r>
              <a:rPr lang="en-US" dirty="0"/>
              <a:t> e </a:t>
            </a:r>
            <a:r>
              <a:rPr lang="en-US" i="1" dirty="0"/>
              <a:t>z</a:t>
            </a:r>
            <a:endParaRPr lang="en-US" dirty="0"/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teorema</a:t>
            </a:r>
            <a:r>
              <a:rPr lang="en-US" dirty="0"/>
              <a:t> di </a:t>
            </a:r>
            <a:r>
              <a:rPr lang="en-US" dirty="0" err="1"/>
              <a:t>approssimazione</a:t>
            </a:r>
            <a:r>
              <a:rPr lang="en-US" dirty="0"/>
              <a:t> </a:t>
            </a:r>
            <a:r>
              <a:rPr lang="en-US" dirty="0" err="1"/>
              <a:t>universale</a:t>
            </a:r>
            <a:r>
              <a:rPr lang="en-US" dirty="0"/>
              <a:t> ci dice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un MLP 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i="1" dirty="0"/>
              <a:t>g(f(</a:t>
            </a:r>
            <a:r>
              <a:rPr lang="en-US" b="1" i="1" dirty="0"/>
              <a:t>x</a:t>
            </a:r>
            <a:r>
              <a:rPr lang="en-US" i="1" dirty="0"/>
              <a:t>))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approssimi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i="1" dirty="0"/>
              <a:t>h()</a:t>
            </a:r>
            <a:r>
              <a:rPr lang="en-US" dirty="0"/>
              <a:t> </a:t>
            </a:r>
            <a:r>
              <a:rPr lang="en-US" dirty="0" err="1"/>
              <a:t>ideale</a:t>
            </a:r>
            <a:r>
              <a:rPr lang="en-US" dirty="0"/>
              <a:t>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approssimi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in </a:t>
            </a:r>
            <a:r>
              <a:rPr lang="en-US" i="1" dirty="0"/>
              <a:t>T</a:t>
            </a:r>
            <a:r>
              <a:rPr lang="en-US" dirty="0"/>
              <a:t> con un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dirty="0" err="1"/>
              <a:t>arbitrario</a:t>
            </a:r>
            <a:r>
              <a:rPr lang="en-US" dirty="0"/>
              <a:t> (v. </a:t>
            </a:r>
            <a:r>
              <a:rPr lang="en-US" dirty="0" err="1"/>
              <a:t>figura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potremmo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la </a:t>
            </a:r>
            <a:r>
              <a:rPr lang="en-US" dirty="0" err="1"/>
              <a:t>tangente</a:t>
            </a:r>
            <a:r>
              <a:rPr lang="en-US" dirty="0"/>
              <a:t> </a:t>
            </a:r>
            <a:r>
              <a:rPr lang="en-US" dirty="0" err="1"/>
              <a:t>iperbolica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dell’hidden</a:t>
            </a:r>
            <a:r>
              <a:rPr lang="en-US" dirty="0"/>
              <a:t> layer e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identità</a:t>
            </a:r>
            <a:r>
              <a:rPr lang="en-US" dirty="0"/>
              <a:t> (=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attivazione</a:t>
            </a:r>
            <a:r>
              <a:rPr lang="en-US" dirty="0"/>
              <a:t>) per </a:t>
            </a:r>
            <a:r>
              <a:rPr lang="en-US" dirty="0" err="1"/>
              <a:t>l’output</a:t>
            </a:r>
            <a:r>
              <a:rPr lang="en-US" dirty="0"/>
              <a:t> layer: </a:t>
            </a:r>
          </a:p>
          <a:p>
            <a:endParaRPr lang="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/>
              <a:t>f(x) = tanh(x)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/>
              <a:t>g(x) = x </a:t>
            </a:r>
            <a:r>
              <a:rPr lang="it" dirty="0"/>
              <a:t>(funzione identità)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" i="1" dirty="0"/>
          </a:p>
          <a:p>
            <a:r>
              <a:rPr lang="it-IT" dirty="0"/>
              <a:t>Q</a:t>
            </a:r>
            <a:r>
              <a:rPr lang="it" dirty="0"/>
              <a:t>uindi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tanh(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 </a:t>
            </a:r>
            <a:r>
              <a:rPr lang="en-GB" altLang="it-IT" dirty="0"/>
              <a:t>(</a:t>
            </a:r>
            <a:r>
              <a:rPr lang="en-GB" altLang="it-IT" i="1" dirty="0"/>
              <a:t>tanh() </a:t>
            </a:r>
            <a:r>
              <a:rPr lang="en-GB" altLang="it-IT" dirty="0"/>
              <a:t>è </a:t>
            </a:r>
            <a:r>
              <a:rPr lang="en-GB" altLang="it-IT" dirty="0" err="1"/>
              <a:t>applicata</a:t>
            </a:r>
            <a:r>
              <a:rPr lang="en-GB" altLang="it-IT" dirty="0"/>
              <a:t> element-wise)</a:t>
            </a:r>
            <a:endParaRPr lang="en-GB" alt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Potere espressivo del MLP: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CBE1BD-6BB1-37D5-2B52-C52BF5F4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7" y="1041400"/>
            <a:ext cx="2110680" cy="16304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118E5C-72F8-7231-505E-5B77FB7E9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855" y="3067088"/>
            <a:ext cx="2873904" cy="1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78904" y="649816"/>
            <a:ext cx="5234609" cy="384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, senza </a:t>
            </a:r>
            <a:r>
              <a:rPr lang="en-US" dirty="0" err="1"/>
              <a:t>perdita</a:t>
            </a:r>
            <a:r>
              <a:rPr lang="en-US" dirty="0"/>
              <a:t> di </a:t>
            </a:r>
            <a:r>
              <a:rPr lang="en-US" dirty="0" err="1"/>
              <a:t>generalità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potremmo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come </a:t>
            </a:r>
            <a:r>
              <a:rPr lang="en-US" dirty="0" err="1"/>
              <a:t>obiettivo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rappresenti</a:t>
            </a:r>
            <a:r>
              <a:rPr lang="en-US" dirty="0"/>
              <a:t> la posterior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= P(t = t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, dove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it" dirty="0"/>
              <a:t> è la label di una delle due classi e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</a:t>
            </a:r>
            <a:r>
              <a:rPr lang="en-US" dirty="0"/>
              <a:t>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calcola</a:t>
            </a:r>
            <a:r>
              <a:rPr lang="en-US" dirty="0"/>
              <a:t> la </a:t>
            </a:r>
            <a:r>
              <a:rPr lang="en-US" dirty="0" err="1"/>
              <a:t>probabilità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ad un </a:t>
            </a:r>
            <a:r>
              <a:rPr lang="en-US" dirty="0" err="1"/>
              <a:t>dato</a:t>
            </a:r>
            <a:r>
              <a:rPr lang="en-US" dirty="0"/>
              <a:t> feature vector </a:t>
            </a:r>
            <a:r>
              <a:rPr lang="en-US" b="1" i="1" dirty="0"/>
              <a:t>x </a:t>
            </a:r>
            <a:r>
              <a:rPr lang="en-US" dirty="0" err="1"/>
              <a:t>corrisponda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endParaRPr lang="it" i="1" dirty="0"/>
          </a:p>
          <a:p>
            <a:endParaRPr lang="it" dirty="0"/>
          </a:p>
          <a:p>
            <a:r>
              <a:rPr lang="en-US" dirty="0"/>
              <a:t>Il </a:t>
            </a:r>
            <a:r>
              <a:rPr lang="en-US" dirty="0" err="1"/>
              <a:t>terorema</a:t>
            </a:r>
            <a:r>
              <a:rPr lang="en-US" dirty="0"/>
              <a:t> di </a:t>
            </a:r>
            <a:r>
              <a:rPr lang="en-US" dirty="0" err="1"/>
              <a:t>approssimazione</a:t>
            </a:r>
            <a:r>
              <a:rPr lang="en-US" dirty="0"/>
              <a:t> </a:t>
            </a:r>
            <a:r>
              <a:rPr lang="en-US" dirty="0" err="1"/>
              <a:t>universale</a:t>
            </a:r>
            <a:r>
              <a:rPr lang="en-US" dirty="0"/>
              <a:t> ci dice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indipendentemente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forma </a:t>
            </a:r>
            <a:r>
              <a:rPr lang="en-US" dirty="0" err="1"/>
              <a:t>specifica</a:t>
            </a:r>
            <a:r>
              <a:rPr lang="en-US" dirty="0"/>
              <a:t> di </a:t>
            </a:r>
            <a:r>
              <a:rPr lang="en-US" dirty="0" err="1"/>
              <a:t>questa</a:t>
            </a:r>
            <a:r>
              <a:rPr lang="en-US" dirty="0"/>
              <a:t> posterior e da come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disposte</a:t>
            </a:r>
            <a:r>
              <a:rPr lang="en-US" dirty="0"/>
              <a:t> le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feature, </a:t>
            </a:r>
            <a:r>
              <a:rPr lang="en-US" i="1" dirty="0"/>
              <a:t>h()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approssimata</a:t>
            </a:r>
            <a:r>
              <a:rPr lang="en-US" dirty="0"/>
              <a:t> da un MLP con un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dirty="0" err="1"/>
              <a:t>arbitrario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Potere espressivo del MLP: classificazione binaria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CBE1BD-6BB1-37D5-2B52-C52BF5F4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98" y="1042761"/>
            <a:ext cx="2113569" cy="16327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E58029-45A7-670E-4F2C-E447D3F9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596" y="2831405"/>
            <a:ext cx="2895851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78903" y="649816"/>
            <a:ext cx="5685183" cy="23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 </a:t>
            </a:r>
            <a:r>
              <a:rPr lang="en-US" dirty="0" err="1"/>
              <a:t>esempio</a:t>
            </a:r>
            <a:r>
              <a:rPr lang="en-US" dirty="0"/>
              <a:t>, come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, </a:t>
            </a:r>
            <a:r>
              <a:rPr lang="en-US" dirty="0" err="1"/>
              <a:t>potremmo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i="1" dirty="0"/>
              <a:t>tanh()</a:t>
            </a:r>
            <a:r>
              <a:rPr lang="en-US" dirty="0"/>
              <a:t> per </a:t>
            </a:r>
            <a:r>
              <a:rPr lang="en-US" dirty="0" err="1"/>
              <a:t>l’hidden</a:t>
            </a:r>
            <a:r>
              <a:rPr lang="en-US" dirty="0"/>
              <a:t> layer. Per </a:t>
            </a:r>
            <a:r>
              <a:rPr lang="en-US" dirty="0" err="1"/>
              <a:t>l’output</a:t>
            </a:r>
            <a:r>
              <a:rPr lang="en-US" dirty="0"/>
              <a:t> layer, </a:t>
            </a:r>
            <a:r>
              <a:rPr lang="en-US" dirty="0" err="1"/>
              <a:t>invece</a:t>
            </a:r>
            <a:r>
              <a:rPr lang="en-US" dirty="0"/>
              <a:t>, </a:t>
            </a:r>
            <a:r>
              <a:rPr lang="en-US" dirty="0" err="1"/>
              <a:t>usiamo</a:t>
            </a:r>
            <a:r>
              <a:rPr lang="en-US" dirty="0"/>
              <a:t> 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logistica</a:t>
            </a:r>
            <a:r>
              <a:rPr lang="en-US" dirty="0"/>
              <a:t>, in modo da </a:t>
            </a:r>
            <a:r>
              <a:rPr lang="en-US" dirty="0" err="1"/>
              <a:t>avere</a:t>
            </a:r>
            <a:r>
              <a:rPr lang="en-US" dirty="0"/>
              <a:t>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</a:t>
            </a:r>
            <a:r>
              <a:rPr lang="en-US" i="1" dirty="0"/>
              <a:t>P(t = t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GB" altLang="it-IT" i="1" dirty="0"/>
              <a:t> </a:t>
            </a:r>
            <a:r>
              <a:rPr lang="it" dirty="0"/>
              <a:t>∈ [0,1]:</a:t>
            </a:r>
          </a:p>
          <a:p>
            <a:endParaRPr lang="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/>
              <a:t>f(x) = tanh(x)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/>
              <a:t>g(x) = 1 / (1 + e</a:t>
            </a:r>
            <a:r>
              <a:rPr lang="it" i="1" baseline="30000" dirty="0"/>
              <a:t>-x</a:t>
            </a:r>
            <a:r>
              <a:rPr lang="it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" i="1" dirty="0"/>
          </a:p>
          <a:p>
            <a:r>
              <a:rPr lang="it-IT" dirty="0"/>
              <a:t>Il teorema ci dice che, </a:t>
            </a:r>
            <a:r>
              <a:rPr lang="en-GB" dirty="0" err="1"/>
              <a:t>usando</a:t>
            </a:r>
            <a:r>
              <a:rPr lang="it" dirty="0"/>
              <a:t> queste nonlinearità, è </a:t>
            </a:r>
            <a:r>
              <a:rPr lang="it" i="1" dirty="0"/>
              <a:t>possibile</a:t>
            </a:r>
            <a:r>
              <a:rPr lang="it" dirty="0"/>
              <a:t> costruire un MLP che </a:t>
            </a:r>
            <a:r>
              <a:rPr lang="it" i="1" dirty="0"/>
              <a:t>non faccia underfitting</a:t>
            </a:r>
            <a:r>
              <a:rPr lang="it" dirty="0"/>
              <a:t> per un task di classificazione binaria</a:t>
            </a:r>
          </a:p>
          <a:p>
            <a:endParaRPr lang="it" dirty="0"/>
          </a:p>
          <a:p>
            <a:endParaRPr lang="it" dirty="0"/>
          </a:p>
          <a:p>
            <a:r>
              <a:rPr lang="it" dirty="0"/>
              <a:t>N.B.: passando dal task di regressione a quello di classificazione binaria abbiamo cambiato solo la nonlinearità dell’output layer!</a:t>
            </a:r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Potere espressivo del MLP: classificazione binaria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CBE1BD-6BB1-37D5-2B52-C52BF5F4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98" y="1042761"/>
            <a:ext cx="2113569" cy="163270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8475D25-14A3-6453-3F58-7F370F60B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596" y="2831405"/>
            <a:ext cx="2895851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22612" y="754558"/>
            <a:ext cx="8587680" cy="38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 base al </a:t>
            </a:r>
            <a:r>
              <a:rPr lang="en-US" dirty="0" err="1"/>
              <a:t>teorema</a:t>
            </a:r>
            <a:r>
              <a:rPr lang="en-US" dirty="0"/>
              <a:t> di </a:t>
            </a:r>
            <a:r>
              <a:rPr lang="en-US" dirty="0" err="1"/>
              <a:t>approssimazione</a:t>
            </a:r>
            <a:r>
              <a:rPr lang="en-US" dirty="0"/>
              <a:t> </a:t>
            </a:r>
            <a:r>
              <a:rPr lang="en-US" dirty="0" err="1"/>
              <a:t>universale</a:t>
            </a:r>
            <a:r>
              <a:rPr lang="en-US" dirty="0"/>
              <a:t> </a:t>
            </a:r>
            <a:r>
              <a:rPr lang="en-US" dirty="0" err="1"/>
              <a:t>sappiamo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 MLP, è, </a:t>
            </a:r>
            <a:r>
              <a:rPr lang="en-US" i="1" dirty="0" err="1"/>
              <a:t>potenzialmente</a:t>
            </a:r>
            <a:r>
              <a:rPr lang="en-US" dirty="0"/>
              <a:t>, uno </a:t>
            </a:r>
            <a:r>
              <a:rPr lang="en-US" dirty="0" err="1"/>
              <a:t>strumento</a:t>
            </a:r>
            <a:r>
              <a:rPr lang="en-US" dirty="0"/>
              <a:t> </a:t>
            </a:r>
            <a:r>
              <a:rPr lang="en-US" dirty="0" err="1"/>
              <a:t>abbastanza</a:t>
            </a:r>
            <a:r>
              <a:rPr lang="en-US" dirty="0"/>
              <a:t> </a:t>
            </a:r>
            <a:r>
              <a:rPr lang="en-US" dirty="0" err="1"/>
              <a:t>potente</a:t>
            </a:r>
            <a:r>
              <a:rPr lang="en-US" dirty="0"/>
              <a:t> </a:t>
            </a:r>
            <a:r>
              <a:rPr lang="en-US" i="1" dirty="0"/>
              <a:t>per </a:t>
            </a:r>
            <a:r>
              <a:rPr lang="en-US" i="1" dirty="0" err="1"/>
              <a:t>risolvere</a:t>
            </a:r>
            <a:r>
              <a:rPr lang="en-US" i="1" dirty="0"/>
              <a:t> </a:t>
            </a:r>
            <a:r>
              <a:rPr lang="en-US" i="1" dirty="0" err="1"/>
              <a:t>qualsiasi</a:t>
            </a:r>
            <a:r>
              <a:rPr lang="en-US" i="1" dirty="0"/>
              <a:t> task di ML senza fare underfitting </a:t>
            </a:r>
            <a:r>
              <a:rPr lang="en-US" dirty="0"/>
              <a:t>(</a:t>
            </a:r>
            <a:r>
              <a:rPr lang="en-US" dirty="0" err="1"/>
              <a:t>mentre</a:t>
            </a:r>
            <a:r>
              <a:rPr lang="en-US" dirty="0"/>
              <a:t> non ci dice niente a </a:t>
            </a:r>
            <a:r>
              <a:rPr lang="en-US" dirty="0" err="1"/>
              <a:t>proposito</a:t>
            </a:r>
            <a:r>
              <a:rPr lang="en-US" dirty="0"/>
              <a:t> </a:t>
            </a:r>
            <a:r>
              <a:rPr lang="en-US" dirty="0" err="1"/>
              <a:t>dell’overfitting</a:t>
            </a:r>
            <a:r>
              <a:rPr lang="en-US" dirty="0"/>
              <a:t>…)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Potenzialmente</a:t>
            </a:r>
            <a:r>
              <a:rPr lang="en-US" dirty="0"/>
              <a:t>” </a:t>
            </a:r>
            <a:r>
              <a:rPr lang="en-US" dirty="0" err="1"/>
              <a:t>vuol</a:t>
            </a:r>
            <a:r>
              <a:rPr lang="en-US" dirty="0"/>
              <a:t> dire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un </a:t>
            </a:r>
            <a:r>
              <a:rPr lang="en-US" dirty="0" err="1"/>
              <a:t>qualsiasi</a:t>
            </a:r>
            <a:r>
              <a:rPr lang="en-US" dirty="0"/>
              <a:t> task, </a:t>
            </a:r>
            <a:r>
              <a:rPr lang="en-US" dirty="0" err="1"/>
              <a:t>sappiamo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 MLP per </a:t>
            </a:r>
            <a:r>
              <a:rPr lang="en-US" dirty="0" err="1"/>
              <a:t>risolverlo</a:t>
            </a:r>
            <a:r>
              <a:rPr lang="en-US" dirty="0"/>
              <a:t> senza fare underfitting </a:t>
            </a:r>
            <a:r>
              <a:rPr lang="en-US" b="1" dirty="0" err="1"/>
              <a:t>esiste</a:t>
            </a:r>
            <a:r>
              <a:rPr lang="en-US" dirty="0"/>
              <a:t>, </a:t>
            </a:r>
            <a:r>
              <a:rPr lang="en-US" dirty="0" err="1"/>
              <a:t>anche</a:t>
            </a:r>
            <a:r>
              <a:rPr lang="en-US" dirty="0"/>
              <a:t> se non è </a:t>
            </a:r>
            <a:r>
              <a:rPr lang="en-US" dirty="0" err="1"/>
              <a:t>detto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siamo</a:t>
            </a:r>
            <a:r>
              <a:rPr lang="en-US" dirty="0"/>
              <a:t>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trovarlo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teorema</a:t>
            </a:r>
            <a:r>
              <a:rPr lang="en-US" dirty="0"/>
              <a:t>, ad </a:t>
            </a:r>
            <a:r>
              <a:rPr lang="en-US" dirty="0" err="1"/>
              <a:t>esempio</a:t>
            </a:r>
            <a:r>
              <a:rPr lang="en-US" dirty="0"/>
              <a:t>, non ci dice </a:t>
            </a:r>
            <a:r>
              <a:rPr lang="en-US" dirty="0" err="1"/>
              <a:t>quanti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</a:t>
            </a:r>
            <a:r>
              <a:rPr lang="en-US" dirty="0" err="1"/>
              <a:t>l’hidden</a:t>
            </a:r>
            <a:r>
              <a:rPr lang="en-US" dirty="0"/>
              <a:t> layer (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/>
              <a:t>m</a:t>
            </a:r>
            <a:r>
              <a:rPr lang="en-US" dirty="0"/>
              <a:t> è un </a:t>
            </a:r>
            <a:r>
              <a:rPr lang="en-US" dirty="0" err="1"/>
              <a:t>iper-parametro</a:t>
            </a:r>
            <a:r>
              <a:rPr lang="en-US" dirty="0"/>
              <a:t> il cui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scelto</a:t>
            </a:r>
            <a:r>
              <a:rPr lang="en-US" dirty="0"/>
              <a:t> </a:t>
            </a:r>
            <a:r>
              <a:rPr lang="en-US" dirty="0" err="1"/>
              <a:t>utilizzando</a:t>
            </a:r>
            <a:r>
              <a:rPr lang="en-US" dirty="0"/>
              <a:t> un validation set </a:t>
            </a:r>
          </a:p>
          <a:p>
            <a:endParaRPr lang="en-US" dirty="0"/>
          </a:p>
          <a:p>
            <a:r>
              <a:rPr lang="en-US" dirty="0" err="1"/>
              <a:t>Fissare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non è </a:t>
            </a:r>
            <a:r>
              <a:rPr lang="en-US" dirty="0" err="1"/>
              <a:t>tuttavia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perchè</a:t>
            </a:r>
            <a:r>
              <a:rPr lang="en-US" dirty="0"/>
              <a:t>, di </a:t>
            </a:r>
            <a:r>
              <a:rPr lang="en-US" dirty="0" err="1"/>
              <a:t>solito</a:t>
            </a:r>
            <a:r>
              <a:rPr lang="en-US" dirty="0"/>
              <a:t>,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di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portano</a:t>
            </a:r>
            <a:r>
              <a:rPr lang="en-US" dirty="0"/>
              <a:t> a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soddisfacenti</a:t>
            </a:r>
            <a:r>
              <a:rPr lang="en-US" dirty="0"/>
              <a:t> (e.g.,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di grandezza di 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i="1" dirty="0"/>
              <a:t>m</a:t>
            </a:r>
            <a:r>
              <a:rPr lang="en-US" dirty="0"/>
              <a:t> non è un </a:t>
            </a:r>
            <a:r>
              <a:rPr lang="en-US" dirty="0" err="1"/>
              <a:t>iper-parametro</a:t>
            </a:r>
            <a:r>
              <a:rPr lang="en-US" dirty="0"/>
              <a:t> </a:t>
            </a:r>
            <a:r>
              <a:rPr lang="en-US" dirty="0" err="1"/>
              <a:t>sensibile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lacuna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del </a:t>
            </a:r>
            <a:r>
              <a:rPr lang="en-US" dirty="0" err="1"/>
              <a:t>teorema</a:t>
            </a:r>
            <a:r>
              <a:rPr lang="en-US" dirty="0"/>
              <a:t>, </a:t>
            </a:r>
            <a:r>
              <a:rPr lang="en-US" dirty="0" err="1"/>
              <a:t>però</a:t>
            </a:r>
            <a:r>
              <a:rPr lang="en-US" dirty="0"/>
              <a:t>, è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garanzia</a:t>
            </a:r>
            <a:r>
              <a:rPr lang="en-US" dirty="0"/>
              <a:t> </a:t>
            </a:r>
            <a:r>
              <a:rPr lang="en-US" dirty="0" err="1"/>
              <a:t>nè</a:t>
            </a:r>
            <a:r>
              <a:rPr lang="en-US" dirty="0"/>
              <a:t>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per </a:t>
            </a:r>
            <a:r>
              <a:rPr lang="en-US" dirty="0" err="1"/>
              <a:t>trovare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appropriato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risolvare</a:t>
            </a:r>
            <a:r>
              <a:rPr lang="en-US" dirty="0"/>
              <a:t> il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XOR,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li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scelti</a:t>
            </a:r>
            <a:r>
              <a:rPr lang="en-US" dirty="0"/>
              <a:t> “a mano”,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ovviamente</a:t>
            </a:r>
            <a:r>
              <a:rPr lang="en-US" dirty="0"/>
              <a:t> non </a:t>
            </a:r>
            <a:r>
              <a:rPr lang="en-US" dirty="0" err="1"/>
              <a:t>fattibile</a:t>
            </a:r>
            <a:r>
              <a:rPr lang="en-US" dirty="0"/>
              <a:t> in </a:t>
            </a:r>
            <a:r>
              <a:rPr lang="en-US" dirty="0" err="1"/>
              <a:t>generale</a:t>
            </a:r>
            <a:endParaRPr lang="en-US" dirty="0"/>
          </a:p>
          <a:p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Potere espressivo del MLP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70806" y="781510"/>
            <a:ext cx="7975667" cy="38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/>
              <a:t>Infatti</a:t>
            </a:r>
            <a:r>
              <a:rPr lang="en-US" sz="1200" dirty="0"/>
              <a:t>, </a:t>
            </a:r>
            <a:r>
              <a:rPr lang="en-US" sz="1200" dirty="0" err="1"/>
              <a:t>nonostante</a:t>
            </a:r>
            <a:r>
              <a:rPr lang="en-US" sz="1200" dirty="0"/>
              <a:t> </a:t>
            </a:r>
            <a:r>
              <a:rPr lang="en-US" sz="1200" dirty="0" err="1"/>
              <a:t>gli</a:t>
            </a:r>
            <a:r>
              <a:rPr lang="en-US" sz="1200" dirty="0"/>
              <a:t> MLP </a:t>
            </a:r>
            <a:r>
              <a:rPr lang="en-US" sz="1200" dirty="0" err="1"/>
              <a:t>fossero</a:t>
            </a:r>
            <a:r>
              <a:rPr lang="en-US" sz="1200" dirty="0"/>
              <a:t> </a:t>
            </a:r>
            <a:r>
              <a:rPr lang="en-US" sz="1200" dirty="0" err="1"/>
              <a:t>già</a:t>
            </a:r>
            <a:r>
              <a:rPr lang="en-US" sz="1200" dirty="0"/>
              <a:t> </a:t>
            </a:r>
            <a:r>
              <a:rPr lang="en-US" sz="1200" dirty="0" err="1"/>
              <a:t>noti</a:t>
            </a:r>
            <a:r>
              <a:rPr lang="en-US" sz="1200" dirty="0"/>
              <a:t> </a:t>
            </a:r>
            <a:r>
              <a:rPr lang="en-US" sz="1200" dirty="0" err="1"/>
              <a:t>negli</a:t>
            </a:r>
            <a:r>
              <a:rPr lang="en-US" sz="1200" dirty="0"/>
              <a:t> anni ’60, non era </a:t>
            </a:r>
            <a:r>
              <a:rPr lang="en-US" sz="1200" dirty="0" err="1"/>
              <a:t>chiaro</a:t>
            </a:r>
            <a:r>
              <a:rPr lang="en-US" sz="1200" dirty="0"/>
              <a:t> come </a:t>
            </a:r>
            <a:r>
              <a:rPr lang="en-US" sz="1200" dirty="0" err="1"/>
              <a:t>addestrarli</a:t>
            </a:r>
            <a:r>
              <a:rPr lang="en-US" sz="1200" dirty="0"/>
              <a:t>, </a:t>
            </a:r>
            <a:r>
              <a:rPr lang="en-US" sz="1200" dirty="0" err="1"/>
              <a:t>ovvero</a:t>
            </a:r>
            <a:r>
              <a:rPr lang="en-US" sz="1200" dirty="0"/>
              <a:t> come </a:t>
            </a:r>
            <a:r>
              <a:rPr lang="en-US" sz="1200" dirty="0" err="1"/>
              <a:t>trovare</a:t>
            </a:r>
            <a:r>
              <a:rPr lang="en-US" sz="1200" dirty="0"/>
              <a:t> </a:t>
            </a:r>
            <a:r>
              <a:rPr lang="en-US" sz="1200" dirty="0" err="1"/>
              <a:t>automaticamente</a:t>
            </a:r>
            <a:r>
              <a:rPr lang="en-US" sz="1200" dirty="0"/>
              <a:t> il </a:t>
            </a:r>
            <a:r>
              <a:rPr lang="en-US" sz="1200" dirty="0" err="1"/>
              <a:t>valore</a:t>
            </a:r>
            <a:r>
              <a:rPr lang="en-US" sz="1200" dirty="0"/>
              <a:t> </a:t>
            </a:r>
            <a:r>
              <a:rPr lang="en-US" sz="1200" dirty="0" err="1"/>
              <a:t>migliore</a:t>
            </a:r>
            <a:r>
              <a:rPr lang="en-US" sz="1200" dirty="0"/>
              <a:t> per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pesi</a:t>
            </a:r>
            <a:r>
              <a:rPr lang="en-US" sz="1200" dirty="0"/>
              <a:t> </a:t>
            </a:r>
            <a:r>
              <a:rPr lang="en-GB" altLang="it-IT" sz="1200" dirty="0"/>
              <a:t>{</a:t>
            </a:r>
            <a:r>
              <a:rPr lang="en-GB" altLang="it-IT" sz="1200" i="1" dirty="0" err="1"/>
              <a:t>W,</a:t>
            </a:r>
            <a:r>
              <a:rPr lang="en-GB" altLang="it-IT" sz="1200" b="1" i="1" dirty="0" err="1"/>
              <a:t>v</a:t>
            </a:r>
            <a:r>
              <a:rPr lang="en-GB" altLang="it-IT" sz="1200" dirty="0"/>
              <a:t>}</a:t>
            </a:r>
          </a:p>
          <a:p>
            <a:endParaRPr lang="en-GB" sz="1200" dirty="0"/>
          </a:p>
          <a:p>
            <a:r>
              <a:rPr lang="en-GB" sz="1200" dirty="0"/>
              <a:t>Nel 1986 Hinton e </a:t>
            </a:r>
            <a:r>
              <a:rPr lang="en-GB" sz="1200" dirty="0" err="1"/>
              <a:t>altri</a:t>
            </a:r>
            <a:r>
              <a:rPr lang="en-GB" sz="1200" dirty="0"/>
              <a:t> </a:t>
            </a:r>
            <a:r>
              <a:rPr lang="en-GB" sz="1200" dirty="0" err="1"/>
              <a:t>autori</a:t>
            </a:r>
            <a:r>
              <a:rPr lang="en-GB" sz="1200" dirty="0"/>
              <a:t> (in </a:t>
            </a:r>
            <a:r>
              <a:rPr lang="en-GB" sz="1200" dirty="0" err="1"/>
              <a:t>maniera</a:t>
            </a:r>
            <a:r>
              <a:rPr lang="en-GB" sz="1200" dirty="0"/>
              <a:t> </a:t>
            </a:r>
            <a:r>
              <a:rPr lang="en-GB" sz="1200" dirty="0" err="1"/>
              <a:t>indipendente</a:t>
            </a:r>
            <a:r>
              <a:rPr lang="en-GB" sz="1200" dirty="0"/>
              <a:t>) </a:t>
            </a:r>
            <a:r>
              <a:rPr lang="en-GB" sz="1200" dirty="0" err="1"/>
              <a:t>proposero</a:t>
            </a:r>
            <a:r>
              <a:rPr lang="en-GB" sz="1200" dirty="0"/>
              <a:t> di </a:t>
            </a:r>
            <a:r>
              <a:rPr lang="en-GB" sz="1200" dirty="0" err="1"/>
              <a:t>usare</a:t>
            </a:r>
            <a:r>
              <a:rPr lang="en-GB" sz="1200" dirty="0"/>
              <a:t> </a:t>
            </a:r>
            <a:r>
              <a:rPr lang="en-GB" sz="1200" dirty="0" err="1"/>
              <a:t>l’algoritmo</a:t>
            </a:r>
            <a:r>
              <a:rPr lang="en-GB" sz="1200" dirty="0"/>
              <a:t> </a:t>
            </a:r>
            <a:r>
              <a:rPr lang="en-GB" sz="1200" dirty="0" err="1"/>
              <a:t>della</a:t>
            </a:r>
            <a:r>
              <a:rPr lang="en-GB" sz="1200" dirty="0"/>
              <a:t> Backpropagation, il quale </a:t>
            </a:r>
            <a:r>
              <a:rPr lang="en-GB" sz="1200" dirty="0" err="1"/>
              <a:t>permette</a:t>
            </a:r>
            <a:r>
              <a:rPr lang="en-GB" sz="1200" dirty="0"/>
              <a:t> di </a:t>
            </a:r>
            <a:r>
              <a:rPr lang="en-GB" sz="1200" dirty="0" err="1"/>
              <a:t>implementare</a:t>
            </a:r>
            <a:r>
              <a:rPr lang="en-GB" sz="1200" dirty="0"/>
              <a:t> il Gradient Descent per </a:t>
            </a:r>
            <a:r>
              <a:rPr lang="en-GB" sz="1200" dirty="0" err="1"/>
              <a:t>addestrare</a:t>
            </a:r>
            <a:r>
              <a:rPr lang="en-GB" sz="1200" dirty="0"/>
              <a:t> </a:t>
            </a:r>
            <a:r>
              <a:rPr lang="en-GB" sz="1200" dirty="0" err="1"/>
              <a:t>una</a:t>
            </a:r>
            <a:r>
              <a:rPr lang="en-GB" sz="1200" dirty="0"/>
              <a:t> ANN multi-layer </a:t>
            </a:r>
            <a:r>
              <a:rPr lang="en-GB" sz="1200" dirty="0" err="1"/>
              <a:t>calcolando</a:t>
            </a:r>
            <a:r>
              <a:rPr lang="en-GB" sz="1200" dirty="0"/>
              <a:t> (in </a:t>
            </a:r>
            <a:r>
              <a:rPr lang="en-GB" sz="1200" dirty="0" err="1"/>
              <a:t>maniera</a:t>
            </a:r>
            <a:r>
              <a:rPr lang="en-GB" sz="1200" dirty="0"/>
              <a:t> </a:t>
            </a:r>
            <a:r>
              <a:rPr lang="en-GB" sz="1200" dirty="0" err="1"/>
              <a:t>efficiente</a:t>
            </a:r>
            <a:r>
              <a:rPr lang="en-GB" sz="1200" dirty="0"/>
              <a:t>) </a:t>
            </a:r>
            <a:r>
              <a:rPr lang="en-GB" sz="1200" dirty="0" err="1"/>
              <a:t>l’aggiornamento</a:t>
            </a:r>
            <a:r>
              <a:rPr lang="en-GB" sz="1200" dirty="0"/>
              <a:t> </a:t>
            </a:r>
            <a:r>
              <a:rPr lang="en-GB" sz="1200" dirty="0" err="1"/>
              <a:t>dei</a:t>
            </a:r>
            <a:r>
              <a:rPr lang="en-GB" sz="1200" dirty="0"/>
              <a:t> </a:t>
            </a:r>
            <a:r>
              <a:rPr lang="en-GB" sz="1200" dirty="0" err="1"/>
              <a:t>vari</a:t>
            </a:r>
            <a:r>
              <a:rPr lang="en-GB" sz="1200" dirty="0"/>
              <a:t> </a:t>
            </a:r>
            <a:r>
              <a:rPr lang="en-GB" sz="1200" dirty="0" err="1"/>
              <a:t>pesi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Il </a:t>
            </a:r>
            <a:r>
              <a:rPr lang="en-GB" sz="1200" dirty="0" err="1"/>
              <a:t>concetto</a:t>
            </a:r>
            <a:r>
              <a:rPr lang="en-GB" sz="1200" dirty="0"/>
              <a:t> base </a:t>
            </a:r>
            <a:r>
              <a:rPr lang="en-GB" sz="1200" dirty="0" err="1"/>
              <a:t>della</a:t>
            </a:r>
            <a:r>
              <a:rPr lang="en-GB" sz="1200" dirty="0"/>
              <a:t> Backpropagation è </a:t>
            </a:r>
            <a:r>
              <a:rPr lang="en-GB" sz="1200" dirty="0" err="1"/>
              <a:t>considerare</a:t>
            </a:r>
            <a:r>
              <a:rPr lang="en-GB" sz="1200" dirty="0"/>
              <a:t> </a:t>
            </a:r>
            <a:r>
              <a:rPr lang="en-GB" altLang="it-IT" sz="1200" i="1" dirty="0"/>
              <a:t>g(</a:t>
            </a:r>
            <a:r>
              <a:rPr lang="en-GB" altLang="it-IT" sz="1200" b="1" i="1" dirty="0" err="1"/>
              <a:t>v</a:t>
            </a:r>
            <a:r>
              <a:rPr lang="en-GB" altLang="it-IT" sz="1200" i="1" baseline="30000" dirty="0" err="1"/>
              <a:t>T</a:t>
            </a:r>
            <a:r>
              <a:rPr lang="en-GB" altLang="it-IT" sz="1200" i="1" dirty="0"/>
              <a:t> f(</a:t>
            </a:r>
            <a:r>
              <a:rPr lang="en-GB" altLang="it-IT" sz="1200" i="1" dirty="0" err="1"/>
              <a:t>W</a:t>
            </a:r>
            <a:r>
              <a:rPr lang="en-GB" altLang="it-IT" sz="1200" b="1" i="1" dirty="0" err="1"/>
              <a:t>x</a:t>
            </a:r>
            <a:r>
              <a:rPr lang="en-GB" altLang="it-IT" sz="1200" i="1" dirty="0"/>
              <a:t>))</a:t>
            </a:r>
            <a:r>
              <a:rPr lang="en-GB" sz="1200" dirty="0"/>
              <a:t> come </a:t>
            </a:r>
            <a:r>
              <a:rPr lang="en-GB" sz="1200" dirty="0" err="1"/>
              <a:t>una</a:t>
            </a:r>
            <a:r>
              <a:rPr lang="en-GB" sz="1200" dirty="0"/>
              <a:t> </a:t>
            </a:r>
            <a:r>
              <a:rPr lang="en-GB" sz="1200" dirty="0" err="1"/>
              <a:t>funzione</a:t>
            </a:r>
            <a:r>
              <a:rPr lang="en-GB" sz="1200" dirty="0"/>
              <a:t> </a:t>
            </a:r>
            <a:r>
              <a:rPr lang="en-GB" sz="1200" i="1" dirty="0" err="1"/>
              <a:t>composta</a:t>
            </a:r>
            <a:r>
              <a:rPr lang="en-GB" sz="1200" dirty="0"/>
              <a:t> </a:t>
            </a:r>
            <a:r>
              <a:rPr lang="en-US" sz="1200" i="1" dirty="0"/>
              <a:t>h(</a:t>
            </a:r>
            <a:r>
              <a:rPr lang="en-US" sz="1200" b="1" i="1" dirty="0"/>
              <a:t>x</a:t>
            </a:r>
            <a:r>
              <a:rPr lang="en-US" sz="1200" i="1" dirty="0"/>
              <a:t>) = </a:t>
            </a:r>
            <a:r>
              <a:rPr lang="en-GB" altLang="it-IT" sz="1200" i="1" dirty="0"/>
              <a:t>g(</a:t>
            </a:r>
            <a:r>
              <a:rPr lang="en-GB" altLang="it-IT" sz="1200" b="1" i="1" dirty="0" err="1"/>
              <a:t>v</a:t>
            </a:r>
            <a:r>
              <a:rPr lang="en-GB" altLang="it-IT" sz="1200" i="1" baseline="30000" dirty="0" err="1"/>
              <a:t>T</a:t>
            </a:r>
            <a:r>
              <a:rPr lang="en-GB" altLang="it-IT" sz="1200" i="1" dirty="0"/>
              <a:t> f(</a:t>
            </a:r>
            <a:r>
              <a:rPr lang="en-GB" altLang="it-IT" sz="1200" i="1" dirty="0" err="1"/>
              <a:t>W</a:t>
            </a:r>
            <a:r>
              <a:rPr lang="en-GB" altLang="it-IT" sz="1200" b="1" i="1" dirty="0" err="1"/>
              <a:t>x</a:t>
            </a:r>
            <a:r>
              <a:rPr lang="en-GB" altLang="it-IT" sz="1200" i="1" dirty="0"/>
              <a:t>)) </a:t>
            </a:r>
            <a:r>
              <a:rPr lang="en-GB" sz="1200" dirty="0"/>
              <a:t>e </a:t>
            </a:r>
            <a:r>
              <a:rPr lang="en-GB" sz="1200" dirty="0" err="1"/>
              <a:t>applicare</a:t>
            </a:r>
            <a:r>
              <a:rPr lang="en-GB" sz="1200" dirty="0"/>
              <a:t> la </a:t>
            </a:r>
            <a:r>
              <a:rPr lang="en-GB" sz="1200" dirty="0" err="1"/>
              <a:t>regola</a:t>
            </a:r>
            <a:r>
              <a:rPr lang="en-GB" sz="1200" dirty="0"/>
              <a:t> di </a:t>
            </a:r>
            <a:r>
              <a:rPr lang="en-GB" sz="1200" dirty="0" err="1"/>
              <a:t>derivazione</a:t>
            </a:r>
            <a:r>
              <a:rPr lang="en-GB" sz="1200" dirty="0"/>
              <a:t> per le </a:t>
            </a:r>
            <a:r>
              <a:rPr lang="en-GB" sz="1200" dirty="0" err="1"/>
              <a:t>funzioni</a:t>
            </a:r>
            <a:r>
              <a:rPr lang="en-GB" sz="1200" dirty="0"/>
              <a:t> </a:t>
            </a:r>
            <a:r>
              <a:rPr lang="en-GB" sz="1200" dirty="0" err="1"/>
              <a:t>composte</a:t>
            </a:r>
            <a:r>
              <a:rPr lang="en-GB" sz="1200" dirty="0"/>
              <a:t> (“chain rule” in inglese, da non </a:t>
            </a:r>
            <a:r>
              <a:rPr lang="en-GB" sz="1200" dirty="0" err="1"/>
              <a:t>confondere</a:t>
            </a:r>
            <a:r>
              <a:rPr lang="en-GB" sz="1200" dirty="0"/>
              <a:t> con l’ </a:t>
            </a:r>
            <a:r>
              <a:rPr lang="en-GB" sz="1200" dirty="0" err="1"/>
              <a:t>omonima</a:t>
            </a:r>
            <a:r>
              <a:rPr lang="en-GB" sz="1200" dirty="0"/>
              <a:t> </a:t>
            </a:r>
            <a:r>
              <a:rPr lang="en-GB" sz="1200" dirty="0" err="1"/>
              <a:t>regola</a:t>
            </a:r>
            <a:r>
              <a:rPr lang="en-GB" sz="1200" dirty="0"/>
              <a:t> </a:t>
            </a:r>
            <a:r>
              <a:rPr lang="en-GB" sz="1200" dirty="0" err="1"/>
              <a:t>della</a:t>
            </a:r>
            <a:r>
              <a:rPr lang="en-GB" sz="1200" dirty="0"/>
              <a:t> </a:t>
            </a:r>
            <a:r>
              <a:rPr lang="en-GB" sz="1200" dirty="0" err="1"/>
              <a:t>probabilità</a:t>
            </a:r>
            <a:r>
              <a:rPr lang="en-GB" sz="1200" dirty="0"/>
              <a:t> </a:t>
            </a:r>
            <a:r>
              <a:rPr lang="en-GB" sz="1200" dirty="0" err="1"/>
              <a:t>congiunta</a:t>
            </a:r>
            <a:r>
              <a:rPr lang="en-GB" sz="1200" dirty="0"/>
              <a:t>):</a:t>
            </a:r>
          </a:p>
          <a:p>
            <a:endParaRPr lang="en-GB" sz="1200" dirty="0"/>
          </a:p>
          <a:p>
            <a:r>
              <a:rPr lang="en-GB" sz="1200" i="1" dirty="0"/>
              <a:t>D[</a:t>
            </a:r>
            <a:r>
              <a:rPr lang="en-GB" altLang="it-IT" sz="1200" i="1" dirty="0"/>
              <a:t>g(f(x))</a:t>
            </a:r>
            <a:r>
              <a:rPr lang="en-GB" sz="1200" i="1" dirty="0"/>
              <a:t>] = g’(f(x)) f’(x)</a:t>
            </a:r>
          </a:p>
          <a:p>
            <a:endParaRPr lang="en-GB" sz="1200" i="1" dirty="0"/>
          </a:p>
          <a:p>
            <a:r>
              <a:rPr lang="en-GB" sz="1200" dirty="0" err="1"/>
              <a:t>L’algoritmo</a:t>
            </a:r>
            <a:r>
              <a:rPr lang="en-GB" sz="1200" dirty="0"/>
              <a:t> di Backpropagation </a:t>
            </a:r>
            <a:r>
              <a:rPr lang="en-GB" sz="1200" dirty="0" err="1"/>
              <a:t>consiste</a:t>
            </a:r>
            <a:r>
              <a:rPr lang="en-GB" sz="1200" dirty="0"/>
              <a:t> </a:t>
            </a:r>
            <a:r>
              <a:rPr lang="en-GB" sz="1200" dirty="0" err="1"/>
              <a:t>nel</a:t>
            </a:r>
            <a:r>
              <a:rPr lang="en-GB" sz="1200" dirty="0"/>
              <a:t> </a:t>
            </a:r>
            <a:r>
              <a:rPr lang="en-GB" sz="1200" dirty="0" err="1"/>
              <a:t>calcolare</a:t>
            </a:r>
            <a:r>
              <a:rPr lang="en-GB" sz="1200" dirty="0"/>
              <a:t> </a:t>
            </a:r>
            <a:r>
              <a:rPr lang="en-GB" sz="1200" dirty="0" err="1"/>
              <a:t>queste</a:t>
            </a:r>
            <a:r>
              <a:rPr lang="en-GB" sz="1200" dirty="0"/>
              <a:t> derivate (</a:t>
            </a:r>
            <a:r>
              <a:rPr lang="en-GB" sz="1200" dirty="0" err="1"/>
              <a:t>parziali</a:t>
            </a:r>
            <a:r>
              <a:rPr lang="en-GB" sz="1200" dirty="0"/>
              <a:t>) </a:t>
            </a:r>
            <a:r>
              <a:rPr lang="en-GB" sz="1200" dirty="0" err="1"/>
              <a:t>composte</a:t>
            </a:r>
            <a:r>
              <a:rPr lang="en-GB" sz="1200" dirty="0"/>
              <a:t> per tutti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pesi</a:t>
            </a:r>
            <a:r>
              <a:rPr lang="en-GB" sz="1200" dirty="0"/>
              <a:t> </a:t>
            </a:r>
            <a:r>
              <a:rPr lang="en-GB" sz="1200" dirty="0" err="1"/>
              <a:t>dell’MLP</a:t>
            </a:r>
            <a:r>
              <a:rPr lang="en-GB" sz="1200" dirty="0"/>
              <a:t> e </a:t>
            </a:r>
            <a:r>
              <a:rPr lang="en-GB" sz="1200" dirty="0" err="1"/>
              <a:t>farlo</a:t>
            </a:r>
            <a:r>
              <a:rPr lang="en-GB" sz="1200" dirty="0"/>
              <a:t> in </a:t>
            </a:r>
            <a:r>
              <a:rPr lang="en-GB" sz="1200" dirty="0" err="1"/>
              <a:t>manirea</a:t>
            </a:r>
            <a:r>
              <a:rPr lang="en-GB" sz="1200" dirty="0"/>
              <a:t> </a:t>
            </a:r>
            <a:r>
              <a:rPr lang="en-GB" sz="1200" dirty="0" err="1"/>
              <a:t>efficiente</a:t>
            </a:r>
            <a:r>
              <a:rPr lang="en-GB" sz="1200" dirty="0"/>
              <a:t>, </a:t>
            </a:r>
            <a:r>
              <a:rPr lang="en-GB" sz="1200" dirty="0" err="1"/>
              <a:t>evitando</a:t>
            </a:r>
            <a:r>
              <a:rPr lang="en-GB" sz="1200" dirty="0"/>
              <a:t> </a:t>
            </a:r>
            <a:r>
              <a:rPr lang="en-GB" sz="1200" dirty="0" err="1"/>
              <a:t>duplicazioni</a:t>
            </a:r>
            <a:r>
              <a:rPr lang="en-GB" sz="1200" dirty="0"/>
              <a:t> di </a:t>
            </a:r>
            <a:r>
              <a:rPr lang="en-GB" sz="1200" dirty="0" err="1"/>
              <a:t>calcoli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Nello</a:t>
            </a:r>
            <a:r>
              <a:rPr lang="en-GB" sz="1200" dirty="0"/>
              <a:t> </a:t>
            </a:r>
            <a:r>
              <a:rPr lang="en-GB" sz="1200" dirty="0" err="1"/>
              <a:t>specifico</a:t>
            </a:r>
            <a:r>
              <a:rPr lang="en-GB" sz="1200" dirty="0"/>
              <a:t>, </a:t>
            </a:r>
            <a:r>
              <a:rPr lang="en-GB" sz="1200" dirty="0" err="1"/>
              <a:t>l’efficienza</a:t>
            </a:r>
            <a:r>
              <a:rPr lang="en-GB" sz="1200" dirty="0"/>
              <a:t> è </a:t>
            </a:r>
            <a:r>
              <a:rPr lang="en-GB" sz="1200" dirty="0" err="1"/>
              <a:t>ottenuta</a:t>
            </a:r>
            <a:r>
              <a:rPr lang="en-GB" sz="1200" dirty="0"/>
              <a:t> </a:t>
            </a:r>
            <a:r>
              <a:rPr lang="en-GB" sz="1200" dirty="0" err="1"/>
              <a:t>calcolando</a:t>
            </a:r>
            <a:r>
              <a:rPr lang="en-GB" sz="1200" dirty="0"/>
              <a:t> prima il </a:t>
            </a:r>
            <a:r>
              <a:rPr lang="en-GB" sz="1200" dirty="0" err="1"/>
              <a:t>gradiente</a:t>
            </a:r>
            <a:r>
              <a:rPr lang="en-GB" sz="1200" dirty="0"/>
              <a:t> </a:t>
            </a:r>
            <a:r>
              <a:rPr lang="en-GB" sz="1200" dirty="0" err="1"/>
              <a:t>relativo</a:t>
            </a:r>
            <a:r>
              <a:rPr lang="en-GB" sz="1200" dirty="0"/>
              <a:t> ai </a:t>
            </a:r>
            <a:r>
              <a:rPr lang="en-GB" sz="1200" dirty="0" err="1"/>
              <a:t>pesi</a:t>
            </a:r>
            <a:r>
              <a:rPr lang="en-GB" sz="1200" dirty="0"/>
              <a:t> hidden-to-output (</a:t>
            </a:r>
            <a:r>
              <a:rPr lang="en-GB" altLang="it-IT" sz="1200" b="1" i="1" dirty="0"/>
              <a:t>v</a:t>
            </a:r>
            <a:r>
              <a:rPr lang="en-GB" altLang="it-IT" sz="1200" dirty="0"/>
              <a:t>) </a:t>
            </a:r>
            <a:r>
              <a:rPr lang="en-GB" sz="1200" dirty="0"/>
              <a:t>e poi, “</a:t>
            </a:r>
            <a:r>
              <a:rPr lang="en-GB" sz="1200" dirty="0" err="1"/>
              <a:t>andando</a:t>
            </a:r>
            <a:r>
              <a:rPr lang="en-GB" sz="1200" dirty="0"/>
              <a:t> </a:t>
            </a:r>
            <a:r>
              <a:rPr lang="en-GB" sz="1200" dirty="0" err="1"/>
              <a:t>indietro</a:t>
            </a:r>
            <a:r>
              <a:rPr lang="en-GB" sz="1200" dirty="0"/>
              <a:t>”, </a:t>
            </a:r>
            <a:r>
              <a:rPr lang="en-GB" sz="1200" dirty="0" err="1"/>
              <a:t>quello</a:t>
            </a:r>
            <a:r>
              <a:rPr lang="en-GB" sz="1200" dirty="0"/>
              <a:t> </a:t>
            </a:r>
            <a:r>
              <a:rPr lang="en-GB" sz="1200" dirty="0" err="1"/>
              <a:t>dei</a:t>
            </a:r>
            <a:r>
              <a:rPr lang="en-GB" sz="1200" dirty="0"/>
              <a:t> </a:t>
            </a:r>
            <a:r>
              <a:rPr lang="en-GB" sz="1200" dirty="0" err="1"/>
              <a:t>pesi</a:t>
            </a:r>
            <a:r>
              <a:rPr lang="en-GB" sz="1200" dirty="0"/>
              <a:t> input-to-hidden (</a:t>
            </a:r>
            <a:r>
              <a:rPr lang="en-GB" altLang="it-IT" sz="1200" i="1" dirty="0"/>
              <a:t>W</a:t>
            </a:r>
            <a:r>
              <a:rPr lang="en-GB" altLang="it-IT" sz="1200" dirty="0"/>
              <a:t>)</a:t>
            </a:r>
            <a:endParaRPr lang="en-GB" sz="1200" dirty="0"/>
          </a:p>
          <a:p>
            <a:endParaRPr lang="en-GB" sz="1200" i="1" dirty="0"/>
          </a:p>
          <a:p>
            <a:r>
              <a:rPr lang="en-GB" sz="1200" dirty="0" err="1"/>
              <a:t>Vediamolo</a:t>
            </a:r>
            <a:r>
              <a:rPr lang="en-GB" sz="1200" dirty="0"/>
              <a:t> un </a:t>
            </a:r>
            <a:r>
              <a:rPr lang="en-GB" sz="1200" dirty="0" err="1"/>
              <a:t>pò</a:t>
            </a:r>
            <a:r>
              <a:rPr lang="en-GB" sz="1200" dirty="0"/>
              <a:t> </a:t>
            </a:r>
            <a:r>
              <a:rPr lang="en-GB" sz="1200" dirty="0" err="1"/>
              <a:t>più</a:t>
            </a:r>
            <a:r>
              <a:rPr lang="en-GB" sz="1200" dirty="0"/>
              <a:t> in </a:t>
            </a:r>
            <a:r>
              <a:rPr lang="en-GB" sz="1200" dirty="0" err="1"/>
              <a:t>dettaglio</a:t>
            </a:r>
            <a:r>
              <a:rPr lang="en-GB" sz="1200" dirty="0"/>
              <a:t> </a:t>
            </a:r>
            <a:r>
              <a:rPr lang="en-GB" sz="1200" dirty="0" err="1"/>
              <a:t>usando</a:t>
            </a:r>
            <a:r>
              <a:rPr lang="en-GB" sz="1200" dirty="0"/>
              <a:t> un task di </a:t>
            </a:r>
            <a:r>
              <a:rPr lang="en-GB" sz="1200" dirty="0" err="1"/>
              <a:t>regressione</a:t>
            </a:r>
            <a:endParaRPr lang="en-US" sz="1200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Backpropagation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3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880532"/>
            <a:ext cx="5429614" cy="384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Indichiamo</a:t>
            </a:r>
            <a:r>
              <a:rPr lang="en-GB" dirty="0"/>
              <a:t> con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 = </a:t>
            </a:r>
            <a:r>
              <a:rPr lang="en-GB" altLang="it-IT" dirty="0"/>
              <a:t>{</a:t>
            </a:r>
            <a:r>
              <a:rPr lang="en-GB" altLang="it-IT" i="1" dirty="0" err="1"/>
              <a:t>W,</a:t>
            </a:r>
            <a:r>
              <a:rPr lang="en-GB" altLang="it-IT" b="1" i="1" dirty="0" err="1"/>
              <a:t>v</a:t>
            </a:r>
            <a:r>
              <a:rPr lang="en-GB" altLang="it-IT" dirty="0"/>
              <a:t>} </a:t>
            </a:r>
            <a:r>
              <a:rPr lang="en-GB" altLang="it-IT" dirty="0" err="1"/>
              <a:t>l’insieme</a:t>
            </a:r>
            <a:r>
              <a:rPr lang="en-GB" altLang="it-IT" dirty="0"/>
              <a:t> </a:t>
            </a:r>
            <a:r>
              <a:rPr lang="en-GB" altLang="it-IT" dirty="0" err="1"/>
              <a:t>complessivo</a:t>
            </a:r>
            <a:r>
              <a:rPr lang="en-GB" altLang="it-IT" dirty="0"/>
              <a:t> </a:t>
            </a:r>
            <a:r>
              <a:rPr lang="en-GB" altLang="it-IT" dirty="0" err="1"/>
              <a:t>dei</a:t>
            </a:r>
            <a:r>
              <a:rPr lang="en-GB" altLang="it-IT" dirty="0"/>
              <a:t> </a:t>
            </a:r>
            <a:r>
              <a:rPr lang="en-GB" altLang="it-IT" dirty="0" err="1"/>
              <a:t>parametri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dobbiamo</a:t>
            </a:r>
            <a:r>
              <a:rPr lang="en-GB" altLang="it-IT" dirty="0"/>
              <a:t> </a:t>
            </a:r>
            <a:r>
              <a:rPr lang="en-GB" altLang="it-IT" dirty="0" err="1"/>
              <a:t>stimare</a:t>
            </a:r>
            <a:endParaRPr lang="en-GB" altLang="it-IT" dirty="0"/>
          </a:p>
          <a:p>
            <a:endParaRPr lang="en-GB" altLang="it-IT" dirty="0"/>
          </a:p>
          <a:p>
            <a:r>
              <a:rPr lang="en-GB" altLang="it-IT" dirty="0"/>
              <a:t>Per cui </a:t>
            </a:r>
            <a:r>
              <a:rPr lang="en-GB" altLang="it-IT" dirty="0" err="1"/>
              <a:t>possiamo</a:t>
            </a:r>
            <a:r>
              <a:rPr lang="en-GB" altLang="it-IT" dirty="0"/>
              <a:t> </a:t>
            </a:r>
            <a:r>
              <a:rPr lang="en-GB" altLang="it-IT" dirty="0" err="1"/>
              <a:t>scrivere</a:t>
            </a:r>
            <a:r>
              <a:rPr lang="en-GB" altLang="it-IT" dirty="0"/>
              <a:t> </a:t>
            </a:r>
            <a:r>
              <a:rPr lang="en-GB" altLang="it-IT" i="1" dirty="0"/>
              <a:t>h</a:t>
            </a:r>
            <a:r>
              <a:rPr lang="it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dirty="0"/>
              <a:t>) </a:t>
            </a:r>
            <a:r>
              <a:rPr lang="en-GB" altLang="it-IT" dirty="0"/>
              <a:t>per </a:t>
            </a:r>
            <a:r>
              <a:rPr lang="en-GB" altLang="it-IT" dirty="0" err="1"/>
              <a:t>indicare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la </a:t>
            </a:r>
            <a:r>
              <a:rPr lang="en-GB" altLang="it-IT" dirty="0" err="1"/>
              <a:t>funzione</a:t>
            </a:r>
            <a:r>
              <a:rPr lang="en-GB" altLang="it-IT" dirty="0"/>
              <a:t> </a:t>
            </a:r>
            <a:r>
              <a:rPr lang="en-GB" altLang="it-IT" dirty="0" err="1"/>
              <a:t>complessiva</a:t>
            </a:r>
            <a:r>
              <a:rPr lang="en-GB" altLang="it-IT" dirty="0"/>
              <a:t> </a:t>
            </a:r>
            <a:r>
              <a:rPr lang="en-GB" altLang="it-IT" i="1" dirty="0"/>
              <a:t>h(</a:t>
            </a:r>
            <a:r>
              <a:rPr lang="en-GB" altLang="it-IT" b="1" i="1" dirty="0"/>
              <a:t>x</a:t>
            </a:r>
            <a:r>
              <a:rPr lang="en-GB" altLang="it-IT" i="1" dirty="0"/>
              <a:t>) </a:t>
            </a:r>
            <a:r>
              <a:rPr lang="en-GB" altLang="it-IT" dirty="0" err="1"/>
              <a:t>calcolata</a:t>
            </a:r>
            <a:r>
              <a:rPr lang="en-GB" altLang="it-IT" dirty="0"/>
              <a:t> </a:t>
            </a:r>
            <a:r>
              <a:rPr lang="en-GB" altLang="it-IT" dirty="0" err="1"/>
              <a:t>dall’MLP</a:t>
            </a:r>
            <a:r>
              <a:rPr lang="en-GB" altLang="it-IT" dirty="0"/>
              <a:t> è un </a:t>
            </a:r>
            <a:r>
              <a:rPr lang="en-GB" altLang="it-IT" dirty="0" err="1"/>
              <a:t>modello</a:t>
            </a:r>
            <a:r>
              <a:rPr lang="en-GB" altLang="it-IT" dirty="0"/>
              <a:t> </a:t>
            </a:r>
            <a:r>
              <a:rPr lang="en-GB" altLang="it-IT" dirty="0" err="1"/>
              <a:t>parametrico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dirty="0" err="1"/>
              <a:t>dipende</a:t>
            </a:r>
            <a:r>
              <a:rPr lang="en-GB" altLang="it-IT" dirty="0"/>
              <a:t> da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</a:p>
          <a:p>
            <a:endParaRPr lang="it" altLang="it-IT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it-IT" alt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</a:t>
            </a:r>
            <a:r>
              <a:rPr lang="it" alt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el caso specifico della regressione avremo: </a:t>
            </a:r>
          </a:p>
          <a:p>
            <a:r>
              <a:rPr lang="en-GB" altLang="it-IT" i="1" dirty="0"/>
              <a:t>h</a:t>
            </a:r>
            <a:r>
              <a:rPr lang="it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dirty="0"/>
              <a:t>) = 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tanh(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 </a:t>
            </a:r>
            <a:endParaRPr lang="en-GB" altLang="it-IT" dirty="0"/>
          </a:p>
          <a:p>
            <a:endParaRPr lang="en-GB" dirty="0"/>
          </a:p>
          <a:p>
            <a:r>
              <a:rPr lang="en-GB" dirty="0" err="1">
                <a:latin typeface="+mn-lt"/>
              </a:rPr>
              <a:t>Supponiamo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inoltre</a:t>
            </a:r>
            <a:r>
              <a:rPr lang="en-GB" dirty="0">
                <a:latin typeface="+mn-lt"/>
              </a:rPr>
              <a:t> di </a:t>
            </a:r>
            <a:r>
              <a:rPr lang="en-GB" dirty="0" err="1">
                <a:latin typeface="+mn-lt"/>
              </a:rPr>
              <a:t>avere</a:t>
            </a:r>
            <a:r>
              <a:rPr lang="en-GB" dirty="0">
                <a:latin typeface="+mn-lt"/>
              </a:rPr>
              <a:t> un </a:t>
            </a:r>
            <a:r>
              <a:rPr lang="en-GB" dirty="0" err="1">
                <a:latin typeface="+mn-lt"/>
              </a:rPr>
              <a:t>insieme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supervisionato</a:t>
            </a:r>
            <a:r>
              <a:rPr lang="en-GB" dirty="0">
                <a:latin typeface="+mn-lt"/>
              </a:rPr>
              <a:t> di training </a:t>
            </a:r>
            <a:r>
              <a:rPr lang="en-GB" i="1" dirty="0">
                <a:latin typeface="+mn-lt"/>
              </a:rPr>
              <a:t>T = {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z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), … (</a:t>
            </a:r>
            <a:r>
              <a:rPr lang="it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z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), …, (</a:t>
            </a:r>
            <a:r>
              <a:rPr lang="it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z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)}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dove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z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dirty="0"/>
              <a:t>∈ </a:t>
            </a:r>
            <a:r>
              <a:rPr lang="it" i="1" dirty="0"/>
              <a:t>R</a:t>
            </a:r>
            <a:r>
              <a:rPr lang="it" dirty="0"/>
              <a:t>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è l’i-esimo valore di ground truth per la variabile target associata al feature vector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b="1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" dirty="0"/>
              <a:t>∈ </a:t>
            </a:r>
            <a:r>
              <a:rPr lang="it" i="1" dirty="0"/>
              <a:t>R</a:t>
            </a:r>
            <a:r>
              <a:rPr lang="it" i="1" baseline="30000" dirty="0"/>
              <a:t>n</a:t>
            </a:r>
            <a:endParaRPr lang="it" i="1" baseline="30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Training: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CBE1BD-6BB1-37D5-2B52-C52BF5F4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7" y="1041400"/>
            <a:ext cx="2110680" cy="16304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20776B-40A0-F9AC-1D9E-682AE4289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205" y="2994991"/>
            <a:ext cx="2469276" cy="19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46989" y="519317"/>
            <a:ext cx="5683613" cy="37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 prima </a:t>
            </a:r>
            <a:r>
              <a:rPr lang="en-US" dirty="0" err="1"/>
              <a:t>cosa</a:t>
            </a:r>
            <a:r>
              <a:rPr lang="en-US" dirty="0"/>
              <a:t> ci serve </a:t>
            </a:r>
            <a:r>
              <a:rPr lang="en-US" dirty="0" err="1"/>
              <a:t>una</a:t>
            </a:r>
            <a:r>
              <a:rPr lang="en-US" dirty="0"/>
              <a:t> loss function. </a:t>
            </a:r>
            <a:r>
              <a:rPr lang="en-US" dirty="0" err="1"/>
              <a:t>Useremo</a:t>
            </a:r>
            <a:r>
              <a:rPr lang="en-US" dirty="0"/>
              <a:t> la Least Squares («</a:t>
            </a:r>
            <a:r>
              <a:rPr lang="en-US" dirty="0" err="1"/>
              <a:t>minimi</a:t>
            </a:r>
            <a:r>
              <a:rPr lang="en-US" dirty="0"/>
              <a:t> </a:t>
            </a:r>
            <a:r>
              <a:rPr lang="en-US" dirty="0" err="1"/>
              <a:t>quadrati</a:t>
            </a:r>
            <a:r>
              <a:rPr lang="en-US" dirty="0"/>
              <a:t>»)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incontrata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Linear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useremo</a:t>
            </a:r>
            <a:r>
              <a:rPr lang="en-US" dirty="0"/>
              <a:t> la </a:t>
            </a:r>
            <a:r>
              <a:rPr lang="en-US" dirty="0" err="1"/>
              <a:t>stessa</a:t>
            </a:r>
            <a:r>
              <a:rPr lang="en-US" dirty="0"/>
              <a:t> loss function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per la Linear Regression non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meravigliare</a:t>
            </a:r>
            <a:r>
              <a:rPr lang="en-US" dirty="0"/>
              <a:t>: </a:t>
            </a:r>
            <a:r>
              <a:rPr lang="en-US" dirty="0" err="1"/>
              <a:t>una</a:t>
            </a:r>
            <a:r>
              <a:rPr lang="en-US" dirty="0"/>
              <a:t> loss function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d’errore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ad un </a:t>
            </a:r>
            <a:r>
              <a:rPr lang="en-US" dirty="0" err="1"/>
              <a:t>determinato</a:t>
            </a:r>
            <a:r>
              <a:rPr lang="en-US" dirty="0"/>
              <a:t> task (</a:t>
            </a:r>
            <a:r>
              <a:rPr lang="en-US" dirty="0" err="1"/>
              <a:t>regressione</a:t>
            </a:r>
            <a:r>
              <a:rPr lang="en-US" dirty="0"/>
              <a:t>,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applicata</a:t>
            </a:r>
            <a:r>
              <a:rPr lang="en-US" dirty="0"/>
              <a:t> a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parametrico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per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task</a:t>
            </a:r>
          </a:p>
          <a:p>
            <a:endParaRPr lang="en-US" dirty="0"/>
          </a:p>
          <a:p>
            <a:r>
              <a:rPr lang="en-US" dirty="0"/>
              <a:t>Nel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Linear regression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(</a:t>
            </a:r>
            <a:r>
              <a:rPr lang="en-GB" i="1" dirty="0"/>
              <a:t>h</a:t>
            </a:r>
            <a:r>
              <a:rPr lang="it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US" dirty="0"/>
              <a:t>) è </a:t>
            </a:r>
            <a:r>
              <a:rPr lang="en-US" dirty="0" err="1"/>
              <a:t>lineare</a:t>
            </a:r>
            <a:r>
              <a:rPr lang="en-US" dirty="0"/>
              <a:t>, per cui la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esprimere</a:t>
            </a:r>
            <a:r>
              <a:rPr lang="en-US" dirty="0"/>
              <a:t> solo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dirty="0" err="1"/>
              <a:t>lineari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e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dipendente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Nel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dell’MLP</a:t>
            </a:r>
            <a:r>
              <a:rPr lang="en-US" dirty="0"/>
              <a:t>, </a:t>
            </a:r>
            <a:r>
              <a:rPr lang="en-GB" i="1" dirty="0"/>
              <a:t>h</a:t>
            </a:r>
            <a:r>
              <a:rPr lang="it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altLang="it-IT" i="1" dirty="0"/>
              <a:t>(</a:t>
            </a:r>
            <a:r>
              <a:rPr lang="en-GB" altLang="it-IT" b="1" i="1" dirty="0"/>
              <a:t>x</a:t>
            </a:r>
            <a:r>
              <a:rPr lang="en-GB" altLang="it-IT" i="1" dirty="0"/>
              <a:t>) </a:t>
            </a:r>
            <a:r>
              <a:rPr lang="en-US" dirty="0"/>
              <a:t>è non </a:t>
            </a:r>
            <a:r>
              <a:rPr lang="en-US" dirty="0" err="1"/>
              <a:t>lineare</a:t>
            </a:r>
            <a:r>
              <a:rPr lang="en-US" dirty="0"/>
              <a:t> rispetto ad </a:t>
            </a:r>
            <a:r>
              <a:rPr lang="en-US" b="1" i="1" dirty="0"/>
              <a:t>x</a:t>
            </a:r>
            <a:r>
              <a:rPr lang="en-US" dirty="0"/>
              <a:t>, e </a:t>
            </a:r>
            <a:r>
              <a:rPr lang="en-US" dirty="0" err="1"/>
              <a:t>questo</a:t>
            </a:r>
            <a:r>
              <a:rPr lang="en-US" dirty="0"/>
              <a:t> fa la </a:t>
            </a:r>
            <a:r>
              <a:rPr lang="en-US" dirty="0" err="1"/>
              <a:t>differenza</a:t>
            </a:r>
            <a:endParaRPr lang="en-US" dirty="0"/>
          </a:p>
          <a:p>
            <a:endParaRPr lang="it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Training: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B2879F-3262-E1B7-FD45-0E342C17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05" y="2994991"/>
            <a:ext cx="2469276" cy="19458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5AC266A-D871-3DE6-F3B7-293B9405D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467" y="1041400"/>
            <a:ext cx="2110680" cy="163047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3EE93F-1A0D-6872-5F68-A1A44ABD8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196" y="1285609"/>
            <a:ext cx="2619613" cy="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13648" y="855133"/>
            <a:ext cx="5403232" cy="367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 </a:t>
            </a:r>
            <a:r>
              <a:rPr lang="en-US" dirty="0" err="1"/>
              <a:t>addestrare</a:t>
            </a:r>
            <a:r>
              <a:rPr lang="en-US" dirty="0"/>
              <a:t> </a:t>
            </a:r>
            <a:r>
              <a:rPr lang="en-US" dirty="0" err="1"/>
              <a:t>l’MLP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il Gradient Descent</a:t>
            </a:r>
          </a:p>
          <a:p>
            <a:endParaRPr lang="en-US" dirty="0"/>
          </a:p>
          <a:p>
            <a:r>
              <a:rPr lang="en-US" dirty="0"/>
              <a:t>Per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procede</a:t>
            </a:r>
            <a:r>
              <a:rPr lang="en-US" dirty="0"/>
              <a:t> al </a:t>
            </a:r>
            <a:r>
              <a:rPr lang="en-US" dirty="0" err="1"/>
              <a:t>solito</a:t>
            </a:r>
            <a:r>
              <a:rPr lang="en-US" dirty="0"/>
              <a:t> modo: </a:t>
            </a:r>
            <a:r>
              <a:rPr lang="en-US" dirty="0" err="1"/>
              <a:t>stabilisco</a:t>
            </a:r>
            <a:r>
              <a:rPr lang="en-US" dirty="0"/>
              <a:t> </a:t>
            </a:r>
            <a:r>
              <a:rPr lang="en-US" dirty="0" err="1"/>
              <a:t>anzitutto</a:t>
            </a:r>
            <a:r>
              <a:rPr lang="en-US" dirty="0"/>
              <a:t> se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la </a:t>
            </a:r>
            <a:r>
              <a:rPr lang="en-US" dirty="0" err="1"/>
              <a:t>versione</a:t>
            </a:r>
            <a:r>
              <a:rPr lang="en-US" dirty="0"/>
              <a:t> “batch” o </a:t>
            </a:r>
            <a:r>
              <a:rPr lang="en-US" dirty="0" err="1"/>
              <a:t>quella</a:t>
            </a:r>
            <a:r>
              <a:rPr lang="en-US" dirty="0"/>
              <a:t> “stochastic”</a:t>
            </a:r>
          </a:p>
          <a:p>
            <a:endParaRPr lang="en-US" dirty="0"/>
          </a:p>
          <a:p>
            <a:r>
              <a:rPr lang="en-US" dirty="0" err="1"/>
              <a:t>Dopodichè</a:t>
            </a:r>
            <a:r>
              <a:rPr lang="en-US" dirty="0"/>
              <a:t> </a:t>
            </a:r>
            <a:r>
              <a:rPr lang="en-US" dirty="0" err="1"/>
              <a:t>inizializzo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random,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inizializzo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GB" altLang="it-IT" i="1" dirty="0"/>
              <a:t>W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b="1" i="1" dirty="0"/>
              <a:t>v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Procederò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per </a:t>
            </a:r>
            <a:r>
              <a:rPr lang="en-GB" dirty="0" err="1"/>
              <a:t>iterazioni</a:t>
            </a:r>
            <a:r>
              <a:rPr lang="en-GB" dirty="0"/>
              <a:t> successive </a:t>
            </a:r>
            <a:r>
              <a:rPr lang="en-GB" dirty="0" err="1"/>
              <a:t>aggiornando</a:t>
            </a:r>
            <a:r>
              <a:rPr lang="en-GB" dirty="0"/>
              <a:t>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pesi</a:t>
            </a:r>
            <a:endParaRPr lang="en-GB" dirty="0"/>
          </a:p>
          <a:p>
            <a:endParaRPr lang="en-GB" i="1" dirty="0"/>
          </a:p>
          <a:p>
            <a:r>
              <a:rPr lang="en-GB" dirty="0"/>
              <a:t>La </a:t>
            </a:r>
            <a:r>
              <a:rPr lang="en-GB" dirty="0" err="1"/>
              <a:t>differenza</a:t>
            </a:r>
            <a:r>
              <a:rPr lang="en-GB" dirty="0"/>
              <a:t> con il Gradient Descent standard è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ora</a:t>
            </a:r>
            <a:r>
              <a:rPr lang="en-GB" dirty="0"/>
              <a:t> </a:t>
            </a:r>
            <a:r>
              <a:rPr lang="en-GB" dirty="0" err="1"/>
              <a:t>dobbiamo</a:t>
            </a:r>
            <a:r>
              <a:rPr lang="en-GB" dirty="0"/>
              <a:t> </a:t>
            </a:r>
            <a:r>
              <a:rPr lang="en-GB" dirty="0" err="1"/>
              <a:t>aggiornare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altLang="it-IT" i="1" dirty="0"/>
              <a:t>W</a:t>
            </a:r>
            <a:r>
              <a:rPr lang="en-GB" altLang="it-IT" dirty="0"/>
              <a:t> </a:t>
            </a:r>
            <a:r>
              <a:rPr lang="en-GB" altLang="it-IT" dirty="0" err="1"/>
              <a:t>che</a:t>
            </a:r>
            <a:r>
              <a:rPr lang="en-GB" altLang="it-IT" dirty="0"/>
              <a:t> </a:t>
            </a:r>
            <a:r>
              <a:rPr lang="en-GB" altLang="it-IT" b="1" i="1" dirty="0"/>
              <a:t>v</a:t>
            </a:r>
          </a:p>
          <a:p>
            <a:endParaRPr lang="en-GB" altLang="it-IT" b="1" i="1" dirty="0"/>
          </a:p>
          <a:p>
            <a:r>
              <a:rPr lang="en-GB" altLang="it-IT" dirty="0" err="1"/>
              <a:t>Avrò</a:t>
            </a:r>
            <a:r>
              <a:rPr lang="en-GB" altLang="it-IT" dirty="0"/>
              <a:t> </a:t>
            </a:r>
            <a:r>
              <a:rPr lang="en-GB" altLang="it-IT" dirty="0" err="1"/>
              <a:t>quindi</a:t>
            </a:r>
            <a:r>
              <a:rPr lang="en-GB" altLang="it-IT" dirty="0"/>
              <a:t> </a:t>
            </a:r>
            <a:r>
              <a:rPr lang="en-GB" altLang="it-IT" dirty="0" err="1"/>
              <a:t>bisogno</a:t>
            </a:r>
            <a:r>
              <a:rPr lang="en-GB" altLang="it-IT" dirty="0"/>
              <a:t> di </a:t>
            </a:r>
            <a:r>
              <a:rPr lang="en-GB" altLang="it-IT" dirty="0" err="1"/>
              <a:t>calcolare</a:t>
            </a:r>
            <a:r>
              <a:rPr lang="en-GB" altLang="it-IT" dirty="0"/>
              <a:t> il </a:t>
            </a:r>
            <a:r>
              <a:rPr lang="en-GB" altLang="it-IT" dirty="0" err="1"/>
              <a:t>gradiente</a:t>
            </a:r>
            <a:r>
              <a:rPr lang="en-GB" altLang="it-IT" dirty="0"/>
              <a:t> rispetto ad </a:t>
            </a:r>
            <a:r>
              <a:rPr lang="en-GB" altLang="it-IT" dirty="0" err="1"/>
              <a:t>ogni</a:t>
            </a:r>
            <a:r>
              <a:rPr lang="en-GB" altLang="it-IT" dirty="0"/>
              <a:t> </a:t>
            </a:r>
            <a:r>
              <a:rPr lang="en-GB" altLang="it-IT" dirty="0" err="1"/>
              <a:t>parametro</a:t>
            </a:r>
            <a:r>
              <a:rPr lang="en-GB" altLang="it-IT" dirty="0"/>
              <a:t> in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 = </a:t>
            </a:r>
            <a:r>
              <a:rPr lang="en-GB" altLang="it-IT" dirty="0"/>
              <a:t>{</a:t>
            </a:r>
            <a:r>
              <a:rPr lang="en-GB" altLang="it-IT" i="1" dirty="0" err="1"/>
              <a:t>W,</a:t>
            </a:r>
            <a:r>
              <a:rPr lang="en-GB" altLang="it-IT" b="1" i="1" dirty="0" err="1"/>
              <a:t>v</a:t>
            </a:r>
            <a:r>
              <a:rPr lang="en-GB" altLang="it-IT" dirty="0"/>
              <a:t>}</a:t>
            </a:r>
            <a:endParaRPr lang="en-GB" b="1" i="1" dirty="0"/>
          </a:p>
          <a:p>
            <a:endParaRPr lang="it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Training: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D32B07-57E0-D2E4-E852-F50F08A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05" y="2994991"/>
            <a:ext cx="2469276" cy="19458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86BDCA4-4408-8CF1-F3DA-1E7187CBD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467" y="1041400"/>
            <a:ext cx="2110680" cy="16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514606" y="1040887"/>
            <a:ext cx="74073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Le ANN hanno vissuto fasi alterne di «popolarità» e «decadenza»:</a:t>
            </a:r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altLang="it-IT" dirty="0"/>
              <a:t>1957, prima proposta: </a:t>
            </a:r>
            <a:r>
              <a:rPr lang="en-US" dirty="0" err="1"/>
              <a:t>Percettrone</a:t>
            </a:r>
            <a:r>
              <a:rPr lang="en-US" dirty="0"/>
              <a:t> [</a:t>
            </a:r>
            <a:r>
              <a:rPr lang="it-IT" altLang="it-IT" dirty="0" err="1"/>
              <a:t>Rosenblatt</a:t>
            </a:r>
            <a:r>
              <a:rPr lang="it-IT" altLang="it-IT" dirty="0"/>
              <a:t>]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altLang="it-IT" dirty="0"/>
              <a:t>1969, </a:t>
            </a:r>
            <a:r>
              <a:rPr lang="en-GB" altLang="it-IT" dirty="0" err="1"/>
              <a:t>limiti</a:t>
            </a:r>
            <a:r>
              <a:rPr lang="en-GB" altLang="it-IT" dirty="0"/>
              <a:t> del </a:t>
            </a:r>
            <a:r>
              <a:rPr lang="en-GB" altLang="it-IT" dirty="0" err="1"/>
              <a:t>Percettrone</a:t>
            </a:r>
            <a:r>
              <a:rPr lang="en-GB" altLang="it-IT" dirty="0"/>
              <a:t> [Minsky-</a:t>
            </a:r>
            <a:r>
              <a:rPr lang="en-GB" altLang="it-IT" dirty="0" err="1"/>
              <a:t>Papert</a:t>
            </a:r>
            <a:r>
              <a:rPr lang="en-GB" altLang="it-IT" dirty="0"/>
              <a:t>]. Prima “</a:t>
            </a:r>
            <a:r>
              <a:rPr lang="en-GB" altLang="it-IT" dirty="0" err="1"/>
              <a:t>morte</a:t>
            </a:r>
            <a:r>
              <a:rPr lang="en-GB" altLang="it-IT" dirty="0"/>
              <a:t>” </a:t>
            </a:r>
            <a:r>
              <a:rPr lang="en-GB" altLang="it-IT" dirty="0" err="1"/>
              <a:t>delle</a:t>
            </a:r>
            <a:r>
              <a:rPr lang="en-GB" altLang="it-IT" dirty="0"/>
              <a:t> ANN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altLang="it-IT" dirty="0"/>
              <a:t>1986-1987, Backpropagation [Hinton e </a:t>
            </a:r>
            <a:r>
              <a:rPr lang="en-GB" altLang="it-IT" dirty="0" err="1"/>
              <a:t>altri</a:t>
            </a:r>
            <a:r>
              <a:rPr lang="en-GB" altLang="it-IT" dirty="0"/>
              <a:t> </a:t>
            </a:r>
            <a:r>
              <a:rPr lang="en-GB" altLang="it-IT" dirty="0" err="1"/>
              <a:t>autori</a:t>
            </a:r>
            <a:r>
              <a:rPr lang="en-GB" altLang="it-IT" dirty="0"/>
              <a:t> </a:t>
            </a:r>
            <a:r>
              <a:rPr lang="en-GB" altLang="it-IT" dirty="0" err="1"/>
              <a:t>indipendenti</a:t>
            </a:r>
            <a:r>
              <a:rPr lang="en-GB" altLang="it-IT" dirty="0"/>
              <a:t>]. </a:t>
            </a:r>
            <a:r>
              <a:rPr lang="en-GB" altLang="it-IT" dirty="0" err="1"/>
              <a:t>Rinascita</a:t>
            </a:r>
            <a:r>
              <a:rPr lang="en-GB" altLang="it-IT" dirty="0"/>
              <a:t> </a:t>
            </a:r>
            <a:r>
              <a:rPr lang="en-GB" altLang="it-IT" dirty="0" err="1"/>
              <a:t>delle</a:t>
            </a:r>
            <a:r>
              <a:rPr lang="en-GB" altLang="it-IT" dirty="0"/>
              <a:t> ANN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altLang="it-IT" dirty="0" err="1"/>
              <a:t>Metà</a:t>
            </a:r>
            <a:r>
              <a:rPr lang="en-GB" altLang="it-IT" dirty="0"/>
              <a:t> anni ‘90: le SVM (e poi </a:t>
            </a:r>
            <a:r>
              <a:rPr lang="en-GB" altLang="it-IT" dirty="0" err="1"/>
              <a:t>altri</a:t>
            </a:r>
            <a:r>
              <a:rPr lang="en-GB" altLang="it-IT" dirty="0"/>
              <a:t> </a:t>
            </a:r>
            <a:r>
              <a:rPr lang="en-GB" altLang="it-IT" dirty="0" err="1"/>
              <a:t>metodi</a:t>
            </a:r>
            <a:r>
              <a:rPr lang="en-GB" altLang="it-IT" dirty="0"/>
              <a:t>, </a:t>
            </a:r>
            <a:r>
              <a:rPr lang="en-GB" altLang="it-IT" dirty="0" err="1"/>
              <a:t>tra</a:t>
            </a:r>
            <a:r>
              <a:rPr lang="en-GB" altLang="it-IT" dirty="0"/>
              <a:t> </a:t>
            </a:r>
            <a:r>
              <a:rPr lang="en-GB" altLang="it-IT"/>
              <a:t>cui le </a:t>
            </a:r>
            <a:r>
              <a:rPr lang="en-GB" altLang="it-IT" dirty="0"/>
              <a:t>Random Forest) </a:t>
            </a:r>
            <a:r>
              <a:rPr lang="en-GB" altLang="it-IT" dirty="0" err="1"/>
              <a:t>soppiantano</a:t>
            </a:r>
            <a:r>
              <a:rPr lang="en-GB" altLang="it-IT" dirty="0"/>
              <a:t> le ANN </a:t>
            </a:r>
            <a:r>
              <a:rPr lang="en-GB" altLang="it-IT" dirty="0" err="1"/>
              <a:t>perchè</a:t>
            </a:r>
            <a:r>
              <a:rPr lang="en-GB" altLang="it-IT" dirty="0"/>
              <a:t> </a:t>
            </a:r>
            <a:r>
              <a:rPr lang="en-GB" altLang="it-IT" dirty="0" err="1"/>
              <a:t>sembrano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</a:t>
            </a:r>
            <a:r>
              <a:rPr lang="en-GB" altLang="it-IT" dirty="0" err="1"/>
              <a:t>più</a:t>
            </a:r>
            <a:r>
              <a:rPr lang="en-GB" altLang="it-IT" dirty="0"/>
              <a:t> </a:t>
            </a:r>
            <a:r>
              <a:rPr lang="en-GB" altLang="it-IT" dirty="0" err="1"/>
              <a:t>efficaci</a:t>
            </a:r>
            <a:r>
              <a:rPr lang="en-GB" altLang="it-IT" dirty="0"/>
              <a:t>, </a:t>
            </a:r>
            <a:r>
              <a:rPr lang="en-GB" altLang="it-IT" dirty="0" err="1"/>
              <a:t>sopratutto</a:t>
            </a:r>
            <a:r>
              <a:rPr lang="en-GB" altLang="it-IT" dirty="0"/>
              <a:t> con dataset di training </a:t>
            </a:r>
            <a:r>
              <a:rPr lang="en-GB" altLang="it-IT" dirty="0" err="1"/>
              <a:t>piccoli</a:t>
            </a:r>
            <a:r>
              <a:rPr lang="en-GB" altLang="it-IT" dirty="0"/>
              <a:t>. </a:t>
            </a:r>
            <a:r>
              <a:rPr lang="en-GB" altLang="it-IT" dirty="0" err="1"/>
              <a:t>Seconda</a:t>
            </a:r>
            <a:r>
              <a:rPr lang="en-GB" altLang="it-IT" dirty="0"/>
              <a:t> “</a:t>
            </a:r>
            <a:r>
              <a:rPr lang="en-GB" altLang="it-IT" dirty="0" err="1"/>
              <a:t>morte</a:t>
            </a:r>
            <a:r>
              <a:rPr lang="en-GB" altLang="it-IT" dirty="0"/>
              <a:t>” </a:t>
            </a:r>
            <a:r>
              <a:rPr lang="en-GB" altLang="it-IT" dirty="0" err="1"/>
              <a:t>delle</a:t>
            </a:r>
            <a:r>
              <a:rPr lang="en-GB" altLang="it-IT" dirty="0"/>
              <a:t> ANN 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2006-2012, </a:t>
            </a:r>
            <a:r>
              <a:rPr lang="en-US" dirty="0" err="1"/>
              <a:t>nascita</a:t>
            </a:r>
            <a:r>
              <a:rPr lang="en-US" dirty="0"/>
              <a:t> del Deep Learning, </a:t>
            </a:r>
            <a:r>
              <a:rPr lang="en-US" dirty="0" err="1"/>
              <a:t>grazie</a:t>
            </a:r>
            <a:r>
              <a:rPr lang="en-US" dirty="0"/>
              <a:t> a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, hardware </a:t>
            </a:r>
            <a:r>
              <a:rPr lang="en-US" dirty="0" err="1"/>
              <a:t>parallelo</a:t>
            </a:r>
            <a:r>
              <a:rPr lang="en-US" dirty="0"/>
              <a:t> 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“Big Data”. </a:t>
            </a:r>
            <a:r>
              <a:rPr lang="en-US" dirty="0" err="1"/>
              <a:t>Seconda</a:t>
            </a:r>
            <a:r>
              <a:rPr lang="en-US" dirty="0"/>
              <a:t> “</a:t>
            </a:r>
            <a:r>
              <a:rPr lang="en-US" dirty="0" err="1"/>
              <a:t>rinascita</a:t>
            </a:r>
            <a:r>
              <a:rPr lang="en-US" dirty="0"/>
              <a:t>” </a:t>
            </a:r>
            <a:r>
              <a:rPr lang="en-US" dirty="0" err="1"/>
              <a:t>delle</a:t>
            </a:r>
            <a:r>
              <a:rPr lang="en-US" dirty="0"/>
              <a:t> ANN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/>
              <a:t>Iniziamo</a:t>
            </a:r>
            <a:r>
              <a:rPr lang="en-US" dirty="0"/>
              <a:t> ad </a:t>
            </a:r>
            <a:r>
              <a:rPr lang="en-US" dirty="0" err="1"/>
              <a:t>esplorare</a:t>
            </a:r>
            <a:r>
              <a:rPr lang="en-US" dirty="0"/>
              <a:t> le ANN </a:t>
            </a:r>
            <a:r>
              <a:rPr lang="en-US" dirty="0" err="1"/>
              <a:t>partendo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metafora</a:t>
            </a:r>
            <a:r>
              <a:rPr lang="en-US" dirty="0"/>
              <a:t> </a:t>
            </a:r>
            <a:r>
              <a:rPr lang="en-US" dirty="0" err="1"/>
              <a:t>biologica</a:t>
            </a:r>
            <a:r>
              <a:rPr lang="en-US" dirty="0"/>
              <a:t> a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ispirano</a:t>
            </a:r>
            <a:r>
              <a:rPr lang="en-US" dirty="0"/>
              <a:t>, </a:t>
            </a:r>
            <a:r>
              <a:rPr lang="en-US" dirty="0" err="1"/>
              <a:t>ovvero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del </a:t>
            </a:r>
            <a:r>
              <a:rPr lang="en-US" dirty="0" err="1"/>
              <a:t>cervello</a:t>
            </a:r>
            <a:r>
              <a:rPr lang="en-US" dirty="0"/>
              <a:t> </a:t>
            </a:r>
            <a:r>
              <a:rPr lang="en-US" dirty="0" err="1"/>
              <a:t>animale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Le tre «vite» delle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Networks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0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13648" y="611293"/>
            <a:ext cx="8640886" cy="367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altLang="it-IT" dirty="0" err="1"/>
              <a:t>Formalmente</a:t>
            </a:r>
            <a:r>
              <a:rPr lang="en-GB" altLang="it-IT" dirty="0"/>
              <a:t>, devo </a:t>
            </a:r>
            <a:r>
              <a:rPr lang="en-GB" altLang="it-IT" dirty="0" err="1"/>
              <a:t>calcolare</a:t>
            </a:r>
            <a:r>
              <a:rPr lang="en-GB" altLang="it-IT" dirty="0"/>
              <a:t>:</a:t>
            </a:r>
          </a:p>
          <a:p>
            <a:endParaRPr lang="en-GB" b="1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i="1" dirty="0" err="1"/>
              <a:t>v</a:t>
            </a:r>
            <a:r>
              <a:rPr lang="en-GB" i="1" baseline="-25000" dirty="0" err="1"/>
              <a:t>j</a:t>
            </a:r>
            <a:r>
              <a:rPr lang="en-GB" dirty="0"/>
              <a:t> </a:t>
            </a:r>
            <a:r>
              <a:rPr lang="it" dirty="0"/>
              <a:t>∈ </a:t>
            </a:r>
            <a:r>
              <a:rPr lang="it" b="1" i="1" dirty="0"/>
              <a:t>v</a:t>
            </a:r>
            <a:r>
              <a:rPr lang="it" dirty="0"/>
              <a:t>, e:</a:t>
            </a:r>
          </a:p>
          <a:p>
            <a:endParaRPr lang="it" dirty="0"/>
          </a:p>
          <a:p>
            <a:endParaRPr lang="it" dirty="0"/>
          </a:p>
          <a:p>
            <a:endParaRPr lang="it" dirty="0"/>
          </a:p>
          <a:p>
            <a:endParaRPr lang="en-GB" dirty="0"/>
          </a:p>
          <a:p>
            <a:r>
              <a:rPr lang="en-GB" dirty="0"/>
              <a:t>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i="1" dirty="0" err="1"/>
              <a:t>w</a:t>
            </a:r>
            <a:r>
              <a:rPr lang="en-GB" i="1" baseline="-25000" dirty="0" err="1"/>
              <a:t>ij</a:t>
            </a:r>
            <a:r>
              <a:rPr lang="en-GB" i="1" dirty="0"/>
              <a:t> </a:t>
            </a:r>
            <a:r>
              <a:rPr lang="it" dirty="0"/>
              <a:t>∈ </a:t>
            </a:r>
            <a:r>
              <a:rPr lang="it" i="1" dirty="0"/>
              <a:t>W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parte</a:t>
            </a:r>
            <a:r>
              <a:rPr lang="en-GB" dirty="0"/>
              <a:t> difficile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gradienti</a:t>
            </a:r>
            <a:r>
              <a:rPr lang="en-GB" dirty="0"/>
              <a:t> </a:t>
            </a:r>
            <a:r>
              <a:rPr lang="en-GB" dirty="0" err="1"/>
              <a:t>calcolati</a:t>
            </a:r>
            <a:r>
              <a:rPr lang="en-GB" dirty="0"/>
              <a:t> in (2) </a:t>
            </a:r>
            <a:r>
              <a:rPr lang="en-GB" dirty="0" err="1"/>
              <a:t>dipendono</a:t>
            </a:r>
            <a:r>
              <a:rPr lang="en-GB" dirty="0"/>
              <a:t> (</a:t>
            </a:r>
            <a:r>
              <a:rPr lang="en-GB" dirty="0" err="1"/>
              <a:t>tramite</a:t>
            </a:r>
            <a:r>
              <a:rPr lang="en-GB" dirty="0"/>
              <a:t> chain rule)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gradienti</a:t>
            </a:r>
            <a:r>
              <a:rPr lang="en-GB" dirty="0"/>
              <a:t> </a:t>
            </a:r>
            <a:r>
              <a:rPr lang="en-GB" dirty="0" err="1"/>
              <a:t>calcolati</a:t>
            </a:r>
            <a:r>
              <a:rPr lang="en-GB" dirty="0"/>
              <a:t> in (1)</a:t>
            </a:r>
          </a:p>
          <a:p>
            <a:endParaRPr lang="en-GB" dirty="0"/>
          </a:p>
          <a:p>
            <a:r>
              <a:rPr lang="en-GB" dirty="0"/>
              <a:t>Senza </a:t>
            </a:r>
            <a:r>
              <a:rPr lang="en-GB" dirty="0" err="1"/>
              <a:t>entrare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dettagli</a:t>
            </a:r>
            <a:r>
              <a:rPr lang="en-GB" dirty="0"/>
              <a:t> </a:t>
            </a:r>
            <a:r>
              <a:rPr lang="en-GB" dirty="0" err="1"/>
              <a:t>tecnici</a:t>
            </a:r>
            <a:r>
              <a:rPr lang="en-GB" dirty="0"/>
              <a:t>, </a:t>
            </a:r>
            <a:r>
              <a:rPr lang="en-GB" dirty="0" err="1"/>
              <a:t>l’algorimo</a:t>
            </a:r>
            <a:r>
              <a:rPr lang="en-GB" dirty="0"/>
              <a:t> di Backpropagation </a:t>
            </a:r>
            <a:r>
              <a:rPr lang="en-GB" dirty="0" err="1"/>
              <a:t>permette</a:t>
            </a:r>
            <a:r>
              <a:rPr lang="en-GB" dirty="0"/>
              <a:t> di </a:t>
            </a:r>
            <a:r>
              <a:rPr lang="en-GB" dirty="0" err="1"/>
              <a:t>effettuare</a:t>
            </a:r>
            <a:r>
              <a:rPr lang="en-GB" dirty="0"/>
              <a:t> </a:t>
            </a:r>
            <a:r>
              <a:rPr lang="en-GB" dirty="0" err="1"/>
              <a:t>efficientemente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iniziando</a:t>
            </a:r>
            <a:r>
              <a:rPr lang="en-GB" dirty="0"/>
              <a:t> da (1) e poi “</a:t>
            </a:r>
            <a:r>
              <a:rPr lang="en-GB" dirty="0" err="1"/>
              <a:t>propagando</a:t>
            </a:r>
            <a:r>
              <a:rPr lang="en-GB" dirty="0"/>
              <a:t> </a:t>
            </a:r>
            <a:r>
              <a:rPr lang="en-GB" dirty="0" err="1"/>
              <a:t>all’indietro</a:t>
            </a:r>
            <a:r>
              <a:rPr lang="en-GB" dirty="0"/>
              <a:t>” (da cui il </a:t>
            </a:r>
            <a:r>
              <a:rPr lang="en-GB" dirty="0" err="1"/>
              <a:t>nome</a:t>
            </a:r>
            <a:r>
              <a:rPr lang="en-GB" dirty="0"/>
              <a:t>) il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gradienti</a:t>
            </a:r>
            <a:r>
              <a:rPr lang="en-GB" dirty="0"/>
              <a:t> </a:t>
            </a:r>
            <a:r>
              <a:rPr lang="en-GB" dirty="0" err="1"/>
              <a:t>calcolati</a:t>
            </a:r>
            <a:r>
              <a:rPr lang="en-GB" dirty="0"/>
              <a:t> in (1)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servono</a:t>
            </a:r>
            <a:r>
              <a:rPr lang="en-GB" dirty="0"/>
              <a:t> per </a:t>
            </a:r>
            <a:r>
              <a:rPr lang="en-GB" dirty="0" err="1"/>
              <a:t>calcolare</a:t>
            </a:r>
            <a:r>
              <a:rPr lang="en-GB" dirty="0"/>
              <a:t> (2)</a:t>
            </a:r>
            <a:endParaRPr lang="en-US" dirty="0"/>
          </a:p>
          <a:p>
            <a:endParaRPr lang="it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Training: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421596-9AB8-D169-1F65-EFC90C79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8" y="1052319"/>
            <a:ext cx="2034716" cy="56392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1356F7-DCB4-550F-1B0A-6419E4A1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8" y="2061034"/>
            <a:ext cx="1867062" cy="61727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0014FD-A117-0CBB-3143-AEAE81BD7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467" y="1041400"/>
            <a:ext cx="2110680" cy="16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13647" y="855133"/>
            <a:ext cx="6181135" cy="367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Supponiamo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solo sample </a:t>
            </a:r>
            <a:r>
              <a:rPr lang="en-US" b="1" i="1" dirty="0"/>
              <a:t>x</a:t>
            </a:r>
            <a:r>
              <a:rPr lang="en-US" dirty="0"/>
              <a:t>. I </a:t>
            </a:r>
            <a:r>
              <a:rPr lang="en-US" dirty="0" err="1"/>
              <a:t>passi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Backpropagation segue 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F</a:t>
            </a:r>
            <a:r>
              <a:rPr lang="it" i="1" dirty="0"/>
              <a:t>orward pass. </a:t>
            </a:r>
            <a:r>
              <a:rPr lang="it" dirty="0"/>
              <a:t>Calcolo le attivazioni per tutti i layer: </a:t>
            </a:r>
            <a:r>
              <a:rPr lang="en-GB" altLang="it-IT" b="1" i="1" dirty="0"/>
              <a:t>y</a:t>
            </a:r>
            <a:r>
              <a:rPr lang="en-GB" altLang="it-IT" i="1" dirty="0"/>
              <a:t> =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 </a:t>
            </a:r>
            <a:r>
              <a:rPr lang="en-GB" altLang="it-IT" dirty="0"/>
              <a:t>e </a:t>
            </a:r>
            <a:r>
              <a:rPr lang="en-GB" altLang="it-IT" i="1" dirty="0"/>
              <a:t>z = 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y</a:t>
            </a:r>
            <a:endParaRPr lang="en-GB" alt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 err="1"/>
              <a:t>Backward</a:t>
            </a:r>
            <a:r>
              <a:rPr lang="it" i="1" dirty="0"/>
              <a:t> pass. 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it" dirty="0"/>
              <a:t>Calcolo i gradienti in eq. (1) utilizzando </a:t>
            </a:r>
            <a:r>
              <a:rPr lang="it" b="1" i="1" dirty="0"/>
              <a:t>y</a:t>
            </a:r>
            <a:r>
              <a:rPr lang="it" dirty="0"/>
              <a:t> e la loss function calcolata rispetto al valore </a:t>
            </a:r>
            <a:r>
              <a:rPr lang="it" i="1" dirty="0"/>
              <a:t>z</a:t>
            </a:r>
            <a:r>
              <a:rPr lang="it" dirty="0"/>
              <a:t> (non mi serve altro)</a:t>
            </a:r>
            <a:endParaRPr lang="it" b="1" i="1" dirty="0"/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it-IT" dirty="0"/>
              <a:t>A</a:t>
            </a:r>
            <a:r>
              <a:rPr lang="it" dirty="0"/>
              <a:t>ggiorno i pesi contenuti in </a:t>
            </a:r>
            <a:r>
              <a:rPr lang="it" b="1" i="1" dirty="0"/>
              <a:t>v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it" dirty="0"/>
              <a:t>Calcolo il gradiente in eq. (2) utilizzando </a:t>
            </a:r>
            <a:r>
              <a:rPr lang="it" b="1" i="1" dirty="0"/>
              <a:t>x</a:t>
            </a:r>
            <a:r>
              <a:rPr lang="it" dirty="0"/>
              <a:t>,</a:t>
            </a:r>
            <a:r>
              <a:rPr lang="it" b="1" i="1" dirty="0"/>
              <a:t> </a:t>
            </a:r>
            <a:r>
              <a:rPr lang="it" dirty="0"/>
              <a:t>la </a:t>
            </a:r>
            <a:r>
              <a:rPr lang="en-GB" dirty="0" err="1"/>
              <a:t>regola</a:t>
            </a:r>
            <a:r>
              <a:rPr lang="en-GB" dirty="0"/>
              <a:t> di </a:t>
            </a:r>
            <a:r>
              <a:rPr lang="en-GB" dirty="0" err="1"/>
              <a:t>derivazione</a:t>
            </a:r>
            <a:r>
              <a:rPr lang="en-GB" dirty="0"/>
              <a:t> per le </a:t>
            </a:r>
            <a:r>
              <a:rPr lang="en-GB" dirty="0" err="1"/>
              <a:t>funzioni</a:t>
            </a:r>
            <a:r>
              <a:rPr lang="en-GB" dirty="0"/>
              <a:t> </a:t>
            </a:r>
            <a:r>
              <a:rPr lang="en-GB" dirty="0" err="1"/>
              <a:t>composte</a:t>
            </a:r>
            <a:r>
              <a:rPr lang="en-GB" dirty="0"/>
              <a:t> e il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gradienti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pesi</a:t>
            </a:r>
            <a:r>
              <a:rPr lang="en-GB" dirty="0"/>
              <a:t> in </a:t>
            </a:r>
            <a:r>
              <a:rPr lang="en-GB" b="1" i="1" dirty="0"/>
              <a:t>v</a:t>
            </a:r>
            <a:r>
              <a:rPr lang="en-GB" dirty="0"/>
              <a:t> </a:t>
            </a:r>
            <a:r>
              <a:rPr lang="en-GB" dirty="0" err="1"/>
              <a:t>calcolati</a:t>
            </a:r>
            <a:r>
              <a:rPr lang="en-GB" dirty="0"/>
              <a:t> </a:t>
            </a:r>
            <a:r>
              <a:rPr lang="en-GB" dirty="0" err="1"/>
              <a:t>precedentemente</a:t>
            </a:r>
            <a:r>
              <a:rPr lang="en-GB" dirty="0"/>
              <a:t> 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it-IT" dirty="0"/>
              <a:t>A</a:t>
            </a:r>
            <a:r>
              <a:rPr lang="it" dirty="0"/>
              <a:t>ggiorno i pesi contenuti in </a:t>
            </a:r>
            <a:r>
              <a:rPr lang="it" i="1" dirty="0"/>
              <a:t>W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endParaRPr lang="it" dirty="0"/>
          </a:p>
          <a:p>
            <a:pPr marL="461963" lvl="1"/>
            <a:endParaRPr lang="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Backpropagation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regressione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824502-C731-C44B-44AE-26B7A92A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7" y="1041400"/>
            <a:ext cx="2110680" cy="16304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81A9DF-FE5B-AC89-3DD2-FAAB9AF25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467" y="3214069"/>
            <a:ext cx="2004234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96714" y="762000"/>
            <a:ext cx="8696766" cy="424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Nel </a:t>
            </a:r>
            <a:r>
              <a:rPr lang="en-US" sz="1200" dirty="0" err="1"/>
              <a:t>caso</a:t>
            </a:r>
            <a:r>
              <a:rPr lang="en-US" sz="1200" dirty="0"/>
              <a:t> </a:t>
            </a:r>
            <a:r>
              <a:rPr lang="en-US" sz="1200" dirty="0" err="1"/>
              <a:t>della</a:t>
            </a:r>
            <a:r>
              <a:rPr lang="en-US" sz="1200" dirty="0"/>
              <a:t> </a:t>
            </a:r>
            <a:r>
              <a:rPr lang="en-US" sz="1200" dirty="0" err="1"/>
              <a:t>classificazione</a:t>
            </a:r>
            <a:r>
              <a:rPr lang="en-US" sz="1200" dirty="0"/>
              <a:t> </a:t>
            </a:r>
            <a:r>
              <a:rPr lang="en-US" sz="1200" dirty="0" err="1"/>
              <a:t>binaria</a:t>
            </a:r>
            <a:r>
              <a:rPr lang="en-US" sz="1200" dirty="0"/>
              <a:t> lo schema è </a:t>
            </a:r>
            <a:r>
              <a:rPr lang="en-US" sz="1200" dirty="0" err="1"/>
              <a:t>analogo</a:t>
            </a:r>
            <a:r>
              <a:rPr lang="en-US" sz="1200" dirty="0"/>
              <a:t>, ma devo </a:t>
            </a:r>
            <a:r>
              <a:rPr lang="en-US" sz="1200" dirty="0" err="1"/>
              <a:t>usare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loss function </a:t>
            </a:r>
            <a:r>
              <a:rPr lang="en-US" sz="1200" dirty="0" err="1"/>
              <a:t>diversa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Userò</a:t>
            </a:r>
            <a:r>
              <a:rPr lang="en-US" sz="1200" dirty="0"/>
              <a:t> la Binary Cross Entropy </a:t>
            </a:r>
            <a:r>
              <a:rPr lang="en-US" sz="1200" dirty="0" err="1"/>
              <a:t>già</a:t>
            </a:r>
            <a:r>
              <a:rPr lang="en-US" sz="1200" dirty="0"/>
              <a:t> vista </a:t>
            </a:r>
            <a:r>
              <a:rPr lang="en-US" sz="1200" dirty="0" err="1"/>
              <a:t>nel</a:t>
            </a:r>
            <a:r>
              <a:rPr lang="en-US" sz="1200" dirty="0"/>
              <a:t> </a:t>
            </a:r>
            <a:r>
              <a:rPr lang="en-US" sz="1200" dirty="0" err="1"/>
              <a:t>caso</a:t>
            </a:r>
            <a:r>
              <a:rPr lang="en-US" sz="1200" dirty="0"/>
              <a:t> </a:t>
            </a:r>
            <a:r>
              <a:rPr lang="en-US" sz="1200" dirty="0" err="1"/>
              <a:t>della</a:t>
            </a:r>
            <a:r>
              <a:rPr lang="en-US" sz="1200" dirty="0"/>
              <a:t> Logistic Regression</a:t>
            </a:r>
          </a:p>
          <a:p>
            <a:endParaRPr lang="en-US" sz="1200" dirty="0"/>
          </a:p>
          <a:p>
            <a:r>
              <a:rPr lang="en-US" sz="1200" dirty="0"/>
              <a:t>Come prima, </a:t>
            </a:r>
            <a:r>
              <a:rPr lang="en-US" sz="1200" i="1" dirty="0"/>
              <a:t>h</a:t>
            </a:r>
            <a:r>
              <a:rPr lang="it" sz="12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US" sz="1200" i="1" dirty="0"/>
              <a:t>(</a:t>
            </a:r>
            <a:r>
              <a:rPr lang="en-US" sz="1200" b="1" i="1" dirty="0"/>
              <a:t>x</a:t>
            </a:r>
            <a:r>
              <a:rPr lang="en-US" sz="1200" i="1" dirty="0"/>
              <a:t>) = </a:t>
            </a:r>
            <a:r>
              <a:rPr lang="en-GB" altLang="it-IT" sz="1200" i="1" dirty="0"/>
              <a:t>g(</a:t>
            </a:r>
            <a:r>
              <a:rPr lang="en-GB" altLang="it-IT" sz="1200" b="1" i="1" dirty="0" err="1"/>
              <a:t>v</a:t>
            </a:r>
            <a:r>
              <a:rPr lang="en-GB" altLang="it-IT" sz="1200" i="1" baseline="30000" dirty="0" err="1"/>
              <a:t>T</a:t>
            </a:r>
            <a:r>
              <a:rPr lang="en-GB" altLang="it-IT" sz="1200" i="1" dirty="0"/>
              <a:t> f(</a:t>
            </a:r>
            <a:r>
              <a:rPr lang="en-GB" altLang="it-IT" sz="1200" i="1" dirty="0" err="1"/>
              <a:t>W</a:t>
            </a:r>
            <a:r>
              <a:rPr lang="en-GB" altLang="it-IT" sz="1200" b="1" i="1" dirty="0" err="1"/>
              <a:t>x</a:t>
            </a:r>
            <a:r>
              <a:rPr lang="en-GB" altLang="it-IT" sz="1200" i="1" dirty="0"/>
              <a:t>)) </a:t>
            </a:r>
            <a:r>
              <a:rPr lang="en-GB" altLang="it-IT" sz="1200" dirty="0"/>
              <a:t>indica la </a:t>
            </a:r>
            <a:r>
              <a:rPr lang="en-GB" altLang="it-IT" sz="1200" dirty="0" err="1"/>
              <a:t>funzione</a:t>
            </a:r>
            <a:r>
              <a:rPr lang="en-GB" altLang="it-IT" sz="1200" dirty="0"/>
              <a:t> </a:t>
            </a:r>
            <a:r>
              <a:rPr lang="en-GB" altLang="it-IT" sz="1200" dirty="0" err="1"/>
              <a:t>complessiva</a:t>
            </a:r>
            <a:r>
              <a:rPr lang="en-GB" altLang="it-IT" sz="1200" dirty="0"/>
              <a:t> </a:t>
            </a:r>
            <a:r>
              <a:rPr lang="en-GB" altLang="it-IT" sz="1200" dirty="0" err="1"/>
              <a:t>calcolata</a:t>
            </a:r>
            <a:r>
              <a:rPr lang="en-GB" altLang="it-IT" sz="1200" dirty="0"/>
              <a:t> </a:t>
            </a:r>
            <a:r>
              <a:rPr lang="en-GB" altLang="it-IT" sz="1200" dirty="0" err="1"/>
              <a:t>dall’MLP</a:t>
            </a:r>
            <a:r>
              <a:rPr lang="en-GB" altLang="it-IT" sz="1200" dirty="0"/>
              <a:t> </a:t>
            </a:r>
            <a:r>
              <a:rPr lang="en-GB" sz="1200" dirty="0"/>
              <a:t>e </a:t>
            </a:r>
            <a:r>
              <a:rPr lang="it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 = </a:t>
            </a:r>
            <a:r>
              <a:rPr lang="en-GB" altLang="it-IT" sz="1200" dirty="0"/>
              <a:t>{</a:t>
            </a:r>
            <a:r>
              <a:rPr lang="en-GB" altLang="it-IT" sz="1200" i="1" dirty="0" err="1"/>
              <a:t>W,</a:t>
            </a:r>
            <a:r>
              <a:rPr lang="en-GB" altLang="it-IT" sz="1200" b="1" i="1" dirty="0" err="1"/>
              <a:t>v</a:t>
            </a:r>
            <a:r>
              <a:rPr lang="en-GB" altLang="it-IT" sz="1200" dirty="0"/>
              <a:t>} </a:t>
            </a:r>
          </a:p>
          <a:p>
            <a:endParaRPr lang="en-GB" sz="1200" i="1" dirty="0"/>
          </a:p>
          <a:p>
            <a:r>
              <a:rPr lang="en-GB" sz="1200" dirty="0" err="1"/>
              <a:t>Ricordiamoci</a:t>
            </a:r>
            <a:r>
              <a:rPr lang="en-GB" sz="1200" dirty="0"/>
              <a:t> </a:t>
            </a:r>
            <a:r>
              <a:rPr lang="en-GB" sz="1200" dirty="0" err="1"/>
              <a:t>che</a:t>
            </a:r>
            <a:r>
              <a:rPr lang="en-GB" sz="1200" dirty="0"/>
              <a:t> </a:t>
            </a:r>
            <a:r>
              <a:rPr lang="en-GB" sz="1200" dirty="0" err="1"/>
              <a:t>ora</a:t>
            </a:r>
            <a:r>
              <a:rPr lang="en-GB" sz="1200" dirty="0"/>
              <a:t> </a:t>
            </a:r>
            <a:r>
              <a:rPr lang="en-GB" sz="1200" i="1" dirty="0"/>
              <a:t>g() </a:t>
            </a:r>
            <a:r>
              <a:rPr lang="en-GB" sz="1200" dirty="0"/>
              <a:t>è la logistic function</a:t>
            </a:r>
          </a:p>
          <a:p>
            <a:endParaRPr lang="en-GB" sz="1200" dirty="0"/>
          </a:p>
          <a:p>
            <a:r>
              <a:rPr lang="en-GB" sz="1200" i="1" dirty="0"/>
              <a:t>T = {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" sz="12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t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), … (</a:t>
            </a:r>
            <a:r>
              <a:rPr lang="it" sz="12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t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), …, (</a:t>
            </a:r>
            <a:r>
              <a:rPr lang="it" sz="12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t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)}</a:t>
            </a:r>
            <a:r>
              <a:rPr lang="it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dove </a:t>
            </a:r>
            <a:r>
              <a:rPr lang="it" sz="1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200" b="1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" sz="1200" dirty="0"/>
              <a:t>∈ </a:t>
            </a:r>
            <a:r>
              <a:rPr lang="it" sz="1200" i="1" dirty="0"/>
              <a:t>{0,1}</a:t>
            </a:r>
            <a:r>
              <a:rPr lang="it" sz="1200" dirty="0"/>
              <a:t> </a:t>
            </a:r>
            <a:r>
              <a:rPr lang="it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è l’i-esimo valore di ground truth per il feature vector </a:t>
            </a:r>
            <a:r>
              <a:rPr lang="it" sz="12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sz="1200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sz="1200" b="1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" sz="1200" dirty="0"/>
              <a:t>∈ </a:t>
            </a:r>
            <a:r>
              <a:rPr lang="it" sz="1200" i="1" dirty="0"/>
              <a:t>R</a:t>
            </a:r>
            <a:r>
              <a:rPr lang="it" sz="1200" i="1" baseline="30000" dirty="0"/>
              <a:t>n</a:t>
            </a:r>
          </a:p>
          <a:p>
            <a:endParaRPr lang="en-GB" sz="1200" dirty="0"/>
          </a:p>
          <a:p>
            <a:r>
              <a:rPr lang="en-GB" sz="1200" dirty="0"/>
              <a:t>La loss </a:t>
            </a:r>
            <a:r>
              <a:rPr lang="en-GB" sz="1200" dirty="0" err="1"/>
              <a:t>può</a:t>
            </a:r>
            <a:r>
              <a:rPr lang="en-GB" sz="1200" dirty="0"/>
              <a:t> </a:t>
            </a:r>
            <a:r>
              <a:rPr lang="en-GB" sz="1200" dirty="0" err="1"/>
              <a:t>essere</a:t>
            </a:r>
            <a:r>
              <a:rPr lang="en-GB" sz="1200" dirty="0"/>
              <a:t> </a:t>
            </a:r>
            <a:r>
              <a:rPr lang="en-GB" sz="1200" dirty="0" err="1"/>
              <a:t>quindi</a:t>
            </a:r>
            <a:r>
              <a:rPr lang="en-GB" sz="1200" dirty="0"/>
              <a:t> </a:t>
            </a:r>
            <a:r>
              <a:rPr lang="en-GB" sz="1200" dirty="0" err="1"/>
              <a:t>espressa</a:t>
            </a:r>
            <a:r>
              <a:rPr lang="en-GB" sz="1200" dirty="0"/>
              <a:t> come segue: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 err="1"/>
              <a:t>Anche</a:t>
            </a:r>
            <a:r>
              <a:rPr lang="en-GB" sz="1200" dirty="0"/>
              <a:t> in </a:t>
            </a:r>
            <a:r>
              <a:rPr lang="en-GB" sz="1200" dirty="0" err="1"/>
              <a:t>questo</a:t>
            </a:r>
            <a:r>
              <a:rPr lang="en-GB" sz="1200" dirty="0"/>
              <a:t> </a:t>
            </a:r>
            <a:r>
              <a:rPr lang="en-GB" sz="1200" dirty="0" err="1"/>
              <a:t>caso</a:t>
            </a:r>
            <a:r>
              <a:rPr lang="en-GB" sz="1200" dirty="0"/>
              <a:t> </a:t>
            </a:r>
            <a:r>
              <a:rPr lang="en-GB" sz="1200" dirty="0" err="1"/>
              <a:t>ciò</a:t>
            </a:r>
            <a:r>
              <a:rPr lang="en-GB" sz="1200" dirty="0"/>
              <a:t> </a:t>
            </a:r>
            <a:r>
              <a:rPr lang="en-GB" sz="1200" dirty="0" err="1"/>
              <a:t>che</a:t>
            </a:r>
            <a:r>
              <a:rPr lang="en-GB" sz="1200" dirty="0"/>
              <a:t> fa la </a:t>
            </a:r>
            <a:r>
              <a:rPr lang="en-GB" sz="1200" dirty="0" err="1"/>
              <a:t>differenza</a:t>
            </a:r>
            <a:r>
              <a:rPr lang="en-GB" sz="1200" dirty="0"/>
              <a:t> rispetto </a:t>
            </a:r>
            <a:r>
              <a:rPr lang="en-GB" sz="1200" dirty="0" err="1"/>
              <a:t>alla</a:t>
            </a:r>
            <a:r>
              <a:rPr lang="en-GB" sz="1200" dirty="0"/>
              <a:t> Logistic Regression è la </a:t>
            </a:r>
            <a:r>
              <a:rPr lang="en-GB" sz="1200" dirty="0" err="1"/>
              <a:t>parte</a:t>
            </a:r>
            <a:r>
              <a:rPr lang="en-GB" sz="1200" dirty="0"/>
              <a:t> </a:t>
            </a:r>
            <a:r>
              <a:rPr lang="en-GB" sz="1200" dirty="0" err="1"/>
              <a:t>parametrica</a:t>
            </a:r>
            <a:r>
              <a:rPr lang="en-GB" sz="1200" dirty="0"/>
              <a:t> </a:t>
            </a:r>
            <a:r>
              <a:rPr lang="en-GB" sz="1200" dirty="0" err="1"/>
              <a:t>della</a:t>
            </a:r>
            <a:r>
              <a:rPr lang="en-GB" sz="1200" dirty="0"/>
              <a:t> </a:t>
            </a:r>
            <a:r>
              <a:rPr lang="en-GB" sz="1200" dirty="0" err="1"/>
              <a:t>funzione</a:t>
            </a:r>
            <a:r>
              <a:rPr lang="en-GB" sz="1200" dirty="0"/>
              <a:t> </a:t>
            </a:r>
            <a:r>
              <a:rPr lang="en-GB" sz="1200" dirty="0" err="1"/>
              <a:t>ipotesi</a:t>
            </a:r>
            <a:r>
              <a:rPr lang="en-GB" sz="1200" dirty="0"/>
              <a:t> (</a:t>
            </a:r>
            <a:r>
              <a:rPr lang="en-GB" sz="1200" dirty="0" err="1"/>
              <a:t>cioè</a:t>
            </a:r>
            <a:r>
              <a:rPr lang="en-GB" sz="1200" dirty="0"/>
              <a:t> il </a:t>
            </a:r>
            <a:r>
              <a:rPr lang="en-GB" sz="1200" dirty="0" err="1"/>
              <a:t>modello</a:t>
            </a:r>
            <a:r>
              <a:rPr lang="en-GB" sz="1200" dirty="0"/>
              <a:t> </a:t>
            </a:r>
            <a:r>
              <a:rPr lang="en-GB" sz="1200" dirty="0" err="1"/>
              <a:t>che</a:t>
            </a:r>
            <a:r>
              <a:rPr lang="en-GB" sz="1200" dirty="0"/>
              <a:t> </a:t>
            </a:r>
            <a:r>
              <a:rPr lang="en-GB" sz="1200" dirty="0" err="1"/>
              <a:t>sto</a:t>
            </a:r>
            <a:r>
              <a:rPr lang="en-GB" sz="1200" dirty="0"/>
              <a:t> </a:t>
            </a:r>
            <a:r>
              <a:rPr lang="en-GB" sz="1200" dirty="0" err="1"/>
              <a:t>usando</a:t>
            </a:r>
            <a:r>
              <a:rPr lang="en-GB" sz="1200" dirty="0"/>
              <a:t>, </a:t>
            </a:r>
            <a:r>
              <a:rPr lang="en-GB" sz="1200" dirty="0" err="1"/>
              <a:t>basato</a:t>
            </a:r>
            <a:r>
              <a:rPr lang="en-GB" sz="1200" dirty="0"/>
              <a:t> </a:t>
            </a:r>
            <a:r>
              <a:rPr lang="en-GB" sz="1200" dirty="0" err="1"/>
              <a:t>su</a:t>
            </a:r>
            <a:r>
              <a:rPr lang="en-GB" sz="1200" dirty="0"/>
              <a:t> un MLP e non </a:t>
            </a:r>
            <a:r>
              <a:rPr lang="en-GB" sz="1200" dirty="0" err="1"/>
              <a:t>su</a:t>
            </a:r>
            <a:r>
              <a:rPr lang="en-GB" sz="1200" dirty="0"/>
              <a:t> </a:t>
            </a:r>
            <a:r>
              <a:rPr lang="en-GB" sz="1200" dirty="0" err="1"/>
              <a:t>una</a:t>
            </a:r>
            <a:r>
              <a:rPr lang="en-GB" sz="1200" dirty="0"/>
              <a:t> </a:t>
            </a:r>
            <a:r>
              <a:rPr lang="en-GB" sz="1200" dirty="0" err="1"/>
              <a:t>funzione</a:t>
            </a:r>
            <a:r>
              <a:rPr lang="en-GB" sz="1200" dirty="0"/>
              <a:t> </a:t>
            </a:r>
            <a:r>
              <a:rPr lang="en-GB" sz="1200" dirty="0" err="1"/>
              <a:t>lineare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Il resto è </a:t>
            </a:r>
            <a:r>
              <a:rPr lang="en-GB" sz="1200" dirty="0" err="1"/>
              <a:t>identico</a:t>
            </a:r>
            <a:r>
              <a:rPr lang="en-GB" sz="1200" dirty="0"/>
              <a:t> al </a:t>
            </a:r>
            <a:r>
              <a:rPr lang="en-GB" sz="1200" dirty="0" err="1"/>
              <a:t>caso</a:t>
            </a:r>
            <a:r>
              <a:rPr lang="en-GB" sz="1200" dirty="0"/>
              <a:t> </a:t>
            </a:r>
            <a:r>
              <a:rPr lang="en-GB" sz="1200" dirty="0" err="1"/>
              <a:t>della</a:t>
            </a:r>
            <a:r>
              <a:rPr lang="en-GB" sz="1200" dirty="0"/>
              <a:t> </a:t>
            </a:r>
            <a:r>
              <a:rPr lang="en-GB" sz="1200" dirty="0" err="1"/>
              <a:t>regressione</a:t>
            </a:r>
            <a:endParaRPr lang="en-GB" sz="1200" dirty="0"/>
          </a:p>
          <a:p>
            <a:endParaRPr lang="en-GB" i="1" dirty="0"/>
          </a:p>
          <a:p>
            <a:endParaRPr lang="en-US" dirty="0"/>
          </a:p>
          <a:p>
            <a:endParaRPr lang="en-US" dirty="0"/>
          </a:p>
          <a:p>
            <a:pPr marL="461963" lvl="1"/>
            <a:endParaRPr lang="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Training: classificazione binaria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5BCF3C-4654-D0BB-B7F9-E52636A5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89" y="2914649"/>
            <a:ext cx="4253362" cy="6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96715" y="1007534"/>
            <a:ext cx="8640886" cy="215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Vediamo</a:t>
            </a:r>
            <a:r>
              <a:rPr lang="en-US" dirty="0"/>
              <a:t> come il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XOR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risolto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di un </a:t>
            </a:r>
            <a:r>
              <a:rPr lang="en-US" i="1" dirty="0" err="1"/>
              <a:t>esperimento</a:t>
            </a:r>
            <a:r>
              <a:rPr lang="en-US" i="1" dirty="0"/>
              <a:t> </a:t>
            </a:r>
            <a:r>
              <a:rPr lang="en-US" i="1" dirty="0" err="1"/>
              <a:t>reale</a:t>
            </a:r>
            <a:r>
              <a:rPr lang="en-US" dirty="0"/>
              <a:t>, in cui il Gradient Descent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per </a:t>
            </a:r>
            <a:r>
              <a:rPr lang="en-US" dirty="0" err="1"/>
              <a:t>trovare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i="1" dirty="0"/>
              <a:t>in </a:t>
            </a:r>
            <a:r>
              <a:rPr lang="en-US" i="1" dirty="0" err="1"/>
              <a:t>maniera</a:t>
            </a:r>
            <a:r>
              <a:rPr lang="en-US" i="1" dirty="0"/>
              <a:t> </a:t>
            </a:r>
            <a:r>
              <a:rPr lang="en-US" i="1" dirty="0" err="1"/>
              <a:t>automatica</a:t>
            </a:r>
            <a:endParaRPr lang="en-US" i="1" dirty="0"/>
          </a:p>
          <a:p>
            <a:endParaRPr lang="en-US" dirty="0"/>
          </a:p>
          <a:p>
            <a:r>
              <a:rPr lang="en-GB" i="1" dirty="0"/>
              <a:t>T = {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), … (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), …, (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)}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dove:</a:t>
            </a:r>
          </a:p>
          <a:p>
            <a:endParaRPr lang="it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[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 = [1, 1], allora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dirty="0"/>
              <a:t> </a:t>
            </a:r>
            <a:r>
              <a:rPr lang="it" i="1" dirty="0"/>
              <a:t>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[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 = [-1, 1], allora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b="1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" dirty="0"/>
              <a:t> </a:t>
            </a:r>
            <a:r>
              <a:rPr lang="it" i="1" dirty="0"/>
              <a:t>=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[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 = [-1, -1], allora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b="1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" dirty="0"/>
              <a:t> </a:t>
            </a:r>
            <a:r>
              <a:rPr lang="it" i="1" dirty="0"/>
              <a:t>= 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[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x</a:t>
            </a:r>
            <a:r>
              <a:rPr lang="it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 = [1, -1], allora 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b="1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" dirty="0"/>
              <a:t> </a:t>
            </a:r>
            <a:r>
              <a:rPr lang="it" i="1" dirty="0"/>
              <a:t>= 1</a:t>
            </a:r>
          </a:p>
          <a:p>
            <a:endParaRPr lang="en-US" dirty="0"/>
          </a:p>
          <a:p>
            <a:endParaRPr lang="en-US" dirty="0"/>
          </a:p>
          <a:p>
            <a:endParaRPr lang="en-GB" i="1" dirty="0"/>
          </a:p>
          <a:p>
            <a:endParaRPr lang="en-US" dirty="0"/>
          </a:p>
          <a:p>
            <a:endParaRPr lang="en-US" dirty="0"/>
          </a:p>
          <a:p>
            <a:pPr marL="461963" lvl="1"/>
            <a:endParaRPr lang="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di classificazione binaria: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88D6EC-3C8D-4364-A4FD-70C95F29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7" cy="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A037A8E-1DEA-9110-7E2F-A942E4F57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1895881"/>
            <a:ext cx="1971353" cy="20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541873" y="1609050"/>
            <a:ext cx="4585352" cy="262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</a:t>
            </a:r>
            <a:r>
              <a:rPr lang="en-US" dirty="0" err="1"/>
              <a:t>fianco</a:t>
            </a:r>
            <a:r>
              <a:rPr lang="en-US" dirty="0"/>
              <a:t> </a:t>
            </a:r>
            <a:r>
              <a:rPr lang="en-US" dirty="0" err="1"/>
              <a:t>c’è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schematica</a:t>
            </a:r>
            <a:r>
              <a:rPr lang="en-US" dirty="0"/>
              <a:t> </a:t>
            </a:r>
            <a:r>
              <a:rPr lang="en-US" dirty="0" err="1"/>
              <a:t>dell’MLP</a:t>
            </a:r>
            <a:r>
              <a:rPr lang="en-US" dirty="0"/>
              <a:t> con le activation function </a:t>
            </a:r>
            <a:r>
              <a:rPr lang="en-US" dirty="0" err="1"/>
              <a:t>corrispondenti</a:t>
            </a:r>
            <a:endParaRPr lang="en-US" dirty="0"/>
          </a:p>
          <a:p>
            <a:endParaRPr lang="en-US" dirty="0"/>
          </a:p>
          <a:p>
            <a:r>
              <a:rPr lang="en-US" dirty="0"/>
              <a:t>N.B.: </a:t>
            </a:r>
            <a:r>
              <a:rPr lang="en-US" dirty="0" err="1"/>
              <a:t>siccome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la </a:t>
            </a:r>
            <a:r>
              <a:rPr lang="en-US" dirty="0" err="1"/>
              <a:t>nonlinearità</a:t>
            </a:r>
            <a:r>
              <a:rPr lang="en-US" dirty="0"/>
              <a:t> </a:t>
            </a:r>
            <a:r>
              <a:rPr lang="en-US" dirty="0" err="1"/>
              <a:t>dell’hidden</a:t>
            </a:r>
            <a:r>
              <a:rPr lang="en-US" dirty="0"/>
              <a:t> layer è </a:t>
            </a:r>
            <a:r>
              <a:rPr lang="en-US" i="1" dirty="0"/>
              <a:t>tanh()</a:t>
            </a:r>
            <a:r>
              <a:rPr lang="en-US" dirty="0"/>
              <a:t>, con </a:t>
            </a:r>
            <a:r>
              <a:rPr lang="en-US" dirty="0" err="1"/>
              <a:t>codominio</a:t>
            </a:r>
            <a:r>
              <a:rPr lang="en-US" dirty="0"/>
              <a:t> continuo, </a:t>
            </a:r>
            <a:r>
              <a:rPr lang="en-US" dirty="0" err="1"/>
              <a:t>anche</a:t>
            </a:r>
            <a:r>
              <a:rPr lang="en-US" dirty="0"/>
              <a:t> il feature space </a:t>
            </a:r>
            <a:r>
              <a:rPr lang="en-US" dirty="0" err="1"/>
              <a:t>definito</a:t>
            </a:r>
            <a:r>
              <a:rPr lang="en-US" dirty="0"/>
              <a:t> da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dirty="0"/>
              <a:t> e </a:t>
            </a:r>
            <a:r>
              <a:rPr lang="en-US" i="1" dirty="0"/>
              <a:t>y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continuo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inizializzati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random</a:t>
            </a:r>
            <a:endParaRPr lang="en-GB" i="1" dirty="0"/>
          </a:p>
          <a:p>
            <a:endParaRPr lang="en-US" dirty="0"/>
          </a:p>
          <a:p>
            <a:endParaRPr lang="en-US" dirty="0"/>
          </a:p>
          <a:p>
            <a:pPr marL="461963" lvl="1"/>
            <a:endParaRPr lang="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di classificazione binaria: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88D6EC-3C8D-4364-A4FD-70C95F29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7" cy="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12D7F65-609B-C184-59B4-625EEB62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46" y="1609050"/>
            <a:ext cx="1944710" cy="19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43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32982" y="1001182"/>
            <a:ext cx="5505807" cy="375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La </a:t>
            </a:r>
            <a:r>
              <a:rPr lang="en-US" dirty="0" err="1"/>
              <a:t>figura</a:t>
            </a:r>
            <a:r>
              <a:rPr lang="en-US" dirty="0"/>
              <a:t> in basso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l’evoluzione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activation </a:t>
            </a:r>
            <a:r>
              <a:rPr lang="en-US" dirty="0" err="1"/>
              <a:t>dell’hidden</a:t>
            </a:r>
            <a:r>
              <a:rPr lang="en-US" dirty="0"/>
              <a:t> layer, </a:t>
            </a:r>
            <a:r>
              <a:rPr lang="en-US" dirty="0" err="1"/>
              <a:t>ovvero</a:t>
            </a:r>
            <a:r>
              <a:rPr lang="en-US" dirty="0"/>
              <a:t> il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GB" altLang="it-IT" dirty="0"/>
              <a:t>[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y</a:t>
            </a:r>
            <a:r>
              <a:rPr lang="en-GB" altLang="it-IT" i="1" baseline="-25000" dirty="0"/>
              <a:t>2</a:t>
            </a:r>
            <a:r>
              <a:rPr lang="en-GB" altLang="it-IT" dirty="0"/>
              <a:t>] =</a:t>
            </a:r>
            <a:r>
              <a:rPr lang="en-GB" altLang="it-IT" i="1" dirty="0"/>
              <a:t> </a:t>
            </a:r>
            <a:r>
              <a:rPr lang="en-GB" altLang="it-IT" dirty="0"/>
              <a:t>[</a:t>
            </a:r>
            <a:r>
              <a:rPr lang="en-GB" altLang="it-IT" i="1" dirty="0"/>
              <a:t>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), 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2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]</a:t>
            </a:r>
          </a:p>
          <a:p>
            <a:endParaRPr lang="en-GB" i="1" dirty="0"/>
          </a:p>
          <a:p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precisamente</a:t>
            </a:r>
            <a:r>
              <a:rPr lang="en-GB" dirty="0"/>
              <a:t>, “</a:t>
            </a:r>
            <a:r>
              <a:rPr lang="en-GB" dirty="0" err="1"/>
              <a:t>epoca</a:t>
            </a:r>
            <a:r>
              <a:rPr lang="en-GB" dirty="0"/>
              <a:t>”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gergo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ANN </a:t>
            </a:r>
            <a:r>
              <a:rPr lang="en-GB" dirty="0" err="1"/>
              <a:t>vuol</a:t>
            </a:r>
            <a:r>
              <a:rPr lang="en-GB" dirty="0"/>
              <a:t> dire </a:t>
            </a:r>
            <a:r>
              <a:rPr lang="en-GB" i="1" dirty="0"/>
              <a:t>N </a:t>
            </a:r>
            <a:r>
              <a:rPr lang="en-GB" dirty="0" err="1"/>
              <a:t>iterazioni</a:t>
            </a:r>
            <a:r>
              <a:rPr lang="en-GB" dirty="0"/>
              <a:t> di Gradient Descent (con Backpropagation) </a:t>
            </a:r>
            <a:r>
              <a:rPr lang="en-GB" dirty="0" err="1"/>
              <a:t>su</a:t>
            </a:r>
            <a:r>
              <a:rPr lang="en-GB" dirty="0"/>
              <a:t> un dataset </a:t>
            </a:r>
            <a:r>
              <a:rPr lang="en-GB" i="1" dirty="0"/>
              <a:t>T</a:t>
            </a:r>
            <a:r>
              <a:rPr lang="en-GB" dirty="0"/>
              <a:t> di </a:t>
            </a:r>
            <a:r>
              <a:rPr lang="en-GB" i="1" dirty="0"/>
              <a:t>N</a:t>
            </a:r>
            <a:r>
              <a:rPr lang="en-GB" dirty="0"/>
              <a:t> </a:t>
            </a:r>
            <a:r>
              <a:rPr lang="en-GB" dirty="0" err="1"/>
              <a:t>elementi</a:t>
            </a:r>
            <a:endParaRPr lang="en-GB" dirty="0"/>
          </a:p>
          <a:p>
            <a:endParaRPr lang="en-GB" dirty="0"/>
          </a:p>
          <a:p>
            <a:r>
              <a:rPr lang="en-GB" dirty="0"/>
              <a:t>Per cui la </a:t>
            </a:r>
            <a:r>
              <a:rPr lang="en-GB" dirty="0" err="1"/>
              <a:t>figura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, </a:t>
            </a:r>
            <a:r>
              <a:rPr lang="en-GB" dirty="0" err="1"/>
              <a:t>epoca</a:t>
            </a:r>
            <a:r>
              <a:rPr lang="en-GB" dirty="0"/>
              <a:t> dopo </a:t>
            </a:r>
            <a:r>
              <a:rPr lang="en-GB" dirty="0" err="1"/>
              <a:t>epoca</a:t>
            </a:r>
            <a:r>
              <a:rPr lang="en-GB" dirty="0"/>
              <a:t>, come cambia, 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b="1" i="1" dirty="0"/>
              <a:t>x</a:t>
            </a:r>
            <a:r>
              <a:rPr lang="en-GB" dirty="0"/>
              <a:t> = </a:t>
            </a:r>
            <a:r>
              <a:rPr lang="en-GB" altLang="it-IT" dirty="0"/>
              <a:t>[</a:t>
            </a:r>
            <a:r>
              <a:rPr lang="en-GB" altLang="it-IT" i="1" dirty="0"/>
              <a:t>x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x</a:t>
            </a:r>
            <a:r>
              <a:rPr lang="en-GB" altLang="it-IT" i="1" baseline="-25000" dirty="0"/>
              <a:t>2</a:t>
            </a:r>
            <a:r>
              <a:rPr lang="en-GB" altLang="it-IT" dirty="0"/>
              <a:t>],</a:t>
            </a:r>
            <a:r>
              <a:rPr lang="en-GB" dirty="0"/>
              <a:t> il </a:t>
            </a:r>
            <a:r>
              <a:rPr lang="en-GB" dirty="0" err="1"/>
              <a:t>corrispondente</a:t>
            </a:r>
            <a:r>
              <a:rPr lang="en-GB" dirty="0"/>
              <a:t>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US" dirty="0"/>
              <a:t>di </a:t>
            </a:r>
            <a:r>
              <a:rPr lang="en-GB" altLang="it-IT" dirty="0"/>
              <a:t>[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y</a:t>
            </a:r>
            <a:r>
              <a:rPr lang="en-GB" altLang="it-IT" i="1" baseline="-25000" dirty="0"/>
              <a:t>2</a:t>
            </a:r>
            <a:r>
              <a:rPr lang="en-GB" altLang="it-IT" dirty="0"/>
              <a:t>] al </a:t>
            </a:r>
            <a:r>
              <a:rPr lang="en-GB" altLang="it-IT" dirty="0" err="1"/>
              <a:t>mutare</a:t>
            </a:r>
            <a:r>
              <a:rPr lang="en-GB" altLang="it-IT" dirty="0"/>
              <a:t> di 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1</a:t>
            </a:r>
            <a:r>
              <a:rPr lang="en-GB" altLang="it-IT" b="1" i="1" baseline="30000" dirty="0"/>
              <a:t> </a:t>
            </a:r>
            <a:r>
              <a:rPr lang="en-GB" altLang="it-IT" dirty="0"/>
              <a:t>e</a:t>
            </a:r>
            <a:r>
              <a:rPr lang="en-GB" altLang="it-IT" i="1" dirty="0"/>
              <a:t> 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2</a:t>
            </a:r>
            <a:endParaRPr lang="en-GB" altLang="it-IT" dirty="0"/>
          </a:p>
          <a:p>
            <a:endParaRPr lang="en-GB" dirty="0"/>
          </a:p>
          <a:p>
            <a:r>
              <a:rPr lang="en-GB" dirty="0"/>
              <a:t>Colori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“</a:t>
            </a:r>
            <a:r>
              <a:rPr lang="en-GB" dirty="0" err="1"/>
              <a:t>traiettorie</a:t>
            </a:r>
            <a:r>
              <a:rPr lang="en-GB" dirty="0"/>
              <a:t>” </a:t>
            </a:r>
            <a:r>
              <a:rPr lang="en-GB" dirty="0" err="1"/>
              <a:t>corrispondono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di sample </a:t>
            </a:r>
            <a:r>
              <a:rPr lang="en-GB" b="1" i="1" dirty="0"/>
              <a:t>x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feature space </a:t>
            </a:r>
            <a:r>
              <a:rPr lang="en-GB" dirty="0" err="1"/>
              <a:t>dell’hidden</a:t>
            </a:r>
            <a:r>
              <a:rPr lang="en-GB" dirty="0"/>
              <a:t> layer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da </a:t>
            </a:r>
            <a:r>
              <a:rPr lang="en-US" dirty="0" err="1"/>
              <a:t>notare</a:t>
            </a:r>
            <a:r>
              <a:rPr lang="en-US" dirty="0"/>
              <a:t> è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GB" dirty="0"/>
              <a:t>feature space </a:t>
            </a:r>
            <a:r>
              <a:rPr lang="en-GB" dirty="0" err="1"/>
              <a:t>dell’hidden</a:t>
            </a:r>
            <a:r>
              <a:rPr lang="en-GB" dirty="0"/>
              <a:t> layer, </a:t>
            </a:r>
            <a:r>
              <a:rPr lang="en-GB" dirty="0" err="1"/>
              <a:t>ovvero</a:t>
            </a:r>
            <a:r>
              <a:rPr lang="en-GB" dirty="0"/>
              <a:t> le </a:t>
            </a:r>
            <a:r>
              <a:rPr lang="en-GB" dirty="0" err="1"/>
              <a:t>rappresentazioni</a:t>
            </a:r>
            <a:r>
              <a:rPr lang="en-GB" dirty="0"/>
              <a:t> </a:t>
            </a:r>
            <a:r>
              <a:rPr lang="en-GB" dirty="0" err="1"/>
              <a:t>basate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altLang="it-IT" dirty="0"/>
              <a:t>[</a:t>
            </a:r>
            <a:r>
              <a:rPr lang="en-GB" altLang="it-IT" i="1" dirty="0"/>
              <a:t>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), f(</a:t>
            </a:r>
            <a:r>
              <a:rPr lang="en-GB" altLang="it-IT" b="1" i="1" dirty="0"/>
              <a:t>w</a:t>
            </a:r>
            <a:r>
              <a:rPr lang="en-GB" altLang="it-IT" b="1" i="1" baseline="-25000" dirty="0"/>
              <a:t>2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altLang="it-IT" dirty="0"/>
              <a:t>], </a:t>
            </a:r>
            <a:r>
              <a:rPr lang="en-GB" altLang="it-IT" b="1" dirty="0"/>
              <a:t>cambia </a:t>
            </a:r>
            <a:r>
              <a:rPr lang="en-GB" altLang="it-IT" b="1" dirty="0" err="1"/>
              <a:t>nel</a:t>
            </a:r>
            <a:r>
              <a:rPr lang="en-GB" altLang="it-IT" b="1" dirty="0"/>
              <a:t> tempo</a:t>
            </a:r>
            <a:endParaRPr lang="en-US" b="1" dirty="0"/>
          </a:p>
          <a:p>
            <a:pPr marL="461963" lvl="1"/>
            <a:endParaRPr lang="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di classificazione binaria: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88D6EC-3C8D-4364-A4FD-70C95F29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7" cy="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877A414-6C8A-11DD-8B25-023E16371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09" y="965006"/>
            <a:ext cx="3124831" cy="38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32983" y="1001182"/>
            <a:ext cx="5345798" cy="276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All’inizio</a:t>
            </a:r>
            <a:r>
              <a:rPr lang="en-GB" dirty="0"/>
              <a:t> le due </a:t>
            </a:r>
            <a:r>
              <a:rPr lang="en-GB" dirty="0" err="1"/>
              <a:t>classi</a:t>
            </a:r>
            <a:r>
              <a:rPr lang="en-GB" dirty="0"/>
              <a:t> non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separabili</a:t>
            </a:r>
            <a:endParaRPr lang="en-GB" altLang="it-IT" dirty="0"/>
          </a:p>
          <a:p>
            <a:endParaRPr lang="en-GB" i="1" dirty="0"/>
          </a:p>
          <a:p>
            <a:r>
              <a:rPr lang="en-GB" dirty="0" err="1"/>
              <a:t>Alla</a:t>
            </a:r>
            <a:r>
              <a:rPr lang="en-GB" dirty="0"/>
              <a:t> fine del training lo </a:t>
            </a:r>
            <a:r>
              <a:rPr lang="en-GB" dirty="0" err="1"/>
              <a:t>diventano</a:t>
            </a:r>
            <a:r>
              <a:rPr lang="en-GB" dirty="0"/>
              <a:t>, come indica il decision boundary </a:t>
            </a:r>
            <a:r>
              <a:rPr lang="en-GB" dirty="0" err="1"/>
              <a:t>corrispondente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dell’ultima</a:t>
            </a:r>
            <a:r>
              <a:rPr lang="en-GB" dirty="0"/>
              <a:t> </a:t>
            </a:r>
            <a:r>
              <a:rPr lang="en-GB" dirty="0" err="1"/>
              <a:t>epoca</a:t>
            </a:r>
            <a:r>
              <a:rPr lang="en-GB" dirty="0"/>
              <a:t> (la </a:t>
            </a:r>
            <a:r>
              <a:rPr lang="en-GB" dirty="0" err="1"/>
              <a:t>linea</a:t>
            </a:r>
            <a:r>
              <a:rPr lang="en-GB" dirty="0"/>
              <a:t> </a:t>
            </a:r>
            <a:r>
              <a:rPr lang="en-GB" dirty="0" err="1"/>
              <a:t>tratteggiata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Quest’esempio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 un principio </a:t>
            </a:r>
            <a:r>
              <a:rPr lang="en-GB" dirty="0" err="1"/>
              <a:t>fondamentale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ANN (e del Deep Learning, come </a:t>
            </a:r>
            <a:r>
              <a:rPr lang="en-GB" dirty="0" err="1"/>
              <a:t>vedremo</a:t>
            </a:r>
            <a:r>
              <a:rPr lang="en-GB" dirty="0"/>
              <a:t>), </a:t>
            </a:r>
            <a:r>
              <a:rPr lang="en-GB" dirty="0" err="1"/>
              <a:t>ovvero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un feature space (</a:t>
            </a:r>
            <a:r>
              <a:rPr lang="en-GB" altLang="it-IT" i="1" dirty="0"/>
              <a:t>y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y</a:t>
            </a:r>
            <a:r>
              <a:rPr lang="en-GB" altLang="it-IT" i="1" baseline="-25000" dirty="0"/>
              <a:t>2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risulta</a:t>
            </a:r>
            <a:r>
              <a:rPr lang="en-GB" dirty="0"/>
              <a:t> </a:t>
            </a:r>
            <a:r>
              <a:rPr lang="en-GB" dirty="0" err="1"/>
              <a:t>adeguato</a:t>
            </a:r>
            <a:r>
              <a:rPr lang="en-GB" dirty="0"/>
              <a:t> per un </a:t>
            </a:r>
            <a:r>
              <a:rPr lang="en-GB" dirty="0" err="1"/>
              <a:t>dato</a:t>
            </a:r>
            <a:r>
              <a:rPr lang="en-GB" dirty="0"/>
              <a:t> task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ottenuto</a:t>
            </a:r>
            <a:r>
              <a:rPr lang="en-GB" dirty="0"/>
              <a:t> </a:t>
            </a:r>
            <a:r>
              <a:rPr lang="en-GB" dirty="0" err="1"/>
              <a:t>ottimizzando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parametri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Ovvero</a:t>
            </a:r>
            <a:r>
              <a:rPr lang="en-GB" dirty="0"/>
              <a:t>,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appresa</a:t>
            </a:r>
            <a:r>
              <a:rPr lang="en-GB" dirty="0"/>
              <a:t> </a:t>
            </a:r>
            <a:r>
              <a:rPr lang="en-GB" dirty="0" err="1"/>
              <a:t>automaticamente</a:t>
            </a:r>
            <a:r>
              <a:rPr lang="en-GB" dirty="0"/>
              <a:t> la </a:t>
            </a:r>
            <a:r>
              <a:rPr lang="en-GB" dirty="0" err="1"/>
              <a:t>trasformazione</a:t>
            </a:r>
            <a:r>
              <a:rPr lang="en-GB" dirty="0"/>
              <a:t> </a:t>
            </a:r>
            <a:r>
              <a:rPr lang="en-GB" altLang="it-IT" b="1" i="1" dirty="0"/>
              <a:t>y</a:t>
            </a:r>
            <a:r>
              <a:rPr lang="en-GB" altLang="it-IT" i="1" dirty="0"/>
              <a:t> = </a:t>
            </a:r>
            <a:r>
              <a:rPr lang="el-GR" altLang="it-IT" i="1" dirty="0"/>
              <a:t>ϕ(</a:t>
            </a:r>
            <a:r>
              <a:rPr lang="en-GB" altLang="it-IT" b="1" i="1" dirty="0"/>
              <a:t>x</a:t>
            </a:r>
            <a:r>
              <a:rPr lang="el-GR" altLang="it-IT" i="1" dirty="0"/>
              <a:t>)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meglio</a:t>
            </a:r>
            <a:r>
              <a:rPr lang="en-GB" dirty="0"/>
              <a:t> </a:t>
            </a:r>
            <a:r>
              <a:rPr lang="en-GB" dirty="0" err="1"/>
              <a:t>permette</a:t>
            </a:r>
            <a:r>
              <a:rPr lang="en-GB" dirty="0"/>
              <a:t> di </a:t>
            </a:r>
            <a:r>
              <a:rPr lang="en-GB" dirty="0" err="1"/>
              <a:t>risolvere</a:t>
            </a:r>
            <a:r>
              <a:rPr lang="en-GB" dirty="0"/>
              <a:t> il task</a:t>
            </a:r>
          </a:p>
          <a:p>
            <a:endParaRPr lang="en-GB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di classificazione binaria: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il problema dello XOR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88D6EC-3C8D-4364-A4FD-70C95F29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6" y="2571746"/>
            <a:ext cx="7" cy="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877A414-6C8A-11DD-8B25-023E16371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09" y="965006"/>
            <a:ext cx="3124831" cy="38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736601"/>
            <a:ext cx="8390466" cy="38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Resta</a:t>
            </a:r>
            <a:r>
              <a:rPr lang="en-US" dirty="0"/>
              <a:t> da </a:t>
            </a:r>
            <a:r>
              <a:rPr lang="en-US" dirty="0" err="1"/>
              <a:t>chiarire</a:t>
            </a:r>
            <a:r>
              <a:rPr lang="en-US" dirty="0"/>
              <a:t> qual è il </a:t>
            </a:r>
            <a:r>
              <a:rPr lang="en-US" dirty="0" err="1"/>
              <a:t>ruolo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nonlinearità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Abbiamo</a:t>
            </a:r>
            <a:r>
              <a:rPr lang="en-US" dirty="0"/>
              <a:t> visto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cambiando</a:t>
            </a:r>
            <a:r>
              <a:rPr lang="en-US" dirty="0"/>
              <a:t> </a:t>
            </a:r>
            <a:r>
              <a:rPr lang="en-US" dirty="0" err="1"/>
              <a:t>l’activation</a:t>
            </a:r>
            <a:r>
              <a:rPr lang="en-US" dirty="0"/>
              <a:t> function </a:t>
            </a:r>
            <a:r>
              <a:rPr lang="en-US" dirty="0" err="1"/>
              <a:t>nell’output</a:t>
            </a:r>
            <a:r>
              <a:rPr lang="en-US" dirty="0"/>
              <a:t> layer (e la loss function)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MLP </a:t>
            </a:r>
            <a:r>
              <a:rPr lang="en-US" dirty="0" err="1"/>
              <a:t>sia</a:t>
            </a:r>
            <a:r>
              <a:rPr lang="en-US" dirty="0"/>
              <a:t> per un task di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rende</a:t>
            </a:r>
            <a:r>
              <a:rPr lang="en-US" dirty="0"/>
              <a:t> </a:t>
            </a:r>
            <a:r>
              <a:rPr lang="en-US" dirty="0" err="1"/>
              <a:t>l’MLP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particolarmente</a:t>
            </a:r>
            <a:r>
              <a:rPr lang="en-US" dirty="0"/>
              <a:t> </a:t>
            </a:r>
            <a:r>
              <a:rPr lang="en-US" dirty="0" err="1"/>
              <a:t>flessibile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 qual è il </a:t>
            </a:r>
            <a:r>
              <a:rPr lang="en-US" dirty="0" err="1"/>
              <a:t>ruolo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activation function </a:t>
            </a:r>
            <a:r>
              <a:rPr lang="en-US" dirty="0" err="1"/>
              <a:t>nell’hidden</a:t>
            </a:r>
            <a:r>
              <a:rPr lang="en-US" dirty="0"/>
              <a:t> layer?</a:t>
            </a:r>
          </a:p>
          <a:p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Il ruolo delle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nonlinearità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7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804334"/>
            <a:ext cx="8390466" cy="38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 non ci </a:t>
            </a:r>
            <a:r>
              <a:rPr lang="en-US" dirty="0" err="1"/>
              <a:t>fossero</a:t>
            </a:r>
            <a:r>
              <a:rPr lang="en-US" dirty="0"/>
              <a:t>, </a:t>
            </a:r>
            <a:r>
              <a:rPr lang="en-US" dirty="0" err="1"/>
              <a:t>torneremmo</a:t>
            </a:r>
            <a:r>
              <a:rPr lang="en-US" dirty="0"/>
              <a:t> al </a:t>
            </a:r>
            <a:r>
              <a:rPr lang="en-US" dirty="0" err="1"/>
              <a:t>potere</a:t>
            </a:r>
            <a:r>
              <a:rPr lang="en-US" dirty="0"/>
              <a:t> </a:t>
            </a:r>
            <a:r>
              <a:rPr lang="en-US" dirty="0" err="1"/>
              <a:t>rappresentativo</a:t>
            </a:r>
            <a:r>
              <a:rPr lang="en-US" dirty="0"/>
              <a:t> (</a:t>
            </a:r>
            <a:r>
              <a:rPr lang="en-US" dirty="0" err="1"/>
              <a:t>limitato</a:t>
            </a:r>
            <a:r>
              <a:rPr lang="en-US" dirty="0"/>
              <a:t>) del </a:t>
            </a:r>
            <a:r>
              <a:rPr lang="en-US" dirty="0" err="1"/>
              <a:t>Percettrone</a:t>
            </a:r>
            <a:r>
              <a:rPr lang="en-US" dirty="0"/>
              <a:t>. </a:t>
            </a:r>
            <a:r>
              <a:rPr lang="en-US" dirty="0" err="1"/>
              <a:t>Dimostrazione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Sappiamo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un MLP </a:t>
            </a:r>
            <a:r>
              <a:rPr lang="en-US" dirty="0" err="1"/>
              <a:t>calcola</a:t>
            </a:r>
            <a:r>
              <a:rPr lang="en-US" dirty="0"/>
              <a:t>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</a:t>
            </a:r>
          </a:p>
          <a:p>
            <a:endParaRPr lang="en-GB" i="1" dirty="0"/>
          </a:p>
          <a:p>
            <a:r>
              <a:rPr lang="en-GB" dirty="0"/>
              <a:t>Se </a:t>
            </a:r>
            <a:r>
              <a:rPr lang="en-GB" i="1" dirty="0"/>
              <a:t>f() </a:t>
            </a:r>
            <a:r>
              <a:rPr lang="en-GB" dirty="0"/>
              <a:t>non ci fosse (i.e., </a:t>
            </a:r>
            <a:r>
              <a:rPr lang="en-GB" i="1" dirty="0"/>
              <a:t>f() </a:t>
            </a:r>
            <a:r>
              <a:rPr lang="en-GB" dirty="0"/>
              <a:t>=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identità</a:t>
            </a:r>
            <a:r>
              <a:rPr lang="en-GB" dirty="0"/>
              <a:t>), </a:t>
            </a:r>
            <a:r>
              <a:rPr lang="en-GB" dirty="0" err="1"/>
              <a:t>allora</a:t>
            </a:r>
            <a:r>
              <a:rPr lang="en-GB" dirty="0"/>
              <a:t> </a:t>
            </a:r>
            <a:r>
              <a:rPr lang="en-GB" dirty="0" err="1"/>
              <a:t>avremmo</a:t>
            </a:r>
            <a:r>
              <a:rPr lang="en-GB" dirty="0"/>
              <a:t>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Ricordiamoci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dirty="0"/>
              <a:t> è un </a:t>
            </a:r>
            <a:r>
              <a:rPr lang="en-GB" altLang="it-IT" dirty="0" err="1"/>
              <a:t>vettore</a:t>
            </a:r>
            <a:r>
              <a:rPr lang="en-GB" altLang="it-IT" dirty="0"/>
              <a:t> </a:t>
            </a:r>
            <a:r>
              <a:rPr lang="en-GB" altLang="it-IT" i="1" dirty="0"/>
              <a:t>1 X m</a:t>
            </a:r>
            <a:r>
              <a:rPr lang="en-GB" altLang="it-IT" dirty="0"/>
              <a:t>, </a:t>
            </a:r>
            <a:r>
              <a:rPr lang="en-GB" altLang="it-IT" dirty="0" err="1"/>
              <a:t>mentre</a:t>
            </a:r>
            <a:r>
              <a:rPr lang="en-GB" altLang="it-IT" dirty="0"/>
              <a:t> </a:t>
            </a:r>
            <a:r>
              <a:rPr lang="en-GB" altLang="it-IT" i="1" dirty="0"/>
              <a:t>W</a:t>
            </a:r>
            <a:r>
              <a:rPr lang="en-GB" altLang="it-IT" dirty="0"/>
              <a:t> è </a:t>
            </a:r>
            <a:r>
              <a:rPr lang="en-GB" altLang="it-IT" dirty="0" err="1"/>
              <a:t>una</a:t>
            </a:r>
            <a:r>
              <a:rPr lang="en-GB" altLang="it-IT" dirty="0"/>
              <a:t> </a:t>
            </a:r>
            <a:r>
              <a:rPr lang="en-GB" altLang="it-IT" dirty="0" err="1"/>
              <a:t>matrice</a:t>
            </a:r>
            <a:r>
              <a:rPr lang="en-GB" altLang="it-IT" dirty="0"/>
              <a:t> </a:t>
            </a:r>
            <a:r>
              <a:rPr lang="en-GB" altLang="it-IT" i="1" dirty="0"/>
              <a:t>m X n</a:t>
            </a:r>
            <a:r>
              <a:rPr lang="en-GB" altLang="it-IT" dirty="0"/>
              <a:t>:</a:t>
            </a:r>
            <a:endParaRPr lang="en-US" dirty="0"/>
          </a:p>
          <a:p>
            <a:endParaRPr lang="en-US" dirty="0"/>
          </a:p>
          <a:p>
            <a:r>
              <a:rPr lang="en-GB" altLang="it-IT" b="1" i="1" dirty="0"/>
              <a:t>v</a:t>
            </a:r>
            <a:r>
              <a:rPr lang="en-GB" altLang="it-IT" i="1" dirty="0"/>
              <a:t> = [v</a:t>
            </a:r>
            <a:r>
              <a:rPr lang="en-GB" altLang="it-IT" i="1" baseline="-25000" dirty="0"/>
              <a:t>1</a:t>
            </a:r>
            <a:r>
              <a:rPr lang="en-GB" altLang="it-IT" i="1" dirty="0"/>
              <a:t>, …, </a:t>
            </a:r>
            <a:r>
              <a:rPr lang="en-GB" altLang="it-IT" i="1" dirty="0" err="1"/>
              <a:t>v</a:t>
            </a:r>
            <a:r>
              <a:rPr lang="en-GB" altLang="it-IT" i="1" baseline="-25000" dirty="0" err="1"/>
              <a:t>m</a:t>
            </a:r>
            <a:r>
              <a:rPr lang="en-GB" altLang="it-IT" i="1" dirty="0"/>
              <a:t>],</a:t>
            </a:r>
          </a:p>
          <a:p>
            <a:endParaRPr lang="en-GB" i="1" dirty="0"/>
          </a:p>
          <a:p>
            <a:endParaRPr lang="en-GB" dirty="0"/>
          </a:p>
          <a:p>
            <a:r>
              <a:rPr lang="en-GB" dirty="0"/>
              <a:t>Per cui, se </a:t>
            </a:r>
            <a:r>
              <a:rPr lang="en-GB" b="1" i="1" dirty="0"/>
              <a:t>r</a:t>
            </a:r>
            <a:r>
              <a:rPr lang="en-GB" dirty="0"/>
              <a:t> = 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W </a:t>
            </a:r>
            <a:r>
              <a:rPr lang="en-GB" altLang="it-IT" dirty="0"/>
              <a:t>(</a:t>
            </a:r>
            <a:r>
              <a:rPr lang="en-GB" altLang="it-IT" b="1" i="1" dirty="0"/>
              <a:t>r</a:t>
            </a:r>
            <a:r>
              <a:rPr lang="en-GB" altLang="it-IT" i="1" dirty="0"/>
              <a:t> </a:t>
            </a:r>
            <a:r>
              <a:rPr lang="en-GB" altLang="it-IT" dirty="0"/>
              <a:t>è il </a:t>
            </a:r>
            <a:r>
              <a:rPr lang="en-GB" altLang="it-IT" dirty="0" err="1"/>
              <a:t>vettore</a:t>
            </a:r>
            <a:r>
              <a:rPr lang="en-GB" altLang="it-IT" dirty="0"/>
              <a:t> di </a:t>
            </a:r>
            <a:r>
              <a:rPr lang="en-GB" altLang="it-IT" dirty="0" err="1"/>
              <a:t>parametri</a:t>
            </a:r>
            <a:r>
              <a:rPr lang="en-GB" altLang="it-IT" dirty="0"/>
              <a:t> </a:t>
            </a:r>
            <a:r>
              <a:rPr lang="en-GB" altLang="it-IT" i="1" dirty="0"/>
              <a:t>1 X n </a:t>
            </a:r>
            <a:r>
              <a:rPr lang="en-GB" altLang="it-IT" dirty="0" err="1"/>
              <a:t>ottenuto</a:t>
            </a:r>
            <a:r>
              <a:rPr lang="en-GB" altLang="it-IT" dirty="0"/>
              <a:t> </a:t>
            </a:r>
            <a:r>
              <a:rPr lang="en-GB" altLang="it-IT" dirty="0" err="1"/>
              <a:t>moltiplicando</a:t>
            </a:r>
            <a:r>
              <a:rPr lang="en-GB" altLang="it-IT" dirty="0"/>
              <a:t> </a:t>
            </a:r>
            <a:r>
              <a:rPr lang="en-GB" altLang="it-IT" b="1" i="1" dirty="0" err="1"/>
              <a:t>v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dirty="0"/>
              <a:t>e </a:t>
            </a:r>
            <a:r>
              <a:rPr lang="en-GB" altLang="it-IT" i="1" dirty="0"/>
              <a:t>W</a:t>
            </a:r>
            <a:r>
              <a:rPr lang="en-GB" altLang="it-IT" dirty="0"/>
              <a:t>)</a:t>
            </a:r>
            <a:r>
              <a:rPr lang="en-GB" altLang="it-IT" i="1" dirty="0"/>
              <a:t>, </a:t>
            </a:r>
            <a:r>
              <a:rPr lang="en-GB" altLang="it-IT" dirty="0" err="1"/>
              <a:t>allora</a:t>
            </a:r>
            <a:r>
              <a:rPr lang="en-GB" altLang="it-IT" dirty="0"/>
              <a:t> </a:t>
            </a:r>
            <a:r>
              <a:rPr lang="en-GB" altLang="it-IT" dirty="0" err="1"/>
              <a:t>posso</a:t>
            </a:r>
            <a:r>
              <a:rPr lang="en-GB" altLang="it-IT" dirty="0"/>
              <a:t> </a:t>
            </a:r>
            <a:r>
              <a:rPr lang="en-GB" altLang="it-IT" dirty="0" err="1"/>
              <a:t>riscrivere</a:t>
            </a:r>
            <a:r>
              <a:rPr lang="en-GB" altLang="it-IT" dirty="0"/>
              <a:t> </a:t>
            </a:r>
            <a:r>
              <a:rPr lang="en-GB" altLang="it-IT" i="1" dirty="0"/>
              <a:t>h() </a:t>
            </a:r>
            <a:r>
              <a:rPr lang="en-GB" altLang="it-IT" dirty="0"/>
              <a:t>come:</a:t>
            </a:r>
            <a:r>
              <a:rPr lang="en-GB" altLang="it-IT" i="1" dirty="0"/>
              <a:t> </a:t>
            </a:r>
            <a:r>
              <a:rPr lang="en-US" i="1" dirty="0"/>
              <a:t>h(</a:t>
            </a:r>
            <a:r>
              <a:rPr lang="en-US" b="1" i="1" dirty="0"/>
              <a:t>x</a:t>
            </a:r>
            <a:r>
              <a:rPr lang="en-US" i="1" dirty="0"/>
              <a:t>)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r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</a:t>
            </a:r>
            <a:r>
              <a:rPr lang="en-GB" altLang="it-IT" b="1" i="1" dirty="0"/>
              <a:t>x</a:t>
            </a:r>
            <a:r>
              <a:rPr lang="en-GB" altLang="it-IT" i="1" dirty="0"/>
              <a:t>)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altri</a:t>
            </a:r>
            <a:r>
              <a:rPr lang="en-GB" dirty="0"/>
              <a:t> termini, se non </a:t>
            </a:r>
            <a:r>
              <a:rPr lang="en-GB" dirty="0" err="1"/>
              <a:t>avessi</a:t>
            </a:r>
            <a:r>
              <a:rPr lang="en-GB" dirty="0"/>
              <a:t> le </a:t>
            </a:r>
            <a:r>
              <a:rPr lang="en-GB" dirty="0" err="1"/>
              <a:t>nonlinearità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layer hidden, la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parametrica</a:t>
            </a:r>
            <a:r>
              <a:rPr lang="en-GB" dirty="0"/>
              <a:t> </a:t>
            </a:r>
            <a:r>
              <a:rPr lang="en-GB" dirty="0" err="1"/>
              <a:t>dell’MLP</a:t>
            </a:r>
            <a:r>
              <a:rPr lang="en-GB" dirty="0"/>
              <a:t> </a:t>
            </a:r>
            <a:r>
              <a:rPr lang="en-GB" dirty="0" err="1"/>
              <a:t>sarebbe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 </a:t>
            </a:r>
            <a:r>
              <a:rPr lang="en-GB" dirty="0" err="1"/>
              <a:t>dell’input</a:t>
            </a:r>
            <a:r>
              <a:rPr lang="en-GB" dirty="0"/>
              <a:t> (i.e.,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sommatoria</a:t>
            </a:r>
            <a:r>
              <a:rPr lang="en-GB" dirty="0"/>
              <a:t> </a:t>
            </a:r>
            <a:r>
              <a:rPr lang="en-GB" dirty="0" err="1"/>
              <a:t>pesata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feature </a:t>
            </a:r>
            <a:r>
              <a:rPr lang="en-GB" dirty="0" err="1"/>
              <a:t>ottenuta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pesi</a:t>
            </a:r>
            <a:r>
              <a:rPr lang="en-GB" dirty="0"/>
              <a:t> in </a:t>
            </a:r>
            <a:r>
              <a:rPr lang="en-GB" b="1" i="1" dirty="0"/>
              <a:t>r</a:t>
            </a:r>
            <a:r>
              <a:rPr lang="en-GB" dirty="0"/>
              <a:t>), </a:t>
            </a:r>
            <a:r>
              <a:rPr lang="en-GB" dirty="0" err="1"/>
              <a:t>esattamente</a:t>
            </a:r>
            <a:r>
              <a:rPr lang="en-GB" dirty="0"/>
              <a:t> come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Percettrone</a:t>
            </a:r>
            <a:r>
              <a:rPr lang="en-GB" dirty="0"/>
              <a:t>, </a:t>
            </a:r>
            <a:r>
              <a:rPr lang="en-GB" dirty="0" err="1"/>
              <a:t>nella</a:t>
            </a:r>
            <a:r>
              <a:rPr lang="en-GB" dirty="0"/>
              <a:t> Linear Regression, </a:t>
            </a:r>
            <a:r>
              <a:rPr lang="en-GB" dirty="0" err="1"/>
              <a:t>nella</a:t>
            </a:r>
            <a:r>
              <a:rPr lang="en-GB" dirty="0"/>
              <a:t> Logistic Regression e </a:t>
            </a:r>
            <a:r>
              <a:rPr lang="en-GB" dirty="0" err="1"/>
              <a:t>nelle</a:t>
            </a:r>
            <a:r>
              <a:rPr lang="en-GB" dirty="0"/>
              <a:t> SVM (senza kernel) e </a:t>
            </a:r>
            <a:r>
              <a:rPr lang="en-GB" dirty="0" err="1"/>
              <a:t>perderemmo</a:t>
            </a:r>
            <a:r>
              <a:rPr lang="en-GB" dirty="0"/>
              <a:t> il </a:t>
            </a:r>
            <a:r>
              <a:rPr lang="en-GB" dirty="0" err="1"/>
              <a:t>potere</a:t>
            </a:r>
            <a:r>
              <a:rPr lang="en-GB" dirty="0"/>
              <a:t> espressivo </a:t>
            </a:r>
            <a:r>
              <a:rPr lang="en-GB" dirty="0" err="1"/>
              <a:t>garantito</a:t>
            </a:r>
            <a:r>
              <a:rPr lang="en-GB" dirty="0"/>
              <a:t> dal </a:t>
            </a:r>
            <a:r>
              <a:rPr lang="en-GB" dirty="0" err="1"/>
              <a:t>teorema</a:t>
            </a:r>
            <a:r>
              <a:rPr lang="en-GB" dirty="0"/>
              <a:t> di </a:t>
            </a:r>
            <a:r>
              <a:rPr lang="en-GB" dirty="0" err="1"/>
              <a:t>approssimazione</a:t>
            </a:r>
            <a:r>
              <a:rPr lang="en-GB" dirty="0"/>
              <a:t> </a:t>
            </a:r>
            <a:r>
              <a:rPr lang="en-GB" dirty="0" err="1"/>
              <a:t>universale</a:t>
            </a: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Il ruolo delle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nonlinearità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F79395-7E88-6665-3F45-E01292F3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16852"/>
            <a:ext cx="1056282" cy="6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804334"/>
            <a:ext cx="8390466" cy="389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Estendiamo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l’MLP</a:t>
            </a:r>
            <a:r>
              <a:rPr lang="en-US" dirty="0"/>
              <a:t> per </a:t>
            </a:r>
            <a:r>
              <a:rPr lang="en-US" dirty="0" err="1"/>
              <a:t>trattare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con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classi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Anzitutto</a:t>
            </a:r>
            <a:r>
              <a:rPr lang="en-GB" dirty="0"/>
              <a:t>, in </a:t>
            </a:r>
            <a:r>
              <a:rPr lang="en-GB" dirty="0" err="1"/>
              <a:t>maniera</a:t>
            </a:r>
            <a:r>
              <a:rPr lang="en-GB" dirty="0"/>
              <a:t> </a:t>
            </a:r>
            <a:r>
              <a:rPr lang="en-GB" dirty="0" err="1"/>
              <a:t>analoga</a:t>
            </a:r>
            <a:r>
              <a:rPr lang="en-GB" dirty="0"/>
              <a:t> a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abbiamo</a:t>
            </a:r>
            <a:r>
              <a:rPr lang="en-GB" dirty="0"/>
              <a:t> visto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Softmax</a:t>
            </a:r>
            <a:r>
              <a:rPr lang="en-GB" dirty="0"/>
              <a:t> Regression, </a:t>
            </a:r>
            <a:r>
              <a:rPr lang="en-GB" dirty="0" err="1"/>
              <a:t>esprimiamo</a:t>
            </a:r>
            <a:r>
              <a:rPr lang="en-GB" dirty="0"/>
              <a:t> la </a:t>
            </a:r>
            <a:r>
              <a:rPr lang="en-GB" dirty="0" err="1"/>
              <a:t>variabile</a:t>
            </a:r>
            <a:r>
              <a:rPr lang="en-GB" dirty="0"/>
              <a:t> target con un “hot vector”:</a:t>
            </a:r>
            <a:endParaRPr lang="en-GB" altLang="it-IT" i="1" dirty="0"/>
          </a:p>
          <a:p>
            <a:endParaRPr lang="en-GB" i="1" dirty="0"/>
          </a:p>
          <a:p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j) </a:t>
            </a:r>
            <a:r>
              <a:rPr lang="it" i="1" dirty="0"/>
              <a:t>∈ T </a:t>
            </a:r>
            <a:r>
              <a:rPr lang="it" dirty="0"/>
              <a:t>e</a:t>
            </a:r>
            <a:r>
              <a:rPr lang="it" i="1" dirty="0"/>
              <a:t>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j </a:t>
            </a:r>
            <a:r>
              <a:rPr lang="it" i="1" dirty="0"/>
              <a:t>∈ {1, …, k} </a:t>
            </a:r>
            <a:r>
              <a:rPr lang="it" dirty="0"/>
              <a:t>è la label di ground truth, allora </a:t>
            </a:r>
            <a:r>
              <a:rPr lang="it" b="1" i="1" dirty="0"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ea typeface="Calibri"/>
                <a:cs typeface="Calibri"/>
                <a:sym typeface="Calibri"/>
              </a:rPr>
              <a:t> = [0, 0, …, 1, 0, …, 0]</a:t>
            </a:r>
            <a:r>
              <a:rPr lang="it" i="1" baseline="30000" dirty="0"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ea typeface="Calibri"/>
                <a:cs typeface="Calibri"/>
                <a:sym typeface="Calibri"/>
              </a:rPr>
              <a:t> (con un 1 in j-esima posizione)</a:t>
            </a:r>
          </a:p>
          <a:p>
            <a:endParaRPr lang="en-GB" dirty="0"/>
          </a:p>
          <a:p>
            <a:r>
              <a:rPr lang="en-GB" dirty="0"/>
              <a:t>Per cui </a:t>
            </a: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esprimere</a:t>
            </a:r>
            <a:r>
              <a:rPr lang="en-GB" dirty="0"/>
              <a:t> </a:t>
            </a:r>
            <a:r>
              <a:rPr lang="en-GB" i="1" dirty="0"/>
              <a:t>T</a:t>
            </a:r>
            <a:r>
              <a:rPr lang="en-GB" dirty="0"/>
              <a:t> in </a:t>
            </a:r>
            <a:r>
              <a:rPr lang="en-GB" dirty="0" err="1"/>
              <a:t>questo</a:t>
            </a:r>
            <a:r>
              <a:rPr lang="en-GB" dirty="0"/>
              <a:t> modo:</a:t>
            </a:r>
          </a:p>
          <a:p>
            <a:r>
              <a:rPr lang="en-GB" i="1" dirty="0"/>
              <a:t>T = {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), … (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(i)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), …, (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it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it" i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(N)</a:t>
            </a:r>
            <a:r>
              <a:rPr lang="it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)}</a:t>
            </a:r>
            <a:endParaRPr lang="en-GB" altLang="it-IT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Classificazione multi-classe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0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732749"/>
            <a:ext cx="3600194" cy="414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I </a:t>
            </a:r>
            <a:r>
              <a:rPr lang="en-US" sz="1200" dirty="0" err="1"/>
              <a:t>componenti</a:t>
            </a:r>
            <a:r>
              <a:rPr lang="en-US" sz="1200" dirty="0"/>
              <a:t> </a:t>
            </a:r>
            <a:r>
              <a:rPr lang="en-US" sz="1200" dirty="0" err="1"/>
              <a:t>principali</a:t>
            </a:r>
            <a:r>
              <a:rPr lang="en-US" sz="1200" dirty="0"/>
              <a:t> di un </a:t>
            </a:r>
            <a:r>
              <a:rPr lang="en-US" sz="1200" dirty="0" err="1"/>
              <a:t>neurone</a:t>
            </a:r>
            <a:r>
              <a:rPr lang="en-US" sz="1200" dirty="0"/>
              <a:t> </a:t>
            </a:r>
            <a:r>
              <a:rPr lang="en-US" sz="1200" dirty="0" err="1"/>
              <a:t>biologico</a:t>
            </a:r>
            <a:r>
              <a:rPr lang="en-US" sz="1200" dirty="0"/>
              <a:t> </a:t>
            </a:r>
            <a:r>
              <a:rPr lang="en-US" sz="1200" dirty="0" err="1"/>
              <a:t>sono</a:t>
            </a:r>
            <a:r>
              <a:rPr lang="en-US" sz="1200" dirty="0"/>
              <a:t>:</a:t>
            </a:r>
          </a:p>
          <a:p>
            <a:pPr lvl="1"/>
            <a:endParaRPr lang="en-US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Il </a:t>
            </a:r>
            <a:r>
              <a:rPr lang="en-US" sz="1200" dirty="0" err="1"/>
              <a:t>nucleo</a:t>
            </a:r>
            <a:r>
              <a:rPr lang="en-US" sz="1200" dirty="0"/>
              <a:t>, in cui </a:t>
            </a:r>
            <a:r>
              <a:rPr lang="en-US" sz="1200" dirty="0" err="1"/>
              <a:t>c’è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membrana </a:t>
            </a:r>
            <a:r>
              <a:rPr lang="en-US" sz="1200" dirty="0" err="1"/>
              <a:t>che</a:t>
            </a:r>
            <a:r>
              <a:rPr lang="en-US" sz="1200" dirty="0"/>
              <a:t>, </a:t>
            </a:r>
            <a:r>
              <a:rPr lang="en-US" sz="1200" dirty="0" err="1"/>
              <a:t>polarizzandosi</a:t>
            </a:r>
            <a:r>
              <a:rPr lang="en-US" sz="1200" dirty="0"/>
              <a:t> e </a:t>
            </a:r>
            <a:r>
              <a:rPr lang="en-US" sz="1200" dirty="0" err="1"/>
              <a:t>depolarizzandosi</a:t>
            </a:r>
            <a:r>
              <a:rPr lang="en-US" sz="1200" dirty="0"/>
              <a:t>, genera </a:t>
            </a:r>
            <a:r>
              <a:rPr lang="en-US" sz="1200" dirty="0" err="1"/>
              <a:t>degli</a:t>
            </a:r>
            <a:r>
              <a:rPr lang="en-US" sz="1200" dirty="0"/>
              <a:t> </a:t>
            </a:r>
            <a:r>
              <a:rPr lang="en-US" sz="1200" dirty="0" err="1"/>
              <a:t>impulsi</a:t>
            </a:r>
            <a:r>
              <a:rPr lang="en-US" sz="1200" dirty="0"/>
              <a:t> </a:t>
            </a:r>
            <a:r>
              <a:rPr lang="en-US" sz="1200" dirty="0" err="1"/>
              <a:t>elettrici</a:t>
            </a:r>
            <a:endParaRPr lang="en-US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L’assone</a:t>
            </a:r>
            <a:r>
              <a:rPr lang="en-US" sz="1200" dirty="0"/>
              <a:t>, </a:t>
            </a:r>
            <a:r>
              <a:rPr lang="en-US" sz="1200" dirty="0" err="1"/>
              <a:t>che</a:t>
            </a:r>
            <a:r>
              <a:rPr lang="en-US" sz="1200" dirty="0"/>
              <a:t> è </a:t>
            </a:r>
            <a:r>
              <a:rPr lang="en-US" sz="1200" dirty="0" err="1"/>
              <a:t>una</a:t>
            </a:r>
            <a:r>
              <a:rPr lang="en-US" sz="1200" dirty="0"/>
              <a:t> specie di “coda” con cui </a:t>
            </a:r>
            <a:r>
              <a:rPr lang="en-US" sz="1200" dirty="0" err="1"/>
              <a:t>gli</a:t>
            </a:r>
            <a:r>
              <a:rPr lang="en-US" sz="1200" dirty="0"/>
              <a:t> </a:t>
            </a:r>
            <a:r>
              <a:rPr lang="en-US" sz="1200" dirty="0" err="1"/>
              <a:t>impulsi</a:t>
            </a:r>
            <a:r>
              <a:rPr lang="en-US" sz="1200" dirty="0"/>
              <a:t> </a:t>
            </a:r>
            <a:r>
              <a:rPr lang="en-US" sz="1200" dirty="0" err="1"/>
              <a:t>uscenti</a:t>
            </a:r>
            <a:r>
              <a:rPr lang="en-US" sz="1200" dirty="0"/>
              <a:t> dal </a:t>
            </a:r>
            <a:r>
              <a:rPr lang="en-US" sz="1200" dirty="0" err="1"/>
              <a:t>nucleo</a:t>
            </a:r>
            <a:r>
              <a:rPr lang="en-US" sz="1200" dirty="0"/>
              <a:t> </a:t>
            </a:r>
            <a:r>
              <a:rPr lang="en-US" sz="1200" dirty="0" err="1"/>
              <a:t>vengono</a:t>
            </a:r>
            <a:r>
              <a:rPr lang="en-US" sz="1200" dirty="0"/>
              <a:t> </a:t>
            </a:r>
            <a:r>
              <a:rPr lang="en-US" sz="1200" dirty="0" err="1"/>
              <a:t>trasmessi</a:t>
            </a:r>
            <a:r>
              <a:rPr lang="en-US" sz="1200" dirty="0"/>
              <a:t> ad </a:t>
            </a:r>
            <a:r>
              <a:rPr lang="en-US" sz="1200" dirty="0" err="1"/>
              <a:t>altri</a:t>
            </a:r>
            <a:r>
              <a:rPr lang="en-US" sz="1200" dirty="0"/>
              <a:t> </a:t>
            </a:r>
            <a:r>
              <a:rPr lang="en-US" sz="1200" dirty="0" err="1"/>
              <a:t>neuroni</a:t>
            </a:r>
            <a:endParaRPr lang="en-US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 </a:t>
            </a:r>
            <a:r>
              <a:rPr lang="en-US" sz="1200" dirty="0" err="1"/>
              <a:t>dendriti</a:t>
            </a:r>
            <a:r>
              <a:rPr lang="en-US" sz="1200" dirty="0"/>
              <a:t>, </a:t>
            </a:r>
            <a:r>
              <a:rPr lang="en-US" sz="1200" dirty="0" err="1"/>
              <a:t>che</a:t>
            </a:r>
            <a:r>
              <a:rPr lang="en-US" sz="1200" dirty="0"/>
              <a:t> </a:t>
            </a:r>
            <a:r>
              <a:rPr lang="it-IT" sz="1200" dirty="0"/>
              <a:t>hanno diramazioni simili a un albero, e che ricevono segnali in entrata dagli assoni ad essi collegati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200" dirty="0"/>
              <a:t>Le sinapsi, che collegano assoni e dendriti facendo passare il segnale elettrico attraverso neurotrasmettitori. La quantità di questi neurotrasmettitori è modificabile nel tempo e questa modifica è alla base della memoria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200" dirty="0"/>
              <a:t>Nel nucleo gli impulsi elettrici provenienti dai neuroni connessi vengono sommati. Se superano una certa soglia fissa la membrana si polarizza ed emette un segnale che sarà diffuso dall’assone</a:t>
            </a:r>
            <a:endParaRPr lang="en-US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Neurone biologico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5AC8CD-E065-8E91-B3EF-BD0DE87B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36" y="1040887"/>
            <a:ext cx="2999645" cy="16180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8BA618-7C86-9F75-BD08-3D55107F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536" y="2935357"/>
            <a:ext cx="2668884" cy="19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251520" y="997883"/>
            <a:ext cx="8390466" cy="232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Nuovamente</a:t>
            </a:r>
            <a:r>
              <a:rPr lang="en-GB" dirty="0"/>
              <a:t> in </a:t>
            </a:r>
            <a:r>
              <a:rPr lang="en-GB" dirty="0" err="1"/>
              <a:t>maniera</a:t>
            </a:r>
            <a:r>
              <a:rPr lang="en-GB" dirty="0"/>
              <a:t> </a:t>
            </a:r>
            <a:r>
              <a:rPr lang="en-GB" dirty="0" err="1"/>
              <a:t>analoga</a:t>
            </a:r>
            <a:r>
              <a:rPr lang="en-GB" dirty="0"/>
              <a:t> a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abbiamo</a:t>
            </a:r>
            <a:r>
              <a:rPr lang="en-GB" dirty="0"/>
              <a:t> visto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Softmax</a:t>
            </a:r>
            <a:r>
              <a:rPr lang="en-GB" dirty="0"/>
              <a:t> Regression,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bisogno</a:t>
            </a:r>
            <a:r>
              <a:rPr lang="en-GB" dirty="0"/>
              <a:t> di </a:t>
            </a:r>
            <a:r>
              <a:rPr lang="en-GB" i="1" dirty="0"/>
              <a:t>k</a:t>
            </a:r>
            <a:r>
              <a:rPr lang="en-GB" dirty="0"/>
              <a:t> output, </a:t>
            </a:r>
            <a:r>
              <a:rPr lang="en-GB" dirty="0" err="1"/>
              <a:t>perchè</a:t>
            </a:r>
            <a:r>
              <a:rPr lang="en-GB" dirty="0"/>
              <a:t>, per un </a:t>
            </a:r>
            <a:r>
              <a:rPr lang="en-GB" dirty="0" err="1"/>
              <a:t>dato</a:t>
            </a:r>
            <a:r>
              <a:rPr lang="en-GB" dirty="0"/>
              <a:t> </a:t>
            </a:r>
            <a:r>
              <a:rPr lang="en-GB" b="1" i="1" dirty="0"/>
              <a:t>x</a:t>
            </a:r>
            <a:r>
              <a:rPr lang="en-GB" dirty="0"/>
              <a:t>, </a:t>
            </a:r>
            <a:r>
              <a:rPr lang="en-GB" dirty="0" err="1"/>
              <a:t>dobbiamo</a:t>
            </a:r>
            <a:r>
              <a:rPr lang="en-GB" dirty="0"/>
              <a:t> </a:t>
            </a:r>
            <a:r>
              <a:rPr lang="en-GB" dirty="0" err="1"/>
              <a:t>stimare</a:t>
            </a:r>
            <a:r>
              <a:rPr lang="en-GB" dirty="0"/>
              <a:t>, </a:t>
            </a:r>
            <a:r>
              <a:rPr lang="en-GB" dirty="0" err="1"/>
              <a:t>simultaneamente</a:t>
            </a:r>
            <a:r>
              <a:rPr lang="en-GB" dirty="0"/>
              <a:t>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i="1" dirty="0"/>
              <a:t>P</a:t>
            </a:r>
            <a:r>
              <a:rPr lang="en-US" i="1" dirty="0"/>
              <a:t>(t = 1|</a:t>
            </a:r>
            <a:r>
              <a:rPr lang="en-US" b="1" i="1" dirty="0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it-IT" b="1" i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i="1" dirty="0"/>
              <a:t>P</a:t>
            </a:r>
            <a:r>
              <a:rPr lang="en-US" i="1" dirty="0"/>
              <a:t>(t = </a:t>
            </a:r>
            <a:r>
              <a:rPr lang="en-US" i="1" dirty="0" err="1"/>
              <a:t>k|</a:t>
            </a:r>
            <a:r>
              <a:rPr lang="en-US" b="1" i="1" dirty="0" err="1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it-IT" b="1" i="1" dirty="0"/>
          </a:p>
          <a:p>
            <a:r>
              <a:rPr lang="en-US" altLang="it-IT" dirty="0"/>
              <a:t>e poi </a:t>
            </a:r>
            <a:r>
              <a:rPr lang="en-US" altLang="it-IT" dirty="0" err="1"/>
              <a:t>scegliere</a:t>
            </a:r>
            <a:r>
              <a:rPr lang="en-US" altLang="it-IT" dirty="0"/>
              <a:t> la </a:t>
            </a:r>
            <a:r>
              <a:rPr lang="en-US" altLang="it-IT" dirty="0" err="1"/>
              <a:t>classe</a:t>
            </a:r>
            <a:r>
              <a:rPr lang="en-US" altLang="it-IT" dirty="0"/>
              <a:t> </a:t>
            </a:r>
            <a:r>
              <a:rPr lang="en-US" altLang="it-IT" dirty="0" err="1"/>
              <a:t>corrispondente</a:t>
            </a:r>
            <a:r>
              <a:rPr lang="en-US" altLang="it-IT" dirty="0"/>
              <a:t> </a:t>
            </a:r>
            <a:r>
              <a:rPr lang="en-US" altLang="it-IT" dirty="0" err="1"/>
              <a:t>alla</a:t>
            </a:r>
            <a:r>
              <a:rPr lang="en-US" altLang="it-IT" dirty="0"/>
              <a:t> posterior con </a:t>
            </a:r>
            <a:r>
              <a:rPr lang="en-US" altLang="it-IT" dirty="0" err="1"/>
              <a:t>valore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</a:t>
            </a:r>
          </a:p>
          <a:p>
            <a:endParaRPr lang="en-US" altLang="it-IT" dirty="0"/>
          </a:p>
          <a:p>
            <a:r>
              <a:rPr lang="en-US" altLang="it-IT" dirty="0" err="1"/>
              <a:t>Quindi</a:t>
            </a:r>
            <a:r>
              <a:rPr lang="en-US" altLang="it-IT" dirty="0"/>
              <a:t> un solo </a:t>
            </a:r>
            <a:r>
              <a:rPr lang="en-US" altLang="it-IT" dirty="0" err="1"/>
              <a:t>neurone</a:t>
            </a:r>
            <a:r>
              <a:rPr lang="en-US" altLang="it-IT" dirty="0"/>
              <a:t> di output non basta</a:t>
            </a:r>
            <a:endParaRPr lang="en-GB" altLang="it-IT" dirty="0"/>
          </a:p>
          <a:p>
            <a:endParaRPr lang="en-GB" altLang="it-IT" b="1" i="1" dirty="0"/>
          </a:p>
          <a:p>
            <a:endParaRPr lang="en-GB" altLang="it-IT" b="1" i="1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Classificazione multi-classe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5350933" y="1142487"/>
            <a:ext cx="336684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dirty="0"/>
              <a:t>L’MLP a </a:t>
            </a:r>
            <a:r>
              <a:rPr lang="en-US" dirty="0" err="1"/>
              <a:t>fianco</a:t>
            </a:r>
            <a:r>
              <a:rPr lang="en-US" dirty="0"/>
              <a:t> ha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nell’output</a:t>
            </a:r>
            <a:r>
              <a:rPr lang="en-US" dirty="0"/>
              <a:t> layer, </a:t>
            </a:r>
            <a:r>
              <a:rPr lang="en-US" dirty="0" err="1"/>
              <a:t>ognuno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è </a:t>
            </a:r>
            <a:r>
              <a:rPr lang="en-US" dirty="0" err="1"/>
              <a:t>connesso</a:t>
            </a:r>
            <a:r>
              <a:rPr lang="en-US" dirty="0"/>
              <a:t> con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dell’hidden</a:t>
            </a:r>
            <a:r>
              <a:rPr lang="en-US" dirty="0"/>
              <a:t>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calcola</a:t>
            </a:r>
            <a:r>
              <a:rPr lang="en-US" dirty="0"/>
              <a:t> è: </a:t>
            </a:r>
          </a:p>
          <a:p>
            <a:pPr lvl="1"/>
            <a:r>
              <a:rPr lang="en-US" b="1" dirty="0"/>
              <a:t>z</a:t>
            </a:r>
            <a:r>
              <a:rPr lang="en-US" dirty="0"/>
              <a:t> = </a:t>
            </a:r>
            <a:r>
              <a:rPr lang="en-GB" altLang="it-IT" i="1" dirty="0"/>
              <a:t>h(</a:t>
            </a:r>
            <a:r>
              <a:rPr lang="en-GB" altLang="it-IT" b="1" i="1" dirty="0"/>
              <a:t>x</a:t>
            </a:r>
            <a:r>
              <a:rPr lang="en-GB" altLang="it-IT" i="1" dirty="0"/>
              <a:t>), d</a:t>
            </a:r>
            <a:r>
              <a:rPr lang="en-GB" dirty="0"/>
              <a:t>ove </a:t>
            </a:r>
            <a:r>
              <a:rPr lang="en-GB" dirty="0" err="1"/>
              <a:t>ora</a:t>
            </a:r>
            <a:r>
              <a:rPr lang="en-GB" dirty="0"/>
              <a:t> </a:t>
            </a:r>
            <a:r>
              <a:rPr lang="en-GB" b="1" i="1" dirty="0"/>
              <a:t>z</a:t>
            </a:r>
            <a:r>
              <a:rPr lang="en-GB" dirty="0"/>
              <a:t> è un </a:t>
            </a:r>
            <a:r>
              <a:rPr lang="en-GB" dirty="0" err="1"/>
              <a:t>vettore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r>
              <a:rPr lang="en-GB" b="1" i="1" dirty="0"/>
              <a:t>z</a:t>
            </a:r>
            <a:r>
              <a:rPr lang="en-GB" dirty="0"/>
              <a:t> = [</a:t>
            </a: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en-GB" i="1" dirty="0"/>
              <a:t>, …, </a:t>
            </a:r>
            <a:r>
              <a:rPr lang="en-GB" i="1" dirty="0" err="1"/>
              <a:t>z</a:t>
            </a:r>
            <a:r>
              <a:rPr lang="en-GB" i="1" baseline="-25000" dirty="0" err="1"/>
              <a:t>c</a:t>
            </a:r>
            <a:r>
              <a:rPr lang="en-GB" i="1" dirty="0"/>
              <a:t>, …, </a:t>
            </a:r>
            <a:r>
              <a:rPr lang="en-GB" i="1" dirty="0" err="1"/>
              <a:t>z</a:t>
            </a:r>
            <a:r>
              <a:rPr lang="en-GB" i="1" baseline="-25000" dirty="0" err="1"/>
              <a:t>k</a:t>
            </a:r>
            <a:r>
              <a:rPr lang="en-GB" dirty="0"/>
              <a:t>]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en-GB" i="1" dirty="0"/>
              <a:t> = </a:t>
            </a:r>
            <a:r>
              <a:rPr lang="en-GB" altLang="it-IT" i="1" dirty="0"/>
              <a:t>g(</a:t>
            </a:r>
            <a:r>
              <a:rPr lang="en-GB" altLang="it-IT" b="1" i="1" dirty="0"/>
              <a:t>v</a:t>
            </a:r>
            <a:r>
              <a:rPr lang="en-GB" altLang="it-IT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P</a:t>
            </a:r>
            <a:r>
              <a:rPr lang="en-US" i="1" dirty="0"/>
              <a:t>(t = 1|</a:t>
            </a:r>
            <a:r>
              <a:rPr lang="en-US" b="1" i="1" dirty="0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it-IT" i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z</a:t>
            </a:r>
            <a:r>
              <a:rPr lang="en-GB" i="1" baseline="-25000" dirty="0" err="1"/>
              <a:t>c</a:t>
            </a:r>
            <a:r>
              <a:rPr lang="en-GB" i="1" dirty="0"/>
              <a:t>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-25000" dirty="0" err="1"/>
              <a:t>c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P</a:t>
            </a:r>
            <a:r>
              <a:rPr lang="en-US" i="1" dirty="0"/>
              <a:t>(t = </a:t>
            </a:r>
            <a:r>
              <a:rPr lang="en-US" i="1" dirty="0" err="1"/>
              <a:t>c|</a:t>
            </a:r>
            <a:r>
              <a:rPr lang="en-US" b="1" i="1" dirty="0" err="1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z</a:t>
            </a:r>
            <a:r>
              <a:rPr lang="en-GB" i="1" baseline="-25000" dirty="0" err="1"/>
              <a:t>k</a:t>
            </a:r>
            <a:r>
              <a:rPr lang="en-GB" i="1" dirty="0"/>
              <a:t>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-25000" dirty="0" err="1"/>
              <a:t>k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P</a:t>
            </a:r>
            <a:r>
              <a:rPr lang="en-US" i="1" dirty="0"/>
              <a:t>(t = </a:t>
            </a:r>
            <a:r>
              <a:rPr lang="en-US" i="1" dirty="0" err="1"/>
              <a:t>k|</a:t>
            </a:r>
            <a:r>
              <a:rPr lang="en-US" b="1" i="1" dirty="0" err="1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LP: generalizzazione con </a:t>
            </a:r>
            <a:r>
              <a:rPr lang="it-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neuroni di output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AA36F5-92C4-E8F5-2320-438F0722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921957"/>
            <a:ext cx="5212388" cy="40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5337078" y="983160"/>
            <a:ext cx="3141904" cy="33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z</a:t>
            </a:r>
            <a:r>
              <a:rPr lang="en-GB" i="1" baseline="-25000" dirty="0"/>
              <a:t>1</a:t>
            </a:r>
            <a:r>
              <a:rPr lang="en-GB" i="1" dirty="0"/>
              <a:t> = </a:t>
            </a:r>
            <a:r>
              <a:rPr lang="en-GB" altLang="it-IT" i="1" dirty="0"/>
              <a:t>g(</a:t>
            </a:r>
            <a:r>
              <a:rPr lang="en-GB" altLang="it-IT" b="1" i="1" dirty="0"/>
              <a:t>v</a:t>
            </a:r>
            <a:r>
              <a:rPr lang="en-GB" altLang="it-IT" i="1" baseline="-25000" dirty="0"/>
              <a:t>1</a:t>
            </a:r>
            <a:r>
              <a:rPr lang="en-GB" altLang="it-IT" i="1" baseline="30000" dirty="0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P</a:t>
            </a:r>
            <a:r>
              <a:rPr lang="en-US" i="1" dirty="0"/>
              <a:t>(t = 1|</a:t>
            </a:r>
            <a:r>
              <a:rPr lang="en-US" b="1" i="1" dirty="0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it-IT" i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z</a:t>
            </a:r>
            <a:r>
              <a:rPr lang="en-GB" i="1" baseline="-25000" dirty="0" err="1"/>
              <a:t>c</a:t>
            </a:r>
            <a:r>
              <a:rPr lang="en-GB" i="1" dirty="0"/>
              <a:t>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-25000" dirty="0" err="1"/>
              <a:t>c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P</a:t>
            </a:r>
            <a:r>
              <a:rPr lang="en-US" i="1" dirty="0"/>
              <a:t>(t = </a:t>
            </a:r>
            <a:r>
              <a:rPr lang="en-US" i="1" dirty="0" err="1"/>
              <a:t>c|</a:t>
            </a:r>
            <a:r>
              <a:rPr lang="en-US" b="1" i="1" dirty="0" err="1"/>
              <a:t>x</a:t>
            </a:r>
            <a:r>
              <a:rPr lang="en-US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z</a:t>
            </a:r>
            <a:r>
              <a:rPr lang="en-GB" i="1" baseline="-25000" dirty="0" err="1"/>
              <a:t>k</a:t>
            </a:r>
            <a:r>
              <a:rPr lang="en-GB" i="1" dirty="0"/>
              <a:t> = </a:t>
            </a:r>
            <a:r>
              <a:rPr lang="en-GB" altLang="it-IT" i="1" dirty="0"/>
              <a:t>g(</a:t>
            </a:r>
            <a:r>
              <a:rPr lang="en-GB" altLang="it-IT" b="1" i="1" dirty="0" err="1"/>
              <a:t>v</a:t>
            </a:r>
            <a:r>
              <a:rPr lang="en-GB" altLang="it-IT" i="1" baseline="-25000" dirty="0" err="1"/>
              <a:t>k</a:t>
            </a:r>
            <a:r>
              <a:rPr lang="en-GB" altLang="it-IT" i="1" baseline="30000" dirty="0" err="1"/>
              <a:t>T</a:t>
            </a:r>
            <a:r>
              <a:rPr lang="en-GB" altLang="it-IT" i="1" dirty="0"/>
              <a:t> f(</a:t>
            </a:r>
            <a:r>
              <a:rPr lang="en-GB" altLang="it-IT" i="1" dirty="0" err="1"/>
              <a:t>W</a:t>
            </a:r>
            <a:r>
              <a:rPr lang="en-GB" altLang="it-IT" b="1" i="1" dirty="0" err="1"/>
              <a:t>x</a:t>
            </a:r>
            <a:r>
              <a:rPr lang="en-GB" altLang="it-IT" i="1" dirty="0"/>
              <a:t>)) = P</a:t>
            </a:r>
            <a:r>
              <a:rPr lang="en-US" i="1" dirty="0"/>
              <a:t>(t = </a:t>
            </a:r>
            <a:r>
              <a:rPr lang="en-US" i="1" dirty="0" err="1"/>
              <a:t>k|</a:t>
            </a:r>
            <a:r>
              <a:rPr lang="en-US" b="1" i="1" dirty="0" err="1"/>
              <a:t>x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r>
              <a:rPr lang="en-US" dirty="0"/>
              <a:t>Per cui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dell’MLP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 = </a:t>
            </a:r>
            <a:r>
              <a:rPr lang="en-GB" altLang="it-IT" dirty="0"/>
              <a:t>{</a:t>
            </a:r>
            <a:r>
              <a:rPr lang="en-GB" altLang="it-IT" i="1" dirty="0"/>
              <a:t>W,V</a:t>
            </a:r>
            <a:r>
              <a:rPr lang="en-GB" altLang="it-IT" dirty="0"/>
              <a:t>}, dove: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LP: generalizzazione con </a:t>
            </a:r>
            <a:r>
              <a:rPr lang="it-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neuroni di output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8F63A2-C064-9B50-390C-D7FD3FDC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2571749"/>
            <a:ext cx="4" cy="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415729-6CC6-9693-7683-9FACEC6F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189" y="2957261"/>
            <a:ext cx="1476581" cy="10193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562EF5-37D7-F2E4-FDCF-8A3F37D6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45" y="921957"/>
            <a:ext cx="5212388" cy="40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1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81000" y="983160"/>
            <a:ext cx="8097982" cy="33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Riguardo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attivazione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layer, </a:t>
            </a:r>
            <a:r>
              <a:rPr lang="en-US" i="1" dirty="0"/>
              <a:t>g()</a:t>
            </a:r>
            <a:r>
              <a:rPr lang="en-US" dirty="0"/>
              <a:t>, </a:t>
            </a:r>
            <a:r>
              <a:rPr lang="en-US" dirty="0" err="1"/>
              <a:t>usiamo</a:t>
            </a:r>
            <a:r>
              <a:rPr lang="en-US" dirty="0"/>
              <a:t>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GB" altLang="it-IT" dirty="0"/>
              <a:t>:</a:t>
            </a:r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endParaRPr lang="en-GB" altLang="it-IT" dirty="0"/>
          </a:p>
          <a:p>
            <a:r>
              <a:rPr lang="en-GB" dirty="0"/>
              <a:t>Per </a:t>
            </a:r>
            <a:r>
              <a:rPr lang="en-GB" dirty="0" err="1"/>
              <a:t>addestrare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MLP, </a:t>
            </a: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usare</a:t>
            </a:r>
            <a:r>
              <a:rPr lang="en-GB" dirty="0"/>
              <a:t> la Cross Entropy (v. </a:t>
            </a:r>
            <a:r>
              <a:rPr lang="en-GB" dirty="0" err="1"/>
              <a:t>Softmax</a:t>
            </a:r>
            <a:r>
              <a:rPr lang="en-GB" dirty="0"/>
              <a:t> Regression…) </a:t>
            </a:r>
            <a:r>
              <a:rPr lang="en-GB" dirty="0" err="1"/>
              <a:t>congiuntamente</a:t>
            </a:r>
            <a:r>
              <a:rPr lang="en-GB" dirty="0"/>
              <a:t> col Gradient Descent </a:t>
            </a:r>
            <a:r>
              <a:rPr lang="en-GB" dirty="0" err="1"/>
              <a:t>implementato</a:t>
            </a:r>
            <a:r>
              <a:rPr lang="en-GB" dirty="0"/>
              <a:t> </a:t>
            </a:r>
            <a:r>
              <a:rPr lang="en-GB" dirty="0" err="1"/>
              <a:t>mediante</a:t>
            </a:r>
            <a:r>
              <a:rPr lang="en-GB" dirty="0"/>
              <a:t> Backpropagation</a:t>
            </a:r>
          </a:p>
          <a:p>
            <a:endParaRPr lang="en-GB" altLang="it-IT" dirty="0"/>
          </a:p>
          <a:p>
            <a:endParaRPr lang="en-GB" dirty="0"/>
          </a:p>
          <a:p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LP: generalizzazione con </a:t>
            </a:r>
            <a:r>
              <a:rPr lang="it-IT" sz="2400" b="1" i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neuroni di output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8F63A2-C064-9B50-390C-D7FD3FDC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2571749"/>
            <a:ext cx="4" cy="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9F5C2E2-2D32-EA04-73FC-F5F510ED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73" y="1560368"/>
            <a:ext cx="479174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381000" y="983160"/>
            <a:ext cx="8097982" cy="33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Riassumendo</a:t>
            </a:r>
            <a:r>
              <a:rPr lang="en-GB" dirty="0"/>
              <a:t>,</a:t>
            </a:r>
            <a:r>
              <a:rPr lang="en-GB" altLang="it-IT" dirty="0"/>
              <a:t> un MLP </a:t>
            </a:r>
            <a:r>
              <a:rPr lang="en-GB" altLang="it-IT" dirty="0" err="1"/>
              <a:t>può</a:t>
            </a:r>
            <a:r>
              <a:rPr lang="en-GB" altLang="it-IT" dirty="0"/>
              <a:t> </a:t>
            </a:r>
            <a:r>
              <a:rPr lang="en-GB" altLang="it-IT" dirty="0" err="1"/>
              <a:t>essere</a:t>
            </a:r>
            <a:r>
              <a:rPr lang="en-GB" altLang="it-IT" dirty="0"/>
              <a:t> </a:t>
            </a:r>
            <a:r>
              <a:rPr lang="en-GB" altLang="it-IT" dirty="0" err="1"/>
              <a:t>usato</a:t>
            </a:r>
            <a:r>
              <a:rPr lang="en-GB" altLang="it-IT" dirty="0"/>
              <a:t>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task di </a:t>
            </a:r>
            <a:r>
              <a:rPr lang="en-GB" altLang="it-IT" dirty="0" err="1"/>
              <a:t>regressione</a:t>
            </a:r>
            <a:r>
              <a:rPr lang="en-GB" altLang="it-IT" dirty="0"/>
              <a:t> non </a:t>
            </a:r>
            <a:r>
              <a:rPr lang="en-GB" altLang="it-IT" dirty="0" err="1"/>
              <a:t>lineari</a:t>
            </a:r>
            <a:r>
              <a:rPr lang="en-GB" altLang="it-IT" dirty="0"/>
              <a:t> se </a:t>
            </a:r>
            <a:r>
              <a:rPr lang="en-GB" altLang="it-IT" dirty="0" err="1"/>
              <a:t>l’output</a:t>
            </a:r>
            <a:r>
              <a:rPr lang="en-GB" altLang="it-IT" dirty="0"/>
              <a:t> layer ha un solo neurone e non </a:t>
            </a:r>
            <a:r>
              <a:rPr lang="en-GB" altLang="it-IT" dirty="0" err="1"/>
              <a:t>esiste</a:t>
            </a:r>
            <a:r>
              <a:rPr lang="en-GB" altLang="it-IT" dirty="0"/>
              <a:t> </a:t>
            </a:r>
            <a:r>
              <a:rPr lang="en-GB" altLang="it-IT" i="1" dirty="0"/>
              <a:t>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task di </a:t>
            </a:r>
            <a:r>
              <a:rPr lang="en-GB" altLang="it-IT" dirty="0" err="1"/>
              <a:t>classificazione</a:t>
            </a:r>
            <a:r>
              <a:rPr lang="en-GB" altLang="it-IT" dirty="0"/>
              <a:t> </a:t>
            </a:r>
            <a:r>
              <a:rPr lang="en-GB" altLang="it-IT" dirty="0" err="1"/>
              <a:t>binaria</a:t>
            </a:r>
            <a:r>
              <a:rPr lang="en-GB" altLang="it-IT" dirty="0"/>
              <a:t> non </a:t>
            </a:r>
            <a:r>
              <a:rPr lang="en-GB" altLang="it-IT" dirty="0" err="1"/>
              <a:t>lineari</a:t>
            </a:r>
            <a:r>
              <a:rPr lang="en-GB" altLang="it-IT" dirty="0"/>
              <a:t> se </a:t>
            </a:r>
            <a:r>
              <a:rPr lang="en-GB" altLang="it-IT" dirty="0" err="1"/>
              <a:t>l’output</a:t>
            </a:r>
            <a:r>
              <a:rPr lang="en-GB" altLang="it-IT" dirty="0"/>
              <a:t> layer ha un solo neurone e </a:t>
            </a:r>
            <a:r>
              <a:rPr lang="en-GB" altLang="it-IT" i="1" dirty="0"/>
              <a:t>g() </a:t>
            </a:r>
            <a:r>
              <a:rPr lang="en-GB" altLang="it-IT" dirty="0"/>
              <a:t>è la logistic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it-IT" dirty="0"/>
              <a:t>task di </a:t>
            </a:r>
            <a:r>
              <a:rPr lang="en-GB" altLang="it-IT" dirty="0" err="1"/>
              <a:t>classificazione</a:t>
            </a:r>
            <a:r>
              <a:rPr lang="en-GB" altLang="it-IT" dirty="0"/>
              <a:t> con </a:t>
            </a:r>
            <a:r>
              <a:rPr lang="en-GB" altLang="it-IT" i="1" dirty="0"/>
              <a:t>k</a:t>
            </a:r>
            <a:r>
              <a:rPr lang="en-GB" altLang="it-IT" dirty="0"/>
              <a:t> </a:t>
            </a:r>
            <a:r>
              <a:rPr lang="en-GB" altLang="it-IT" dirty="0" err="1"/>
              <a:t>classi</a:t>
            </a:r>
            <a:r>
              <a:rPr lang="en-GB" altLang="it-IT" dirty="0"/>
              <a:t> non </a:t>
            </a:r>
            <a:r>
              <a:rPr lang="en-GB" altLang="it-IT" dirty="0" err="1"/>
              <a:t>lineari</a:t>
            </a:r>
            <a:r>
              <a:rPr lang="en-GB" altLang="it-IT" dirty="0"/>
              <a:t> se </a:t>
            </a:r>
            <a:r>
              <a:rPr lang="en-GB" altLang="it-IT" dirty="0" err="1"/>
              <a:t>l’output</a:t>
            </a:r>
            <a:r>
              <a:rPr lang="en-GB" altLang="it-IT" dirty="0"/>
              <a:t> layer ha </a:t>
            </a:r>
            <a:r>
              <a:rPr lang="en-GB" altLang="it-IT" i="1" dirty="0"/>
              <a:t>k</a:t>
            </a:r>
            <a:r>
              <a:rPr lang="en-GB" altLang="it-IT" dirty="0"/>
              <a:t> </a:t>
            </a:r>
            <a:r>
              <a:rPr lang="en-GB" altLang="it-IT" dirty="0" err="1"/>
              <a:t>neuroni</a:t>
            </a:r>
            <a:r>
              <a:rPr lang="en-GB" altLang="it-IT" dirty="0"/>
              <a:t> e </a:t>
            </a:r>
            <a:r>
              <a:rPr lang="en-GB" altLang="it-IT" i="1" dirty="0"/>
              <a:t>g() </a:t>
            </a:r>
            <a:r>
              <a:rPr lang="en-GB" altLang="it-IT" dirty="0"/>
              <a:t>è la </a:t>
            </a:r>
            <a:r>
              <a:rPr lang="en-GB" altLang="it-IT" dirty="0" err="1"/>
              <a:t>softmax</a:t>
            </a:r>
            <a:r>
              <a:rPr lang="en-GB" altLang="it-IT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dirty="0"/>
          </a:p>
          <a:p>
            <a:r>
              <a:rPr lang="en-GB" altLang="it-IT" dirty="0"/>
              <a:t>Un MLP </a:t>
            </a:r>
            <a:r>
              <a:rPr lang="en-GB" altLang="it-IT" dirty="0" err="1"/>
              <a:t>può</a:t>
            </a:r>
            <a:r>
              <a:rPr lang="en-GB" altLang="it-IT" dirty="0"/>
              <a:t> </a:t>
            </a:r>
            <a:r>
              <a:rPr lang="en-GB" altLang="it-IT" dirty="0" err="1"/>
              <a:t>anche</a:t>
            </a:r>
            <a:r>
              <a:rPr lang="en-GB" altLang="it-IT" dirty="0"/>
              <a:t> </a:t>
            </a:r>
            <a:r>
              <a:rPr lang="en-GB" altLang="it-IT" dirty="0" err="1"/>
              <a:t>avere</a:t>
            </a:r>
            <a:r>
              <a:rPr lang="en-GB" altLang="it-IT" dirty="0"/>
              <a:t> </a:t>
            </a:r>
            <a:r>
              <a:rPr lang="en-GB" altLang="it-IT" dirty="0" err="1"/>
              <a:t>più</a:t>
            </a:r>
            <a:r>
              <a:rPr lang="en-GB" altLang="it-IT" dirty="0"/>
              <a:t> di 3 layer, ma </a:t>
            </a:r>
            <a:r>
              <a:rPr lang="en-GB" altLang="it-IT" dirty="0" err="1"/>
              <a:t>questo</a:t>
            </a:r>
            <a:r>
              <a:rPr lang="en-GB" altLang="it-IT" dirty="0"/>
              <a:t> lo </a:t>
            </a:r>
            <a:r>
              <a:rPr lang="en-GB" altLang="it-IT" dirty="0" err="1"/>
              <a:t>vedremo</a:t>
            </a:r>
            <a:r>
              <a:rPr lang="en-GB" altLang="it-IT" dirty="0"/>
              <a:t> </a:t>
            </a:r>
            <a:r>
              <a:rPr lang="en-GB" altLang="it-IT" dirty="0" err="1"/>
              <a:t>nella</a:t>
            </a:r>
            <a:r>
              <a:rPr lang="en-GB" altLang="it-IT" dirty="0"/>
              <a:t> </a:t>
            </a:r>
            <a:r>
              <a:rPr lang="en-GB" altLang="it-IT" dirty="0" err="1"/>
              <a:t>prossima</a:t>
            </a:r>
            <a:r>
              <a:rPr lang="en-GB" altLang="it-IT" dirty="0"/>
              <a:t> </a:t>
            </a:r>
            <a:r>
              <a:rPr lang="en-GB" altLang="it-IT" dirty="0" err="1"/>
              <a:t>lezione</a:t>
            </a:r>
            <a:r>
              <a:rPr lang="en-GB" altLang="it-IT" dirty="0"/>
              <a:t>, </a:t>
            </a:r>
            <a:r>
              <a:rPr lang="en-GB" altLang="it-IT" dirty="0" err="1"/>
              <a:t>quando</a:t>
            </a:r>
            <a:r>
              <a:rPr lang="en-GB" altLang="it-IT" dirty="0"/>
              <a:t> </a:t>
            </a:r>
            <a:r>
              <a:rPr lang="en-GB" altLang="it-IT" dirty="0" err="1"/>
              <a:t>parleremo</a:t>
            </a:r>
            <a:r>
              <a:rPr lang="en-GB" altLang="it-IT" dirty="0"/>
              <a:t> di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Flessibilità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dell’M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LP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8F63A2-C064-9B50-390C-D7FD3FDC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2571749"/>
            <a:ext cx="4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3"/>
          <p:cNvSpPr txBox="1"/>
          <p:nvPr/>
        </p:nvSpPr>
        <p:spPr>
          <a:xfrm>
            <a:off x="305265" y="926800"/>
            <a:ext cx="8052900" cy="378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Quando si progetta il modello di una rete neurale bisogna tener conto che: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il numero di input e output unit è dato </a:t>
            </a:r>
            <a:r>
              <a:rPr lang="it" sz="1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dal problema, così come le funzioni di attivazione dell’output layer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il numero di hidden layer, le funzioni di attivazione dell’hidden layer e il numero di hidden unit sono iper-parametri (da scegliere usando il validation set)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→ Più sono gli hidden unit, più sono i parametri da ottimizzare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→ Più sono i parametri, maggiore è l’espressività del modello, ma anche maggiore è il rischio di overfitting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Per limitare il rischio di overfitting nel caso delle reti neurali, </a:t>
            </a:r>
            <a:r>
              <a:rPr lang="en-GB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ue possibili strategie di regolarizzazione sono la </a:t>
            </a:r>
            <a:r>
              <a:rPr lang="it" sz="18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weight decay</a:t>
            </a: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 l'</a:t>
            </a:r>
            <a:r>
              <a:rPr lang="it" sz="18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early stopping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75" name="Google Shape;475;p7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Iper-parametri (topologia)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/>
          <p:nvPr/>
        </p:nvSpPr>
        <p:spPr>
          <a:xfrm>
            <a:off x="403920" y="1283600"/>
            <a:ext cx="8035105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weight decay consiste in una penalità </a:t>
            </a:r>
            <a:r>
              <a:rPr lang="it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sz="1800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sui pesi da aggiungere alla loss function (qualsiasi loss function), usando esattamente lo stesso principio della Ridge Regression: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’unica differenza è che devo regolarizzare </a:t>
            </a:r>
            <a:r>
              <a:rPr lang="it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 + k 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vettori di pesi anzich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é</a:t>
            </a:r>
            <a:r>
              <a:rPr lang="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un solo vettore </a:t>
            </a:r>
            <a:endParaRPr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74"/>
          <p:cNvSpPr txBox="1"/>
          <p:nvPr/>
        </p:nvSpPr>
        <p:spPr>
          <a:xfrm>
            <a:off x="403920" y="2895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Weight decay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178F23-F8F5-4E41-FDA0-0C45DFAB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1" y="2571748"/>
            <a:ext cx="18" cy="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0084F6-5AA7-7DF2-09A5-60C08A472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82" y="2300669"/>
            <a:ext cx="4172755" cy="92727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6"/>
          <p:cNvSpPr txBox="1"/>
          <p:nvPr/>
        </p:nvSpPr>
        <p:spPr>
          <a:xfrm>
            <a:off x="5467225" y="4321800"/>
            <a:ext cx="1644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Fermiamo il training qui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76"/>
          <p:cNvCxnSpPr>
            <a:stCxn id="495" idx="0"/>
          </p:cNvCxnSpPr>
          <p:nvPr/>
        </p:nvCxnSpPr>
        <p:spPr>
          <a:xfrm rot="10800000" flipH="1">
            <a:off x="6289375" y="3990000"/>
            <a:ext cx="490500" cy="331800"/>
          </a:xfrm>
          <a:prstGeom prst="straightConnector1">
            <a:avLst/>
          </a:prstGeom>
          <a:noFill/>
          <a:ln w="28575" cap="flat" cmpd="sng">
            <a:solidFill>
              <a:srgbClr val="D4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76"/>
          <p:cNvSpPr txBox="1"/>
          <p:nvPr/>
        </p:nvSpPr>
        <p:spPr>
          <a:xfrm>
            <a:off x="397212" y="777241"/>
            <a:ext cx="4215213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ipicamente, durante il training, il valore della loss calcolata sul training set decresce in maniera monotona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e però calcolo la stessa loss function su un validation set esterno al training, quello che di solito accade è che il valore della loss sul validation diminuisce all'inizio e poi inizia ad aumentare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quando il modello inizia ad andare in overfitting</a:t>
            </a:r>
            <a:endParaRPr i="1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L'idea dietro la regolarizzazione con early stopping è di fermare il training quando la loss sul validation set è al suo minimo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76"/>
          <p:cNvSpPr txBox="1"/>
          <p:nvPr/>
        </p:nvSpPr>
        <p:spPr>
          <a:xfrm>
            <a:off x="403920" y="2895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91AC13-0DB9-ED6A-19CB-452BE847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70" y="960697"/>
            <a:ext cx="3624718" cy="3010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8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Referimenti</a:t>
            </a:r>
            <a:endParaRPr dirty="0"/>
          </a:p>
        </p:txBody>
      </p:sp>
      <p:sp>
        <p:nvSpPr>
          <p:cNvPr id="554" name="Google Shape;554;p78"/>
          <p:cNvSpPr txBox="1">
            <a:spLocks noGrp="1"/>
          </p:cNvSpPr>
          <p:nvPr>
            <p:ph type="body" idx="1"/>
          </p:nvPr>
        </p:nvSpPr>
        <p:spPr>
          <a:xfrm>
            <a:off x="311700" y="2048523"/>
            <a:ext cx="85206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[cap.7]</a:t>
            </a: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recognition and machine learning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Christopher Michael Bishop, Springer Science+ Business Media, 2006 [cap. 5]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514606" y="1040887"/>
            <a:ext cx="74073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Una ANN 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imita</a:t>
            </a:r>
            <a:r>
              <a:rPr lang="en-US" dirty="0"/>
              <a:t> (</a:t>
            </a:r>
            <a:r>
              <a:rPr lang="en-US" dirty="0" err="1"/>
              <a:t>fino</a:t>
            </a:r>
            <a:r>
              <a:rPr lang="en-US" dirty="0"/>
              <a:t> ad un </a:t>
            </a:r>
            <a:r>
              <a:rPr lang="en-US" dirty="0" err="1"/>
              <a:t>certo</a:t>
            </a:r>
            <a:r>
              <a:rPr lang="en-US" dirty="0"/>
              <a:t> punto…) il </a:t>
            </a:r>
            <a:r>
              <a:rPr lang="en-US" dirty="0" err="1"/>
              <a:t>funzionamento</a:t>
            </a:r>
            <a:r>
              <a:rPr lang="en-US" dirty="0"/>
              <a:t> del </a:t>
            </a:r>
            <a:r>
              <a:rPr lang="en-US" dirty="0" err="1"/>
              <a:t>cervello</a:t>
            </a:r>
            <a:r>
              <a:rPr lang="en-US" dirty="0"/>
              <a:t> </a:t>
            </a:r>
            <a:r>
              <a:rPr lang="en-US" dirty="0" err="1"/>
              <a:t>biologico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Senza </a:t>
            </a:r>
            <a:r>
              <a:rPr lang="en-US" dirty="0" err="1"/>
              <a:t>perdita</a:t>
            </a:r>
            <a:r>
              <a:rPr lang="en-US" dirty="0"/>
              <a:t> di </a:t>
            </a:r>
            <a:r>
              <a:rPr lang="en-US" dirty="0" err="1"/>
              <a:t>generalità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ANN è un </a:t>
            </a:r>
            <a:r>
              <a:rPr lang="en-US" dirty="0" err="1"/>
              <a:t>grafo</a:t>
            </a:r>
            <a:r>
              <a:rPr lang="en-US" dirty="0"/>
              <a:t> in cui:</a:t>
            </a:r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 nodi (o “unit”), con le loro “</a:t>
            </a:r>
            <a:r>
              <a:rPr lang="en-US" dirty="0" err="1"/>
              <a:t>funzioni</a:t>
            </a:r>
            <a:r>
              <a:rPr lang="en-US" dirty="0"/>
              <a:t> di </a:t>
            </a:r>
            <a:r>
              <a:rPr lang="en-US" dirty="0" err="1"/>
              <a:t>attivazione</a:t>
            </a:r>
            <a:r>
              <a:rPr lang="en-US" dirty="0"/>
              <a:t>” associate </a:t>
            </a:r>
            <a:r>
              <a:rPr lang="en-US" dirty="0" err="1"/>
              <a:t>imitano</a:t>
            </a:r>
            <a:r>
              <a:rPr lang="en-US" dirty="0"/>
              <a:t> il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soglia</a:t>
            </a:r>
            <a:r>
              <a:rPr lang="en-US" dirty="0"/>
              <a:t> di </a:t>
            </a:r>
            <a:r>
              <a:rPr lang="en-US" dirty="0" err="1"/>
              <a:t>attivazione</a:t>
            </a:r>
            <a:r>
              <a:rPr lang="en-US" dirty="0"/>
              <a:t> del </a:t>
            </a:r>
            <a:r>
              <a:rPr lang="en-US" dirty="0" err="1"/>
              <a:t>nucleo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biologici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imitano</a:t>
            </a:r>
            <a:r>
              <a:rPr lang="en-US" dirty="0"/>
              <a:t> le </a:t>
            </a:r>
            <a:r>
              <a:rPr lang="en-US" dirty="0" err="1"/>
              <a:t>connessioni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neuroni</a:t>
            </a:r>
            <a:r>
              <a:rPr lang="en-US" dirty="0"/>
              <a:t> (</a:t>
            </a:r>
            <a:r>
              <a:rPr lang="en-US" dirty="0" err="1"/>
              <a:t>assone-dendriti</a:t>
            </a:r>
            <a:r>
              <a:rPr lang="en-US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pesi</a:t>
            </a:r>
            <a:r>
              <a:rPr lang="en-US" dirty="0"/>
              <a:t> (</a:t>
            </a:r>
            <a:r>
              <a:rPr lang="en-US" dirty="0" err="1"/>
              <a:t>parametri</a:t>
            </a:r>
            <a:r>
              <a:rPr lang="en-US" dirty="0"/>
              <a:t>) </a:t>
            </a:r>
            <a:r>
              <a:rPr lang="en-US" dirty="0" err="1"/>
              <a:t>associati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arco </a:t>
            </a:r>
            <a:r>
              <a:rPr lang="en-US" dirty="0" err="1"/>
              <a:t>imitano</a:t>
            </a:r>
            <a:r>
              <a:rPr lang="en-US" dirty="0"/>
              <a:t> le </a:t>
            </a:r>
            <a:r>
              <a:rPr lang="en-US" dirty="0" err="1"/>
              <a:t>sinapsi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regolano</a:t>
            </a:r>
            <a:r>
              <a:rPr lang="en-US" dirty="0"/>
              <a:t> la </a:t>
            </a:r>
            <a:r>
              <a:rPr lang="en-US" dirty="0" err="1"/>
              <a:t>trasmissione</a:t>
            </a:r>
            <a:r>
              <a:rPr lang="en-US" dirty="0"/>
              <a:t> del </a:t>
            </a:r>
            <a:r>
              <a:rPr lang="en-US" dirty="0" err="1"/>
              <a:t>segnale</a:t>
            </a:r>
            <a:r>
              <a:rPr lang="en-US" dirty="0"/>
              <a:t> </a:t>
            </a:r>
            <a:r>
              <a:rPr lang="en-US" dirty="0" err="1"/>
              <a:t>cerebrale</a:t>
            </a:r>
            <a:r>
              <a:rPr lang="en-US" dirty="0"/>
              <a:t> 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modificabili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il training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Networks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9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93320" y="844884"/>
            <a:ext cx="74073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Il </a:t>
            </a:r>
            <a:r>
              <a:rPr lang="it-IT" dirty="0" err="1"/>
              <a:t>Percettrone</a:t>
            </a:r>
            <a:r>
              <a:rPr lang="it-IT" dirty="0"/>
              <a:t> </a:t>
            </a:r>
            <a:r>
              <a:rPr lang="it-IT" altLang="it-IT" dirty="0"/>
              <a:t>(</a:t>
            </a:r>
            <a:r>
              <a:rPr lang="it-IT" altLang="it-IT" dirty="0" err="1"/>
              <a:t>Rosenblatt</a:t>
            </a:r>
            <a:r>
              <a:rPr lang="it-IT" altLang="it-IT" dirty="0"/>
              <a:t> 1957) può essere visto come il blocco costitutivo di ANN dall’architettura più complessa e simula il comportamento di un singolo neurone biologico, con i suoi ingressi multipli e la sua uscita dipendente da una soglia di attivazione</a:t>
            </a:r>
          </a:p>
          <a:p>
            <a:endParaRPr lang="it-IT" i="1" dirty="0"/>
          </a:p>
          <a:p>
            <a:r>
              <a:rPr lang="it-IT" dirty="0"/>
              <a:t>Strutturalmente, il </a:t>
            </a:r>
            <a:r>
              <a:rPr lang="it-IT" dirty="0" err="1"/>
              <a:t>Percettrone</a:t>
            </a:r>
            <a:r>
              <a:rPr lang="it-IT" dirty="0"/>
              <a:t> è costituito da </a:t>
            </a:r>
            <a:r>
              <a:rPr lang="it-IT" i="1" dirty="0"/>
              <a:t>n</a:t>
            </a:r>
            <a:r>
              <a:rPr lang="it-IT" dirty="0"/>
              <a:t> nodi di ingresso, uno per ogni feature, e un solo nodo d’uscita. Gli </a:t>
            </a:r>
            <a:r>
              <a:rPr lang="it-IT" i="1" dirty="0"/>
              <a:t>n</a:t>
            </a:r>
            <a:r>
              <a:rPr lang="it-IT" dirty="0"/>
              <a:t> nodi di input sono collegati col nodo di output e un peso è associato ad ogni arco</a:t>
            </a:r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La rete neurale più semplice: il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BA74C-7518-FF5D-7A93-7370C333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3" y="2777156"/>
            <a:ext cx="2493444" cy="196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C4501B5-3F22-317E-58DE-882FF647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219" y="2686972"/>
            <a:ext cx="2186267" cy="20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447870" y="1027043"/>
            <a:ext cx="7407300" cy="335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it-IT" altLang="it-IT" sz="1400" dirty="0"/>
              <a:t>Il modello parametrico del </a:t>
            </a:r>
            <a:r>
              <a:rPr lang="it-IT" altLang="it-IT" sz="1400" dirty="0" err="1"/>
              <a:t>Percettrone</a:t>
            </a:r>
            <a:r>
              <a:rPr lang="it-IT" altLang="it-IT" sz="1400" dirty="0"/>
              <a:t> è: </a:t>
            </a:r>
            <a:r>
              <a:rPr lang="it-IT" altLang="it-IT" sz="1400" b="1" i="1" dirty="0" err="1"/>
              <a:t>w</a:t>
            </a:r>
            <a:r>
              <a:rPr lang="it-IT" altLang="it-IT" sz="1400" i="1" baseline="30000" dirty="0" err="1"/>
              <a:t>T</a:t>
            </a:r>
            <a:r>
              <a:rPr lang="it-IT" altLang="it-IT" sz="1400" i="1" dirty="0"/>
              <a:t> </a:t>
            </a:r>
            <a:r>
              <a:rPr lang="it-IT" altLang="it-IT" sz="1400" b="1" i="1" dirty="0"/>
              <a:t>x</a:t>
            </a:r>
            <a:r>
              <a:rPr lang="it-IT" altLang="it-IT" b="1" i="1" dirty="0"/>
              <a:t>, </a:t>
            </a:r>
            <a:r>
              <a:rPr lang="it-IT" altLang="it-IT" sz="1400" dirty="0"/>
              <a:t>dove:</a:t>
            </a:r>
          </a:p>
          <a:p>
            <a:pPr eaLnBrk="1" hangingPunct="1"/>
            <a:r>
              <a:rPr lang="it-IT" altLang="it-IT" sz="1400" b="1" i="1" dirty="0"/>
              <a:t>w</a:t>
            </a:r>
            <a:r>
              <a:rPr lang="it-IT" altLang="it-IT" sz="1400" dirty="0"/>
              <a:t> = [</a:t>
            </a:r>
            <a:r>
              <a:rPr lang="it-IT" altLang="it-IT" sz="1400" i="1" dirty="0"/>
              <a:t>w</a:t>
            </a:r>
            <a:r>
              <a:rPr lang="it-IT" altLang="it-IT" sz="1400" i="1" baseline="-25000" dirty="0"/>
              <a:t>0</a:t>
            </a:r>
            <a:r>
              <a:rPr lang="it-IT" altLang="it-IT" sz="1400" i="1" dirty="0"/>
              <a:t>,w</a:t>
            </a:r>
            <a:r>
              <a:rPr lang="it-IT" altLang="it-IT" sz="1400" i="1" baseline="-25000" dirty="0"/>
              <a:t>1</a:t>
            </a:r>
            <a:r>
              <a:rPr lang="it-IT" altLang="it-IT" sz="1400" i="1" dirty="0"/>
              <a:t>,…,</a:t>
            </a:r>
            <a:r>
              <a:rPr lang="it-IT" altLang="it-IT" sz="1400" i="1" dirty="0" err="1"/>
              <a:t>w</a:t>
            </a:r>
            <a:r>
              <a:rPr lang="it-IT" altLang="it-IT" sz="1400" i="1" baseline="-25000" dirty="0" err="1"/>
              <a:t>n</a:t>
            </a:r>
            <a:r>
              <a:rPr lang="it-IT" altLang="it-IT" sz="1400" dirty="0"/>
              <a:t>] e </a:t>
            </a:r>
            <a:r>
              <a:rPr lang="it-IT" altLang="it-IT" sz="1400" b="1" i="1" dirty="0"/>
              <a:t>x</a:t>
            </a:r>
            <a:r>
              <a:rPr lang="it-IT" altLang="it-IT" sz="1400" dirty="0"/>
              <a:t> = [1</a:t>
            </a:r>
            <a:r>
              <a:rPr lang="it-IT" altLang="it-IT" sz="1400" i="1" dirty="0"/>
              <a:t>,x</a:t>
            </a:r>
            <a:r>
              <a:rPr lang="it-IT" altLang="it-IT" sz="1400" i="1" baseline="-25000" dirty="0"/>
              <a:t>1</a:t>
            </a:r>
            <a:r>
              <a:rPr lang="it-IT" altLang="it-IT" sz="1400" i="1" dirty="0"/>
              <a:t>,…,</a:t>
            </a:r>
            <a:r>
              <a:rPr lang="it-IT" altLang="it-IT" sz="1400" i="1" dirty="0" err="1"/>
              <a:t>x</a:t>
            </a:r>
            <a:r>
              <a:rPr lang="it-IT" altLang="it-IT" sz="1400" i="1" baseline="-25000" dirty="0" err="1"/>
              <a:t>n</a:t>
            </a:r>
            <a:r>
              <a:rPr lang="it-IT" altLang="it-IT" sz="1400" dirty="0"/>
              <a:t>] </a:t>
            </a:r>
          </a:p>
          <a:p>
            <a:pPr eaLnBrk="1" hangingPunct="1"/>
            <a:endParaRPr lang="it-IT" altLang="it-IT" sz="1400" dirty="0"/>
          </a:p>
          <a:p>
            <a:pPr eaLnBrk="1" hangingPunct="1"/>
            <a:r>
              <a:rPr lang="it-IT" altLang="it-IT" dirty="0"/>
              <a:t>La parte parametrica, quindi, è un modello lineare</a:t>
            </a:r>
            <a:endParaRPr lang="it-IT" altLang="it-IT" sz="1400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C09D61-02E1-DA8E-EA6B-C9FEE940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80" y="2425782"/>
            <a:ext cx="6508040" cy="21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447870" y="1066799"/>
            <a:ext cx="7407300" cy="331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it-IT" altLang="it-IT" sz="1400" dirty="0"/>
              <a:t>La feature fittizia </a:t>
            </a:r>
            <a:r>
              <a:rPr lang="it-IT" altLang="it-IT" i="1" dirty="0"/>
              <a:t>x</a:t>
            </a:r>
            <a:r>
              <a:rPr lang="it-IT" altLang="it-IT" i="1" baseline="-25000" dirty="0"/>
              <a:t>0 </a:t>
            </a:r>
            <a:r>
              <a:rPr lang="it-IT" altLang="it-IT" i="1" dirty="0"/>
              <a:t>= 1</a:t>
            </a:r>
            <a:r>
              <a:rPr lang="it-IT" altLang="it-IT" i="1" baseline="-25000" dirty="0"/>
              <a:t>,</a:t>
            </a:r>
            <a:r>
              <a:rPr lang="it-IT" altLang="it-IT" i="1" dirty="0"/>
              <a:t> </a:t>
            </a:r>
            <a:r>
              <a:rPr lang="it-IT" altLang="it-IT" dirty="0"/>
              <a:t>svolge lo stesso ruolo dell’ «</a:t>
            </a:r>
            <a:r>
              <a:rPr lang="it-IT" altLang="it-IT" dirty="0" err="1"/>
              <a:t>intercept</a:t>
            </a:r>
            <a:r>
              <a:rPr lang="it-IT" altLang="it-IT" dirty="0"/>
              <a:t> </a:t>
            </a:r>
            <a:r>
              <a:rPr lang="it-IT" altLang="it-IT" dirty="0" err="1"/>
              <a:t>term</a:t>
            </a:r>
            <a:r>
              <a:rPr lang="it-IT" altLang="it-IT" dirty="0"/>
              <a:t>» nella terminologia della Linear </a:t>
            </a:r>
            <a:r>
              <a:rPr lang="it-IT" altLang="it-IT" dirty="0" err="1"/>
              <a:t>Regression</a:t>
            </a:r>
            <a:r>
              <a:rPr lang="it-IT" altLang="it-IT" dirty="0"/>
              <a:t> ed è associata ad un </a:t>
            </a:r>
            <a:r>
              <a:rPr lang="it-IT" altLang="it-IT" i="1" dirty="0"/>
              <a:t>n+1</a:t>
            </a:r>
            <a:r>
              <a:rPr lang="it-IT" altLang="it-IT" dirty="0"/>
              <a:t>-esimo nodo detto «</a:t>
            </a:r>
            <a:r>
              <a:rPr lang="it-IT" altLang="it-IT" dirty="0" err="1"/>
              <a:t>bias</a:t>
            </a:r>
            <a:r>
              <a:rPr lang="it-IT" altLang="it-IT" dirty="0"/>
              <a:t> </a:t>
            </a:r>
            <a:r>
              <a:rPr lang="it-IT" altLang="it-IT" dirty="0" err="1"/>
              <a:t>unit</a:t>
            </a:r>
            <a:r>
              <a:rPr lang="it-IT" altLang="it-IT" dirty="0"/>
              <a:t>»</a:t>
            </a:r>
            <a:endParaRPr lang="it-IT" altLang="it-IT" sz="1400" dirty="0"/>
          </a:p>
          <a:p>
            <a:pPr eaLnBrk="1" hangingPunct="1"/>
            <a:endParaRPr lang="it-IT" altLang="it-IT" sz="1400" dirty="0"/>
          </a:p>
          <a:p>
            <a:pPr eaLnBrk="1" hangingPunct="1"/>
            <a:r>
              <a:rPr lang="it-IT" altLang="it-IT" sz="1400" dirty="0"/>
              <a:t>La costante </a:t>
            </a:r>
            <a:r>
              <a:rPr lang="it-IT" altLang="it-IT" sz="1400" i="1" dirty="0"/>
              <a:t>w</a:t>
            </a:r>
            <a:r>
              <a:rPr lang="it-IT" altLang="it-IT" sz="1400" i="1" baseline="-25000" dirty="0"/>
              <a:t>0</a:t>
            </a:r>
            <a:r>
              <a:rPr lang="it-IT" altLang="it-IT" sz="1400" i="1" dirty="0"/>
              <a:t> </a:t>
            </a:r>
            <a:r>
              <a:rPr lang="it-IT" altLang="it-IT" dirty="0"/>
              <a:t>che è associata al nodo collegante il </a:t>
            </a:r>
            <a:r>
              <a:rPr lang="it-IT" altLang="it-IT" dirty="0" err="1"/>
              <a:t>bias</a:t>
            </a:r>
            <a:r>
              <a:rPr lang="it-IT" altLang="it-IT" dirty="0"/>
              <a:t> </a:t>
            </a:r>
            <a:r>
              <a:rPr lang="it-IT" altLang="it-IT" dirty="0" err="1"/>
              <a:t>unit</a:t>
            </a:r>
            <a:r>
              <a:rPr lang="it-IT" altLang="it-IT" dirty="0"/>
              <a:t> con l’output </a:t>
            </a:r>
            <a:r>
              <a:rPr lang="it-IT" altLang="it-IT" dirty="0" err="1"/>
              <a:t>unit</a:t>
            </a:r>
            <a:r>
              <a:rPr lang="it-IT" altLang="it-IT" dirty="0"/>
              <a:t> è</a:t>
            </a:r>
            <a:r>
              <a:rPr lang="it-IT" altLang="it-IT" sz="1400" dirty="0"/>
              <a:t> detta «</a:t>
            </a:r>
            <a:r>
              <a:rPr lang="it-IT" altLang="it-IT" sz="1400" dirty="0" err="1"/>
              <a:t>bias</a:t>
            </a:r>
            <a:r>
              <a:rPr lang="it-IT" altLang="it-IT" sz="1400" dirty="0"/>
              <a:t>»</a:t>
            </a:r>
            <a:endParaRPr lang="it-IT" altLang="it-IT" sz="1400" i="1" dirty="0"/>
          </a:p>
          <a:p>
            <a:endParaRPr lang="it-IT" dirty="0"/>
          </a:p>
        </p:txBody>
      </p:sp>
      <p:sp>
        <p:nvSpPr>
          <p:cNvPr id="207" name="Google Shape;207;p38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Percettrone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8478E-71ED-2BD9-BC73-995F9A59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80" y="2425782"/>
            <a:ext cx="6508040" cy="21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6054</Words>
  <Application>Microsoft Office PowerPoint</Application>
  <PresentationFormat>Presentazione su schermo (16:9)</PresentationFormat>
  <Paragraphs>678</Paragraphs>
  <Slides>58</Slides>
  <Notes>58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1" baseType="lpstr">
      <vt:lpstr>Arial</vt:lpstr>
      <vt:lpstr>Calibri</vt:lpstr>
      <vt:lpstr>Essenziale</vt:lpstr>
      <vt:lpstr>MACHINE LEARNING Reti Neurali -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Reti Neurali - </dc:title>
  <cp:lastModifiedBy>Enver Sangineto</cp:lastModifiedBy>
  <cp:revision>225</cp:revision>
  <dcterms:modified xsi:type="dcterms:W3CDTF">2024-05-20T11:13:05Z</dcterms:modified>
</cp:coreProperties>
</file>