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393" r:id="rId3"/>
    <p:sldId id="258" r:id="rId4"/>
    <p:sldId id="366" r:id="rId5"/>
    <p:sldId id="261" r:id="rId6"/>
    <p:sldId id="383" r:id="rId7"/>
    <p:sldId id="369" r:id="rId8"/>
    <p:sldId id="364" r:id="rId9"/>
    <p:sldId id="262" r:id="rId10"/>
    <p:sldId id="385" r:id="rId11"/>
    <p:sldId id="384" r:id="rId12"/>
    <p:sldId id="386" r:id="rId13"/>
    <p:sldId id="387" r:id="rId14"/>
    <p:sldId id="394" r:id="rId15"/>
    <p:sldId id="395" r:id="rId16"/>
    <p:sldId id="265" r:id="rId17"/>
    <p:sldId id="388" r:id="rId18"/>
    <p:sldId id="389" r:id="rId19"/>
    <p:sldId id="365" r:id="rId20"/>
    <p:sldId id="368" r:id="rId21"/>
    <p:sldId id="390" r:id="rId22"/>
    <p:sldId id="391" r:id="rId23"/>
    <p:sldId id="269" r:id="rId24"/>
    <p:sldId id="392" r:id="rId25"/>
    <p:sldId id="367" r:id="rId26"/>
    <p:sldId id="272" r:id="rId27"/>
    <p:sldId id="377" r:id="rId28"/>
    <p:sldId id="382" r:id="rId29"/>
    <p:sldId id="378" r:id="rId30"/>
    <p:sldId id="379" r:id="rId31"/>
    <p:sldId id="274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edac7d6_1_3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cb9edac7d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21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edac7d6_1_3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cb9edac7d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689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edac7d6_1_3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cb9edac7d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884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edac7d6_1_3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cb9edac7d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148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dac7d6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b9edac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834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dac7d6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b9edac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073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9edac7d6_1_6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cb9edac7d6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dac7d6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b9edac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223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dac7d6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b9edac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975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dac7d6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b9edac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34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dac7d6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b9edac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dac7d6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b9edac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262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dac7d6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b9edac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600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dac7d6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b9edac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58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b9edac7d6_1_11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cb9edac7d6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dac7d6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b9edac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276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b9edac7d6_1_13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cb9edac7d6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492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b9edac7d6_1_138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cb9edac7d6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bd2fd876e_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bd2fd876e_2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dac7d6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b9edac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093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bd2fd876e_21_1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cbd2fd876e_2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dac7d6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b9edac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bd2fd876e_21_1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cbd2fd876e_2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aca6ea30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aca6ea30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edac7d6_1_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cb9edac7d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55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edac7d6_1_3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b9edac7d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edac7d6_1_3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b9edac7d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18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edac7d6_1_3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b9edac7d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866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dac7d6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b9edac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098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edac7d6_1_3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cb9edac7d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zato">
  <p:cSld name="Layout personalizza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9845" y="3959653"/>
            <a:ext cx="2707853" cy="83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369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zato">
  <p:cSld name="1_Layout personalizzat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51222" y="1167594"/>
            <a:ext cx="84795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Layout personalizzato">
  <p:cSld name="2_Layout personalizza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01124" y="3634740"/>
            <a:ext cx="142800" cy="150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9001124" y="0"/>
            <a:ext cx="142800" cy="3634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3834" y="76200"/>
            <a:ext cx="1911091" cy="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373750" y="297162"/>
            <a:ext cx="83964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415576" y="3046229"/>
            <a:ext cx="8312847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79612" y="2272462"/>
            <a:ext cx="8007350" cy="240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44233" y="1410940"/>
            <a:ext cx="4007484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001124" y="2026"/>
            <a:ext cx="142800" cy="102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001124" y="1028700"/>
            <a:ext cx="142800" cy="4114800"/>
          </a:xfrm>
          <a:prstGeom prst="rect">
            <a:avLst/>
          </a:prstGeom>
          <a:solidFill>
            <a:srgbClr val="3F3F3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728550" y="99776"/>
            <a:ext cx="2196375" cy="680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.stanford.edu/materials/aimlcs229/cs229-notes1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MACHINE LEARNING</a:t>
            </a:r>
            <a:endParaRPr dirty="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" dirty="0"/>
              <a:t>Linear Regression  -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251520" y="912130"/>
            <a:ext cx="8392200" cy="367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it" sz="1800" i="1" baseline="-25000" dirty="0">
                <a:latin typeface="Calibri"/>
                <a:ea typeface="Calibri"/>
                <a:cs typeface="Calibri"/>
                <a:sym typeface="Calibri"/>
              </a:rPr>
              <a:t>[a,b]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(x)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ax + b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i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= {(1,6)}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J([a,b]) = ½ [ ((a + b) – 6)</a:t>
            </a:r>
            <a:r>
              <a:rPr lang="it" sz="18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] = ½ [ a</a:t>
            </a:r>
            <a:r>
              <a:rPr lang="it" sz="1800" baseline="30000" dirty="0"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+ b</a:t>
            </a:r>
            <a:r>
              <a:rPr lang="it" sz="18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+ 2 ab – 12 a – 12 b + 36] =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= ½ a</a:t>
            </a:r>
            <a:r>
              <a:rPr lang="it" sz="1800" baseline="30000" dirty="0"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+ ½ b</a:t>
            </a:r>
            <a:r>
              <a:rPr lang="it" sz="18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+ ab – 6 a – 6 b + 18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sempio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14B3008-EBB6-95AA-246F-0B20A622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00" y="750317"/>
            <a:ext cx="988556" cy="72376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94D5C43-6D73-7D3A-A20F-1622D9B51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00" y="3250295"/>
            <a:ext cx="34385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375900" y="879585"/>
            <a:ext cx="8392200" cy="6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Veniamo al caso generale in cui, come anticipato, assumeremo inizialmente di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avere un unico sample: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T = {(</a:t>
            </a:r>
            <a:r>
              <a:rPr lang="it" sz="1800" b="1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, y)}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Calcolo le derivate parziali di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J()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rispetto a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l (generico)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parametro 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j-esimo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Gradiente con un solo sample: derivate parziali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F74CB0-5025-417A-B771-11F88CEEC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00" y="2189842"/>
            <a:ext cx="8078213" cy="20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8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375900" y="1029385"/>
            <a:ext cx="8392200" cy="66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el caso generale, quando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è composto da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samples, ho (per la proprietà lineare della derivata):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51520" y="137161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Gradiente calcolato con tutti i sample: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derivate parziali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EF734E-3675-47F2-AD6D-0A449CBB0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353" y="2096115"/>
            <a:ext cx="3771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9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375425" y="915085"/>
            <a:ext cx="8392200" cy="66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Quindi, n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el caso di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samples, il gradiente è: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Gradiente con tutti i sample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810BD13-12BF-46EA-A95D-525AD9832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82" y="2087665"/>
            <a:ext cx="58959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9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46526" y="714375"/>
            <a:ext cx="412961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</a:t>
            </a:r>
            <a:r>
              <a:rPr lang="en-GB" sz="16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600" i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calcolato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strategie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diverse per “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accumulare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l’errore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en-GB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Gradient Descent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tutto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dataset (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ad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</a:t>
            </a: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Batch vs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Stochastic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Descent</a:t>
            </a:r>
            <a:endParaRPr lang="en-GB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ABE309-F5F8-41EC-B439-498D176C9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02966"/>
            <a:ext cx="43338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5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51520" y="1245316"/>
            <a:ext cx="4129610" cy="348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 Gradient Descent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sott’insieme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piccolo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(|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=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m, m&gt;= 1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del dataset,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scelto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maniera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random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</a:t>
            </a: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iterazione</a:t>
            </a:r>
            <a:endParaRPr lang="en-GB"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5113" lvl="0" indent="-265113">
              <a:lnSpc>
                <a:spcPct val="115000"/>
              </a:lnSpc>
              <a:spcBef>
                <a:spcPts val="1000"/>
              </a:spcBef>
            </a:pP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detto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“mini-batch”)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cardinalità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</a:p>
          <a:p>
            <a:pPr marL="265113" lvl="0">
              <a:lnSpc>
                <a:spcPct val="115000"/>
              </a:lnSpc>
              <a:spcBef>
                <a:spcPts val="1000"/>
              </a:spcBef>
            </a:pP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batch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invece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tutto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 un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risparmio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computazionale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65113" lvl="0">
              <a:lnSpc>
                <a:spcPct val="115000"/>
              </a:lnSpc>
              <a:spcBef>
                <a:spcPts val="1000"/>
              </a:spcBef>
            </a:pP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Tuttavia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lo Stochastic Gradient Descent è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più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instabile</a:t>
            </a: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Batch vs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Stochastic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Descent</a:t>
            </a:r>
            <a:endParaRPr lang="en-GB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759266-7F6D-4857-A5D2-66472184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39926"/>
            <a:ext cx="3675501" cy="16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481475" y="1451975"/>
            <a:ext cx="3272100" cy="13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0000FF"/>
                </a:solidFill>
              </a:rPr>
              <a:t>Batch Gradient Descent 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FF0000"/>
                </a:solidFill>
              </a:rPr>
              <a:t>Stochastic Gradient Descent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Gradient Descent: Esempio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7B4FBD5-DFB4-4285-952C-D2220F08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" y="997744"/>
            <a:ext cx="465772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102194" y="562185"/>
            <a:ext cx="8366294" cy="421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  <a:tabLst>
                <a:tab pos="36000" algn="l"/>
              </a:tabLst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Least Squares,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ovvero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J(ϴ) 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è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come somma di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quadrati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il Gradient Descent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diventa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Font typeface="+mj-lt"/>
              <a:buAutoNum type="arabicPeriod"/>
              <a:tabLst>
                <a:tab pos="36000" algn="l"/>
              </a:tabLst>
            </a:pP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Inizializzo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maniera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random,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t:= 0</a:t>
            </a:r>
            <a:endParaRPr lang="en-GB" i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Font typeface="+mj-lt"/>
              <a:buAutoNum type="arabicPeriod"/>
              <a:tabLst>
                <a:tab pos="36000" algn="l"/>
              </a:tabLst>
            </a:pP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Iterazione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t-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esima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357188" lvl="8">
              <a:lnSpc>
                <a:spcPct val="115000"/>
              </a:lnSpc>
              <a:spcBef>
                <a:spcPts val="1000"/>
              </a:spcBef>
              <a:buFont typeface="+mj-lt"/>
              <a:buAutoNum type="alphaLcParenR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 0, …, d-1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57188" lvl="8">
              <a:lnSpc>
                <a:spcPct val="115000"/>
              </a:lnSpc>
              <a:spcBef>
                <a:spcPts val="1000"/>
              </a:spcBef>
              <a:buFont typeface="+mj-lt"/>
              <a:buAutoNum type="alphaLcParenR"/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7188" lvl="8">
              <a:lnSpc>
                <a:spcPct val="115000"/>
              </a:lnSpc>
              <a:spcBef>
                <a:spcPts val="1000"/>
              </a:spcBef>
              <a:buFont typeface="+mj-lt"/>
              <a:buAutoNum type="alphaLcParenR"/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7188" lvl="8">
              <a:lnSpc>
                <a:spcPct val="115000"/>
              </a:lnSpc>
              <a:spcBef>
                <a:spcPts val="1000"/>
              </a:spcBef>
              <a:buFont typeface="+mj-lt"/>
              <a:buAutoNum type="alphaLcParenR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Condizione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-di-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Terminazione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true </a:t>
            </a:r>
          </a:p>
          <a:p>
            <a:pPr marL="803275" lvl="0">
              <a:lnSpc>
                <a:spcPct val="115000"/>
              </a:lnSpc>
              <a:spcBef>
                <a:spcPts val="1000"/>
              </a:spcBef>
              <a:tabLst>
                <a:tab pos="36000" algn="l"/>
              </a:tabLst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return current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Dove la “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Condizione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-di-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Terminazione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e.g., uno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seguenti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J(ϴ) 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è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sufficientemente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piccolo </a:t>
            </a: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modulo del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è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abbastanza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vicino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iterazioni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è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abbastanza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grande</a:t>
            </a: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Batch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Descent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GB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96BAB0-5D61-2F40-2195-3791333D0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16" y="4522017"/>
            <a:ext cx="420494" cy="23498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F3A713-A15C-4362-9CD4-B789759F5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710" y="1857035"/>
            <a:ext cx="3633328" cy="138944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D184405-AF63-CB63-88B5-314239AF9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775" y="2107382"/>
            <a:ext cx="2987710" cy="65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5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20867" y="533201"/>
            <a:ext cx="7675906" cy="3500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  <a:tabLst>
                <a:tab pos="36000" algn="l"/>
              </a:tabLst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Least Squares con un mini-batch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un </a:t>
            </a:r>
            <a:r>
              <a:rPr lang="en-GB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singolo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 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</a:t>
            </a:r>
            <a:r>
              <a:rPr lang="it" i="1" dirty="0">
                <a:latin typeface="Calibri"/>
                <a:ea typeface="Calibri"/>
                <a:cs typeface="Calibri"/>
                <a:sym typeface="Calibri"/>
              </a:rPr>
              <a:t>{(</a:t>
            </a:r>
            <a:r>
              <a:rPr lang="it" b="1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i="1" baseline="300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i="1" baseline="30000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it" i="1" dirty="0"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it" i="1" baseline="300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i="1" baseline="300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i="1" baseline="30000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it" i="1" dirty="0">
                <a:latin typeface="Calibri"/>
                <a:ea typeface="Calibri"/>
                <a:cs typeface="Calibri"/>
                <a:sym typeface="Calibri"/>
              </a:rPr>
              <a:t>)}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 = 1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scritto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come: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Font typeface="+mj-lt"/>
              <a:buAutoNum type="arabicPeriod"/>
              <a:tabLst>
                <a:tab pos="36000" algn="l"/>
              </a:tabLst>
            </a:pP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Inizializzo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maniera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random</a:t>
            </a:r>
            <a:endParaRPr lang="en-GB" i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7188" lvl="8">
              <a:lnSpc>
                <a:spcPct val="115000"/>
              </a:lnSpc>
              <a:spcBef>
                <a:spcPts val="1000"/>
              </a:spcBef>
              <a:buFont typeface="+mj-lt"/>
              <a:buAutoNum type="alphaLcParenR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GB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i="1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en-GB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i="1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89013" lvl="8" indent="-88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 0, …, d-1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57188" lvl="8">
              <a:lnSpc>
                <a:spcPct val="115000"/>
              </a:lnSpc>
              <a:spcBef>
                <a:spcPts val="1000"/>
              </a:spcBef>
              <a:buFont typeface="+mj-lt"/>
              <a:buAutoNum type="alphaLcParenR"/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0113" lvl="8" defTabSz="989013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Condizione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-di-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Terminazione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true, </a:t>
            </a:r>
          </a:p>
          <a:p>
            <a:pPr marL="900113" lvl="0" defTabSz="989013">
              <a:lnSpc>
                <a:spcPct val="115000"/>
              </a:lnSpc>
              <a:spcBef>
                <a:spcPts val="1000"/>
              </a:spcBef>
              <a:tabLst>
                <a:tab pos="36000" algn="l"/>
              </a:tabLst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then return current </a:t>
            </a: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endParaRPr lang="en-GB" i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4988" lvl="0" indent="-177800" defTabSz="989013">
              <a:lnSpc>
                <a:spcPct val="115000"/>
              </a:lnSpc>
              <a:spcBef>
                <a:spcPts val="1000"/>
              </a:spcBef>
              <a:buFont typeface="+mj-lt"/>
              <a:buAutoNum type="alphaLcParenR" startAt="2"/>
              <a:tabLst>
                <a:tab pos="36000" algn="l"/>
              </a:tabLst>
            </a:pP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Torna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 a)</a:t>
            </a: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Stochastic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Descent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GB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1C46291-9FEB-4442-9D00-24E07759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67" y="1700213"/>
            <a:ext cx="3609975" cy="16287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BE11B02-657E-2652-01CE-B4BBA0FE7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83" y="2133567"/>
            <a:ext cx="2735817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2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46526" y="714375"/>
            <a:ext cx="7675906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dimostrare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funzione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precedentemente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quadrati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Least Squares) è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convessa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cui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possiamo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trovare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direttamente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maniera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diretta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ponendo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zero il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gradiente</a:t>
            </a: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Vedremo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ciò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porta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formulazione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un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equazioni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facilmente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risolto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tecniche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standard</a:t>
            </a:r>
          </a:p>
        </p:txBody>
      </p:sp>
      <p:sp>
        <p:nvSpPr>
          <p:cNvPr id="86" name="Google Shape;86;p1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Soluzione 2: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closed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lang="en-GB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55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545000" y="1485900"/>
            <a:ext cx="84705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questa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lezione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vedremo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più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dettaglio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linear regression e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ottimizzazione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corrispondenti</a:t>
            </a: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Inoltre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inizieremo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parlare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testing e di performance</a:t>
            </a:r>
          </a:p>
        </p:txBody>
      </p:sp>
      <p:sp>
        <p:nvSpPr>
          <p:cNvPr id="86" name="Google Shape;86;p1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Linear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lang="en-GB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46526" y="714375"/>
            <a:ext cx="7675906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Obiettivo</a:t>
            </a:r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trovare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formulando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come segue:</a:t>
            </a: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Soluzione 2: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closed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lang="en-GB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37B3320-6D8C-459E-825C-B2D7E490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754" y="1936130"/>
            <a:ext cx="24574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46526" y="714375"/>
            <a:ext cx="7675906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un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equazioni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incognite</a:t>
            </a: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incognite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ϴ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d-1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Soluzione 2: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closed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lang="en-GB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3D1B062-73EA-49EB-917F-9FFE28E59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82" y="1201379"/>
            <a:ext cx="54387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2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83697" y="921718"/>
            <a:ext cx="7675906" cy="330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meglio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tratta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equazioni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per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risolvere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utilizzando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algebra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lo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riformulo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utilizzando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forma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matriciale</a:t>
            </a: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Forma matriciale del sistema</a:t>
            </a:r>
            <a:endParaRPr lang="en-GB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23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5" y="1929927"/>
            <a:ext cx="43719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603725" y="1256575"/>
            <a:ext cx="39246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Raggruppiamo i feature vector nella 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design matrix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5466177" y="1256575"/>
            <a:ext cx="3127694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Raggruppiamo le label nel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target vector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Forma matriciale del training set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59076E9-B95D-44C1-9F06-34715075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177" y="2050640"/>
            <a:ext cx="245745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46526" y="714375"/>
            <a:ext cx="7675906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un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pò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algebra,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riscrivere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Così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Forma matriciale del gradiente</a:t>
            </a:r>
            <a:endParaRPr lang="en-GB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E4A640B-CB19-4D1F-B921-27A6B333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767" y="1477297"/>
            <a:ext cx="4324350" cy="17907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9DAF04B-7A22-48E8-80B5-7DB318A68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767" y="3621344"/>
            <a:ext cx="29432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13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Sistema di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equazioni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lineari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(forma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matriciale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7E78641-A585-4E67-8190-914E2765D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2" y="1141463"/>
            <a:ext cx="7620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16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/>
        </p:nvSpPr>
        <p:spPr>
          <a:xfrm>
            <a:off x="639337" y="959005"/>
            <a:ext cx="7857892" cy="372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on è detto che usare la Normal Equation sia più vantaggioso che usare il Gradient Descent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uesto perch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inverire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baseline="30000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può essere computazionalmente oneroso se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è grande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n generale, mentre la closed form solution può essere usata con la regressione lineare e la Least Squares loss function, come abbiamo detto più volte, per altri task di ML/loss function, tipicamente NON riesco ad usare una closed form solution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Viceversa, il Gradient Descent è una soluzione abbastanza generale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Closed form solution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75" y="821150"/>
            <a:ext cx="5071575" cy="37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51520" y="1519083"/>
            <a:ext cx="8535641" cy="244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  	 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	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di esempi di 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	i = 1, …, n  → 	 testing sample 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generico</a:t>
            </a: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GB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GB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1, …, n 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	prediction (rispetto al testing sample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i-esimo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"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Notazione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14DC16A-F103-41AB-B10E-C56847FE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5" y="3351344"/>
            <a:ext cx="1765119" cy="5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1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 descr="RSS = \sum^n_{i=1}(y^{(i)}-\hat{y}^{(i)})^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700" y="1985675"/>
            <a:ext cx="3515650" cy="4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545625" y="1498675"/>
            <a:ext cx="69186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Residual Sum of Squares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545625" y="2946475"/>
            <a:ext cx="80754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Residual Standard Error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– La radice di RSS normalizzato rispetto al numero degli esempi e delle feature: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1" descr="RSE = \sqrt{\frac{1}{n-d-1}RSS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500" y="3797675"/>
            <a:ext cx="2837988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Residual _____ _____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36781" y="670470"/>
            <a:ext cx="8670438" cy="357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baseline="-25000" dirty="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, j = 1, …, d-1 		→ 	variab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ili indipendenti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/features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= [x</a:t>
            </a:r>
            <a:r>
              <a:rPr lang="it" sz="1800" baseline="-250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, ..., x</a:t>
            </a:r>
            <a:r>
              <a:rPr lang="it" sz="1800" baseline="-25000" dirty="0">
                <a:latin typeface="Calibri"/>
                <a:ea typeface="Calibri"/>
                <a:cs typeface="Calibri"/>
                <a:sym typeface="Calibri"/>
              </a:rPr>
              <a:t>d-1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		→ 	feature vector (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feature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it-IT" sz="1800" b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= [1, x</a:t>
            </a:r>
            <a:r>
              <a:rPr lang="it-IT" sz="1800" baseline="-250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, ..., x</a:t>
            </a:r>
            <a:r>
              <a:rPr lang="it-IT" sz="1800" baseline="-25000" dirty="0">
                <a:latin typeface="Calibri"/>
                <a:ea typeface="Calibri"/>
                <a:cs typeface="Calibri"/>
                <a:sym typeface="Calibri"/>
              </a:rPr>
              <a:t>d-1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		→ 	feature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 x</a:t>
            </a:r>
            <a:r>
              <a:rPr lang="it-IT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=1)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			→ 	variab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dipendente/target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	i = 1, …, n 	→ 	training sample 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generico</a:t>
            </a: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h(</a:t>
            </a: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		→ 	funzione di predizione/funzione ipotesi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→ 	weight/parameter vector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→ 	Loss function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Notazione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C8960C-D49C-7739-08BF-5A300ED6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1" y="3538729"/>
            <a:ext cx="1933575" cy="3238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D87EDFB-4906-E5C1-B727-3ACB7A10C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37" y="4025178"/>
            <a:ext cx="60007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545625" y="1291550"/>
            <a:ext cx="69186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Mean Squared Error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2" descr="MSE = \frac{1}{n}RSS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474" y="1699850"/>
            <a:ext cx="2363126" cy="4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437670" y="3673400"/>
            <a:ext cx="69186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Mean Absolute Error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2" descr="RMSE = \sqrt{MSE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014" y="2931906"/>
            <a:ext cx="2654126" cy="4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545625" y="2482475"/>
            <a:ext cx="69186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Root Mean Square Error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2" descr="MAE = \frac{1}{n}\sum^n_{i=1}|y^{(i)}-\hat{y}^{(i)}|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4450" y="4158500"/>
            <a:ext cx="4075100" cy="4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[_____] Mean _____ Error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Riferimenti</a:t>
            </a:r>
            <a:endParaRPr dirty="0"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311700" y="1510021"/>
            <a:ext cx="85206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tu per tu col Machine Learning. L'incredibile viaggio di un developer nel favoloso mondo della Data Science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Alessandro Cucci, The Dot Company, 2017 [cap.4]</a:t>
            </a: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it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indent="-329565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Pattern Classification, second edition,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R. O.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Duda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P. E. Hart, D. G. Stork, Wiley-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Interscience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2000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b="1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elements of statistical learning</a:t>
            </a:r>
            <a:r>
              <a:rPr lang="it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Trevor Hastie, Robert Tibshirani, Jerome H. Friedman, </a:t>
            </a:r>
            <a:r>
              <a:rPr lang="it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New York: Springer series in statistics, 2001</a:t>
            </a:r>
            <a:r>
              <a:rPr lang="it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[cap.3]</a:t>
            </a:r>
            <a:endParaRPr dirty="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Calibri"/>
              <a:buChar char="●"/>
            </a:pPr>
            <a:r>
              <a:rPr lang="it" b="1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 introduction to statistical learning</a:t>
            </a:r>
            <a:r>
              <a:rPr lang="it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Gareth M. James, </a:t>
            </a:r>
            <a:r>
              <a:rPr lang="it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Daniela Witten, </a:t>
            </a:r>
            <a:r>
              <a:rPr lang="it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Trevor Hastie, Robert Tibshirani</a:t>
            </a:r>
            <a:r>
              <a:rPr lang="it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it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New York: Springer, 2013 [cap. 3]</a:t>
            </a:r>
            <a:endParaRPr sz="1000" dirty="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u="sng" dirty="0">
                <a:solidFill>
                  <a:schemeClr val="hlink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https://see.stanford.edu/materials/aimlcs229/cs229-notes1.pdf</a:t>
            </a:r>
            <a:r>
              <a:rPr lang="it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rgbClr val="D4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674118" y="1048205"/>
            <a:ext cx="7612632" cy="360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ome abbiamo visto nella lezione precedente, nella </a:t>
            </a:r>
            <a:r>
              <a:rPr lang="it" sz="1600" b="1" dirty="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, assumiamo che la relazione tra l’input </a:t>
            </a:r>
            <a:r>
              <a:rPr lang="it" sz="1600" b="1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e l’output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della funzione ipotesi 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sia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lineare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o, scritto in forma equivalente: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sando la notazione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600" i="1" baseline="-25000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 = 1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(«intercept term»):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3" name="Google Shape;103;p1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Regressione lineare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63194D7-8527-C1DE-1B84-2ED438F26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05" y="1837600"/>
            <a:ext cx="4048125" cy="3619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89E11F6-59B5-412D-A1EB-4471DD5C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06" y="2788496"/>
            <a:ext cx="2685766" cy="4161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D4D5835-B0C6-45BF-B933-E1B99EF74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05" y="3822855"/>
            <a:ext cx="2490782" cy="8302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F9CAB8B-335F-40CD-A3D9-8CADF0173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490" y="3491144"/>
            <a:ext cx="2388317" cy="6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592164" y="1076781"/>
            <a:ext cx="4587055" cy="34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Per trovare i parametri appropriati, definiamo la seguente funzione di costo (loss function) detta dei «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minimi quadrati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» (Least Squares):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mportante: utilizzando la precedente definizione di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h()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J()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è continua e differenziabile</a:t>
            </a:r>
          </a:p>
        </p:txBody>
      </p:sp>
      <p:sp>
        <p:nvSpPr>
          <p:cNvPr id="111" name="Google Shape;111;p1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Scegliamo la l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oss function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43B22AE-4958-4D45-BDF5-008747B2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02" y="1350166"/>
            <a:ext cx="2149366" cy="27432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F532B21-1D99-4997-88CF-EFB84C23C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64" y="2326709"/>
            <a:ext cx="36766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51521" y="957262"/>
            <a:ext cx="4999136" cy="356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it" sz="1800" i="1" baseline="-25000" dirty="0">
                <a:latin typeface="Calibri"/>
                <a:ea typeface="Calibri"/>
                <a:cs typeface="Calibri"/>
                <a:sym typeface="Calibri"/>
              </a:rPr>
              <a:t>[a,b]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(x)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ax + b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i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= {(1,6), (2,5), (3,7), (4,10)}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J([a,b]) = ½ [ ((a + b) – 6)</a:t>
            </a:r>
            <a:r>
              <a:rPr lang="it" sz="18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	     ((2 a + b) – 5)</a:t>
            </a:r>
            <a:r>
              <a:rPr lang="it" sz="18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	     ((3 a + b) – 7)</a:t>
            </a:r>
            <a:r>
              <a:rPr lang="it" sz="18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	     ((4 a + b) – 10)</a:t>
            </a:r>
            <a:r>
              <a:rPr lang="it" sz="18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]</a:t>
            </a:r>
          </a:p>
        </p:txBody>
      </p:sp>
      <p:sp>
        <p:nvSpPr>
          <p:cNvPr id="111" name="Google Shape;111;p1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43B22AE-4958-4D45-BDF5-008747B2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02" y="1350166"/>
            <a:ext cx="2149366" cy="27432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44D90BD1-FE5D-4B42-95FD-407701656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88" y="621506"/>
            <a:ext cx="3190326" cy="8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1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592164" y="1076781"/>
            <a:ext cx="6950256" cy="34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a stessa loss function ai minimi quadrati definita prima può essere usata per trovare i parametri di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h()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utilizzando strategie diverse: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radient descent (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soluzione iterativa)</a:t>
            </a: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losed-form solution (soluzione 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diretta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1" name="Google Shape;111;p1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Least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Squares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l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oss function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516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39151" y="1068336"/>
            <a:ext cx="7565984" cy="2345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specifico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della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il Gradient Descent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prende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Least Squares Algorithm</a:t>
            </a:r>
          </a:p>
        </p:txBody>
      </p:sp>
      <p:sp>
        <p:nvSpPr>
          <p:cNvPr id="86" name="Google Shape;86;p1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Soluzione 1: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Descent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GB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457175" y="1226800"/>
            <a:ext cx="8392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Devo ora calcolare il gradiente di </a:t>
            </a: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J()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Iniziamo, per semplicità,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suppon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o di avere un unico sample: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T = {(</a:t>
            </a:r>
            <a:r>
              <a:rPr lang="it" sz="1800" b="1" i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, y)}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Devo calcolare le derivate parziali di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J()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rispetto ad ogni parametro: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alcolo del gradiente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14B3008-EBB6-95AA-246F-0B20A622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2296600"/>
            <a:ext cx="1066800" cy="781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senziale">
  <a:themeElements>
    <a:clrScheme name="Personalizzato 2">
      <a:dk1>
        <a:srgbClr val="000000"/>
      </a:dk1>
      <a:lt1>
        <a:srgbClr val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Microsoft Office PowerPoint</Application>
  <PresentationFormat>Presentazione su schermo (16:9)</PresentationFormat>
  <Paragraphs>185</Paragraphs>
  <Slides>31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4" baseType="lpstr">
      <vt:lpstr>Arial</vt:lpstr>
      <vt:lpstr>Calibri</vt:lpstr>
      <vt:lpstr>Essenziale</vt:lpstr>
      <vt:lpstr>MACHINE LEARNING Linear Regression  -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FONDAMENTI DI MACHINE LEARNING Linear Regression I - </dc:title>
  <cp:lastModifiedBy>Enver SANGINETO</cp:lastModifiedBy>
  <cp:revision>107</cp:revision>
  <dcterms:modified xsi:type="dcterms:W3CDTF">2024-03-16T19:27:53Z</dcterms:modified>
</cp:coreProperties>
</file>