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7" r:id="rId3"/>
    <p:sldId id="1407" r:id="rId4"/>
    <p:sldId id="271" r:id="rId5"/>
    <p:sldId id="1415" r:id="rId6"/>
    <p:sldId id="1424" r:id="rId7"/>
    <p:sldId id="1406" r:id="rId8"/>
    <p:sldId id="260" r:id="rId9"/>
    <p:sldId id="1408" r:id="rId10"/>
    <p:sldId id="1409" r:id="rId11"/>
    <p:sldId id="1411" r:id="rId12"/>
    <p:sldId id="1412" r:id="rId13"/>
    <p:sldId id="1422" r:id="rId14"/>
    <p:sldId id="1413" r:id="rId15"/>
    <p:sldId id="1421" r:id="rId16"/>
    <p:sldId id="1416" r:id="rId17"/>
    <p:sldId id="273" r:id="rId18"/>
    <p:sldId id="1420" r:id="rId19"/>
    <p:sldId id="258" r:id="rId20"/>
    <p:sldId id="142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04d9df1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04d9df1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04d9df1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04d9df1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04d9df1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04d9df1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04d9df1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04d9df1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7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04d9df1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704d9df1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04d9df1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04d9df1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5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04d9df1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04d9df1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704d9df1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704d9df1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704d9df1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704d9df1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99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04d9df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04d9df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226aca03c_1_3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c226aca03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704d9df1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704d9df1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85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704d9df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704d9df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704ddf6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704ddf6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28c66a0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28c66a0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28c66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28c66a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628c66a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628c66a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628c66a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628c66a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28c66a0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28c66a0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628c66a0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628c66a0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628c66a0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628c66a0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704d9df1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704d9df1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628c66a0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628c66a0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628c66a0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628c66a0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22e596e9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22e596e9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04d9df1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04d9df1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74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04d9df1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04d9df1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05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04d9df1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04d9df1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27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704d9df1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704d9df1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04d9df1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04d9df1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zato">
  <p:cSld name="1_Layout personalizza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1222" y="1167594"/>
            <a:ext cx="84795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189" marR="0" lvl="0" indent="-22859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8" marR="0" lvl="1" indent="-323842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17492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17492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17492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marR="0" lvl="5" indent="-304793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04793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04793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04793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4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378" lvl="1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41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Numpy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- Attributi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018150" y="990426"/>
            <a:ext cx="736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principali attributi di un ndarray sono il tipo dei suoi elementi, la sua shape, la sua size e le sue dimensioni: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018150" y="1919090"/>
            <a:ext cx="7398900" cy="292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array([0, 1, 2, 3, 4, 5, 6, 7, 8, 9])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a.dtype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dtype('int64')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X.shape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(3, 3)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X.size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9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X.ndim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- Creazione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018150" y="838014"/>
            <a:ext cx="663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possono creare ndarray con caratteristiche “speciali”: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018150" y="1483660"/>
            <a:ext cx="3397800" cy="2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np.arange(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array([0, 1, 2, 3, 4, 5, 6, 7, 8, 9])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np.empty((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dtype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  6.92785084e-310,     4.67938787e-310],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  0.00000000e+000,   0.00000000e+000],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  0.00000000e+000,   0.00000000e+000],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[  0.00000000e+000,                          nan]])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np.zeros((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dtype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np.int32)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array([[0, 0],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[0, 0],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[0, 0],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[0, 0]], dtype=int32)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21200" y="1504024"/>
            <a:ext cx="3000000" cy="329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np.ones((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dtype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np.int32)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array([[1, 1],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[1, 1],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[1, 1],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[1, 1]], dtype=int32)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np.identity(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oppure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1050" dirty="0" err="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np.eye</a:t>
            </a:r>
            <a:r>
              <a:rPr lang="it-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(3)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array([[ 1.,  0.,  0.],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[ 0.,  1.,  0.],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[ 0.,  0.,  1.]])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  <a:buClr>
                <a:schemeClr val="dk1"/>
              </a:buClr>
              <a:buSzPts val="1100"/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np.full((2,2), 7.0)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t" sz="1050" dirty="0">
                <a:solidFill>
                  <a:schemeClr val="dk1"/>
                </a:solidFill>
              </a:rPr>
              <a:t>   array([[ 7.,  7.],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it" sz="1050" dirty="0">
                <a:solidFill>
                  <a:schemeClr val="dk1"/>
                </a:solidFill>
              </a:rPr>
              <a:t>              [ 7.,  7.]]) </a:t>
            </a:r>
          </a:p>
          <a:p>
            <a:pPr>
              <a:buClr>
                <a:schemeClr val="dk1"/>
              </a:buClr>
              <a:buSzPts val="1100"/>
            </a:pPr>
            <a:endParaRPr lang="it"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da-DK" sz="1050" dirty="0">
                <a:solidFill>
                  <a:schemeClr val="dk1"/>
                </a:solidFill>
                <a:latin typeface="Courier"/>
              </a:rPr>
              <a:t>np.random.uniform(0, 1, (2,2))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chemeClr val="dk1"/>
                </a:solidFill>
                <a:latin typeface="Courier"/>
              </a:rPr>
              <a:t>array([[0.81568445, 0.14143954],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chemeClr val="dk1"/>
                </a:solidFill>
                <a:latin typeface="Courier"/>
              </a:rPr>
              <a:t>       [0.32903066, 0.7071234 ]])</a:t>
            </a:r>
            <a:endParaRPr sz="1050" dirty="0">
              <a:solidFill>
                <a:schemeClr val="dk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- Operazioni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018150" y="838026"/>
            <a:ext cx="72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ndarray possono essere moltiplicati (per degli scalari o tra loro) con: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51200" y="1556901"/>
            <a:ext cx="3891800" cy="310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array([[1, 2, 3],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[4, 5, 6],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[7, 8, 9]])</a:t>
            </a:r>
            <a:endParaRPr sz="1050" dirty="0">
              <a:solidFill>
                <a:schemeClr val="dk1"/>
              </a:solidFill>
            </a:endParaRPr>
          </a:p>
          <a:p>
            <a:pPr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  2,   4,   6],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 [  8, 10, 12],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 [14, 16, 18]])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lang="en-GB"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np.dot(X, 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  2,   4,   6],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 [  8, 10, 12],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 [14, 16, 18]])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743000" y="1556901"/>
            <a:ext cx="4147200" cy="321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array([[0, 0, 0],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  [1, 1, 1],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  [0, 0, 0]])</a:t>
            </a: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np.dot(X, Y)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prodotto matriciale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array([[2, 2, 2],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 [5, 5, 5],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 [8, 8, 8]])</a:t>
            </a:r>
          </a:p>
          <a:p>
            <a:pPr marL="101597" marR="101597">
              <a:lnSpc>
                <a:spcPct val="121429"/>
              </a:lnSpc>
            </a:pPr>
            <a:endParaRPr lang="it"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lang="it"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* Y	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prodotto elemento per elemanto</a:t>
            </a:r>
            <a:endParaRPr lang="en-GB"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</a:rPr>
              <a:t>array([[0, 0, 0],</a:t>
            </a:r>
          </a:p>
          <a:p>
            <a:pPr marL="101597" marR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</a:rPr>
              <a:t>             [4, 5, 6],</a:t>
            </a:r>
          </a:p>
          <a:p>
            <a:pPr marL="101597" marR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</a:rPr>
              <a:t>             [0, 0, 0]])</a:t>
            </a:r>
            <a:endParaRPr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- Operazioni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84613" y="712886"/>
            <a:ext cx="8223407" cy="429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Altri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operazioni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elemanto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(“element-wise”):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endParaRPr lang="en-GB" sz="1800" dirty="0">
              <a:highlight>
                <a:srgbClr val="FFFFFF"/>
              </a:highlight>
              <a:latin typeface="Calibri"/>
              <a:cs typeface="Calibri"/>
              <a:sym typeface="Calibri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–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urier New" panose="02070309020205020404" pitchFamily="49" charset="0"/>
              </a:rPr>
              <a:t>sqrt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1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b="1" dirty="0">
              <a:highlight>
                <a:srgbClr val="FFFFFF"/>
              </a:highlight>
              <a:latin typeface="Courier New" panose="02070309020205020404" pitchFamily="49" charset="0"/>
              <a:cs typeface="Calibri"/>
              <a:sym typeface="Calibri"/>
            </a:endParaRPr>
          </a:p>
          <a:p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Sommatoria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57150"/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]])</a:t>
            </a:r>
            <a:endParaRPr lang="en-US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7150"/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calcola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 somma di tutti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gli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elementi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ouput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"10"</a:t>
            </a:r>
            <a:endParaRPr lang="en-US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7150"/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axis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calcola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 somma di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ogni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colonna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output: "[4 6]"</a:t>
            </a:r>
            <a:endParaRPr lang="en-US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7150"/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axis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calcola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 somma di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ogni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riga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output: "[3 7]“</a:t>
            </a:r>
          </a:p>
          <a:p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73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- Operazioni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018150" y="838026"/>
            <a:ext cx="72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ndarray possono essere trasposti con: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51200" y="1556900"/>
            <a:ext cx="3528300" cy="310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array([[1, 2, 3],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[4, 5, 6],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[7, 8, 9]])</a:t>
            </a:r>
            <a:endParaRPr sz="1050" dirty="0">
              <a:solidFill>
                <a:schemeClr val="dk1"/>
              </a:solidFill>
            </a:endParaRPr>
          </a:p>
          <a:p>
            <a:pPr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X.T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array([[1, 4, 7],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[2, 5, 8],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 [3, 6, 9]])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np.transpose(X)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rgbClr val="D843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dirty="0">
                <a:solidFill>
                  <a:schemeClr val="dk1"/>
                </a:solidFill>
              </a:rPr>
              <a:t>array([[1, 4, 7],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[2, 5, 8],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          [3, 6, 9]])</a:t>
            </a:r>
            <a:endParaRPr sz="1050" dirty="0">
              <a:solidFill>
                <a:srgbClr val="0088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– Indicizzazione booleana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12685" y="838025"/>
            <a:ext cx="804316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-IT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it-IT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r>
              <a:rPr lang="it-IT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consente di selezionare elementi arbitrari di un array. </a:t>
            </a:r>
          </a:p>
          <a:p>
            <a:endParaRPr lang="it-IT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Spesso questo tipo di indicizzazione viene utilizzata per selezionare gli elementi di una matrice che soddisfano alcune condizioni. Ad esempio:</a:t>
            </a:r>
          </a:p>
          <a:p>
            <a:endParaRPr lang="it-IT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]])</a:t>
            </a:r>
            <a:endParaRPr lang="en-US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bool_idx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it-IT" sz="1500" b="1" dirty="0">
              <a:solidFill>
                <a:schemeClr val="dk1"/>
              </a:solidFill>
              <a:highlight>
                <a:srgbClr val="FFFFFF"/>
              </a:highlight>
              <a:latin typeface="Courier"/>
              <a:sym typeface="Calibri"/>
            </a:endParaRPr>
          </a:p>
          <a:p>
            <a:r>
              <a:rPr lang="it-IT" sz="1500" dirty="0">
                <a:solidFill>
                  <a:schemeClr val="dk1"/>
                </a:solidFill>
                <a:latin typeface="Courier"/>
                <a:ea typeface="Calibri"/>
                <a:cs typeface="Calibri"/>
                <a:sym typeface="Calibri"/>
              </a:rPr>
              <a:t>array([[False, False],</a:t>
            </a:r>
          </a:p>
          <a:p>
            <a:r>
              <a:rPr lang="it-IT" sz="1500" dirty="0">
                <a:solidFill>
                  <a:schemeClr val="dk1"/>
                </a:solidFill>
                <a:latin typeface="Courier"/>
                <a:ea typeface="Calibri"/>
                <a:cs typeface="Calibri"/>
                <a:sym typeface="Calibri"/>
              </a:rPr>
              <a:t>       [ True,  True],</a:t>
            </a:r>
          </a:p>
          <a:p>
            <a:r>
              <a:rPr lang="it-IT" sz="1500" dirty="0">
                <a:solidFill>
                  <a:schemeClr val="dk1"/>
                </a:solidFill>
                <a:latin typeface="Courier"/>
                <a:ea typeface="Calibri"/>
                <a:cs typeface="Calibri"/>
                <a:sym typeface="Calibri"/>
              </a:rPr>
              <a:t>       [ True,  True]])</a:t>
            </a:r>
            <a:endParaRPr lang="it-IT" sz="1500" b="1" dirty="0">
              <a:solidFill>
                <a:schemeClr val="dk1"/>
              </a:solidFill>
              <a:highlight>
                <a:srgbClr val="FFFFFF"/>
              </a:highlight>
              <a:latin typeface="Courier"/>
              <a:ea typeface="Calibri"/>
              <a:cs typeface="Calibri"/>
              <a:sym typeface="Calibri"/>
            </a:endParaRPr>
          </a:p>
          <a:p>
            <a:endParaRPr lang="it-IT" sz="1500" b="1" dirty="0">
              <a:solidFill>
                <a:schemeClr val="dk1"/>
              </a:solidFill>
              <a:highlight>
                <a:srgbClr val="FFFFFF"/>
              </a:highlight>
              <a:latin typeface="Courier"/>
              <a:ea typeface="Calibri"/>
              <a:cs typeface="Calibri"/>
              <a:sym typeface="Calibri"/>
            </a:endParaRPr>
          </a:p>
          <a:p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bool_idx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it-IT" sz="1500" b="1" dirty="0">
              <a:solidFill>
                <a:schemeClr val="dk1"/>
              </a:solidFill>
              <a:highlight>
                <a:srgbClr val="FFFFFF"/>
              </a:highlight>
              <a:latin typeface="Courier"/>
              <a:cs typeface="Calibri"/>
              <a:sym typeface="Calibri"/>
            </a:endParaRPr>
          </a:p>
          <a:p>
            <a:r>
              <a:rPr lang="en-GB" sz="1500" dirty="0">
                <a:solidFill>
                  <a:schemeClr val="dk1"/>
                </a:solidFill>
                <a:latin typeface="Courier"/>
                <a:ea typeface="Calibri"/>
                <a:cs typeface="Calibri"/>
                <a:sym typeface="Calibri"/>
              </a:rPr>
              <a:t>array([3, 4, 5, 6])</a:t>
            </a:r>
          </a:p>
          <a:p>
            <a:endParaRPr lang="en-GB" sz="1500" dirty="0">
              <a:solidFill>
                <a:schemeClr val="dk1"/>
              </a:solidFill>
              <a:latin typeface="Courier"/>
              <a:ea typeface="Calibri"/>
              <a:cs typeface="Calibri"/>
              <a:sym typeface="Calibri"/>
            </a:endParaRPr>
          </a:p>
          <a:p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GB" sz="1500" dirty="0">
              <a:solidFill>
                <a:schemeClr val="dk1"/>
              </a:solidFill>
              <a:latin typeface="Courier"/>
              <a:ea typeface="Calibri"/>
              <a:cs typeface="Calibri"/>
              <a:sym typeface="Calibri"/>
            </a:endParaRPr>
          </a:p>
          <a:p>
            <a:r>
              <a:rPr lang="en-GB" sz="1500" dirty="0">
                <a:solidFill>
                  <a:schemeClr val="dk1"/>
                </a:solidFill>
                <a:latin typeface="Courier"/>
                <a:ea typeface="Calibri"/>
                <a:cs typeface="Calibri"/>
                <a:sym typeface="Calibri"/>
              </a:rPr>
              <a:t>array([3, 4, 5, 6])</a:t>
            </a:r>
            <a:endParaRPr lang="it-IT" sz="1500" dirty="0">
              <a:solidFill>
                <a:schemeClr val="dk1"/>
              </a:solidFill>
              <a:latin typeface="Courier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94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- Iterazione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018150" y="838026"/>
            <a:ext cx="72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può accedere agli elementi di un ndarray, uno ad uno, con dei cicli for: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018150" y="1658351"/>
            <a:ext cx="3074100" cy="277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array([1, 2, 3, 4, 5, 6, 7, 8, 9])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endParaRPr sz="1050" b="1" dirty="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endParaRPr sz="1050" b="1" dirty="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i, elemento </a:t>
            </a: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(X):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(i, elemento)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0 1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1 2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2 3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3 4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4 5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5 6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6 7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7 8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8 9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259525" y="1658350"/>
            <a:ext cx="3000000" cy="180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X.shape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i, elemento </a:t>
            </a: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(X):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(i, elemento)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0 [1 2 3]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1 [4 5 6]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2 [7 8 9]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472875" y="1039900"/>
            <a:ext cx="8031600" cy="2895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Calibri"/>
              <a:buChar char="●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Quando si opera con gli array è essenziale sapere se i dati vengono copiati in un nuovo array o no: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378" indent="0"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it" b="1" dirty="0">
                <a:latin typeface="Calibri"/>
                <a:ea typeface="Calibri"/>
                <a:cs typeface="Calibri"/>
                <a:sym typeface="Calibri"/>
              </a:rPr>
              <a:t>Nessuna copia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: Le istruzioni di assegnazione come </a:t>
            </a:r>
            <a:r>
              <a:rPr lang="it" dirty="0">
                <a:latin typeface="Courier New"/>
                <a:ea typeface="Courier New"/>
                <a:cs typeface="Courier New"/>
                <a:sym typeface="Courier New"/>
              </a:rPr>
              <a:t>arr2 = arr1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 non copiano i dati, creano solo un alias</a:t>
            </a:r>
          </a:p>
          <a:p>
            <a:pPr lvl="1">
              <a:buFont typeface="Calibri"/>
              <a:buChar char="○"/>
            </a:pP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Copia profonda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: Il metodo </a:t>
            </a:r>
            <a:r>
              <a:rPr lang="it-IT" i="1" dirty="0">
                <a:latin typeface="Calibri"/>
                <a:ea typeface="Calibri"/>
                <a:cs typeface="Calibri"/>
                <a:sym typeface="Calibri"/>
              </a:rPr>
              <a:t>copy()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crea una copia completa dell'array e dei dati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it" b="1" dirty="0">
                <a:latin typeface="Calibri"/>
                <a:ea typeface="Calibri"/>
                <a:cs typeface="Calibri"/>
                <a:sym typeface="Calibri"/>
              </a:rPr>
              <a:t>Vista o copia superficiale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: lo slicing produce una vista, cioè un nuovo array con dati condivisi</a:t>
            </a:r>
          </a:p>
          <a:p>
            <a:pPr lvl="1">
              <a:buFont typeface="Calibri"/>
              <a:buChar char="○"/>
            </a:pP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Array: copia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472875" y="1804387"/>
            <a:ext cx="7583611" cy="3002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Font typeface="Calibri"/>
              <a:buChar char="○"/>
            </a:pP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marL="596885" lvl="1" indent="0">
              <a:buNone/>
            </a:pP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]])</a:t>
            </a: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array([[ 1,  2,  3,  4],</a:t>
            </a: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     [ 5,  6,  7,  8],</a:t>
            </a: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     [ 9, 10, 11, 12]])</a:t>
            </a:r>
          </a:p>
          <a:p>
            <a:pPr marL="596885" lvl="1" indent="0">
              <a:buNone/>
            </a:pPr>
            <a:endParaRPr lang="en-US" sz="15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96885" lvl="1" indent="0">
              <a:buNone/>
            </a:pP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5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array([[2, 3],</a:t>
            </a: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     [6, 7]])</a:t>
            </a:r>
          </a:p>
          <a:p>
            <a:pPr marL="596885" lvl="1" indent="0">
              <a:buNone/>
            </a:pPr>
            <a:endParaRPr lang="en-GB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b[0,0] = 99</a:t>
            </a:r>
          </a:p>
          <a:p>
            <a:pPr marL="596885" lvl="1" indent="0">
              <a:buNone/>
            </a:pPr>
            <a:endParaRPr lang="en-GB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array([[ 1, 99,  3,  4],</a:t>
            </a: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     [ 5,  6,  7,  8],</a:t>
            </a:r>
          </a:p>
          <a:p>
            <a:pPr marL="596885" lvl="1" indent="0">
              <a:buNone/>
            </a:pPr>
            <a:r>
              <a:rPr lang="en-GB" sz="1500" dirty="0">
                <a:highlight>
                  <a:srgbClr val="FFFFFF"/>
                </a:highlight>
                <a:latin typeface="Courier New" panose="02070309020205020404" pitchFamily="49" charset="0"/>
              </a:rPr>
              <a:t>       [ 9, 10, 11, 12]])</a:t>
            </a:r>
            <a:endParaRPr lang="en-US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596885" lvl="1" indent="0">
              <a:buNone/>
            </a:pPr>
            <a:endParaRPr lang="en-US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>
              <a:buFont typeface="Calibri"/>
              <a:buChar char="○"/>
            </a:pP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Array: copia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59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Array: modifica delle dimensioni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47200" y="1601497"/>
            <a:ext cx="74496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it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lista Python</a:t>
            </a:r>
            <a:endParaRPr sz="1050" i="1" dirty="0">
              <a:solidFill>
                <a:srgbClr val="408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lang="it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array Numpy</a:t>
            </a:r>
            <a:endParaRPr sz="1050" i="1" dirty="0">
              <a:solidFill>
                <a:srgbClr val="408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l.append(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dirty="0">
                <a:solidFill>
                  <a:schemeClr val="dk1"/>
                </a:solidFill>
              </a:rPr>
              <a:t>[1, 2, 3, 4, 5, 6]</a:t>
            </a:r>
            <a:endParaRPr sz="1100" dirty="0">
              <a:solidFill>
                <a:schemeClr val="dk1"/>
              </a:solidFill>
            </a:endParaRPr>
          </a:p>
          <a:p>
            <a:pPr marL="101600" marR="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np.append(a, 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dirty="0">
                <a:solidFill>
                  <a:schemeClr val="dk1"/>
                </a:solidFill>
              </a:rPr>
              <a:t>array([1, 2, 3, 4, 5, 6])</a:t>
            </a:r>
            <a:endParaRPr sz="1050" dirty="0">
              <a:solidFill>
                <a:srgbClr val="303F9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898050" y="1049240"/>
            <a:ext cx="73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per le liste, possiamo aggiungere elementi a un ndarray con 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896970" y="366529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np.append</a:t>
            </a:r>
            <a:r>
              <a:rPr lang="it" sz="1050" dirty="0">
                <a:solidFill>
                  <a:srgbClr val="00BB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rgbClr val="00BB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  <p:sp>
        <p:nvSpPr>
          <p:cNvPr id="84" name="Google Shape;84;p13"/>
          <p:cNvSpPr txBox="1"/>
          <p:nvPr/>
        </p:nvSpPr>
        <p:spPr>
          <a:xfrm>
            <a:off x="898050" y="2946097"/>
            <a:ext cx="73479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 un ndarray 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ritorna un nuovo ndarray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non altera quello originale!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alterare l’ndarray originale: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ttenzione: è un’operazione computazionalmente molto costosa, perch</a:t>
            </a:r>
            <a:r>
              <a:rPr lang="it-IT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comporta la copia dell’array!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it"/>
              <a:t>Numpy</a:t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2284375" y="1726549"/>
            <a:ext cx="4190400" cy="38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792625" y="1047149"/>
            <a:ext cx="767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numpy è un pacchetto per operazioni numeriche (rende Python più simile a Matlab)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756325" y="2274485"/>
            <a:ext cx="7246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oggetti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ndarray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numpy rappresentano array multidimensionali e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omogenei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oggetti di dimensione fissa</a:t>
            </a:r>
            <a:endParaRPr sz="1800" dirty="0"/>
          </a:p>
        </p:txBody>
      </p:sp>
      <p:sp>
        <p:nvSpPr>
          <p:cNvPr id="75" name="Google Shape;75;p12"/>
          <p:cNvSpPr txBox="1"/>
          <p:nvPr/>
        </p:nvSpPr>
        <p:spPr>
          <a:xfrm>
            <a:off x="2284375" y="3097002"/>
            <a:ext cx="407910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np.array([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array([1, 2, 3, 4, 5])</a:t>
            </a:r>
            <a:endParaRPr sz="1050" i="1" dirty="0">
              <a:solidFill>
                <a:srgbClr val="408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487743" y="1040780"/>
            <a:ext cx="7583611" cy="3290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Font typeface="Calibri"/>
              <a:buChar char="○"/>
            </a:pP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marL="596885" lvl="1" indent="0">
              <a:buNone/>
            </a:pPr>
            <a:endParaRPr lang="en-US" sz="15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>
              <a:buFont typeface="Calibri"/>
              <a:buChar char="○"/>
            </a:pP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-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etodo Where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2FFCD7-1D6D-82FA-4808-18C89308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91" y="769031"/>
            <a:ext cx="5328514" cy="3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6949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Il broadcasting è il meccanismo di NumPy per eseguire operazioni aritmetiche su array di forma diversa in maniera ottimizzata</a:t>
            </a:r>
          </a:p>
          <a:p>
            <a:pPr marL="0" indent="0">
              <a:buNone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L'array più piccolo viene "diffuso" sull'array più grande in modo che abbiano dimensioni compatibili.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04" y="1896650"/>
            <a:ext cx="4151912" cy="2782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Broadcasting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[cap.2]</a:t>
            </a: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-IT" b="1" dirty="0" err="1"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 user guide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https://numpy.org/doc/stable/user/index.html</a:t>
            </a:r>
            <a:endParaRPr lang="it-IT" dirty="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it-IT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0" y="2137500"/>
            <a:ext cx="89775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P</a:t>
            </a:r>
            <a:r>
              <a:rPr lang="it" sz="4000" dirty="0"/>
              <a:t>roviamo…</a:t>
            </a:r>
            <a:endParaRPr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/>
        </p:nvSpPr>
        <p:spPr>
          <a:xfrm>
            <a:off x="560175" y="1236750"/>
            <a:ext cx="7988100" cy="27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Importa numpy come np e stampa il numero di versione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 un array 1D di numeri da 0 a 99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Crea un array numpy 3×3 di tutti i True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Estrai i numeri dispari da arr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np.array([0, 1, 2, 3, 4, 5, 6, 7, 8, 9])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array([1, 3, 5, 7, 9])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(suggerimento: consultate la documentazione on-line)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560175" y="1236750"/>
            <a:ext cx="79881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Sostituisci tutti i numeri dispari in arr con -1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np.array([0, 1, 2, 3, 4, 5, 6, 7, 8, 9])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array([ 0, -1,  2, -1,  4, -1,  6, -1,  8, -1])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Sostituisci tutti i numeri dispari in arr con -1 senza modificare arr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np.array([0, 1, 2, 3, 4, 5, 6, 7, 8, 9])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#&gt;  array([ 0, -1,  2, -1,  4, -1,  6, -1,  8, -1])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#&gt;  array([0, 1, 2, 3, 4, 5, 6, 7, 8, 9])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560175" y="1236750"/>
            <a:ext cx="79881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Converti un array 1D in un array 2D con 2 righe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np.arange(10)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array([[0, 1, 2, 3, 4],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[5, 6, 7, 8, 9]])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Impila gli array a e b verticalmente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np.arange(10).reshape(2,-1)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np.repeat(1, 10).reshape(2,-1)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array([[0, 1, 2, 3, 4],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[5, 6, 7, 8, 9],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[1, 1, 1, 1, 1],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[1, 1, 1, 1, 1]])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/>
        </p:nvSpPr>
        <p:spPr>
          <a:xfrm>
            <a:off x="560175" y="1236750"/>
            <a:ext cx="7988100" cy="349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Impila gli array a e b orizzontalmente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np.arange(10).reshape(2,-1)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np.repeat(1, 10).reshape(2,-1)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array([[0, 1, 2, 3, 4, 1, 1, 1, 1, 1],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[5, 6, 7, 8, 9, 1, 1, 1, 1, 1]])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Ricava le posizioni in cui gli elementi di a e b coincidono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np.array([1,2,3,2,3,4,3,4,5,6])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np.array([7,2,10,2,7,4,9,4,9,8])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(array([1, 3, 5, 7]),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dtype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=int64</a:t>
            </a: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560175" y="1236750"/>
            <a:ext cx="7988100" cy="30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Estrai gli elementi tra 5 e 10 da a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np.array([2, 6, 1, 9, 10, 3, 27])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(array([6, 9, 10]),)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12.Scambia le colonne 1 e 2 in arr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np.arange(9).reshape(3,3)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array([[1, 0, 2],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[4, 3, 5],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[7, 6, 8]])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560175" y="1236750"/>
            <a:ext cx="79881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Scambia le righe 1 e 2 in arr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np.arange(9).reshape(3,3)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array([[3, 4, 5],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[0, 1, 2],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[6, 7, 8]])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Scopri se iris_2d ha valori mancanti (nan)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 = </a:t>
            </a:r>
            <a:r>
              <a:rPr lang="i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'https://archive.ics.uci.edu/ml/machine-learning-databases/iris/iris.data'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iris_2d = np.genfromtxt(url, delimiter=',', dtype='float', usecols=[0,1,2,3])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vs List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98050" y="1168090"/>
            <a:ext cx="7347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differenza delle liste Python, gli </a:t>
            </a:r>
            <a:r>
              <a:rPr lang="it-IT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ndarray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basano su un’allocazione in memoria di un blocco contiguo di dati, quindi sono più efficienti:</a:t>
            </a:r>
            <a:endParaRPr lang="it-IT" sz="1800" dirty="0"/>
          </a:p>
        </p:txBody>
      </p:sp>
      <p:sp>
        <p:nvSpPr>
          <p:cNvPr id="107" name="Google Shape;107;p16"/>
          <p:cNvSpPr txBox="1"/>
          <p:nvPr/>
        </p:nvSpPr>
        <p:spPr>
          <a:xfrm>
            <a:off x="898050" y="1906724"/>
            <a:ext cx="7347900" cy="26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dirty="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somma_numpy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(a):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np.sum(a)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dirty="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somma_python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(l):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(l)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timeit somma_python(l)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568 µs ± 41.1 µs per loop (mean ± std. dev. of 7 runs, 1000 loops each)</a:t>
            </a:r>
            <a:endParaRPr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timeit somma_numpy(a)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9.52 µs ± 24.8 ns per loop (mean ± std. dev. of 7 runs, 100000 loops each)</a:t>
            </a:r>
            <a:endParaRPr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560175" y="1160550"/>
            <a:ext cx="79881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Converti array_of_arrays in un array 1D flat linear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arr1 = np.arange(3)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arr2 = np.arange(3,7)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arr3 = np.arange(7,10)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array_of_arrays = np.array([arr1, arr2, arr3])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#&gt; array([array([0, 1, 2]), array([3, 4, 5, 6]), array([7, 8, 9])], dtype=object)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array([0, 1, 2, 3, 4, 5, 6, 7, 8, 9])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Calcola il massimo di ciascuna riga dell’array a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np.random.seed(100)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np.random.randint(1,10, [5,3])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#&gt; array([[9, 9, 4],[8, 8, 1],[5, 3, 6],[3, 3, 3],[2, 1, 9]])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560175" y="1236750"/>
            <a:ext cx="7988100" cy="371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Rimuovi tutti i valori nan da un array 1D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np.array([1,2,3,np.nan,5,6,7,np.nan])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array([ 1.,  2.,  3.,  5.,  6.,  7.])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Sottrai l’array 1D b_1d dall’array 2D a_2d, in modo che b_1d sia sottratto da ciascuna riga di a_2d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a_2d = np.array([[3,3,3],[4,4,4],[5,5,5]])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b_1d = np.array([1,2,3])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#&gt; [[2 1 0]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#&gt;  [3 2 1]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#&gt;  [4 3 2]]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Esercizi su NumPy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r>
              <a:rPr lang="it-IT" dirty="0" err="1"/>
              <a:t>Indexing</a:t>
            </a:r>
            <a:r>
              <a:rPr lang="it-IT" dirty="0"/>
              <a:t> e </a:t>
            </a:r>
            <a:r>
              <a:rPr lang="it-IT" dirty="0" err="1"/>
              <a:t>Slicing</a:t>
            </a:r>
            <a:r>
              <a:rPr lang="it-IT" dirty="0"/>
              <a:t> in Python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0184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Indexing: 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Accesso ai singoli elementi di una lista (e di una sequenza in generale):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17492">
              <a:buSzPts val="1400"/>
              <a:buChar char="-"/>
            </a:pP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s[i]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ritorna l’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esimo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elemento di 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lang="it" dirty="0">
                <a:solidFill>
                  <a:srgbClr val="000000"/>
                </a:solidFill>
              </a:rPr>
              <a:t> 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l’indice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 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ve essere compreso tra</a:t>
            </a:r>
            <a:r>
              <a:rPr lang="it" dirty="0"/>
              <a:t> 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it" dirty="0">
                <a:solidFill>
                  <a:srgbClr val="000000"/>
                </a:solidFill>
              </a:rPr>
              <a:t> 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dirty="0">
                <a:solidFill>
                  <a:srgbClr val="000000"/>
                </a:solidFill>
              </a:rPr>
              <a:t> 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len(s)-1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Slicing: 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Accesso a più elementi di una lista (e di una sequenza in generale):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17492">
              <a:buSzPts val="1400"/>
              <a:buChar char="-"/>
            </a:pP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s[i:j]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ritorna la sotto-lista costituita dagli element</a:t>
            </a:r>
            <a:r>
              <a:rPr lang="it" dirty="0"/>
              <a:t>i</a:t>
            </a:r>
            <a:r>
              <a:rPr lang="it" dirty="0">
                <a:solidFill>
                  <a:srgbClr val="000000"/>
                </a:solidFill>
              </a:rPr>
              <a:t> 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s[i],s[i+1],...,s[j-1]</a:t>
            </a:r>
            <a:r>
              <a:rPr lang="it" dirty="0">
                <a:solidFill>
                  <a:srgbClr val="000000"/>
                </a:solidFill>
              </a:rPr>
              <a:t> 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it" dirty="0">
                <a:solidFill>
                  <a:srgbClr val="000000"/>
                </a:solidFill>
              </a:rPr>
              <a:t> 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ma</a:t>
            </a:r>
            <a:r>
              <a:rPr lang="it" dirty="0">
                <a:solidFill>
                  <a:srgbClr val="000000"/>
                </a:solidFill>
              </a:rPr>
              <a:t> </a:t>
            </a:r>
            <a:r>
              <a:rPr lang="it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s[j] 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è escluso.</a:t>
            </a:r>
            <a:r>
              <a:rPr lang="it" dirty="0">
                <a:solidFill>
                  <a:srgbClr val="000000"/>
                </a:solidFill>
              </a:rPr>
              <a:t>  </a:t>
            </a:r>
          </a:p>
          <a:p>
            <a:pPr marL="457189" indent="-317492">
              <a:buSzPts val="1400"/>
              <a:buChar char="-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Si può usare il parametro step, che determina l'incremento tra ogni indice (a.k.a. stride). Ese.: </a:t>
            </a:r>
            <a:r>
              <a:rPr lang="it" dirty="0">
                <a:latin typeface="Courier"/>
                <a:ea typeface="Calibri"/>
                <a:cs typeface="Calibri"/>
                <a:sym typeface="Calibri"/>
              </a:rPr>
              <a:t>s[start:stop:step]</a:t>
            </a:r>
          </a:p>
          <a:p>
            <a:pPr marL="139697">
              <a:buSzPts val="1400"/>
            </a:pPr>
            <a:endParaRPr lang="it-IT" dirty="0">
              <a:latin typeface="Calibri"/>
              <a:ea typeface="Calibri"/>
              <a:cs typeface="Calibri"/>
              <a:sym typeface="Calibri"/>
            </a:endParaRPr>
          </a:p>
          <a:p>
            <a:pPr marL="139697">
              <a:buSzPts val="1400"/>
            </a:pP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 nello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Slicing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che nell’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u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valore negativo (</a:t>
            </a:r>
            <a:r>
              <a:rPr lang="it" dirty="0">
                <a:latin typeface="Courier"/>
                <a:ea typeface="Courier"/>
                <a:cs typeface="Courier"/>
                <a:sym typeface="Courier"/>
              </a:rPr>
              <a:t>-i</a:t>
            </a:r>
            <a:r>
              <a:rPr lang="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usato come indice viene interpretato come </a:t>
            </a:r>
            <a:r>
              <a:rPr lang="it" dirty="0">
                <a:latin typeface="Courier"/>
                <a:ea typeface="Courier"/>
                <a:cs typeface="Courier"/>
                <a:sym typeface="Courier"/>
              </a:rPr>
              <a:t>len(s)-i. 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Ese.: </a:t>
            </a:r>
            <a:r>
              <a:rPr lang="it" dirty="0">
                <a:latin typeface="Courier"/>
                <a:ea typeface="Courier"/>
                <a:cs typeface="Courier"/>
                <a:sym typeface="Courier"/>
              </a:rPr>
              <a:t>s[-1] == s[len(s)-1], s[0:-2] == s[0:len(s)-2]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-IT" sz="2400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r>
              <a:rPr lang="it-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Slicing in Numpy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018150" y="838025"/>
            <a:ext cx="72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può accedere agli elementi di un ndarray con: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018150" y="1353175"/>
            <a:ext cx="3466200" cy="13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707000" y="1353176"/>
            <a:ext cx="3414300" cy="335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array([[1, 2, 3],</a:t>
            </a:r>
            <a:endParaRPr sz="1050" dirty="0">
              <a:solidFill>
                <a:schemeClr val="dk1"/>
              </a:solidFill>
            </a:endParaRPr>
          </a:p>
          <a:p>
            <a:r>
              <a:rPr lang="it" sz="1050" dirty="0">
                <a:solidFill>
                  <a:schemeClr val="dk1"/>
                </a:solidFill>
              </a:rPr>
              <a:t>               [3, 4, 5],</a:t>
            </a:r>
          </a:p>
          <a:p>
            <a:r>
              <a:rPr lang="it" sz="1050" dirty="0">
                <a:solidFill>
                  <a:schemeClr val="dk1"/>
                </a:solidFill>
              </a:rPr>
              <a:t>               [4, 5, 6]])</a:t>
            </a:r>
            <a:endParaRPr sz="1050" dirty="0">
              <a:solidFill>
                <a:schemeClr val="dk1"/>
              </a:solidFill>
            </a:endParaRPr>
          </a:p>
          <a:p>
            <a:pPr marL="101597" marR="101597" indent="355591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a[...,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  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oppure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a[:,1]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array([2, 4, 5])</a:t>
            </a: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,...] </a:t>
            </a:r>
            <a:r>
              <a:rPr lang="it-IT" sz="1050" dirty="0">
                <a:solidFill>
                  <a:schemeClr val="dk1"/>
                </a:solidFill>
                <a:highlight>
                  <a:srgbClr val="F7F7F7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oppure</a:t>
            </a:r>
            <a:r>
              <a:rPr lang="it-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a[2,:]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</a:rPr>
              <a:t>array([4, 5, 6])</a:t>
            </a:r>
          </a:p>
          <a:p>
            <a:pPr marL="101597" marR="101597">
              <a:lnSpc>
                <a:spcPct val="121429"/>
              </a:lnSpc>
            </a:pPr>
            <a:endParaRPr lang="it"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it-IT" sz="1050" dirty="0">
                <a:solidFill>
                  <a:schemeClr val="dk1"/>
                </a:solidFill>
              </a:rPr>
              <a:t>a[0:2,0:2]</a:t>
            </a:r>
            <a:endParaRPr lang="it"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</a:rPr>
              <a:t>array([[1, 2],</a:t>
            </a:r>
          </a:p>
          <a:p>
            <a:pPr marL="101597" marR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</a:rPr>
              <a:t>            [3, 4]])</a:t>
            </a:r>
            <a:endParaRPr lang="it" sz="1050" dirty="0">
              <a:solidFill>
                <a:schemeClr val="dk1"/>
              </a:solidFill>
            </a:endParaRPr>
          </a:p>
          <a:p>
            <a:pPr marL="101597" marR="101597">
              <a:lnSpc>
                <a:spcPct val="121429"/>
              </a:lnSpc>
            </a:pPr>
            <a:endParaRPr sz="105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515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-IT" sz="2400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r>
              <a:rPr lang="it-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2400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Slicing in Numpy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054900" y="1170126"/>
            <a:ext cx="6045600" cy="244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en-GB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en-GB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GB" sz="1050" i="1" dirty="0" err="1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GB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Python</a:t>
            </a:r>
          </a:p>
          <a:p>
            <a:pPr marL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GB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lang="en-GB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array </a:t>
            </a:r>
            <a:r>
              <a:rPr lang="en-GB" sz="1050" i="1" dirty="0" err="1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endParaRPr lang="en-GB" sz="1050" i="1" dirty="0">
              <a:solidFill>
                <a:srgbClr val="408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1429"/>
              </a:lnSpc>
            </a:pPr>
            <a:r>
              <a:rPr lang="it" sz="1800" dirty="0"/>
              <a:t>  </a:t>
            </a:r>
          </a:p>
          <a:p>
            <a:pPr>
              <a:lnSpc>
                <a:spcPct val="121429"/>
              </a:lnSpc>
            </a:pPr>
            <a:endParaRPr lang="it" sz="180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100" dirty="0">
                <a:solidFill>
                  <a:schemeClr val="dk1"/>
                </a:solidFill>
              </a:rPr>
              <a:t>True</a:t>
            </a:r>
            <a:endParaRPr sz="110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l[: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100" dirty="0">
                <a:solidFill>
                  <a:schemeClr val="dk1"/>
                </a:solidFill>
              </a:rPr>
              <a:t>[1, 2]</a:t>
            </a:r>
            <a:endParaRPr sz="1100" dirty="0">
              <a:solidFill>
                <a:schemeClr val="dk1"/>
              </a:solidFill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a[: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100" dirty="0">
                <a:solidFill>
                  <a:schemeClr val="dk1"/>
                </a:solidFill>
              </a:rPr>
              <a:t>array([1, 2])</a:t>
            </a:r>
            <a:endParaRPr sz="1050" dirty="0">
              <a:solidFill>
                <a:srgbClr val="303F9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78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vs List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50677" y="829649"/>
            <a:ext cx="7347900" cy="417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 attenzione: il confronto su più elementi (indicizzati con lo slicing) su un ndarray è eseguito sui singoli valori. Per un confronto “complessivo” si possono usare le funzioni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all()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any()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en-GB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en-GB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GB" sz="1050" i="1" dirty="0" err="1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GB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Python</a:t>
            </a:r>
          </a:p>
          <a:p>
            <a:pPr marL="101597">
              <a:lnSpc>
                <a:spcPct val="121429"/>
              </a:lnSpc>
            </a:pP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GB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lang="en-GB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array </a:t>
            </a:r>
            <a:r>
              <a:rPr lang="en-GB" sz="1050" i="1" dirty="0" err="1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endParaRPr lang="en-GB" sz="1050" i="1" dirty="0">
              <a:solidFill>
                <a:srgbClr val="408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50677" y="2571751"/>
            <a:ext cx="3000000" cy="198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l[: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a[: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100" dirty="0">
                <a:solidFill>
                  <a:schemeClr val="dk1"/>
                </a:solidFill>
              </a:rPr>
              <a:t>array([ True,  True], dtype=bool)</a:t>
            </a:r>
            <a:endParaRPr sz="1100" dirty="0">
              <a:solidFill>
                <a:schemeClr val="dk1"/>
              </a:solidFill>
            </a:endParaRPr>
          </a:p>
          <a:p>
            <a:pPr marL="101597" marR="101597" algn="ctr">
              <a:lnSpc>
                <a:spcPct val="121429"/>
              </a:lnSpc>
            </a:pPr>
            <a:endParaRPr sz="1100" dirty="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-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a[0] = 100</a:t>
            </a:r>
          </a:p>
          <a:p>
            <a:pPr marL="101597">
              <a:lnSpc>
                <a:spcPct val="121429"/>
              </a:lnSpc>
            </a:pPr>
            <a:endParaRPr lang="it" sz="1050" dirty="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(l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100" dirty="0">
                <a:solidFill>
                  <a:schemeClr val="dk1"/>
                </a:solidFill>
              </a:rPr>
              <a:t>False</a:t>
            </a:r>
            <a:endParaRPr sz="1100" dirty="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(l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21429"/>
              </a:lnSpc>
            </a:pPr>
            <a:r>
              <a:rPr lang="it" sz="1100" dirty="0">
                <a:solidFill>
                  <a:schemeClr val="dk1"/>
                </a:solidFill>
              </a:rPr>
              <a:t>True</a:t>
            </a:r>
            <a:endParaRPr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5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vs List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054900" y="1127626"/>
            <a:ext cx="7347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differenza delle liste, gli ndarray non possono contenere elementi eterogenei: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054899" y="1866259"/>
            <a:ext cx="4518059" cy="96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50" dirty="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50" dirty="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50" b="1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endParaRPr lang="en-GB"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>
              <a:lnSpc>
                <a:spcPct val="121429"/>
              </a:lnSpc>
            </a:pPr>
            <a:r>
              <a:rPr lang="it-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array(['1', 'ciao', 'False'], </a:t>
            </a:r>
            <a:r>
              <a:rPr lang="it-IT" sz="1050" dirty="0" err="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dtype</a:t>
            </a:r>
            <a:r>
              <a:rPr lang="it-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='&lt;U11')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None/>
            </a:pPr>
            <a:r>
              <a:rPr lang="it" sz="240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Numpy Array vs List</a:t>
            </a:r>
            <a:endParaRPr sz="240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010875" y="1222225"/>
            <a:ext cx="6635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liste di Python sono eterogenee (cioè possono contenere oggetti di qualsiasi tipo e dimensione), facilmente ridimensionabili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versatili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6350" y="2438559"/>
            <a:ext cx="3485100" cy="38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it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lista Python</a:t>
            </a:r>
            <a:endParaRPr sz="1800" dirty="0"/>
          </a:p>
        </p:txBody>
      </p:sp>
      <p:sp>
        <p:nvSpPr>
          <p:cNvPr id="115" name="Google Shape;115;p17"/>
          <p:cNvSpPr txBox="1"/>
          <p:nvPr/>
        </p:nvSpPr>
        <p:spPr>
          <a:xfrm>
            <a:off x="1010875" y="3004601"/>
            <a:ext cx="663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array sono omogenei (cioè, sono ammessi solo alcuni tipi di oggetti), invariabili nelle dimensioni, orientati alle operazioni matematiche e non inclusi in Python (è necessario importare NumPy)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efficienti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156350" y="4199716"/>
            <a:ext cx="5776800" cy="38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597">
              <a:lnSpc>
                <a:spcPct val="121429"/>
              </a:lnSpc>
            </a:pP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it" sz="1050" b="1" dirty="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 dirty="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lang="it" sz="1050" i="1" dirty="0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array Numpy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3303</Words>
  <Application>Microsoft Office PowerPoint</Application>
  <PresentationFormat>Presentazione su schermo (16:9)</PresentationFormat>
  <Paragraphs>414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Essenziale</vt:lpstr>
      <vt:lpstr>MACHINE LEARNING Numpy - </vt:lpstr>
      <vt:lpstr>Numpy</vt:lpstr>
      <vt:lpstr>Numpy Array vs List</vt:lpstr>
      <vt:lpstr>Indexing e Slicing in Python</vt:lpstr>
      <vt:lpstr>Indexing e Slicing in Numpy</vt:lpstr>
      <vt:lpstr>Indexing e Slicing in Numpy</vt:lpstr>
      <vt:lpstr>Numpy Array vs List</vt:lpstr>
      <vt:lpstr>Numpy Array vs List</vt:lpstr>
      <vt:lpstr>Numpy Array vs List</vt:lpstr>
      <vt:lpstr>Numpy Array - Attributi</vt:lpstr>
      <vt:lpstr>Numpy Array - Creazione</vt:lpstr>
      <vt:lpstr>Numpy Array - Operazioni</vt:lpstr>
      <vt:lpstr>Numpy Array - Operazioni</vt:lpstr>
      <vt:lpstr>Numpy Array - Operazioni</vt:lpstr>
      <vt:lpstr>Numpy Array – Indicizzazione booleana</vt:lpstr>
      <vt:lpstr>Numpy Array - Iterazione</vt:lpstr>
      <vt:lpstr>Array: copia</vt:lpstr>
      <vt:lpstr>Array: copia</vt:lpstr>
      <vt:lpstr>Array: modifica delle dimensioni</vt:lpstr>
      <vt:lpstr>Metodo Where</vt:lpstr>
      <vt:lpstr>Broadcasting</vt:lpstr>
      <vt:lpstr>Riferimenti</vt:lpstr>
      <vt:lpstr>Proviamo…</vt:lpstr>
      <vt:lpstr>Esercizi su NumPy  (suggerimento: consultate la documentazione on-line)</vt:lpstr>
      <vt:lpstr>Esercizi su NumPy  </vt:lpstr>
      <vt:lpstr>Esercizi su NumPy  </vt:lpstr>
      <vt:lpstr>Esercizi su NumPy  </vt:lpstr>
      <vt:lpstr>Esercizi su NumPy  </vt:lpstr>
      <vt:lpstr>Esercizi su NumPy  </vt:lpstr>
      <vt:lpstr>Esercizi su NumPy </vt:lpstr>
      <vt:lpstr>Esercizi su NumPy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Numpy - </dc:title>
  <cp:lastModifiedBy>Enver SANGINETO</cp:lastModifiedBy>
  <cp:revision>38</cp:revision>
  <dcterms:modified xsi:type="dcterms:W3CDTF">2023-03-13T09:24:12Z</dcterms:modified>
</cp:coreProperties>
</file>